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26"/>
  </p:notesMasterIdLst>
  <p:sldIdLst>
    <p:sldId id="2537" r:id="rId3"/>
    <p:sldId id="256" r:id="rId4"/>
    <p:sldId id="279" r:id="rId5"/>
    <p:sldId id="709" r:id="rId6"/>
    <p:sldId id="703" r:id="rId7"/>
    <p:sldId id="704" r:id="rId8"/>
    <p:sldId id="706" r:id="rId9"/>
    <p:sldId id="707" r:id="rId10"/>
    <p:sldId id="265" r:id="rId11"/>
    <p:sldId id="266" r:id="rId12"/>
    <p:sldId id="267" r:id="rId13"/>
    <p:sldId id="268" r:id="rId14"/>
    <p:sldId id="702" r:id="rId15"/>
    <p:sldId id="343" r:id="rId16"/>
    <p:sldId id="345" r:id="rId17"/>
    <p:sldId id="353" r:id="rId18"/>
    <p:sldId id="347" r:id="rId19"/>
    <p:sldId id="344" r:id="rId20"/>
    <p:sldId id="346" r:id="rId21"/>
    <p:sldId id="349" r:id="rId22"/>
    <p:sldId id="350" r:id="rId23"/>
    <p:sldId id="348" r:id="rId24"/>
    <p:sldId id="351" r:id="rId25"/>
    <p:sldId id="354" r:id="rId26"/>
    <p:sldId id="358" r:id="rId27"/>
    <p:sldId id="359" r:id="rId28"/>
    <p:sldId id="360" r:id="rId29"/>
    <p:sldId id="361" r:id="rId30"/>
    <p:sldId id="430" r:id="rId31"/>
    <p:sldId id="431" r:id="rId32"/>
    <p:sldId id="432" r:id="rId33"/>
    <p:sldId id="541" r:id="rId34"/>
    <p:sldId id="543" r:id="rId35"/>
    <p:sldId id="544" r:id="rId36"/>
    <p:sldId id="562" r:id="rId37"/>
    <p:sldId id="545" r:id="rId38"/>
    <p:sldId id="693" r:id="rId39"/>
    <p:sldId id="299" r:id="rId40"/>
    <p:sldId id="300" r:id="rId41"/>
    <p:sldId id="537" r:id="rId42"/>
    <p:sldId id="687" r:id="rId43"/>
    <p:sldId id="692" r:id="rId44"/>
    <p:sldId id="690" r:id="rId45"/>
    <p:sldId id="677" r:id="rId46"/>
    <p:sldId id="678" r:id="rId47"/>
    <p:sldId id="472" r:id="rId48"/>
    <p:sldId id="679" r:id="rId49"/>
    <p:sldId id="515" r:id="rId50"/>
    <p:sldId id="606" r:id="rId51"/>
    <p:sldId id="551" r:id="rId52"/>
    <p:sldId id="508" r:id="rId53"/>
    <p:sldId id="656" r:id="rId54"/>
    <p:sldId id="710" r:id="rId55"/>
    <p:sldId id="330" r:id="rId56"/>
    <p:sldId id="657" r:id="rId57"/>
    <p:sldId id="654" r:id="rId58"/>
    <p:sldId id="658" r:id="rId59"/>
    <p:sldId id="659" r:id="rId60"/>
    <p:sldId id="660" r:id="rId61"/>
    <p:sldId id="661" r:id="rId62"/>
    <p:sldId id="711" r:id="rId63"/>
    <p:sldId id="664" r:id="rId64"/>
    <p:sldId id="665" r:id="rId65"/>
    <p:sldId id="666" r:id="rId66"/>
    <p:sldId id="512" r:id="rId67"/>
    <p:sldId id="563" r:id="rId68"/>
    <p:sldId id="565" r:id="rId69"/>
    <p:sldId id="670" r:id="rId70"/>
    <p:sldId id="511" r:id="rId71"/>
    <p:sldId id="510" r:id="rId72"/>
    <p:sldId id="289" r:id="rId73"/>
    <p:sldId id="674" r:id="rId74"/>
    <p:sldId id="558" r:id="rId75"/>
    <p:sldId id="479" r:id="rId76"/>
    <p:sldId id="477" r:id="rId77"/>
    <p:sldId id="474" r:id="rId78"/>
    <p:sldId id="475" r:id="rId79"/>
    <p:sldId id="476" r:id="rId80"/>
    <p:sldId id="291" r:id="rId81"/>
    <p:sldId id="292" r:id="rId82"/>
    <p:sldId id="293" r:id="rId83"/>
    <p:sldId id="615" r:id="rId84"/>
    <p:sldId id="480" r:id="rId85"/>
    <p:sldId id="671" r:id="rId86"/>
    <p:sldId id="571" r:id="rId87"/>
    <p:sldId id="513" r:id="rId88"/>
    <p:sldId id="681" r:id="rId89"/>
    <p:sldId id="686" r:id="rId90"/>
    <p:sldId id="680" r:id="rId91"/>
    <p:sldId id="685" r:id="rId92"/>
    <p:sldId id="294" r:id="rId93"/>
    <p:sldId id="570" r:id="rId94"/>
    <p:sldId id="281" r:id="rId95"/>
    <p:sldId id="282" r:id="rId96"/>
    <p:sldId id="283" r:id="rId97"/>
    <p:sldId id="683" r:id="rId98"/>
    <p:sldId id="285" r:id="rId99"/>
    <p:sldId id="435" r:id="rId100"/>
    <p:sldId id="436" r:id="rId101"/>
    <p:sldId id="694" r:id="rId102"/>
    <p:sldId id="317" r:id="rId103"/>
    <p:sldId id="318" r:id="rId104"/>
    <p:sldId id="295" r:id="rId105"/>
    <p:sldId id="296" r:id="rId106"/>
    <p:sldId id="669" r:id="rId107"/>
    <p:sldId id="712" r:id="rId108"/>
    <p:sldId id="548" r:id="rId109"/>
    <p:sldId id="561" r:id="rId110"/>
    <p:sldId id="546" r:id="rId111"/>
    <p:sldId id="389" r:id="rId112"/>
    <p:sldId id="390" r:id="rId113"/>
    <p:sldId id="547" r:id="rId114"/>
    <p:sldId id="567" r:id="rId115"/>
    <p:sldId id="297" r:id="rId116"/>
    <p:sldId id="566" r:id="rId117"/>
    <p:sldId id="298" r:id="rId118"/>
    <p:sldId id="559" r:id="rId119"/>
    <p:sldId id="552" r:id="rId120"/>
    <p:sldId id="553" r:id="rId121"/>
    <p:sldId id="554" r:id="rId122"/>
    <p:sldId id="301" r:id="rId123"/>
    <p:sldId id="393" r:id="rId124"/>
    <p:sldId id="2538"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663300"/>
    <a:srgbClr val="DC83EB"/>
    <a:srgbClr val="FF33CC"/>
    <a:srgbClr val="0000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0" autoAdjust="0"/>
    <p:restoredTop sz="93401"/>
  </p:normalViewPr>
  <p:slideViewPr>
    <p:cSldViewPr>
      <p:cViewPr varScale="1">
        <p:scale>
          <a:sx n="103" d="100"/>
          <a:sy n="103" d="100"/>
        </p:scale>
        <p:origin x="2334" y="108"/>
      </p:cViewPr>
      <p:guideLst>
        <p:guide orient="horz" pos="2160"/>
        <p:guide pos="3840"/>
      </p:guideLst>
    </p:cSldViewPr>
  </p:slideViewPr>
  <p:notesTextViewPr>
    <p:cViewPr>
      <p:scale>
        <a:sx n="3" d="2"/>
        <a:sy n="3" d="2"/>
      </p:scale>
      <p:origin x="0" y="0"/>
    </p:cViewPr>
  </p:notesTextViewPr>
  <p:sorterViewPr>
    <p:cViewPr>
      <p:scale>
        <a:sx n="134" d="100"/>
        <a:sy n="134"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rxiv.org/abs/1502.0185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Eta</a:t>
            </a:r>
          </a:p>
          <a:p>
            <a:endParaRPr lang="en-US" altLang="zh-TW" dirty="0"/>
          </a:p>
          <a:p>
            <a:r>
              <a:rPr lang="zh-TW" altLang="en-US" dirty="0"/>
              <a:t>人站在　ｔｈｅｔａ０　環顧四周　看看哪裡最低，那個方向就是　ｇｒａｄｉｅｎｔ</a:t>
            </a:r>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solidFill>
                  <a:prstClr val="black"/>
                </a:solidFill>
              </a:rPr>
              <a:pPr/>
              <a:t>29</a:t>
            </a:fld>
            <a:endParaRPr lang="zh-TW" altLang="en-US">
              <a:solidFill>
                <a:prstClr val="black"/>
              </a:solidFill>
            </a:endParaRPr>
          </a:p>
        </p:txBody>
      </p:sp>
    </p:spTree>
    <p:extLst>
      <p:ext uri="{BB962C8B-B14F-4D97-AF65-F5344CB8AC3E}">
        <p14:creationId xmlns:p14="http://schemas.microsoft.com/office/powerpoint/2010/main" val="417155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Why the weights should multiply p (dropout rate) at testing?</a:t>
            </a:r>
            <a:endParaRPr lang="zh-TW" alt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solidFill>
                  <a:prstClr val="black"/>
                </a:solidFill>
              </a:rPr>
              <a:pPr/>
              <a:t>75</a:t>
            </a:fld>
            <a:endParaRPr lang="zh-TW" altLang="en-US">
              <a:solidFill>
                <a:prstClr val="black"/>
              </a:solidFill>
            </a:endParaRPr>
          </a:p>
        </p:txBody>
      </p:sp>
    </p:spTree>
    <p:extLst>
      <p:ext uri="{BB962C8B-B14F-4D97-AF65-F5344CB8AC3E}">
        <p14:creationId xmlns:p14="http://schemas.microsoft.com/office/powerpoint/2010/main" val="191987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Iteration</a:t>
            </a:r>
            <a:r>
              <a:rPr lang="en-US" altLang="zh-TW" baseline="0" dirty="0"/>
              <a:t> </a:t>
            </a:r>
            <a:r>
              <a:rPr lang="en-US" altLang="zh-TW" baseline="0" dirty="0" err="1"/>
              <a:t>v.s</a:t>
            </a:r>
            <a:r>
              <a:rPr lang="en-US" altLang="zh-TW" baseline="0" dirty="0"/>
              <a:t>. epoch!!!!!!!!</a:t>
            </a:r>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solidFill>
                  <a:prstClr val="black"/>
                </a:solidFill>
              </a:rPr>
              <a:pPr/>
              <a:t>76</a:t>
            </a:fld>
            <a:endParaRPr lang="zh-TW" altLang="en-US">
              <a:solidFill>
                <a:prstClr val="black"/>
              </a:solidFill>
            </a:endParaRPr>
          </a:p>
        </p:txBody>
      </p:sp>
    </p:spTree>
    <p:extLst>
      <p:ext uri="{BB962C8B-B14F-4D97-AF65-F5344CB8AC3E}">
        <p14:creationId xmlns:p14="http://schemas.microsoft.com/office/powerpoint/2010/main" val="425618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Do not worry that someone</a:t>
            </a:r>
            <a:r>
              <a:rPr lang="en-US" altLang="zh-TW" baseline="0" dirty="0"/>
              <a:t> will not update</a:t>
            </a:r>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solidFill>
                  <a:prstClr val="black"/>
                </a:solidFill>
              </a:rPr>
              <a:pPr/>
              <a:t>77</a:t>
            </a:fld>
            <a:endParaRPr lang="zh-TW" altLang="en-US">
              <a:solidFill>
                <a:prstClr val="black"/>
              </a:solidFill>
            </a:endParaRPr>
          </a:p>
        </p:txBody>
      </p:sp>
    </p:spTree>
    <p:extLst>
      <p:ext uri="{BB962C8B-B14F-4D97-AF65-F5344CB8AC3E}">
        <p14:creationId xmlns:p14="http://schemas.microsoft.com/office/powerpoint/2010/main" val="372249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Bias do not have to multiply !!!!!!!!!!!!!!!!!!!!!!!!!!!!!!!!!!!</a:t>
            </a:r>
          </a:p>
          <a:p>
            <a:r>
              <a:rPr lang="en-US" altLang="zh-TW" dirty="0"/>
              <a:t>Reasonable !!!!!!!!!!!!!!!!!!!!</a:t>
            </a:r>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solidFill>
                  <a:prstClr val="black"/>
                </a:solidFill>
              </a:rPr>
              <a:pPr/>
              <a:t>78</a:t>
            </a:fld>
            <a:endParaRPr lang="zh-TW" altLang="en-US">
              <a:solidFill>
                <a:prstClr val="black"/>
              </a:solidFill>
            </a:endParaRPr>
          </a:p>
        </p:txBody>
      </p:sp>
    </p:spTree>
    <p:extLst>
      <p:ext uri="{BB962C8B-B14F-4D97-AF65-F5344CB8AC3E}">
        <p14:creationId xmlns:p14="http://schemas.microsoft.com/office/powerpoint/2010/main" val="891188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85</a:t>
            </a:fld>
            <a:endParaRPr lang="en-US"/>
          </a:p>
        </p:txBody>
      </p:sp>
    </p:spTree>
    <p:extLst>
      <p:ext uri="{BB962C8B-B14F-4D97-AF65-F5344CB8AC3E}">
        <p14:creationId xmlns:p14="http://schemas.microsoft.com/office/powerpoint/2010/main" val="102016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86</a:t>
            </a:fld>
            <a:endParaRPr lang="en-US"/>
          </a:p>
        </p:txBody>
      </p:sp>
    </p:spTree>
    <p:extLst>
      <p:ext uri="{BB962C8B-B14F-4D97-AF65-F5344CB8AC3E}">
        <p14:creationId xmlns:p14="http://schemas.microsoft.com/office/powerpoint/2010/main" val="1394268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Can we demo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https://standardfrancis.wordpress.com/2015/04/16/batch-normalization/</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87</a:t>
            </a:fld>
            <a:endParaRPr lang="zh-TW" altLang="en-US"/>
          </a:p>
        </p:txBody>
      </p:sp>
    </p:spTree>
    <p:extLst>
      <p:ext uri="{BB962C8B-B14F-4D97-AF65-F5344CB8AC3E}">
        <p14:creationId xmlns:p14="http://schemas.microsoft.com/office/powerpoint/2010/main" val="22734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B5A10DA-866C-4A61-9AE7-2C81D2652A14}" type="slidenum">
              <a:rPr lang="en-US" smtClean="0"/>
              <a:pPr/>
              <a:t>89</a:t>
            </a:fld>
            <a:endParaRPr lang="en-US"/>
          </a:p>
        </p:txBody>
      </p:sp>
    </p:spTree>
    <p:extLst>
      <p:ext uri="{BB962C8B-B14F-4D97-AF65-F5344CB8AC3E}">
        <p14:creationId xmlns:p14="http://schemas.microsoft.com/office/powerpoint/2010/main" val="152652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92</a:t>
            </a:fld>
            <a:endParaRPr lang="en-US"/>
          </a:p>
        </p:txBody>
      </p:sp>
    </p:spTree>
    <p:extLst>
      <p:ext uri="{BB962C8B-B14F-4D97-AF65-F5344CB8AC3E}">
        <p14:creationId xmlns:p14="http://schemas.microsoft.com/office/powerpoint/2010/main" val="2277553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上學期好多人做</a:t>
            </a:r>
            <a:r>
              <a:rPr lang="en-US" altLang="zh-TW" dirty="0"/>
              <a:t>!</a:t>
            </a:r>
          </a:p>
          <a:p>
            <a:endParaRPr lang="en-US" altLang="zh-TW" dirty="0"/>
          </a:p>
          <a:p>
            <a:r>
              <a:rPr lang="en-US" altLang="zh-TW" dirty="0"/>
              <a:t>https://ntumlds.wordpress.com/2017/03/26/r05922005_rrrr/</a:t>
            </a:r>
            <a:endParaRPr lang="zh-TW" altLang="en-US" dirty="0"/>
          </a:p>
        </p:txBody>
      </p:sp>
      <p:sp>
        <p:nvSpPr>
          <p:cNvPr id="4" name="投影片編號版面配置區 3"/>
          <p:cNvSpPr>
            <a:spLocks noGrp="1"/>
          </p:cNvSpPr>
          <p:nvPr>
            <p:ph type="sldNum" sz="quarter" idx="10"/>
          </p:nvPr>
        </p:nvSpPr>
        <p:spPr/>
        <p:txBody>
          <a:bodyPr/>
          <a:lstStyle/>
          <a:p>
            <a:fld id="{5D76B85E-76DE-4769-AC39-05214A330808}" type="slidenum">
              <a:rPr lang="zh-TW" altLang="en-US" smtClean="0"/>
              <a:t>93</a:t>
            </a:fld>
            <a:endParaRPr lang="zh-TW" altLang="en-US"/>
          </a:p>
        </p:txBody>
      </p:sp>
    </p:spTree>
    <p:extLst>
      <p:ext uri="{BB962C8B-B14F-4D97-AF65-F5344CB8AC3E}">
        <p14:creationId xmlns:p14="http://schemas.microsoft.com/office/powerpoint/2010/main" val="413182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189273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上學期好多人做</a:t>
            </a:r>
            <a:r>
              <a:rPr lang="en-US" altLang="zh-TW" dirty="0"/>
              <a:t>!</a:t>
            </a:r>
          </a:p>
          <a:p>
            <a:endParaRPr lang="en-US" altLang="zh-TW" dirty="0"/>
          </a:p>
          <a:p>
            <a:r>
              <a:rPr lang="en-US" altLang="zh-TW" dirty="0"/>
              <a:t>https://ntumlds.wordpress.com/2017/03/26/r05922005_rrrr/</a:t>
            </a:r>
            <a:endParaRPr lang="zh-TW" altLang="en-US" dirty="0"/>
          </a:p>
        </p:txBody>
      </p:sp>
      <p:sp>
        <p:nvSpPr>
          <p:cNvPr id="4" name="投影片編號版面配置區 3"/>
          <p:cNvSpPr>
            <a:spLocks noGrp="1"/>
          </p:cNvSpPr>
          <p:nvPr>
            <p:ph type="sldNum" sz="quarter" idx="10"/>
          </p:nvPr>
        </p:nvSpPr>
        <p:spPr/>
        <p:txBody>
          <a:bodyPr/>
          <a:lstStyle/>
          <a:p>
            <a:fld id="{5D76B85E-76DE-4769-AC39-05214A330808}" type="slidenum">
              <a:rPr lang="zh-TW" altLang="en-US" smtClean="0"/>
              <a:t>94</a:t>
            </a:fld>
            <a:endParaRPr lang="zh-TW" altLang="en-US"/>
          </a:p>
        </p:txBody>
      </p:sp>
    </p:spTree>
    <p:extLst>
      <p:ext uri="{BB962C8B-B14F-4D97-AF65-F5344CB8AC3E}">
        <p14:creationId xmlns:p14="http://schemas.microsoft.com/office/powerpoint/2010/main" val="24052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上學期好多人做</a:t>
            </a:r>
            <a:r>
              <a:rPr lang="en-US" altLang="zh-TW" dirty="0"/>
              <a:t>!</a:t>
            </a:r>
          </a:p>
          <a:p>
            <a:endParaRPr lang="en-US" altLang="zh-TW" dirty="0"/>
          </a:p>
          <a:p>
            <a:r>
              <a:rPr lang="en-US" altLang="zh-TW" dirty="0"/>
              <a:t>https://ntumlds.wordpress.com/2017/03/26/r05922005_rrrr/</a:t>
            </a:r>
            <a:endParaRPr lang="zh-TW" altLang="en-US" dirty="0"/>
          </a:p>
        </p:txBody>
      </p:sp>
      <p:sp>
        <p:nvSpPr>
          <p:cNvPr id="4" name="投影片編號版面配置區 3"/>
          <p:cNvSpPr>
            <a:spLocks noGrp="1"/>
          </p:cNvSpPr>
          <p:nvPr>
            <p:ph type="sldNum" sz="quarter" idx="10"/>
          </p:nvPr>
        </p:nvSpPr>
        <p:spPr/>
        <p:txBody>
          <a:bodyPr/>
          <a:lstStyle/>
          <a:p>
            <a:fld id="{5D76B85E-76DE-4769-AC39-05214A330808}" type="slidenum">
              <a:rPr lang="zh-TW" altLang="en-US" smtClean="0"/>
              <a:t>95</a:t>
            </a:fld>
            <a:endParaRPr lang="zh-TW" altLang="en-US"/>
          </a:p>
        </p:txBody>
      </p:sp>
    </p:spTree>
    <p:extLst>
      <p:ext uri="{BB962C8B-B14F-4D97-AF65-F5344CB8AC3E}">
        <p14:creationId xmlns:p14="http://schemas.microsoft.com/office/powerpoint/2010/main" val="413460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上學期好多人做</a:t>
            </a:r>
            <a:r>
              <a:rPr lang="en-US" altLang="zh-TW" dirty="0"/>
              <a:t>!</a:t>
            </a:r>
          </a:p>
          <a:p>
            <a:endParaRPr lang="en-US" altLang="zh-TW" dirty="0"/>
          </a:p>
          <a:p>
            <a:r>
              <a:rPr lang="en-US" altLang="zh-TW" dirty="0"/>
              <a:t>https://ntumlds.wordpress.com/2017/03/26/r05922005_rrrr/</a:t>
            </a:r>
            <a:endParaRPr lang="zh-TW" altLang="en-US" dirty="0"/>
          </a:p>
        </p:txBody>
      </p:sp>
      <p:sp>
        <p:nvSpPr>
          <p:cNvPr id="4" name="投影片編號版面配置區 3"/>
          <p:cNvSpPr>
            <a:spLocks noGrp="1"/>
          </p:cNvSpPr>
          <p:nvPr>
            <p:ph type="sldNum" sz="quarter" idx="10"/>
          </p:nvPr>
        </p:nvSpPr>
        <p:spPr/>
        <p:txBody>
          <a:bodyPr/>
          <a:lstStyle/>
          <a:p>
            <a:fld id="{5D76B85E-76DE-4769-AC39-05214A330808}" type="slidenum">
              <a:rPr lang="zh-TW" altLang="en-US" smtClean="0"/>
              <a:t>97</a:t>
            </a:fld>
            <a:endParaRPr lang="zh-TW" altLang="en-US"/>
          </a:p>
        </p:txBody>
      </p:sp>
    </p:spTree>
    <p:extLst>
      <p:ext uri="{BB962C8B-B14F-4D97-AF65-F5344CB8AC3E}">
        <p14:creationId xmlns:p14="http://schemas.microsoft.com/office/powerpoint/2010/main" val="512854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Each time</a:t>
            </a:r>
            <a:r>
              <a:rPr lang="zh-TW" altLang="en-US" sz="1200" dirty="0"/>
              <a:t> </a:t>
            </a:r>
            <a:r>
              <a:rPr lang="en-US" altLang="zh-TW" sz="1200" dirty="0"/>
              <a:t>we update</a:t>
            </a:r>
            <a:r>
              <a:rPr lang="en-US" altLang="zh-TW" sz="1200" baseline="0" dirty="0"/>
              <a:t> </a:t>
            </a:r>
            <a:r>
              <a:rPr lang="en-US" altLang="zh-TW" sz="1200" baseline="0" dirty="0" err="1"/>
              <a:t>paramters</a:t>
            </a:r>
            <a:r>
              <a:rPr lang="en-US" altLang="zh-TW" sz="1200" baseline="0" dirty="0"/>
              <a:t>, we have different target</a:t>
            </a:r>
            <a:r>
              <a:rPr lang="zh-TW" altLang="en-US" sz="1200" baseline="0" dirty="0"/>
              <a:t> </a:t>
            </a:r>
            <a:r>
              <a:rPr lang="en-US" altLang="zh-TW" sz="1200" baseline="0" dirty="0"/>
              <a:t>-&gt; </a:t>
            </a:r>
            <a:r>
              <a:rPr lang="zh-TW" altLang="en-US" sz="1200" dirty="0"/>
              <a:t>不安</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Shuffle data, and repeat above process</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solidFill>
                  <a:prstClr val="black"/>
                </a:solidFill>
              </a:rPr>
              <a:pPr/>
              <a:t>98</a:t>
            </a:fld>
            <a:endParaRPr lang="zh-TW" altLang="en-US">
              <a:solidFill>
                <a:prstClr val="black"/>
              </a:solidFill>
            </a:endParaRPr>
          </a:p>
        </p:txBody>
      </p:sp>
    </p:spTree>
    <p:extLst>
      <p:ext uri="{BB962C8B-B14F-4D97-AF65-F5344CB8AC3E}">
        <p14:creationId xmlns:p14="http://schemas.microsoft.com/office/powerpoint/2010/main" val="1799940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Ｉｎ　ｏｐｅｎ　ｅｐｏｃｈ，　ｕｐｄａｔｅ　ｍａｎｙ　ｔｉｍｅｓ</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Shuffle data, and repeat above process</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solidFill>
                  <a:prstClr val="black"/>
                </a:solidFill>
              </a:rPr>
              <a:pPr/>
              <a:t>99</a:t>
            </a:fld>
            <a:endParaRPr lang="zh-TW" altLang="en-US">
              <a:solidFill>
                <a:prstClr val="black"/>
              </a:solidFill>
            </a:endParaRPr>
          </a:p>
        </p:txBody>
      </p:sp>
    </p:spTree>
    <p:extLst>
      <p:ext uri="{BB962C8B-B14F-4D97-AF65-F5344CB8AC3E}">
        <p14:creationId xmlns:p14="http://schemas.microsoft.com/office/powerpoint/2010/main" val="2686274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107</a:t>
            </a:fld>
            <a:endParaRPr lang="en-US"/>
          </a:p>
        </p:txBody>
      </p:sp>
    </p:spTree>
    <p:extLst>
      <p:ext uri="{BB962C8B-B14F-4D97-AF65-F5344CB8AC3E}">
        <p14:creationId xmlns:p14="http://schemas.microsoft.com/office/powerpoint/2010/main" val="4275976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108</a:t>
            </a:fld>
            <a:endParaRPr lang="en-US"/>
          </a:p>
        </p:txBody>
      </p:sp>
    </p:spTree>
    <p:extLst>
      <p:ext uri="{BB962C8B-B14F-4D97-AF65-F5344CB8AC3E}">
        <p14:creationId xmlns:p14="http://schemas.microsoft.com/office/powerpoint/2010/main" val="229769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109</a:t>
            </a:fld>
            <a:endParaRPr lang="en-US"/>
          </a:p>
        </p:txBody>
      </p:sp>
    </p:spTree>
    <p:extLst>
      <p:ext uri="{BB962C8B-B14F-4D97-AF65-F5344CB8AC3E}">
        <p14:creationId xmlns:p14="http://schemas.microsoft.com/office/powerpoint/2010/main" val="111925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http://www.iro.umontreal.ca/~bengioy/papers/ftml.pdf</a:t>
            </a:r>
          </a:p>
        </p:txBody>
      </p:sp>
      <p:sp>
        <p:nvSpPr>
          <p:cNvPr id="4" name="Slide Number Placeholder 3"/>
          <p:cNvSpPr>
            <a:spLocks noGrp="1"/>
          </p:cNvSpPr>
          <p:nvPr>
            <p:ph type="sldNum" sz="quarter" idx="10"/>
          </p:nvPr>
        </p:nvSpPr>
        <p:spPr/>
        <p:txBody>
          <a:bodyPr/>
          <a:lstStyle/>
          <a:p>
            <a:pPr>
              <a:defRPr/>
            </a:pPr>
            <a:fld id="{ECC53042-5A96-4DBC-B738-B843823BA6D7}" type="slidenum">
              <a:rPr lang="en-US">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3923635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http://www.iro.umontreal.ca/~bengioy/papers/ftml.pdf</a:t>
            </a:r>
          </a:p>
        </p:txBody>
      </p:sp>
      <p:sp>
        <p:nvSpPr>
          <p:cNvPr id="4" name="Slide Number Placeholder 3"/>
          <p:cNvSpPr>
            <a:spLocks noGrp="1"/>
          </p:cNvSpPr>
          <p:nvPr>
            <p:ph type="sldNum" sz="quarter" idx="10"/>
          </p:nvPr>
        </p:nvSpPr>
        <p:spPr/>
        <p:txBody>
          <a:bodyPr/>
          <a:lstStyle/>
          <a:p>
            <a:pPr>
              <a:defRPr/>
            </a:pPr>
            <a:fld id="{ECC53042-5A96-4DBC-B738-B843823BA6D7}" type="slidenum">
              <a:rPr lang="en-US">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342353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36</a:t>
            </a:fld>
            <a:endParaRPr lang="en-US"/>
          </a:p>
        </p:txBody>
      </p:sp>
    </p:spTree>
    <p:extLst>
      <p:ext uri="{BB962C8B-B14F-4D97-AF65-F5344CB8AC3E}">
        <p14:creationId xmlns:p14="http://schemas.microsoft.com/office/powerpoint/2010/main" val="2461692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113</a:t>
            </a:fld>
            <a:endParaRPr lang="en-US"/>
          </a:p>
        </p:txBody>
      </p:sp>
    </p:spTree>
    <p:extLst>
      <p:ext uri="{BB962C8B-B14F-4D97-AF65-F5344CB8AC3E}">
        <p14:creationId xmlns:p14="http://schemas.microsoft.com/office/powerpoint/2010/main" val="1740149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115</a:t>
            </a:fld>
            <a:endParaRPr lang="en-US"/>
          </a:p>
        </p:txBody>
      </p:sp>
    </p:spTree>
    <p:extLst>
      <p:ext uri="{BB962C8B-B14F-4D97-AF65-F5344CB8AC3E}">
        <p14:creationId xmlns:p14="http://schemas.microsoft.com/office/powerpoint/2010/main" val="2344846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117</a:t>
            </a:fld>
            <a:endParaRPr lang="en-US"/>
          </a:p>
        </p:txBody>
      </p:sp>
    </p:spTree>
    <p:extLst>
      <p:ext uri="{BB962C8B-B14F-4D97-AF65-F5344CB8AC3E}">
        <p14:creationId xmlns:p14="http://schemas.microsoft.com/office/powerpoint/2010/main" val="2025322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118</a:t>
            </a:fld>
            <a:endParaRPr lang="en-US"/>
          </a:p>
        </p:txBody>
      </p:sp>
    </p:spTree>
    <p:extLst>
      <p:ext uri="{BB962C8B-B14F-4D97-AF65-F5344CB8AC3E}">
        <p14:creationId xmlns:p14="http://schemas.microsoft.com/office/powerpoint/2010/main" val="3594602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120</a:t>
            </a:fld>
            <a:endParaRPr lang="en-US"/>
          </a:p>
        </p:txBody>
      </p:sp>
    </p:spTree>
    <p:extLst>
      <p:ext uri="{BB962C8B-B14F-4D97-AF65-F5344CB8AC3E}">
        <p14:creationId xmlns:p14="http://schemas.microsoft.com/office/powerpoint/2010/main" val="3718827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22482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hlinkClick r:id="rId3"/>
              </a:rPr>
              <a:t>Parametric </a:t>
            </a:r>
            <a:r>
              <a:rPr lang="en-US" altLang="zh-TW" sz="1200" b="0" i="0" kern="1200" dirty="0" err="1">
                <a:solidFill>
                  <a:schemeClr val="tx1"/>
                </a:solidFill>
                <a:effectLst/>
                <a:latin typeface="+mn-lt"/>
                <a:ea typeface="+mn-ea"/>
                <a:cs typeface="+mn-cs"/>
                <a:hlinkClick r:id="rId3"/>
              </a:rPr>
              <a:t>ReLU</a:t>
            </a:r>
            <a:r>
              <a:rPr lang="en-US" altLang="zh-TW" sz="1200" b="0" i="0" kern="1200" dirty="0">
                <a:solidFill>
                  <a:schemeClr val="tx1"/>
                </a:solidFill>
                <a:effectLst/>
                <a:latin typeface="+mn-lt"/>
                <a:ea typeface="+mn-ea"/>
                <a:cs typeface="+mn-cs"/>
              </a:rPr>
              <a:t>, -&gt;</a:t>
            </a:r>
            <a:r>
              <a:rPr lang="en-US" altLang="zh-TW" sz="1200" b="0" i="0" kern="1200" baseline="0" dirty="0">
                <a:solidFill>
                  <a:schemeClr val="tx1"/>
                </a:solidFill>
                <a:effectLst/>
                <a:latin typeface="+mn-lt"/>
                <a:ea typeface="+mn-ea"/>
                <a:cs typeface="+mn-cs"/>
              </a:rPr>
              <a:t> </a:t>
            </a:r>
            <a:r>
              <a:rPr lang="en-US" altLang="zh-TW" sz="1200" b="0" i="0" kern="1200" baseline="0" dirty="0" err="1">
                <a:solidFill>
                  <a:schemeClr val="tx1"/>
                </a:solidFill>
                <a:effectLst/>
                <a:latin typeface="+mn-lt"/>
                <a:ea typeface="+mn-ea"/>
                <a:cs typeface="+mn-cs"/>
              </a:rPr>
              <a:t>PReLU</a:t>
            </a:r>
            <a:endParaRPr lang="en-US" altLang="zh-TW" sz="1200" b="0" i="0" kern="1200" baseline="0" dirty="0">
              <a:solidFill>
                <a:schemeClr val="tx1"/>
              </a:solidFill>
              <a:effectLst/>
              <a:latin typeface="+mn-lt"/>
              <a:ea typeface="+mn-ea"/>
              <a:cs typeface="+mn-cs"/>
            </a:endParaRPr>
          </a:p>
          <a:p>
            <a:endParaRPr lang="en-US" altLang="zh-TW"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222222"/>
                </a:solidFill>
                <a:latin typeface="Arial" panose="020B0604020202020204" pitchFamily="34" charset="0"/>
              </a:rPr>
              <a:t>Ref: </a:t>
            </a:r>
            <a:r>
              <a:rPr lang="en-US" altLang="zh-TW" dirty="0" err="1">
                <a:solidFill>
                  <a:srgbClr val="222222"/>
                </a:solidFill>
                <a:latin typeface="Arial" panose="020B0604020202020204" pitchFamily="34" charset="0"/>
              </a:rPr>
              <a:t>Glorot</a:t>
            </a:r>
            <a:r>
              <a:rPr lang="en-US" altLang="zh-TW" dirty="0">
                <a:solidFill>
                  <a:srgbClr val="222222"/>
                </a:solidFill>
                <a:latin typeface="Arial" panose="020B0604020202020204" pitchFamily="34" charset="0"/>
              </a:rPr>
              <a:t>, Xavier, Antoine </a:t>
            </a:r>
            <a:r>
              <a:rPr lang="en-US" altLang="zh-TW" dirty="0" err="1">
                <a:solidFill>
                  <a:srgbClr val="222222"/>
                </a:solidFill>
                <a:latin typeface="Arial" panose="020B0604020202020204" pitchFamily="34" charset="0"/>
              </a:rPr>
              <a:t>Bordes</a:t>
            </a:r>
            <a:r>
              <a:rPr lang="en-US" altLang="zh-TW" dirty="0">
                <a:solidFill>
                  <a:srgbClr val="222222"/>
                </a:solidFill>
                <a:latin typeface="Arial" panose="020B0604020202020204" pitchFamily="34" charset="0"/>
              </a:rPr>
              <a:t>, and </a:t>
            </a:r>
            <a:r>
              <a:rPr lang="en-US" altLang="zh-TW" dirty="0" err="1">
                <a:solidFill>
                  <a:srgbClr val="222222"/>
                </a:solidFill>
                <a:latin typeface="Arial" panose="020B0604020202020204" pitchFamily="34" charset="0"/>
              </a:rPr>
              <a:t>Yoshua</a:t>
            </a:r>
            <a:r>
              <a:rPr lang="en-US" altLang="zh-TW" dirty="0">
                <a:solidFill>
                  <a:srgbClr val="222222"/>
                </a:solidFill>
                <a:latin typeface="Arial" panose="020B0604020202020204" pitchFamily="34" charset="0"/>
              </a:rPr>
              <a:t> </a:t>
            </a:r>
            <a:r>
              <a:rPr lang="en-US" altLang="zh-TW" dirty="0" err="1">
                <a:solidFill>
                  <a:srgbClr val="222222"/>
                </a:solidFill>
                <a:latin typeface="Arial" panose="020B0604020202020204" pitchFamily="34" charset="0"/>
              </a:rPr>
              <a:t>Bengio</a:t>
            </a:r>
            <a:r>
              <a:rPr lang="en-US" altLang="zh-TW" dirty="0">
                <a:solidFill>
                  <a:srgbClr val="222222"/>
                </a:solidFill>
                <a:latin typeface="Arial" panose="020B0604020202020204" pitchFamily="34" charset="0"/>
              </a:rPr>
              <a:t>. "Deep sparse rectifier neural networks." </a:t>
            </a:r>
            <a:r>
              <a:rPr lang="en-US" altLang="zh-TW" i="1" dirty="0">
                <a:solidFill>
                  <a:srgbClr val="222222"/>
                </a:solidFill>
                <a:latin typeface="Arial" panose="020B0604020202020204" pitchFamily="34" charset="0"/>
              </a:rPr>
              <a:t>International Conference on Artificial Intelligence and Statistics</a:t>
            </a:r>
            <a:r>
              <a:rPr lang="en-US" altLang="zh-TW" dirty="0">
                <a:solidFill>
                  <a:srgbClr val="222222"/>
                </a:solidFill>
                <a:latin typeface="Arial" panose="020B0604020202020204" pitchFamily="34" charset="0"/>
              </a:rPr>
              <a:t>. 2011.</a:t>
            </a:r>
            <a:endParaRPr lang="zh-TW" altLang="en-US" dirty="0"/>
          </a:p>
          <a:p>
            <a:endParaRPr lang="en-US" altLang="zh-TW" dirty="0"/>
          </a:p>
          <a:p>
            <a:endParaRPr lang="en-US" altLang="zh-TW" dirty="0"/>
          </a:p>
          <a:p>
            <a:r>
              <a:rPr lang="en-US" altLang="zh-TW" dirty="0"/>
              <a:t>No </a:t>
            </a:r>
            <a:r>
              <a:rPr lang="en-US" altLang="zh-TW" dirty="0" err="1"/>
              <a:t>differentailalbe</a:t>
            </a:r>
            <a:r>
              <a:rPr lang="en-US" altLang="zh-TW" dirty="0"/>
              <a:t> how about 0</a:t>
            </a:r>
          </a:p>
          <a:p>
            <a:endParaRPr lang="en-US" altLang="zh-TW" dirty="0"/>
          </a:p>
          <a:p>
            <a:r>
              <a:rPr lang="en-US" altLang="zh-TW" dirty="0"/>
              <a:t>Benefit:</a:t>
            </a:r>
            <a:endParaRPr lang="en-US" altLang="zh-TW" baseline="0" dirty="0"/>
          </a:p>
          <a:p>
            <a:r>
              <a:rPr lang="en-US" altLang="zh-TW" baseline="0" dirty="0"/>
              <a:t>2011</a:t>
            </a:r>
          </a:p>
          <a:p>
            <a:r>
              <a:rPr lang="en-US" altLang="zh-TW" baseline="0" dirty="0"/>
              <a:t>Where does it come from?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a:t>	fast to compute</a:t>
            </a:r>
          </a:p>
          <a:p>
            <a:r>
              <a:rPr lang="en-US" altLang="zh-TW" baseline="0" dirty="0"/>
              <a:t>	biology?</a:t>
            </a:r>
          </a:p>
          <a:p>
            <a:r>
              <a:rPr lang="en-US" altLang="zh-TW" baseline="0" dirty="0"/>
              <a:t>	many sigmoid</a:t>
            </a:r>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44</a:t>
            </a:fld>
            <a:endParaRPr lang="zh-TW" altLang="en-US"/>
          </a:p>
        </p:txBody>
      </p:sp>
    </p:spTree>
    <p:extLst>
      <p:ext uri="{BB962C8B-B14F-4D97-AF65-F5344CB8AC3E}">
        <p14:creationId xmlns:p14="http://schemas.microsoft.com/office/powerpoint/2010/main" val="178227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48</a:t>
            </a:fld>
            <a:endParaRPr lang="en-US"/>
          </a:p>
        </p:txBody>
      </p:sp>
    </p:spTree>
    <p:extLst>
      <p:ext uri="{BB962C8B-B14F-4D97-AF65-F5344CB8AC3E}">
        <p14:creationId xmlns:p14="http://schemas.microsoft.com/office/powerpoint/2010/main" val="137976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51</a:t>
            </a:fld>
            <a:endParaRPr lang="en-US"/>
          </a:p>
        </p:txBody>
      </p:sp>
    </p:spTree>
    <p:extLst>
      <p:ext uri="{BB962C8B-B14F-4D97-AF65-F5344CB8AC3E}">
        <p14:creationId xmlns:p14="http://schemas.microsoft.com/office/powerpoint/2010/main" val="256770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65</a:t>
            </a:fld>
            <a:endParaRPr lang="en-US"/>
          </a:p>
        </p:txBody>
      </p:sp>
    </p:spTree>
    <p:extLst>
      <p:ext uri="{BB962C8B-B14F-4D97-AF65-F5344CB8AC3E}">
        <p14:creationId xmlns:p14="http://schemas.microsoft.com/office/powerpoint/2010/main" val="109182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67</a:t>
            </a:fld>
            <a:endParaRPr lang="en-US"/>
          </a:p>
        </p:txBody>
      </p:sp>
    </p:spTree>
    <p:extLst>
      <p:ext uri="{BB962C8B-B14F-4D97-AF65-F5344CB8AC3E}">
        <p14:creationId xmlns:p14="http://schemas.microsoft.com/office/powerpoint/2010/main" val="3514245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69</a:t>
            </a:fld>
            <a:endParaRPr lang="en-US"/>
          </a:p>
        </p:txBody>
      </p:sp>
    </p:spTree>
    <p:extLst>
      <p:ext uri="{BB962C8B-B14F-4D97-AF65-F5344CB8AC3E}">
        <p14:creationId xmlns:p14="http://schemas.microsoft.com/office/powerpoint/2010/main" val="368399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캡션 있는 콘텐츠">
    <p:spTree>
      <p:nvGrpSpPr>
        <p:cNvPr id="1" name=""/>
        <p:cNvGrpSpPr/>
        <p:nvPr/>
      </p:nvGrpSpPr>
      <p:grpSpPr>
        <a:xfrm>
          <a:off x="0" y="0"/>
          <a:ext cx="0" cy="0"/>
          <a:chOff x="0" y="0"/>
          <a:chExt cx="0" cy="0"/>
        </a:xfrm>
      </p:grpSpPr>
      <p:sp>
        <p:nvSpPr>
          <p:cNvPr id="72" name="Shape 72"/>
          <p:cNvSpPr>
            <a:spLocks noGrp="1"/>
          </p:cNvSpPr>
          <p:nvPr>
            <p:ph type="title"/>
          </p:nvPr>
        </p:nvSpPr>
        <p:spPr>
          <a:xfrm>
            <a:off x="839788" y="457200"/>
            <a:ext cx="3932237" cy="1600200"/>
          </a:xfrm>
          <a:prstGeom prst="rect">
            <a:avLst/>
          </a:prstGeom>
        </p:spPr>
        <p:txBody>
          <a:bodyPr anchor="b"/>
          <a:lstStyle>
            <a:lvl1pPr>
              <a:defRPr sz="3200"/>
            </a:lvl1pPr>
          </a:lstStyle>
          <a:p>
            <a:r>
              <a:t>标题文本</a:t>
            </a:r>
          </a:p>
        </p:txBody>
      </p:sp>
      <p:sp>
        <p:nvSpPr>
          <p:cNvPr id="73" name="Shape 73"/>
          <p:cNvSpPr>
            <a:spLocks noGrp="1"/>
          </p:cNvSpPr>
          <p:nvPr>
            <p:ph type="body" sz="half" idx="1"/>
          </p:nvPr>
        </p:nvSpPr>
        <p:spPr>
          <a:xfrm>
            <a:off x="5183188" y="987426"/>
            <a:ext cx="6172203"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74" name="Shape 74"/>
          <p:cNvSpPr>
            <a:spLocks noGrp="1"/>
          </p:cNvSpPr>
          <p:nvPr>
            <p:ph type="body" sz="quarter" idx="13"/>
          </p:nvPr>
        </p:nvSpPr>
        <p:spPr>
          <a:xfrm>
            <a:off x="839785" y="2057400"/>
            <a:ext cx="3932243" cy="3811588"/>
          </a:xfrm>
          <a:prstGeom prst="rect">
            <a:avLst/>
          </a:prstGeom>
        </p:spPr>
        <p:txBody>
          <a:bodyPr/>
          <a:lstStyle/>
          <a:p>
            <a:endParaRPr/>
          </a:p>
        </p:txBody>
      </p:sp>
      <p:sp>
        <p:nvSpPr>
          <p:cNvPr id="75" name="Shape 75"/>
          <p:cNvSpPr>
            <a:spLocks noGrp="1"/>
          </p:cNvSpPr>
          <p:nvPr>
            <p:ph type="sldNum" sz="quarter" idx="2"/>
          </p:nvPr>
        </p:nvSpPr>
        <p:spPr>
          <a:xfrm>
            <a:off x="11001828" y="6404296"/>
            <a:ext cx="351973" cy="26923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473439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제목만">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标题文本</a:t>
            </a:r>
          </a:p>
        </p:txBody>
      </p:sp>
      <p:sp>
        <p:nvSpPr>
          <p:cNvPr id="58" name="Shape 58"/>
          <p:cNvSpPr>
            <a:spLocks noGrp="1"/>
          </p:cNvSpPr>
          <p:nvPr>
            <p:ph type="sldNum" sz="quarter" idx="2"/>
          </p:nvPr>
        </p:nvSpPr>
        <p:spPr>
          <a:xfrm>
            <a:off x="11001828" y="6404296"/>
            <a:ext cx="351973" cy="26923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29284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137107190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396726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260570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98622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77718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9268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663" r:id="rId11"/>
    <p:sldLayoutId id="2147483664" r:id="rId12"/>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4783409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1.png"/><Relationship Id="rId2" Type="http://schemas.openxmlformats.org/officeDocument/2006/relationships/image" Target="../media/image202.png"/><Relationship Id="rId1" Type="http://schemas.openxmlformats.org/officeDocument/2006/relationships/slideLayout" Target="../slideLayouts/slideLayout3.xml"/><Relationship Id="rId4" Type="http://schemas.openxmlformats.org/officeDocument/2006/relationships/image" Target="../media/image203.png"/></Relationships>
</file>

<file path=ppt/slides/_rels/slide104.xml.rels><?xml version="1.0" encoding="UTF-8" standalone="yes"?>
<Relationships xmlns="http://schemas.openxmlformats.org/package/2006/relationships"><Relationship Id="rId8" Type="http://schemas.openxmlformats.org/officeDocument/2006/relationships/image" Target="../media/image2300.png"/><Relationship Id="rId13" Type="http://schemas.openxmlformats.org/officeDocument/2006/relationships/image" Target="../media/image1701.png"/><Relationship Id="rId3" Type="http://schemas.openxmlformats.org/officeDocument/2006/relationships/image" Target="../media/image1811.png"/><Relationship Id="rId7" Type="http://schemas.openxmlformats.org/officeDocument/2006/relationships/image" Target="../media/image2200.png"/><Relationship Id="rId12" Type="http://schemas.openxmlformats.org/officeDocument/2006/relationships/image" Target="../media/image1710.png"/><Relationship Id="rId2" Type="http://schemas.openxmlformats.org/officeDocument/2006/relationships/image" Target="../media/image202.png"/><Relationship Id="rId1" Type="http://schemas.openxmlformats.org/officeDocument/2006/relationships/slideLayout" Target="../slideLayouts/slideLayout3.xml"/><Relationship Id="rId6" Type="http://schemas.openxmlformats.org/officeDocument/2006/relationships/image" Target="../media/image2100.png"/><Relationship Id="rId11" Type="http://schemas.openxmlformats.org/officeDocument/2006/relationships/image" Target="../media/image204.png"/><Relationship Id="rId5" Type="http://schemas.openxmlformats.org/officeDocument/2006/relationships/image" Target="../media/image2000.png"/><Relationship Id="rId10" Type="http://schemas.openxmlformats.org/officeDocument/2006/relationships/image" Target="../media/image2500.png"/><Relationship Id="rId4" Type="http://schemas.openxmlformats.org/officeDocument/2006/relationships/image" Target="../media/image1900.png"/><Relationship Id="rId9" Type="http://schemas.openxmlformats.org/officeDocument/2006/relationships/image" Target="../media/image2400.png"/></Relationships>
</file>

<file path=ppt/slides/_rels/slide105.xml.rels><?xml version="1.0" encoding="UTF-8" standalone="yes"?>
<Relationships xmlns="http://schemas.openxmlformats.org/package/2006/relationships"><Relationship Id="rId3" Type="http://schemas.openxmlformats.org/officeDocument/2006/relationships/hyperlink" Target="https://heartbeat.fritz.ai/deep-learning-best-practices-regularization-techniques-for-better-performance-of-neural-network-94f978a4e518" TargetMode="External"/><Relationship Id="rId2" Type="http://schemas.openxmlformats.org/officeDocument/2006/relationships/hyperlink" Target="http://wavelab.uwaterloo.ca/wp-content/uploads/2017/04/Lecture_3.pdf" TargetMode="External"/><Relationship Id="rId1" Type="http://schemas.openxmlformats.org/officeDocument/2006/relationships/slideLayout" Target="../slideLayouts/slideLayout3.xml"/><Relationship Id="rId6" Type="http://schemas.openxmlformats.org/officeDocument/2006/relationships/hyperlink" Target="http://speech.ee.ntu.edu.tw/~tlkagk/courses/MLDS_2018/Lecture/ForDeep.pptx" TargetMode="External"/><Relationship Id="rId5" Type="http://schemas.openxmlformats.org/officeDocument/2006/relationships/hyperlink" Target="http://speech.ee.ntu.edu.tw/~tlkagk/courses/ML_2017/Lecture/DNN%20tip.pptx" TargetMode="External"/><Relationship Id="rId4" Type="http://schemas.openxmlformats.org/officeDocument/2006/relationships/hyperlink" Target="https://cedar.buffalo.edu/~srihari/CSE676/7.12%20Dropout.pdf"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4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8.png"/><Relationship Id="rId5" Type="http://schemas.openxmlformats.org/officeDocument/2006/relationships/image" Target="../media/image215.png"/><Relationship Id="rId4" Type="http://schemas.openxmlformats.org/officeDocument/2006/relationships/image" Target="../media/image208.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207.tmp"/><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08.tmp"/><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55.tmp"/><Relationship Id="rId4" Type="http://schemas.openxmlformats.org/officeDocument/2006/relationships/image" Target="../media/image254.png"/></Relationships>
</file>

<file path=ppt/slides/_rels/slide11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towardsdatascience.com/learning-parameters-part-2-a190bef2d12" TargetMode="External"/><Relationship Id="rId4" Type="http://schemas.openxmlformats.org/officeDocument/2006/relationships/image" Target="../media/image26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119.xml.rels><?xml version="1.0" encoding="UTF-8" standalone="yes"?>
<Relationships xmlns="http://schemas.openxmlformats.org/package/2006/relationships"><Relationship Id="rId3" Type="http://schemas.openxmlformats.org/officeDocument/2006/relationships/hyperlink" Target="https://cs231n.github.io/neural-networks-3/" TargetMode="External"/><Relationship Id="rId2" Type="http://schemas.openxmlformats.org/officeDocument/2006/relationships/image" Target="../media/image28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10.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10.png"/><Relationship Id="rId5" Type="http://schemas.openxmlformats.org/officeDocument/2006/relationships/image" Target="../media/image23.png"/><Relationship Id="rId4" Type="http://schemas.openxmlformats.org/officeDocument/2006/relationships/image" Target="../media/image338.png"/></Relationships>
</file>

<file path=ppt/slides/_rels/slide15.xml.rels><?xml version="1.0" encoding="UTF-8" standalone="yes"?>
<Relationships xmlns="http://schemas.openxmlformats.org/package/2006/relationships"><Relationship Id="rId8" Type="http://schemas.openxmlformats.org/officeDocument/2006/relationships/image" Target="../media/image1110.png"/><Relationship Id="rId13" Type="http://schemas.openxmlformats.org/officeDocument/2006/relationships/image" Target="../media/image23.png"/><Relationship Id="rId3" Type="http://schemas.openxmlformats.org/officeDocument/2006/relationships/image" Target="../media/image2012.png"/><Relationship Id="rId7" Type="http://schemas.openxmlformats.org/officeDocument/2006/relationships/image" Target="../media/image1010.png"/><Relationship Id="rId12" Type="http://schemas.openxmlformats.org/officeDocument/2006/relationships/image" Target="../media/image2212.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910.png"/><Relationship Id="rId11" Type="http://schemas.openxmlformats.org/officeDocument/2006/relationships/image" Target="../media/image2112.png"/><Relationship Id="rId5" Type="http://schemas.openxmlformats.org/officeDocument/2006/relationships/image" Target="../media/image810.png"/><Relationship Id="rId10" Type="http://schemas.openxmlformats.org/officeDocument/2006/relationships/image" Target="../media/image1310.png"/><Relationship Id="rId4" Type="http://schemas.openxmlformats.org/officeDocument/2006/relationships/image" Target="../media/image75.png"/><Relationship Id="rId9" Type="http://schemas.openxmlformats.org/officeDocument/2006/relationships/image" Target="../media/image1210.png"/><Relationship Id="rId14" Type="http://schemas.openxmlformats.org/officeDocument/2006/relationships/image" Target="../media/image1610.png"/></Relationships>
</file>

<file path=ppt/slides/_rels/slide16.xml.rels><?xml version="1.0" encoding="UTF-8" standalone="yes"?>
<Relationships xmlns="http://schemas.openxmlformats.org/package/2006/relationships"><Relationship Id="rId3" Type="http://schemas.openxmlformats.org/officeDocument/2006/relationships/image" Target="../media/image2111.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4.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010.png"/><Relationship Id="rId5" Type="http://schemas.openxmlformats.org/officeDocument/2006/relationships/image" Target="../media/image1910.png"/><Relationship Id="rId4" Type="http://schemas.openxmlformats.org/officeDocument/2006/relationships/image" Target="../media/image221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image" Target="../media/image2411.png"/><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53.png"/><Relationship Id="rId5" Type="http://schemas.openxmlformats.org/officeDocument/2006/relationships/image" Target="../media/image2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slideLayout" Target="../slideLayouts/slideLayout3.xml"/><Relationship Id="rId16" Type="http://schemas.openxmlformats.org/officeDocument/2006/relationships/image" Target="../media/image68.png"/><Relationship Id="rId1" Type="http://schemas.openxmlformats.org/officeDocument/2006/relationships/tags" Target="../tags/tag1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8.png"/><Relationship Id="rId3" Type="http://schemas.openxmlformats.org/officeDocument/2006/relationships/image" Target="../media/image74.png"/><Relationship Id="rId7" Type="http://schemas.openxmlformats.org/officeDocument/2006/relationships/image" Target="../media/image232.png"/><Relationship Id="rId12" Type="http://schemas.openxmlformats.org/officeDocument/2006/relationships/image" Target="../media/image237.png"/><Relationship Id="rId2" Type="http://schemas.openxmlformats.org/officeDocument/2006/relationships/notesSlide" Target="../notesSlides/notesSlide1.xml"/><Relationship Id="rId16" Type="http://schemas.openxmlformats.org/officeDocument/2006/relationships/image" Target="../media/image241.png"/><Relationship Id="rId1" Type="http://schemas.openxmlformats.org/officeDocument/2006/relationships/slideLayout" Target="../slideLayouts/slideLayout3.xml"/><Relationship Id="rId6" Type="http://schemas.openxmlformats.org/officeDocument/2006/relationships/image" Target="../media/image231.png"/><Relationship Id="rId11" Type="http://schemas.openxmlformats.org/officeDocument/2006/relationships/image" Target="../media/image236.png"/><Relationship Id="rId5" Type="http://schemas.openxmlformats.org/officeDocument/2006/relationships/image" Target="../media/image230.png"/><Relationship Id="rId15" Type="http://schemas.openxmlformats.org/officeDocument/2006/relationships/image" Target="../media/image240.png"/><Relationship Id="rId10" Type="http://schemas.openxmlformats.org/officeDocument/2006/relationships/image" Target="../media/image235.png"/><Relationship Id="rId4" Type="http://schemas.openxmlformats.org/officeDocument/2006/relationships/image" Target="../media/image229.png"/><Relationship Id="rId9" Type="http://schemas.openxmlformats.org/officeDocument/2006/relationships/image" Target="../media/image234.png"/><Relationship Id="rId14" Type="http://schemas.openxmlformats.org/officeDocument/2006/relationships/image" Target="../media/image2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5.png"/><Relationship Id="rId3" Type="http://schemas.openxmlformats.org/officeDocument/2006/relationships/image" Target="../media/image229.png"/><Relationship Id="rId7" Type="http://schemas.openxmlformats.org/officeDocument/2006/relationships/image" Target="../media/image234.png"/><Relationship Id="rId12" Type="http://schemas.openxmlformats.org/officeDocument/2006/relationships/image" Target="../media/image244.png"/><Relationship Id="rId2" Type="http://schemas.openxmlformats.org/officeDocument/2006/relationships/image" Target="../media/image74.png"/><Relationship Id="rId16" Type="http://schemas.openxmlformats.org/officeDocument/2006/relationships/image" Target="../media/image248.png"/><Relationship Id="rId1" Type="http://schemas.openxmlformats.org/officeDocument/2006/relationships/slideLayout" Target="../slideLayouts/slideLayout3.xml"/><Relationship Id="rId6" Type="http://schemas.openxmlformats.org/officeDocument/2006/relationships/image" Target="../media/image233.png"/><Relationship Id="rId11" Type="http://schemas.openxmlformats.org/officeDocument/2006/relationships/image" Target="../media/image243.png"/><Relationship Id="rId5" Type="http://schemas.openxmlformats.org/officeDocument/2006/relationships/image" Target="../media/image232.png"/><Relationship Id="rId15" Type="http://schemas.openxmlformats.org/officeDocument/2006/relationships/image" Target="../media/image247.png"/><Relationship Id="rId10" Type="http://schemas.openxmlformats.org/officeDocument/2006/relationships/image" Target="../media/image242.png"/><Relationship Id="rId4" Type="http://schemas.openxmlformats.org/officeDocument/2006/relationships/image" Target="../media/image230.png"/><Relationship Id="rId9" Type="http://schemas.openxmlformats.org/officeDocument/2006/relationships/image" Target="../media/image237.png"/><Relationship Id="rId14" Type="http://schemas.openxmlformats.org/officeDocument/2006/relationships/image" Target="../media/image246.png"/></Relationships>
</file>

<file path=ppt/slides/_rels/slide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9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3.png"/><Relationship Id="rId3" Type="http://schemas.openxmlformats.org/officeDocument/2006/relationships/image" Target="../media/image1612.png"/><Relationship Id="rId7" Type="http://schemas.openxmlformats.org/officeDocument/2006/relationships/image" Target="../media/image297.png"/><Relationship Id="rId12" Type="http://schemas.openxmlformats.org/officeDocument/2006/relationships/image" Target="../media/image30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6.png"/><Relationship Id="rId11" Type="http://schemas.openxmlformats.org/officeDocument/2006/relationships/image" Target="../media/image301.png"/><Relationship Id="rId5" Type="http://schemas.openxmlformats.org/officeDocument/2006/relationships/image" Target="../media/image295.png"/><Relationship Id="rId15" Type="http://schemas.openxmlformats.org/officeDocument/2006/relationships/image" Target="../media/image305.png"/><Relationship Id="rId10" Type="http://schemas.openxmlformats.org/officeDocument/2006/relationships/image" Target="../media/image300.png"/><Relationship Id="rId4" Type="http://schemas.openxmlformats.org/officeDocument/2006/relationships/image" Target="../media/image74.png"/><Relationship Id="rId9" Type="http://schemas.openxmlformats.org/officeDocument/2006/relationships/image" Target="../media/image299.png"/><Relationship Id="rId14" Type="http://schemas.openxmlformats.org/officeDocument/2006/relationships/image" Target="../media/image304.png"/></Relationships>
</file>

<file path=ppt/slides/_rels/slide34.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6.png"/><Relationship Id="rId7" Type="http://schemas.openxmlformats.org/officeDocument/2006/relationships/image" Target="../media/image299.png"/><Relationship Id="rId12" Type="http://schemas.openxmlformats.org/officeDocument/2006/relationships/image" Target="../media/image301.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309.png"/><Relationship Id="rId11" Type="http://schemas.openxmlformats.org/officeDocument/2006/relationships/image" Target="../media/image313.png"/><Relationship Id="rId5" Type="http://schemas.openxmlformats.org/officeDocument/2006/relationships/image" Target="../media/image308.png"/><Relationship Id="rId10" Type="http://schemas.openxmlformats.org/officeDocument/2006/relationships/image" Target="../media/image312.png"/><Relationship Id="rId4" Type="http://schemas.openxmlformats.org/officeDocument/2006/relationships/image" Target="../media/image307.png"/><Relationship Id="rId9" Type="http://schemas.openxmlformats.org/officeDocument/2006/relationships/image" Target="../media/image311.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blog.paperspace.com/intro-to-optimization-in-deep-learning-gradient-descent/" TargetMode="External"/><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316.png"/><Relationship Id="rId4" Type="http://schemas.openxmlformats.org/officeDocument/2006/relationships/image" Target="../media/image315.png"/></Relationships>
</file>

<file path=ppt/slides/_rels/slide36.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80.png"/><Relationship Id="rId7" Type="http://schemas.openxmlformats.org/officeDocument/2006/relationships/image" Target="../media/image3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200.png"/><Relationship Id="rId3" Type="http://schemas.openxmlformats.org/officeDocument/2006/relationships/image" Target="../media/image740.png"/><Relationship Id="rId7" Type="http://schemas.openxmlformats.org/officeDocument/2006/relationships/image" Target="../media/image1100.png"/><Relationship Id="rId2" Type="http://schemas.openxmlformats.org/officeDocument/2006/relationships/image" Target="../media/image610.png"/><Relationship Id="rId1" Type="http://schemas.openxmlformats.org/officeDocument/2006/relationships/slideLayout" Target="../slideLayouts/slideLayout3.xml"/><Relationship Id="rId6" Type="http://schemas.openxmlformats.org/officeDocument/2006/relationships/image" Target="../media/image1000.png"/><Relationship Id="rId11" Type="http://schemas.openxmlformats.org/officeDocument/2006/relationships/image" Target="../media/image1500.png"/><Relationship Id="rId5" Type="http://schemas.openxmlformats.org/officeDocument/2006/relationships/image" Target="../media/image900.png"/><Relationship Id="rId10" Type="http://schemas.openxmlformats.org/officeDocument/2006/relationships/image" Target="../media/image1400.png"/><Relationship Id="rId4" Type="http://schemas.openxmlformats.org/officeDocument/2006/relationships/image" Target="../media/image800.png"/><Relationship Id="rId9" Type="http://schemas.openxmlformats.org/officeDocument/2006/relationships/image" Target="../media/image1300.png"/></Relationships>
</file>

<file path=ppt/slides/_rels/slide39.xml.rels><?xml version="1.0" encoding="UTF-8" standalone="yes"?>
<Relationships xmlns="http://schemas.openxmlformats.org/package/2006/relationships"><Relationship Id="rId8" Type="http://schemas.openxmlformats.org/officeDocument/2006/relationships/image" Target="../media/image2210.png"/><Relationship Id="rId13" Type="http://schemas.openxmlformats.org/officeDocument/2006/relationships/image" Target="../media/image2700.png"/><Relationship Id="rId3" Type="http://schemas.openxmlformats.org/officeDocument/2006/relationships/image" Target="../media/image1720.png"/><Relationship Id="rId7" Type="http://schemas.openxmlformats.org/officeDocument/2006/relationships/image" Target="../media/image2110.png"/><Relationship Id="rId12" Type="http://schemas.openxmlformats.org/officeDocument/2006/relationships/image" Target="../media/image2600.png"/><Relationship Id="rId2" Type="http://schemas.openxmlformats.org/officeDocument/2006/relationships/image" Target="../media/image1600.png"/><Relationship Id="rId1" Type="http://schemas.openxmlformats.org/officeDocument/2006/relationships/slideLayout" Target="../slideLayouts/slideLayout3.xml"/><Relationship Id="rId6" Type="http://schemas.openxmlformats.org/officeDocument/2006/relationships/image" Target="../media/image2011.png"/><Relationship Id="rId11" Type="http://schemas.openxmlformats.org/officeDocument/2006/relationships/image" Target="../media/image2510.png"/><Relationship Id="rId5" Type="http://schemas.openxmlformats.org/officeDocument/2006/relationships/image" Target="../media/image191.png"/><Relationship Id="rId15" Type="http://schemas.openxmlformats.org/officeDocument/2006/relationships/image" Target="../media/image290.png"/><Relationship Id="rId10" Type="http://schemas.openxmlformats.org/officeDocument/2006/relationships/image" Target="../media/image2420.png"/><Relationship Id="rId4" Type="http://schemas.openxmlformats.org/officeDocument/2006/relationships/image" Target="../media/image1800.png"/><Relationship Id="rId9" Type="http://schemas.openxmlformats.org/officeDocument/2006/relationships/image" Target="../media/image2320.png"/><Relationship Id="rId14" Type="http://schemas.openxmlformats.org/officeDocument/2006/relationships/image" Target="../media/image28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wmf"/><Relationship Id="rId7" Type="http://schemas.openxmlformats.org/officeDocument/2006/relationships/image" Target="../media/image85.w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84.w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83.wmf"/><Relationship Id="rId7" Type="http://schemas.openxmlformats.org/officeDocument/2006/relationships/image" Target="../media/image193.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oleObject" Target="../embeddings/oleObject4.bin"/><Relationship Id="rId16"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86.png"/><Relationship Id="rId5" Type="http://schemas.openxmlformats.org/officeDocument/2006/relationships/image" Target="../media/image84.wmf"/><Relationship Id="rId15" Type="http://schemas.openxmlformats.org/officeDocument/2006/relationships/image" Target="../media/image90.png"/><Relationship Id="rId10" Type="http://schemas.openxmlformats.org/officeDocument/2006/relationships/image" Target="../media/image196.png"/><Relationship Id="rId4" Type="http://schemas.openxmlformats.org/officeDocument/2006/relationships/oleObject" Target="../embeddings/oleObject5.bin"/><Relationship Id="rId9" Type="http://schemas.openxmlformats.org/officeDocument/2006/relationships/image" Target="../media/image195.png"/><Relationship Id="rId14"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3.wmf"/><Relationship Id="rId7" Type="http://schemas.openxmlformats.org/officeDocument/2006/relationships/image" Target="../media/image193.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oleObject" Target="../embeddings/oleObject6.bin"/><Relationship Id="rId16"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94.png"/><Relationship Id="rId5" Type="http://schemas.openxmlformats.org/officeDocument/2006/relationships/image" Target="../media/image84.wmf"/><Relationship Id="rId15" Type="http://schemas.openxmlformats.org/officeDocument/2006/relationships/image" Target="../media/image98.png"/><Relationship Id="rId10" Type="http://schemas.openxmlformats.org/officeDocument/2006/relationships/image" Target="../media/image196.png"/><Relationship Id="rId4" Type="http://schemas.openxmlformats.org/officeDocument/2006/relationships/oleObject" Target="../embeddings/oleObject7.bin"/><Relationship Id="rId9" Type="http://schemas.openxmlformats.org/officeDocument/2006/relationships/image" Target="../media/image195.png"/><Relationship Id="rId1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19.png"/><Relationship Id="rId3" Type="http://schemas.openxmlformats.org/officeDocument/2006/relationships/image" Target="../media/image83.wmf"/><Relationship Id="rId7" Type="http://schemas.openxmlformats.org/officeDocument/2006/relationships/image" Target="../media/image103.wmf"/><Relationship Id="rId12" Type="http://schemas.openxmlformats.org/officeDocument/2006/relationships/image" Target="../media/image218.png"/><Relationship Id="rId2" Type="http://schemas.openxmlformats.org/officeDocument/2006/relationships/oleObject" Target="../embeddings/oleObject8.bin"/><Relationship Id="rId1" Type="http://schemas.openxmlformats.org/officeDocument/2006/relationships/slideLayout" Target="../slideLayouts/slideLayout3.xml"/><Relationship Id="rId6" Type="http://schemas.openxmlformats.org/officeDocument/2006/relationships/oleObject" Target="../embeddings/oleObject10.bin"/><Relationship Id="rId11" Type="http://schemas.openxmlformats.org/officeDocument/2006/relationships/image" Target="../media/image217.png"/><Relationship Id="rId5" Type="http://schemas.openxmlformats.org/officeDocument/2006/relationships/image" Target="../media/image84.wmf"/><Relationship Id="rId10" Type="http://schemas.openxmlformats.org/officeDocument/2006/relationships/image" Target="../media/image216.png"/><Relationship Id="rId4" Type="http://schemas.openxmlformats.org/officeDocument/2006/relationships/oleObject" Target="../embeddings/oleObject9.bin"/><Relationship Id="rId9" Type="http://schemas.openxmlformats.org/officeDocument/2006/relationships/image" Target="../media/image104.w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19.png"/><Relationship Id="rId3" Type="http://schemas.openxmlformats.org/officeDocument/2006/relationships/image" Target="../media/image83.wmf"/><Relationship Id="rId7" Type="http://schemas.openxmlformats.org/officeDocument/2006/relationships/image" Target="../media/image103.wmf"/><Relationship Id="rId12" Type="http://schemas.openxmlformats.org/officeDocument/2006/relationships/image" Target="../media/image218.png"/><Relationship Id="rId2" Type="http://schemas.openxmlformats.org/officeDocument/2006/relationships/oleObject" Target="../embeddings/oleObject12.bin"/><Relationship Id="rId1" Type="http://schemas.openxmlformats.org/officeDocument/2006/relationships/slideLayout" Target="../slideLayouts/slideLayout3.xml"/><Relationship Id="rId6" Type="http://schemas.openxmlformats.org/officeDocument/2006/relationships/oleObject" Target="../embeddings/oleObject14.bin"/><Relationship Id="rId11" Type="http://schemas.openxmlformats.org/officeDocument/2006/relationships/image" Target="../media/image217.png"/><Relationship Id="rId5" Type="http://schemas.openxmlformats.org/officeDocument/2006/relationships/image" Target="../media/image84.wmf"/><Relationship Id="rId10" Type="http://schemas.openxmlformats.org/officeDocument/2006/relationships/image" Target="../media/image216.png"/><Relationship Id="rId4" Type="http://schemas.openxmlformats.org/officeDocument/2006/relationships/oleObject" Target="../embeddings/oleObject13.bin"/><Relationship Id="rId9" Type="http://schemas.openxmlformats.org/officeDocument/2006/relationships/image" Target="../media/image104.wmf"/></Relationships>
</file>

<file path=ppt/slides/_rels/slide47.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1.png"/><Relationship Id="rId7" Type="http://schemas.openxmlformats.org/officeDocument/2006/relationships/image" Target="../media/image223.png"/><Relationship Id="rId12" Type="http://schemas.openxmlformats.org/officeDocument/2006/relationships/image" Target="../media/image227.png"/><Relationship Id="rId2" Type="http://schemas.openxmlformats.org/officeDocument/2006/relationships/image" Target="../media/image220.png"/><Relationship Id="rId1" Type="http://schemas.openxmlformats.org/officeDocument/2006/relationships/slideLayout" Target="../slideLayouts/slideLayout3.xml"/><Relationship Id="rId6" Type="http://schemas.openxmlformats.org/officeDocument/2006/relationships/image" Target="../media/image190.png"/><Relationship Id="rId11" Type="http://schemas.openxmlformats.org/officeDocument/2006/relationships/image" Target="../media/image1950.png"/><Relationship Id="rId5" Type="http://schemas.openxmlformats.org/officeDocument/2006/relationships/image" Target="../media/image1890.png"/><Relationship Id="rId10" Type="http://schemas.openxmlformats.org/officeDocument/2006/relationships/image" Target="../media/image226.png"/><Relationship Id="rId4" Type="http://schemas.openxmlformats.org/officeDocument/2006/relationships/image" Target="../media/image222.png"/><Relationship Id="rId9" Type="http://schemas.openxmlformats.org/officeDocument/2006/relationships/image" Target="../media/image225.png"/></Relationships>
</file>

<file path=ppt/slides/_rels/slide4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2.png"/><Relationship Id="rId5" Type="http://schemas.openxmlformats.org/officeDocument/2006/relationships/image" Target="../media/image105.png"/><Relationship Id="rId4" Type="http://schemas.openxmlformats.org/officeDocument/2006/relationships/image" Target="../media/image340.png"/></Relationships>
</file>

<file path=ppt/slides/_rels/slide49.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3.xml"/><Relationship Id="rId4" Type="http://schemas.openxmlformats.org/officeDocument/2006/relationships/image" Target="../media/image34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hyperlink" Target="https://www.xenonstack.com/blog/static/public/uploads/media/machine-learning-vs-deep-learning.png" TargetMode="Externa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811.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2.wmf"/><Relationship Id="rId11" Type="http://schemas.openxmlformats.org/officeDocument/2006/relationships/image" Target="../media/image115.png"/><Relationship Id="rId5" Type="http://schemas.openxmlformats.org/officeDocument/2006/relationships/oleObject" Target="../embeddings/oleObject17.bin"/><Relationship Id="rId10" Type="http://schemas.openxmlformats.org/officeDocument/2006/relationships/image" Target="../media/image114.png"/><Relationship Id="rId4" Type="http://schemas.openxmlformats.org/officeDocument/2006/relationships/image" Target="../media/image111.wmf"/><Relationship Id="rId9" Type="http://schemas.openxmlformats.org/officeDocument/2006/relationships/image" Target="../media/image780.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78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8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87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image" Target="../media/image1050.png"/><Relationship Id="rId13" Type="http://schemas.openxmlformats.org/officeDocument/2006/relationships/image" Target="../media/image139.png"/><Relationship Id="rId3" Type="http://schemas.openxmlformats.org/officeDocument/2006/relationships/image" Target="../media/image1001.png"/><Relationship Id="rId7" Type="http://schemas.openxmlformats.org/officeDocument/2006/relationships/image" Target="../media/image104.png"/><Relationship Id="rId12"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3.png"/><Relationship Id="rId11" Type="http://schemas.openxmlformats.org/officeDocument/2006/relationships/image" Target="../media/image137.png"/><Relationship Id="rId5" Type="http://schemas.openxmlformats.org/officeDocument/2006/relationships/image" Target="../media/image1020.png"/><Relationship Id="rId10" Type="http://schemas.openxmlformats.org/officeDocument/2006/relationships/image" Target="../media/image1070.png"/><Relationship Id="rId4" Type="http://schemas.openxmlformats.org/officeDocument/2006/relationships/image" Target="../media/image1011.png"/><Relationship Id="rId9" Type="http://schemas.openxmlformats.org/officeDocument/2006/relationships/image" Target="../media/image1060.png"/><Relationship Id="rId14" Type="http://schemas.openxmlformats.org/officeDocument/2006/relationships/image" Target="../media/image140.png"/></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89.xml.rels><?xml version="1.0" encoding="UTF-8" standalone="yes"?>
<Relationships xmlns="http://schemas.openxmlformats.org/package/2006/relationships"><Relationship Id="rId3" Type="http://schemas.openxmlformats.org/officeDocument/2006/relationships/hyperlink" Target="https://en.wikipedia.org/wiki/Gradient_descen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45.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8" Type="http://schemas.openxmlformats.org/officeDocument/2006/relationships/image" Target="../media/image1201.png"/><Relationship Id="rId13" Type="http://schemas.openxmlformats.org/officeDocument/2006/relationships/image" Target="../media/image1250.png"/><Relationship Id="rId18" Type="http://schemas.openxmlformats.org/officeDocument/2006/relationships/image" Target="../media/image1301.png"/><Relationship Id="rId3" Type="http://schemas.openxmlformats.org/officeDocument/2006/relationships/image" Target="../media/image1150.png"/><Relationship Id="rId21" Type="http://schemas.openxmlformats.org/officeDocument/2006/relationships/image" Target="../media/image1330.png"/><Relationship Id="rId7" Type="http://schemas.openxmlformats.org/officeDocument/2006/relationships/image" Target="../media/image1190.png"/><Relationship Id="rId12" Type="http://schemas.openxmlformats.org/officeDocument/2006/relationships/image" Target="../media/image1240.png"/><Relationship Id="rId17" Type="http://schemas.openxmlformats.org/officeDocument/2006/relationships/image" Target="../media/image1290.png"/><Relationship Id="rId2" Type="http://schemas.openxmlformats.org/officeDocument/2006/relationships/notesSlide" Target="../notesSlides/notesSlide19.xml"/><Relationship Id="rId16" Type="http://schemas.openxmlformats.org/officeDocument/2006/relationships/image" Target="../media/image1280.png"/><Relationship Id="rId20" Type="http://schemas.openxmlformats.org/officeDocument/2006/relationships/image" Target="../media/image1320.png"/><Relationship Id="rId1" Type="http://schemas.openxmlformats.org/officeDocument/2006/relationships/slideLayout" Target="../slideLayouts/slideLayout3.xml"/><Relationship Id="rId6" Type="http://schemas.openxmlformats.org/officeDocument/2006/relationships/image" Target="../media/image1180.png"/><Relationship Id="rId11" Type="http://schemas.openxmlformats.org/officeDocument/2006/relationships/image" Target="../media/image1230.png"/><Relationship Id="rId24" Type="http://schemas.openxmlformats.org/officeDocument/2006/relationships/image" Target="../media/image1360.png"/><Relationship Id="rId5" Type="http://schemas.openxmlformats.org/officeDocument/2006/relationships/image" Target="../media/image1170.png"/><Relationship Id="rId15" Type="http://schemas.openxmlformats.org/officeDocument/2006/relationships/image" Target="../media/image1270.png"/><Relationship Id="rId23" Type="http://schemas.openxmlformats.org/officeDocument/2006/relationships/image" Target="../media/image1350.png"/><Relationship Id="rId10" Type="http://schemas.openxmlformats.org/officeDocument/2006/relationships/image" Target="../media/image1220.png"/><Relationship Id="rId19" Type="http://schemas.openxmlformats.org/officeDocument/2006/relationships/image" Target="../media/image1311.png"/><Relationship Id="rId4" Type="http://schemas.openxmlformats.org/officeDocument/2006/relationships/image" Target="../media/image1160.png"/><Relationship Id="rId9" Type="http://schemas.openxmlformats.org/officeDocument/2006/relationships/image" Target="../media/image1211.png"/><Relationship Id="rId14" Type="http://schemas.openxmlformats.org/officeDocument/2006/relationships/image" Target="../media/image1260.png"/><Relationship Id="rId22" Type="http://schemas.openxmlformats.org/officeDocument/2006/relationships/image" Target="../media/image1340.png"/></Relationships>
</file>

<file path=ppt/slides/_rels/slide94.xml.rels><?xml version="1.0" encoding="UTF-8" standalone="yes"?>
<Relationships xmlns="http://schemas.openxmlformats.org/package/2006/relationships"><Relationship Id="rId8" Type="http://schemas.openxmlformats.org/officeDocument/2006/relationships/image" Target="../media/image1420.png"/><Relationship Id="rId13" Type="http://schemas.openxmlformats.org/officeDocument/2006/relationships/image" Target="../media/image147.png"/><Relationship Id="rId3" Type="http://schemas.openxmlformats.org/officeDocument/2006/relationships/image" Target="../media/image1370.png"/><Relationship Id="rId7" Type="http://schemas.openxmlformats.org/officeDocument/2006/relationships/image" Target="../media/image1410.png"/><Relationship Id="rId12" Type="http://schemas.openxmlformats.org/officeDocument/2006/relationships/image" Target="../media/image1461.png"/><Relationship Id="rId2" Type="http://schemas.openxmlformats.org/officeDocument/2006/relationships/notesSlide" Target="../notesSlides/notesSlide20.xml"/><Relationship Id="rId16" Type="http://schemas.openxmlformats.org/officeDocument/2006/relationships/image" Target="../media/image150.png"/><Relationship Id="rId1" Type="http://schemas.openxmlformats.org/officeDocument/2006/relationships/slideLayout" Target="../slideLayouts/slideLayout3.xml"/><Relationship Id="rId6" Type="http://schemas.openxmlformats.org/officeDocument/2006/relationships/image" Target="../media/image1401.png"/><Relationship Id="rId11" Type="http://schemas.openxmlformats.org/officeDocument/2006/relationships/image" Target="../media/image1451.png"/><Relationship Id="rId5" Type="http://schemas.openxmlformats.org/officeDocument/2006/relationships/image" Target="../media/image1390.png"/><Relationship Id="rId15" Type="http://schemas.openxmlformats.org/officeDocument/2006/relationships/image" Target="../media/image149.png"/><Relationship Id="rId10" Type="http://schemas.openxmlformats.org/officeDocument/2006/relationships/image" Target="../media/image1440.png"/><Relationship Id="rId4" Type="http://schemas.openxmlformats.org/officeDocument/2006/relationships/image" Target="../media/image1380.png"/><Relationship Id="rId9" Type="http://schemas.openxmlformats.org/officeDocument/2006/relationships/image" Target="../media/image1430.png"/><Relationship Id="rId14" Type="http://schemas.openxmlformats.org/officeDocument/2006/relationships/image" Target="../media/image148.png"/></Relationships>
</file>

<file path=ppt/slides/_rels/slide95.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18" Type="http://schemas.openxmlformats.org/officeDocument/2006/relationships/image" Target="../media/image166.png"/><Relationship Id="rId3" Type="http://schemas.openxmlformats.org/officeDocument/2006/relationships/image" Target="../media/image151.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notesSlide" Target="../notesSlides/notesSlide21.xml"/><Relationship Id="rId16" Type="http://schemas.openxmlformats.org/officeDocument/2006/relationships/image" Target="../media/image164.png"/><Relationship Id="rId20" Type="http://schemas.openxmlformats.org/officeDocument/2006/relationships/image" Target="../media/image168.png"/><Relationship Id="rId1" Type="http://schemas.openxmlformats.org/officeDocument/2006/relationships/slideLayout" Target="../slideLayouts/slideLayout3.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19" Type="http://schemas.openxmlformats.org/officeDocument/2006/relationships/image" Target="../media/image167.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9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22.xml"/><Relationship Id="rId16" Type="http://schemas.openxmlformats.org/officeDocument/2006/relationships/image" Target="../media/image1470.png"/><Relationship Id="rId1" Type="http://schemas.openxmlformats.org/officeDocument/2006/relationships/slideLayout" Target="../slideLayouts/slideLayout3.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460.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450.png"/></Relationships>
</file>

<file path=ppt/slides/_rels/slide98.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266.png"/><Relationship Id="rId18" Type="http://schemas.openxmlformats.org/officeDocument/2006/relationships/image" Target="../media/image271.png"/><Relationship Id="rId3" Type="http://schemas.openxmlformats.org/officeDocument/2006/relationships/image" Target="../media/image256.png"/><Relationship Id="rId7" Type="http://schemas.openxmlformats.org/officeDocument/2006/relationships/image" Target="../media/image182.png"/><Relationship Id="rId12" Type="http://schemas.openxmlformats.org/officeDocument/2006/relationships/image" Target="../media/image265.png"/><Relationship Id="rId17" Type="http://schemas.openxmlformats.org/officeDocument/2006/relationships/image" Target="../media/image270.png"/><Relationship Id="rId2" Type="http://schemas.openxmlformats.org/officeDocument/2006/relationships/notesSlide" Target="../notesSlides/notesSlide23.xml"/><Relationship Id="rId16" Type="http://schemas.openxmlformats.org/officeDocument/2006/relationships/image" Target="../media/image269.png"/><Relationship Id="rId1" Type="http://schemas.openxmlformats.org/officeDocument/2006/relationships/slideLayout" Target="../slideLayouts/slideLayout3.xml"/><Relationship Id="rId6" Type="http://schemas.openxmlformats.org/officeDocument/2006/relationships/image" Target="../media/image259.png"/><Relationship Id="rId11" Type="http://schemas.openxmlformats.org/officeDocument/2006/relationships/image" Target="../media/image264.png"/><Relationship Id="rId5" Type="http://schemas.openxmlformats.org/officeDocument/2006/relationships/image" Target="../media/image258.png"/><Relationship Id="rId15" Type="http://schemas.openxmlformats.org/officeDocument/2006/relationships/image" Target="../media/image268.png"/><Relationship Id="rId10" Type="http://schemas.openxmlformats.org/officeDocument/2006/relationships/image" Target="../media/image198.png"/><Relationship Id="rId19" Type="http://schemas.openxmlformats.org/officeDocument/2006/relationships/image" Target="../media/image272.png"/><Relationship Id="rId4" Type="http://schemas.openxmlformats.org/officeDocument/2006/relationships/image" Target="../media/image257.png"/><Relationship Id="rId9" Type="http://schemas.openxmlformats.org/officeDocument/2006/relationships/image" Target="../media/image197.png"/><Relationship Id="rId14" Type="http://schemas.openxmlformats.org/officeDocument/2006/relationships/image" Target="../media/image267.png"/></Relationships>
</file>

<file path=ppt/slides/_rels/slide99.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266.png"/><Relationship Id="rId18" Type="http://schemas.openxmlformats.org/officeDocument/2006/relationships/image" Target="../media/image278.png"/><Relationship Id="rId3" Type="http://schemas.openxmlformats.org/officeDocument/2006/relationships/image" Target="../media/image256.png"/><Relationship Id="rId7" Type="http://schemas.openxmlformats.org/officeDocument/2006/relationships/image" Target="../media/image182.png"/><Relationship Id="rId12" Type="http://schemas.openxmlformats.org/officeDocument/2006/relationships/image" Target="../media/image275.png"/><Relationship Id="rId17" Type="http://schemas.openxmlformats.org/officeDocument/2006/relationships/image" Target="../media/image270.png"/><Relationship Id="rId2" Type="http://schemas.openxmlformats.org/officeDocument/2006/relationships/notesSlide" Target="../notesSlides/notesSlide24.xml"/><Relationship Id="rId16" Type="http://schemas.openxmlformats.org/officeDocument/2006/relationships/image" Target="../media/image269.png"/><Relationship Id="rId1" Type="http://schemas.openxmlformats.org/officeDocument/2006/relationships/slideLayout" Target="../slideLayouts/slideLayout3.xml"/><Relationship Id="rId6" Type="http://schemas.openxmlformats.org/officeDocument/2006/relationships/image" Target="../media/image274.png"/><Relationship Id="rId11" Type="http://schemas.openxmlformats.org/officeDocument/2006/relationships/image" Target="../media/image264.png"/><Relationship Id="rId5" Type="http://schemas.openxmlformats.org/officeDocument/2006/relationships/image" Target="../media/image258.png"/><Relationship Id="rId15" Type="http://schemas.openxmlformats.org/officeDocument/2006/relationships/image" Target="../media/image277.png"/><Relationship Id="rId10" Type="http://schemas.openxmlformats.org/officeDocument/2006/relationships/image" Target="../media/image198.png"/><Relationship Id="rId19" Type="http://schemas.openxmlformats.org/officeDocument/2006/relationships/image" Target="../media/image279.png"/><Relationship Id="rId4" Type="http://schemas.openxmlformats.org/officeDocument/2006/relationships/image" Target="../media/image273.png"/><Relationship Id="rId9" Type="http://schemas.openxmlformats.org/officeDocument/2006/relationships/image" Target="../media/image197.png"/><Relationship Id="rId14" Type="http://schemas.openxmlformats.org/officeDocument/2006/relationships/image" Target="../media/image2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a:xfrm>
            <a:off x="1767596" y="-254318"/>
            <a:ext cx="5373342" cy="1600203"/>
          </a:xfrm>
          <a:prstGeom prst="rect">
            <a:avLst/>
          </a:prstGeom>
        </p:spPr>
        <p:txBody>
          <a:bodyPr/>
          <a:lstStyle/>
          <a:p>
            <a:r>
              <a:t>Deep Residual Learning </a:t>
            </a:r>
          </a:p>
        </p:txBody>
      </p:sp>
      <p:sp>
        <p:nvSpPr>
          <p:cNvPr id="172" name="Shape 172"/>
          <p:cNvSpPr/>
          <p:nvPr/>
        </p:nvSpPr>
        <p:spPr>
          <a:xfrm>
            <a:off x="1825453" y="2193925"/>
            <a:ext cx="2735166" cy="217487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nSpc>
                <a:spcPts val="8600"/>
              </a:lnSpc>
              <a:spcBef>
                <a:spcPts val="1200"/>
              </a:spcBef>
              <a:defRPr sz="3700">
                <a:latin typeface="Arial"/>
                <a:ea typeface="Arial"/>
                <a:cs typeface="Arial"/>
                <a:sym typeface="Arial"/>
              </a:defRPr>
            </a:pPr>
            <a:r>
              <a:rPr sz="3700"/>
              <a:t>• </a:t>
            </a:r>
            <a:r>
              <a:rPr sz="3700">
                <a:solidFill>
                  <a:srgbClr val="FF2600"/>
                </a:solidFill>
                <a:latin typeface="Times"/>
                <a:ea typeface="Times"/>
                <a:cs typeface="Times"/>
                <a:sym typeface="Times"/>
              </a:rPr>
              <a:t>Residual</a:t>
            </a:r>
            <a:r>
              <a:rPr sz="3700">
                <a:latin typeface="Times"/>
                <a:ea typeface="Times"/>
                <a:cs typeface="Times"/>
                <a:sym typeface="Times"/>
              </a:rPr>
              <a:t> net</a:t>
            </a:r>
            <a:br>
              <a:rPr sz="3700">
                <a:latin typeface="Times"/>
                <a:ea typeface="Times"/>
                <a:cs typeface="Times"/>
                <a:sym typeface="Times"/>
              </a:rPr>
            </a:br>
            <a:endParaRPr sz="3700">
              <a:latin typeface="Times"/>
              <a:ea typeface="Times"/>
              <a:cs typeface="Times"/>
              <a:sym typeface="Times"/>
            </a:endParaRPr>
          </a:p>
        </p:txBody>
      </p:sp>
      <p:pic>
        <p:nvPicPr>
          <p:cNvPr id="173" name="image12.png"/>
          <p:cNvPicPr>
            <a:picLocks noChangeAspect="1"/>
          </p:cNvPicPr>
          <p:nvPr/>
        </p:nvPicPr>
        <p:blipFill>
          <a:blip r:embed="rId2"/>
          <a:stretch>
            <a:fillRect/>
          </a:stretch>
        </p:blipFill>
        <p:spPr>
          <a:xfrm>
            <a:off x="1729313" y="3413608"/>
            <a:ext cx="4478468" cy="2578513"/>
          </a:xfrm>
          <a:prstGeom prst="rect">
            <a:avLst/>
          </a:prstGeom>
          <a:ln w="12700">
            <a:miter lim="400000"/>
          </a:ln>
        </p:spPr>
      </p:pic>
      <p:sp>
        <p:nvSpPr>
          <p:cNvPr id="174" name="Shape 174"/>
          <p:cNvSpPr/>
          <p:nvPr/>
        </p:nvSpPr>
        <p:spPr>
          <a:xfrm>
            <a:off x="6384032" y="2141100"/>
            <a:ext cx="4637283" cy="381292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ts val="7400"/>
              </a:lnSpc>
              <a:spcBef>
                <a:spcPts val="1200"/>
              </a:spcBef>
              <a:defRPr sz="2600">
                <a:latin typeface="Calibri"/>
                <a:ea typeface="Calibri"/>
                <a:cs typeface="Calibri"/>
                <a:sym typeface="Calibri"/>
              </a:defRPr>
            </a:pPr>
            <a:r>
              <a:rPr sz="2600" dirty="0"/>
              <a:t>𝐻(𝑥) is any desired mapping, hope the 2 weight layers fit 𝐻(𝑥) hope the 2 weight layers fit </a:t>
            </a:r>
            <a:r>
              <a:rPr sz="2600" dirty="0">
                <a:solidFill>
                  <a:srgbClr val="C00000"/>
                </a:solidFill>
              </a:rPr>
              <a:t>𝐹(𝑥) </a:t>
            </a:r>
            <a:r>
              <a:rPr sz="2600" dirty="0"/>
              <a:t>let 𝐻(𝑥) = 𝐹(𝑥) + 𝑥 </a:t>
            </a:r>
          </a:p>
        </p:txBody>
      </p:sp>
      <p:sp>
        <p:nvSpPr>
          <p:cNvPr id="175" name="Shape 175"/>
          <p:cNvSpPr/>
          <p:nvPr/>
        </p:nvSpPr>
        <p:spPr>
          <a:xfrm>
            <a:off x="6052654" y="3048000"/>
            <a:ext cx="4478468" cy="0"/>
          </a:xfrm>
          <a:prstGeom prst="line">
            <a:avLst/>
          </a:prstGeom>
          <a:ln w="50800">
            <a:solidFill>
              <a:srgbClr val="000000"/>
            </a:solidFill>
            <a:miter/>
          </a:ln>
        </p:spPr>
        <p:txBody>
          <a:bodyPr lIns="45718" tIns="45718" rIns="45718" bIns="45718"/>
          <a:lstStyle/>
          <a:p>
            <a:endParaRP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0618-CAD6-4FDF-B54B-5B9D40771053}"/>
              </a:ext>
            </a:extLst>
          </p:cNvPr>
          <p:cNvSpPr>
            <a:spLocks noGrp="1"/>
          </p:cNvSpPr>
          <p:nvPr>
            <p:ph type="title"/>
          </p:nvPr>
        </p:nvSpPr>
        <p:spPr/>
        <p:txBody>
          <a:bodyPr/>
          <a:lstStyle/>
          <a:p>
            <a:r>
              <a:rPr lang="en-US" dirty="0"/>
              <a:t>How can we choose a mini-batch size?</a:t>
            </a:r>
            <a:endParaRPr lang="en-IN" dirty="0"/>
          </a:p>
        </p:txBody>
      </p:sp>
      <p:sp>
        <p:nvSpPr>
          <p:cNvPr id="3" name="Content Placeholder 2">
            <a:extLst>
              <a:ext uri="{FF2B5EF4-FFF2-40B4-BE49-F238E27FC236}">
                <a16:creationId xmlns:a16="http://schemas.microsoft.com/office/drawing/2014/main" id="{93C45F82-43FC-4E54-B8BD-4B666D81CC65}"/>
              </a:ext>
            </a:extLst>
          </p:cNvPr>
          <p:cNvSpPr>
            <a:spLocks noGrp="1"/>
          </p:cNvSpPr>
          <p:nvPr>
            <p:ph idx="1"/>
          </p:nvPr>
        </p:nvSpPr>
        <p:spPr>
          <a:xfrm>
            <a:off x="1569722" y="1371601"/>
            <a:ext cx="5534391" cy="4525963"/>
          </a:xfrm>
        </p:spPr>
        <p:txBody>
          <a:bodyPr>
            <a:normAutofit fontScale="70000" lnSpcReduction="20000"/>
          </a:bodyPr>
          <a:lstStyle/>
          <a:p>
            <a:pPr algn="just"/>
            <a:r>
              <a:rPr lang="en-US" dirty="0"/>
              <a:t>If the mini-batch size = m</a:t>
            </a:r>
          </a:p>
          <a:p>
            <a:pPr lvl="1" algn="just"/>
            <a:r>
              <a:rPr lang="en-US" dirty="0"/>
              <a:t>It is a batch gradient descent where all the training examples are used in each iteration. It takes too much time per iteration.</a:t>
            </a:r>
          </a:p>
          <a:p>
            <a:pPr algn="just"/>
            <a:r>
              <a:rPr lang="en-US" dirty="0"/>
              <a:t>If the mini-batch size = 1</a:t>
            </a:r>
          </a:p>
          <a:p>
            <a:pPr lvl="1" algn="just"/>
            <a:r>
              <a:rPr lang="en-US" dirty="0"/>
              <a:t>It is called stochastic gradient descent, where each training example is its own mini-batch.</a:t>
            </a:r>
          </a:p>
          <a:p>
            <a:pPr lvl="1" algn="just"/>
            <a:r>
              <a:rPr lang="en-US" dirty="0"/>
              <a:t>Since in every iteration we are taking just a single example, it can become extremely noisy and takes much more time to reach the global minima.</a:t>
            </a:r>
          </a:p>
          <a:p>
            <a:pPr algn="just"/>
            <a:r>
              <a:rPr lang="en-US" dirty="0"/>
              <a:t>If the mini-batch size is between 1 to m</a:t>
            </a:r>
          </a:p>
          <a:p>
            <a:pPr lvl="1" algn="just"/>
            <a:r>
              <a:rPr lang="en-US" dirty="0"/>
              <a:t>It is mini-batch gradient descent. The size of the mini-batch should not be too large or too small.</a:t>
            </a:r>
            <a:endParaRPr lang="en-IN" dirty="0"/>
          </a:p>
        </p:txBody>
      </p:sp>
      <p:pic>
        <p:nvPicPr>
          <p:cNvPr id="6" name="Picture 5">
            <a:extLst>
              <a:ext uri="{FF2B5EF4-FFF2-40B4-BE49-F238E27FC236}">
                <a16:creationId xmlns:a16="http://schemas.microsoft.com/office/drawing/2014/main" id="{70A14867-D820-4656-94E0-D60D559D4729}"/>
              </a:ext>
            </a:extLst>
          </p:cNvPr>
          <p:cNvPicPr>
            <a:picLocks noChangeAspect="1"/>
          </p:cNvPicPr>
          <p:nvPr/>
        </p:nvPicPr>
        <p:blipFill>
          <a:blip r:embed="rId2"/>
          <a:stretch>
            <a:fillRect/>
          </a:stretch>
        </p:blipFill>
        <p:spPr>
          <a:xfrm>
            <a:off x="7608168" y="1268760"/>
            <a:ext cx="2880320" cy="2363534"/>
          </a:xfrm>
          <a:prstGeom prst="rect">
            <a:avLst/>
          </a:prstGeom>
        </p:spPr>
      </p:pic>
      <p:pic>
        <p:nvPicPr>
          <p:cNvPr id="8" name="Picture 7">
            <a:extLst>
              <a:ext uri="{FF2B5EF4-FFF2-40B4-BE49-F238E27FC236}">
                <a16:creationId xmlns:a16="http://schemas.microsoft.com/office/drawing/2014/main" id="{B080D8F5-40FB-4C58-BE71-6A8D575D8BDB}"/>
              </a:ext>
            </a:extLst>
          </p:cNvPr>
          <p:cNvPicPr>
            <a:picLocks noChangeAspect="1"/>
          </p:cNvPicPr>
          <p:nvPr/>
        </p:nvPicPr>
        <p:blipFill>
          <a:blip r:embed="rId3"/>
          <a:stretch>
            <a:fillRect/>
          </a:stretch>
        </p:blipFill>
        <p:spPr>
          <a:xfrm>
            <a:off x="7408308" y="3822607"/>
            <a:ext cx="3080180" cy="2220267"/>
          </a:xfrm>
          <a:prstGeom prst="rect">
            <a:avLst/>
          </a:prstGeom>
        </p:spPr>
      </p:pic>
      <p:sp>
        <p:nvSpPr>
          <p:cNvPr id="10" name="TextBox 9">
            <a:extLst>
              <a:ext uri="{FF2B5EF4-FFF2-40B4-BE49-F238E27FC236}">
                <a16:creationId xmlns:a16="http://schemas.microsoft.com/office/drawing/2014/main" id="{52691D87-7D74-45D9-A5D5-A9D427FDD87B}"/>
              </a:ext>
            </a:extLst>
          </p:cNvPr>
          <p:cNvSpPr txBox="1"/>
          <p:nvPr/>
        </p:nvSpPr>
        <p:spPr>
          <a:xfrm>
            <a:off x="3719736" y="6432453"/>
            <a:ext cx="7223704" cy="215444"/>
          </a:xfrm>
          <a:prstGeom prst="rect">
            <a:avLst/>
          </a:prstGeom>
          <a:noFill/>
        </p:spPr>
        <p:txBody>
          <a:bodyPr wrap="square" rtlCol="0">
            <a:spAutoFit/>
          </a:bodyPr>
          <a:lstStyle/>
          <a:p>
            <a:pPr algn="r"/>
            <a:r>
              <a:rPr lang="en-US" sz="800" dirty="0">
                <a:solidFill>
                  <a:srgbClr val="C00000"/>
                </a:solidFill>
              </a:rPr>
              <a:t>Source: https://www.coursera.org/learn/deep-neural-network/lecture/qcogH/mini-batch-gradient-descent</a:t>
            </a:r>
            <a:endParaRPr lang="en-IN" sz="800" dirty="0">
              <a:solidFill>
                <a:srgbClr val="C00000"/>
              </a:solidFill>
            </a:endParaRPr>
          </a:p>
        </p:txBody>
      </p:sp>
    </p:spTree>
    <p:extLst>
      <p:ext uri="{BB962C8B-B14F-4D97-AF65-F5344CB8AC3E}">
        <p14:creationId xmlns:p14="http://schemas.microsoft.com/office/powerpoint/2010/main" val="11903226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EE43-4A87-4004-807C-187BC5A9CDF6}"/>
              </a:ext>
            </a:extLst>
          </p:cNvPr>
          <p:cNvSpPr>
            <a:spLocks noGrp="1"/>
          </p:cNvSpPr>
          <p:nvPr>
            <p:ph type="title"/>
          </p:nvPr>
        </p:nvSpPr>
        <p:spPr/>
        <p:txBody>
          <a:bodyPr/>
          <a:lstStyle/>
          <a:p>
            <a:r>
              <a:rPr lang="en-US" dirty="0"/>
              <a:t>Minibatch size and convergence speed</a:t>
            </a:r>
          </a:p>
        </p:txBody>
      </p:sp>
      <p:cxnSp>
        <p:nvCxnSpPr>
          <p:cNvPr id="4" name="Straight Arrow Connector 3">
            <a:extLst>
              <a:ext uri="{FF2B5EF4-FFF2-40B4-BE49-F238E27FC236}">
                <a16:creationId xmlns:a16="http://schemas.microsoft.com/office/drawing/2014/main" id="{897EA739-5F60-4FBF-A7B9-CEAD76519A6E}"/>
              </a:ext>
            </a:extLst>
          </p:cNvPr>
          <p:cNvCxnSpPr>
            <a:cxnSpLocks/>
          </p:cNvCxnSpPr>
          <p:nvPr/>
        </p:nvCxnSpPr>
        <p:spPr>
          <a:xfrm>
            <a:off x="939972" y="1925294"/>
            <a:ext cx="822758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5E49056-73A4-4171-841A-8C9B088B5AF9}"/>
              </a:ext>
            </a:extLst>
          </p:cNvPr>
          <p:cNvSpPr txBox="1"/>
          <p:nvPr/>
        </p:nvSpPr>
        <p:spPr>
          <a:xfrm>
            <a:off x="3517216" y="1488494"/>
            <a:ext cx="3540200" cy="369332"/>
          </a:xfrm>
          <a:prstGeom prst="rect">
            <a:avLst/>
          </a:prstGeom>
          <a:noFill/>
        </p:spPr>
        <p:txBody>
          <a:bodyPr wrap="none" rtlCol="0">
            <a:spAutoFit/>
          </a:bodyPr>
          <a:lstStyle/>
          <a:p>
            <a:r>
              <a:rPr lang="en-US" dirty="0"/>
              <a:t>1 pass over the dataset (1 epoch)</a:t>
            </a:r>
          </a:p>
        </p:txBody>
      </p:sp>
      <p:grpSp>
        <p:nvGrpSpPr>
          <p:cNvPr id="89" name="Group 88">
            <a:extLst>
              <a:ext uri="{FF2B5EF4-FFF2-40B4-BE49-F238E27FC236}">
                <a16:creationId xmlns:a16="http://schemas.microsoft.com/office/drawing/2014/main" id="{4D4FBBE0-D797-46F4-90FC-97B524EF37A1}"/>
              </a:ext>
            </a:extLst>
          </p:cNvPr>
          <p:cNvGrpSpPr/>
          <p:nvPr/>
        </p:nvGrpSpPr>
        <p:grpSpPr>
          <a:xfrm>
            <a:off x="939972" y="3022035"/>
            <a:ext cx="8250448" cy="685911"/>
            <a:chOff x="1435395" y="3194572"/>
            <a:chExt cx="8250448" cy="685911"/>
          </a:xfrm>
        </p:grpSpPr>
        <p:cxnSp>
          <p:nvCxnSpPr>
            <p:cNvPr id="6" name="Straight Arrow Connector 5">
              <a:extLst>
                <a:ext uri="{FF2B5EF4-FFF2-40B4-BE49-F238E27FC236}">
                  <a16:creationId xmlns:a16="http://schemas.microsoft.com/office/drawing/2014/main" id="{27DC440B-A4C6-477F-BB65-39581F5C0DE1}"/>
                </a:ext>
              </a:extLst>
            </p:cNvPr>
            <p:cNvCxnSpPr>
              <a:cxnSpLocks/>
            </p:cNvCxnSpPr>
            <p:nvPr/>
          </p:nvCxnSpPr>
          <p:spPr>
            <a:xfrm>
              <a:off x="1435395" y="3583598"/>
              <a:ext cx="822758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99FF41C-BE9C-4023-B6D1-3494AE38D1EA}"/>
                </a:ext>
              </a:extLst>
            </p:cNvPr>
            <p:cNvSpPr/>
            <p:nvPr/>
          </p:nvSpPr>
          <p:spPr>
            <a:xfrm>
              <a:off x="9640124" y="3330608"/>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48" name="TextBox 47">
              <a:extLst>
                <a:ext uri="{FF2B5EF4-FFF2-40B4-BE49-F238E27FC236}">
                  <a16:creationId xmlns:a16="http://schemas.microsoft.com/office/drawing/2014/main" id="{420C4B07-BC10-49C6-80F7-171177420DBC}"/>
                </a:ext>
              </a:extLst>
            </p:cNvPr>
            <p:cNvSpPr txBox="1"/>
            <p:nvPr/>
          </p:nvSpPr>
          <p:spPr>
            <a:xfrm>
              <a:off x="3792258" y="3194572"/>
              <a:ext cx="2964658" cy="369332"/>
            </a:xfrm>
            <a:prstGeom prst="rect">
              <a:avLst/>
            </a:prstGeom>
            <a:noFill/>
          </p:spPr>
          <p:txBody>
            <a:bodyPr wrap="none" rtlCol="0">
              <a:spAutoFit/>
            </a:bodyPr>
            <a:lstStyle/>
            <a:p>
              <a:r>
                <a:rPr lang="en-US" dirty="0"/>
                <a:t>Full-batch gradient descent</a:t>
              </a:r>
            </a:p>
          </p:txBody>
        </p:sp>
      </p:grpSp>
      <p:grpSp>
        <p:nvGrpSpPr>
          <p:cNvPr id="88" name="Group 87">
            <a:extLst>
              <a:ext uri="{FF2B5EF4-FFF2-40B4-BE49-F238E27FC236}">
                <a16:creationId xmlns:a16="http://schemas.microsoft.com/office/drawing/2014/main" id="{EC64693D-AC82-453D-8EBB-BF6C8F27A174}"/>
              </a:ext>
            </a:extLst>
          </p:cNvPr>
          <p:cNvGrpSpPr/>
          <p:nvPr/>
        </p:nvGrpSpPr>
        <p:grpSpPr>
          <a:xfrm>
            <a:off x="939972" y="4192221"/>
            <a:ext cx="8250447" cy="992946"/>
            <a:chOff x="1435395" y="3917649"/>
            <a:chExt cx="8250447" cy="992946"/>
          </a:xfrm>
        </p:grpSpPr>
        <p:cxnSp>
          <p:nvCxnSpPr>
            <p:cNvPr id="7" name="Straight Arrow Connector 6">
              <a:extLst>
                <a:ext uri="{FF2B5EF4-FFF2-40B4-BE49-F238E27FC236}">
                  <a16:creationId xmlns:a16="http://schemas.microsoft.com/office/drawing/2014/main" id="{BD988713-6CE5-46EC-BBE7-A5D650E8EF83}"/>
                </a:ext>
              </a:extLst>
            </p:cNvPr>
            <p:cNvCxnSpPr>
              <a:cxnSpLocks/>
            </p:cNvCxnSpPr>
            <p:nvPr/>
          </p:nvCxnSpPr>
          <p:spPr>
            <a:xfrm>
              <a:off x="1435395" y="4635658"/>
              <a:ext cx="177736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6E2028-7352-440F-9680-5F1FF4036EE5}"/>
                </a:ext>
              </a:extLst>
            </p:cNvPr>
            <p:cNvSpPr/>
            <p:nvPr/>
          </p:nvSpPr>
          <p:spPr>
            <a:xfrm>
              <a:off x="3212757" y="4360720"/>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17" name="Straight Arrow Connector 16">
              <a:extLst>
                <a:ext uri="{FF2B5EF4-FFF2-40B4-BE49-F238E27FC236}">
                  <a16:creationId xmlns:a16="http://schemas.microsoft.com/office/drawing/2014/main" id="{70C9F855-24FD-4730-9D69-5268BCC3D684}"/>
                </a:ext>
              </a:extLst>
            </p:cNvPr>
            <p:cNvCxnSpPr>
              <a:cxnSpLocks/>
            </p:cNvCxnSpPr>
            <p:nvPr/>
          </p:nvCxnSpPr>
          <p:spPr>
            <a:xfrm>
              <a:off x="3258476" y="4635658"/>
              <a:ext cx="203021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3852BDF-CC83-4398-A279-BD6B3733A1D5}"/>
                </a:ext>
              </a:extLst>
            </p:cNvPr>
            <p:cNvSpPr/>
            <p:nvPr/>
          </p:nvSpPr>
          <p:spPr>
            <a:xfrm>
              <a:off x="5288692" y="4355187"/>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20" name="Straight Arrow Connector 19">
              <a:extLst>
                <a:ext uri="{FF2B5EF4-FFF2-40B4-BE49-F238E27FC236}">
                  <a16:creationId xmlns:a16="http://schemas.microsoft.com/office/drawing/2014/main" id="{A8D65152-D1DC-40CE-8FAD-8688C8D18BA3}"/>
                </a:ext>
              </a:extLst>
            </p:cNvPr>
            <p:cNvCxnSpPr>
              <a:cxnSpLocks/>
            </p:cNvCxnSpPr>
            <p:nvPr/>
          </p:nvCxnSpPr>
          <p:spPr>
            <a:xfrm>
              <a:off x="5334411" y="4630125"/>
              <a:ext cx="201374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BB4909A-F672-4365-98BD-594A36FB7840}"/>
                </a:ext>
              </a:extLst>
            </p:cNvPr>
            <p:cNvSpPr/>
            <p:nvPr/>
          </p:nvSpPr>
          <p:spPr>
            <a:xfrm>
              <a:off x="7348151" y="4355187"/>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23" name="Straight Arrow Connector 22">
              <a:extLst>
                <a:ext uri="{FF2B5EF4-FFF2-40B4-BE49-F238E27FC236}">
                  <a16:creationId xmlns:a16="http://schemas.microsoft.com/office/drawing/2014/main" id="{61ADBF23-65E3-4E4E-8D2A-6EB57EF025BF}"/>
                </a:ext>
              </a:extLst>
            </p:cNvPr>
            <p:cNvCxnSpPr>
              <a:cxnSpLocks/>
            </p:cNvCxnSpPr>
            <p:nvPr/>
          </p:nvCxnSpPr>
          <p:spPr>
            <a:xfrm>
              <a:off x="7407827" y="4630125"/>
              <a:ext cx="223229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CDDC83D-095A-4402-A35B-CAEFD43BC3B1}"/>
                </a:ext>
              </a:extLst>
            </p:cNvPr>
            <p:cNvSpPr/>
            <p:nvPr/>
          </p:nvSpPr>
          <p:spPr>
            <a:xfrm>
              <a:off x="9640123" y="4355187"/>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49" name="TextBox 48">
              <a:extLst>
                <a:ext uri="{FF2B5EF4-FFF2-40B4-BE49-F238E27FC236}">
                  <a16:creationId xmlns:a16="http://schemas.microsoft.com/office/drawing/2014/main" id="{5B6CE8C1-9BAD-4E4C-9C71-8A28113483F2}"/>
                </a:ext>
              </a:extLst>
            </p:cNvPr>
            <p:cNvSpPr txBox="1"/>
            <p:nvPr/>
          </p:nvSpPr>
          <p:spPr>
            <a:xfrm>
              <a:off x="3469157" y="3917649"/>
              <a:ext cx="3610860" cy="369332"/>
            </a:xfrm>
            <a:prstGeom prst="rect">
              <a:avLst/>
            </a:prstGeom>
            <a:noFill/>
          </p:spPr>
          <p:txBody>
            <a:bodyPr wrap="none" rtlCol="0">
              <a:spAutoFit/>
            </a:bodyPr>
            <a:lstStyle/>
            <a:p>
              <a:r>
                <a:rPr lang="en-US" dirty="0"/>
                <a:t>Large-minibatch gradient descent</a:t>
              </a:r>
            </a:p>
          </p:txBody>
        </p:sp>
      </p:grpSp>
      <p:grpSp>
        <p:nvGrpSpPr>
          <p:cNvPr id="87" name="Group 86">
            <a:extLst>
              <a:ext uri="{FF2B5EF4-FFF2-40B4-BE49-F238E27FC236}">
                <a16:creationId xmlns:a16="http://schemas.microsoft.com/office/drawing/2014/main" id="{849A323E-2553-487D-AC5C-80F460C3C831}"/>
              </a:ext>
            </a:extLst>
          </p:cNvPr>
          <p:cNvGrpSpPr/>
          <p:nvPr/>
        </p:nvGrpSpPr>
        <p:grpSpPr>
          <a:xfrm>
            <a:off x="939972" y="5748776"/>
            <a:ext cx="8214490" cy="901034"/>
            <a:chOff x="1435395" y="5007471"/>
            <a:chExt cx="8214490" cy="901034"/>
          </a:xfrm>
        </p:grpSpPr>
        <p:grpSp>
          <p:nvGrpSpPr>
            <p:cNvPr id="52" name="Group 51">
              <a:extLst>
                <a:ext uri="{FF2B5EF4-FFF2-40B4-BE49-F238E27FC236}">
                  <a16:creationId xmlns:a16="http://schemas.microsoft.com/office/drawing/2014/main" id="{D0F69394-FA26-4033-A91A-2ED5D0566963}"/>
                </a:ext>
              </a:extLst>
            </p:cNvPr>
            <p:cNvGrpSpPr/>
            <p:nvPr/>
          </p:nvGrpSpPr>
          <p:grpSpPr>
            <a:xfrm>
              <a:off x="1435395" y="5349261"/>
              <a:ext cx="678021" cy="549875"/>
              <a:chOff x="1435395" y="5349261"/>
              <a:chExt cx="678021" cy="549875"/>
            </a:xfrm>
          </p:grpSpPr>
          <p:cxnSp>
            <p:nvCxnSpPr>
              <p:cNvPr id="11" name="Straight Arrow Connector 10">
                <a:extLst>
                  <a:ext uri="{FF2B5EF4-FFF2-40B4-BE49-F238E27FC236}">
                    <a16:creationId xmlns:a16="http://schemas.microsoft.com/office/drawing/2014/main" id="{E4220320-40CC-4EEB-B6CD-483902596042}"/>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404BF9F-2856-40CF-8FB0-0BE96EFEF103}"/>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53" name="Group 52">
              <a:extLst>
                <a:ext uri="{FF2B5EF4-FFF2-40B4-BE49-F238E27FC236}">
                  <a16:creationId xmlns:a16="http://schemas.microsoft.com/office/drawing/2014/main" id="{3DB1B078-B733-4F08-8A72-D0706E5C0386}"/>
                </a:ext>
              </a:extLst>
            </p:cNvPr>
            <p:cNvGrpSpPr/>
            <p:nvPr/>
          </p:nvGrpSpPr>
          <p:grpSpPr>
            <a:xfrm>
              <a:off x="2119136" y="5349261"/>
              <a:ext cx="678021" cy="549875"/>
              <a:chOff x="1435395" y="5349261"/>
              <a:chExt cx="678021" cy="549875"/>
            </a:xfrm>
          </p:grpSpPr>
          <p:cxnSp>
            <p:nvCxnSpPr>
              <p:cNvPr id="54" name="Straight Arrow Connector 53">
                <a:extLst>
                  <a:ext uri="{FF2B5EF4-FFF2-40B4-BE49-F238E27FC236}">
                    <a16:creationId xmlns:a16="http://schemas.microsoft.com/office/drawing/2014/main" id="{DD589EA1-4270-4398-B2B1-038C4D49D52F}"/>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A22450A-BDEC-4743-A36C-F9655F40B6F9}"/>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56" name="Group 55">
              <a:extLst>
                <a:ext uri="{FF2B5EF4-FFF2-40B4-BE49-F238E27FC236}">
                  <a16:creationId xmlns:a16="http://schemas.microsoft.com/office/drawing/2014/main" id="{E9B37D1A-E8BB-4945-967C-3982E96117EF}"/>
                </a:ext>
              </a:extLst>
            </p:cNvPr>
            <p:cNvGrpSpPr/>
            <p:nvPr/>
          </p:nvGrpSpPr>
          <p:grpSpPr>
            <a:xfrm>
              <a:off x="2850961" y="5349261"/>
              <a:ext cx="678021" cy="549875"/>
              <a:chOff x="1435395" y="5349261"/>
              <a:chExt cx="678021" cy="549875"/>
            </a:xfrm>
          </p:grpSpPr>
          <p:cxnSp>
            <p:nvCxnSpPr>
              <p:cNvPr id="57" name="Straight Arrow Connector 56">
                <a:extLst>
                  <a:ext uri="{FF2B5EF4-FFF2-40B4-BE49-F238E27FC236}">
                    <a16:creationId xmlns:a16="http://schemas.microsoft.com/office/drawing/2014/main" id="{BB2421FA-85A0-4F3C-B751-CEA144880156}"/>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DE2A9BDA-B96B-4C4F-8636-D31357A8AF26}"/>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59" name="Group 58">
              <a:extLst>
                <a:ext uri="{FF2B5EF4-FFF2-40B4-BE49-F238E27FC236}">
                  <a16:creationId xmlns:a16="http://schemas.microsoft.com/office/drawing/2014/main" id="{39BA9740-310F-40DF-9F7B-EEB36DF89792}"/>
                </a:ext>
              </a:extLst>
            </p:cNvPr>
            <p:cNvGrpSpPr/>
            <p:nvPr/>
          </p:nvGrpSpPr>
          <p:grpSpPr>
            <a:xfrm>
              <a:off x="3528982" y="5358630"/>
              <a:ext cx="678021" cy="549875"/>
              <a:chOff x="1435395" y="5349261"/>
              <a:chExt cx="678021" cy="549875"/>
            </a:xfrm>
          </p:grpSpPr>
          <p:cxnSp>
            <p:nvCxnSpPr>
              <p:cNvPr id="60" name="Straight Arrow Connector 59">
                <a:extLst>
                  <a:ext uri="{FF2B5EF4-FFF2-40B4-BE49-F238E27FC236}">
                    <a16:creationId xmlns:a16="http://schemas.microsoft.com/office/drawing/2014/main" id="{40FD6CFA-A8BB-42EA-8927-3F4BA5EB6764}"/>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77EFDB0D-A7D1-4574-8F50-734AA999FA0C}"/>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62" name="Group 61">
              <a:extLst>
                <a:ext uri="{FF2B5EF4-FFF2-40B4-BE49-F238E27FC236}">
                  <a16:creationId xmlns:a16="http://schemas.microsoft.com/office/drawing/2014/main" id="{9F8C3A65-AFF5-4419-9DBE-40FBEB26FA05}"/>
                </a:ext>
              </a:extLst>
            </p:cNvPr>
            <p:cNvGrpSpPr/>
            <p:nvPr/>
          </p:nvGrpSpPr>
          <p:grpSpPr>
            <a:xfrm>
              <a:off x="4207003" y="5358630"/>
              <a:ext cx="678021" cy="549875"/>
              <a:chOff x="1435395" y="5349261"/>
              <a:chExt cx="678021" cy="549875"/>
            </a:xfrm>
          </p:grpSpPr>
          <p:cxnSp>
            <p:nvCxnSpPr>
              <p:cNvPr id="63" name="Straight Arrow Connector 62">
                <a:extLst>
                  <a:ext uri="{FF2B5EF4-FFF2-40B4-BE49-F238E27FC236}">
                    <a16:creationId xmlns:a16="http://schemas.microsoft.com/office/drawing/2014/main" id="{3337F404-7056-4ED8-8CEC-27C70FAE1E26}"/>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8A375070-EC35-473F-8A7D-E97A2653A17D}"/>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65" name="Group 64">
              <a:extLst>
                <a:ext uri="{FF2B5EF4-FFF2-40B4-BE49-F238E27FC236}">
                  <a16:creationId xmlns:a16="http://schemas.microsoft.com/office/drawing/2014/main" id="{266D6675-F3E5-4E31-A85A-B0954B1204E1}"/>
                </a:ext>
              </a:extLst>
            </p:cNvPr>
            <p:cNvGrpSpPr/>
            <p:nvPr/>
          </p:nvGrpSpPr>
          <p:grpSpPr>
            <a:xfrm>
              <a:off x="4885024" y="5358630"/>
              <a:ext cx="678021" cy="549875"/>
              <a:chOff x="1435395" y="5349261"/>
              <a:chExt cx="678021" cy="549875"/>
            </a:xfrm>
          </p:grpSpPr>
          <p:cxnSp>
            <p:nvCxnSpPr>
              <p:cNvPr id="66" name="Straight Arrow Connector 65">
                <a:extLst>
                  <a:ext uri="{FF2B5EF4-FFF2-40B4-BE49-F238E27FC236}">
                    <a16:creationId xmlns:a16="http://schemas.microsoft.com/office/drawing/2014/main" id="{C42A2491-B031-480B-B986-03A7665C9C7E}"/>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A04442B4-4E4C-429D-8DA6-C8FF91B90876}"/>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68" name="Group 67">
              <a:extLst>
                <a:ext uri="{FF2B5EF4-FFF2-40B4-BE49-F238E27FC236}">
                  <a16:creationId xmlns:a16="http://schemas.microsoft.com/office/drawing/2014/main" id="{A2C84295-8379-47CC-BA63-0A577ECA5BF5}"/>
                </a:ext>
              </a:extLst>
            </p:cNvPr>
            <p:cNvGrpSpPr/>
            <p:nvPr/>
          </p:nvGrpSpPr>
          <p:grpSpPr>
            <a:xfrm>
              <a:off x="5563045" y="5358630"/>
              <a:ext cx="678021" cy="549875"/>
              <a:chOff x="1435395" y="5349261"/>
              <a:chExt cx="678021" cy="549875"/>
            </a:xfrm>
          </p:grpSpPr>
          <p:cxnSp>
            <p:nvCxnSpPr>
              <p:cNvPr id="69" name="Straight Arrow Connector 68">
                <a:extLst>
                  <a:ext uri="{FF2B5EF4-FFF2-40B4-BE49-F238E27FC236}">
                    <a16:creationId xmlns:a16="http://schemas.microsoft.com/office/drawing/2014/main" id="{8A46C5F6-CA11-4DFE-8351-F58E11ADF812}"/>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62420AA-2749-4069-B28E-CD787D860BD3}"/>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71" name="Group 70">
              <a:extLst>
                <a:ext uri="{FF2B5EF4-FFF2-40B4-BE49-F238E27FC236}">
                  <a16:creationId xmlns:a16="http://schemas.microsoft.com/office/drawing/2014/main" id="{D91A5A0C-AD24-4393-A286-C3E7BD3CC0B8}"/>
                </a:ext>
              </a:extLst>
            </p:cNvPr>
            <p:cNvGrpSpPr/>
            <p:nvPr/>
          </p:nvGrpSpPr>
          <p:grpSpPr>
            <a:xfrm>
              <a:off x="6241066" y="5356385"/>
              <a:ext cx="678021" cy="549875"/>
              <a:chOff x="1435395" y="5349261"/>
              <a:chExt cx="678021" cy="549875"/>
            </a:xfrm>
          </p:grpSpPr>
          <p:cxnSp>
            <p:nvCxnSpPr>
              <p:cNvPr id="72" name="Straight Arrow Connector 71">
                <a:extLst>
                  <a:ext uri="{FF2B5EF4-FFF2-40B4-BE49-F238E27FC236}">
                    <a16:creationId xmlns:a16="http://schemas.microsoft.com/office/drawing/2014/main" id="{BA3A05D8-4852-4D15-8458-CF19B093C236}"/>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ED044A22-9A2A-49D8-BE1D-47C5E54C63D0}"/>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74" name="Group 73">
              <a:extLst>
                <a:ext uri="{FF2B5EF4-FFF2-40B4-BE49-F238E27FC236}">
                  <a16:creationId xmlns:a16="http://schemas.microsoft.com/office/drawing/2014/main" id="{4A218217-97B1-43F7-A961-1ACA337ECC41}"/>
                </a:ext>
              </a:extLst>
            </p:cNvPr>
            <p:cNvGrpSpPr/>
            <p:nvPr/>
          </p:nvGrpSpPr>
          <p:grpSpPr>
            <a:xfrm>
              <a:off x="6927172" y="5356385"/>
              <a:ext cx="678021" cy="549875"/>
              <a:chOff x="1435395" y="5349261"/>
              <a:chExt cx="678021" cy="549875"/>
            </a:xfrm>
          </p:grpSpPr>
          <p:cxnSp>
            <p:nvCxnSpPr>
              <p:cNvPr id="75" name="Straight Arrow Connector 74">
                <a:extLst>
                  <a:ext uri="{FF2B5EF4-FFF2-40B4-BE49-F238E27FC236}">
                    <a16:creationId xmlns:a16="http://schemas.microsoft.com/office/drawing/2014/main" id="{EF35E0E2-E525-4FD2-B037-DA1F70A9FF06}"/>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2BF3078-EFE1-4691-B2C3-1ED1719E82D6}"/>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77" name="Group 76">
              <a:extLst>
                <a:ext uri="{FF2B5EF4-FFF2-40B4-BE49-F238E27FC236}">
                  <a16:creationId xmlns:a16="http://schemas.microsoft.com/office/drawing/2014/main" id="{B5584BB7-6620-4725-89BF-2F44986C357D}"/>
                </a:ext>
              </a:extLst>
            </p:cNvPr>
            <p:cNvGrpSpPr/>
            <p:nvPr/>
          </p:nvGrpSpPr>
          <p:grpSpPr>
            <a:xfrm>
              <a:off x="7610913" y="5356384"/>
              <a:ext cx="678021" cy="549875"/>
              <a:chOff x="1435395" y="5349261"/>
              <a:chExt cx="678021" cy="549875"/>
            </a:xfrm>
          </p:grpSpPr>
          <p:cxnSp>
            <p:nvCxnSpPr>
              <p:cNvPr id="78" name="Straight Arrow Connector 77">
                <a:extLst>
                  <a:ext uri="{FF2B5EF4-FFF2-40B4-BE49-F238E27FC236}">
                    <a16:creationId xmlns:a16="http://schemas.microsoft.com/office/drawing/2014/main" id="{200B1B20-7454-4288-B699-2B27AB529F48}"/>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3524D49-8AC6-4AA0-ABEC-54BFA7346810}"/>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80" name="Group 79">
              <a:extLst>
                <a:ext uri="{FF2B5EF4-FFF2-40B4-BE49-F238E27FC236}">
                  <a16:creationId xmlns:a16="http://schemas.microsoft.com/office/drawing/2014/main" id="{2A6BC0AA-1992-4FC1-89A0-0039BE831E03}"/>
                </a:ext>
              </a:extLst>
            </p:cNvPr>
            <p:cNvGrpSpPr/>
            <p:nvPr/>
          </p:nvGrpSpPr>
          <p:grpSpPr>
            <a:xfrm>
              <a:off x="8295991" y="5351895"/>
              <a:ext cx="678021" cy="549875"/>
              <a:chOff x="1435395" y="5349261"/>
              <a:chExt cx="678021" cy="549875"/>
            </a:xfrm>
          </p:grpSpPr>
          <p:cxnSp>
            <p:nvCxnSpPr>
              <p:cNvPr id="81" name="Straight Arrow Connector 80">
                <a:extLst>
                  <a:ext uri="{FF2B5EF4-FFF2-40B4-BE49-F238E27FC236}">
                    <a16:creationId xmlns:a16="http://schemas.microsoft.com/office/drawing/2014/main" id="{79F63B14-1A20-41D3-8949-C5D1996334D8}"/>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4A98B66-8AF7-47D6-92C9-5656C588F268}"/>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83" name="Group 82">
              <a:extLst>
                <a:ext uri="{FF2B5EF4-FFF2-40B4-BE49-F238E27FC236}">
                  <a16:creationId xmlns:a16="http://schemas.microsoft.com/office/drawing/2014/main" id="{E243EB29-01D6-4C9A-97BA-05F4A69ABFF7}"/>
                </a:ext>
              </a:extLst>
            </p:cNvPr>
            <p:cNvGrpSpPr/>
            <p:nvPr/>
          </p:nvGrpSpPr>
          <p:grpSpPr>
            <a:xfrm>
              <a:off x="8971864" y="5356383"/>
              <a:ext cx="678021" cy="549875"/>
              <a:chOff x="1435395" y="5349261"/>
              <a:chExt cx="678021" cy="549875"/>
            </a:xfrm>
          </p:grpSpPr>
          <p:cxnSp>
            <p:nvCxnSpPr>
              <p:cNvPr id="84" name="Straight Arrow Connector 83">
                <a:extLst>
                  <a:ext uri="{FF2B5EF4-FFF2-40B4-BE49-F238E27FC236}">
                    <a16:creationId xmlns:a16="http://schemas.microsoft.com/office/drawing/2014/main" id="{793311ED-DA78-4568-9A60-F07AA76DB5AB}"/>
                  </a:ext>
                </a:extLst>
              </p:cNvPr>
              <p:cNvCxnSpPr>
                <a:cxnSpLocks/>
              </p:cNvCxnSpPr>
              <p:nvPr/>
            </p:nvCxnSpPr>
            <p:spPr>
              <a:xfrm>
                <a:off x="1435395" y="5624199"/>
                <a:ext cx="6323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75538FFC-2CA4-41BB-9E95-D1E782E1E6C6}"/>
                  </a:ext>
                </a:extLst>
              </p:cNvPr>
              <p:cNvSpPr/>
              <p:nvPr/>
            </p:nvSpPr>
            <p:spPr>
              <a:xfrm>
                <a:off x="2067697" y="5349261"/>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sp>
          <p:nvSpPr>
            <p:cNvPr id="86" name="TextBox 85">
              <a:extLst>
                <a:ext uri="{FF2B5EF4-FFF2-40B4-BE49-F238E27FC236}">
                  <a16:creationId xmlns:a16="http://schemas.microsoft.com/office/drawing/2014/main" id="{FFFF8346-58EB-43E4-86B2-7FE22722B713}"/>
                </a:ext>
              </a:extLst>
            </p:cNvPr>
            <p:cNvSpPr txBox="1"/>
            <p:nvPr/>
          </p:nvSpPr>
          <p:spPr>
            <a:xfrm>
              <a:off x="3473261" y="5007471"/>
              <a:ext cx="3602653" cy="369332"/>
            </a:xfrm>
            <a:prstGeom prst="rect">
              <a:avLst/>
            </a:prstGeom>
            <a:noFill/>
          </p:spPr>
          <p:txBody>
            <a:bodyPr wrap="none" rtlCol="0">
              <a:spAutoFit/>
            </a:bodyPr>
            <a:lstStyle/>
            <a:p>
              <a:r>
                <a:rPr lang="en-US" dirty="0"/>
                <a:t>Small-minibatch gradient descent</a:t>
              </a:r>
            </a:p>
          </p:txBody>
        </p:sp>
      </p:grpSp>
      <p:grpSp>
        <p:nvGrpSpPr>
          <p:cNvPr id="138" name="Group 137">
            <a:extLst>
              <a:ext uri="{FF2B5EF4-FFF2-40B4-BE49-F238E27FC236}">
                <a16:creationId xmlns:a16="http://schemas.microsoft.com/office/drawing/2014/main" id="{FCCED825-9398-4D7F-A79E-EC44D98008BD}"/>
              </a:ext>
            </a:extLst>
          </p:cNvPr>
          <p:cNvGrpSpPr/>
          <p:nvPr/>
        </p:nvGrpSpPr>
        <p:grpSpPr>
          <a:xfrm>
            <a:off x="10356489" y="2702011"/>
            <a:ext cx="1530711" cy="4234538"/>
            <a:chOff x="10356489" y="2702011"/>
            <a:chExt cx="1530711" cy="4234538"/>
          </a:xfrm>
        </p:grpSpPr>
        <p:grpSp>
          <p:nvGrpSpPr>
            <p:cNvPr id="135" name="Group 134">
              <a:extLst>
                <a:ext uri="{FF2B5EF4-FFF2-40B4-BE49-F238E27FC236}">
                  <a16:creationId xmlns:a16="http://schemas.microsoft.com/office/drawing/2014/main" id="{90DE490A-CC97-4EBA-82FD-03001869DEB5}"/>
                </a:ext>
              </a:extLst>
            </p:cNvPr>
            <p:cNvGrpSpPr/>
            <p:nvPr/>
          </p:nvGrpSpPr>
          <p:grpSpPr>
            <a:xfrm>
              <a:off x="10356489" y="2702011"/>
              <a:ext cx="1530711" cy="1375267"/>
              <a:chOff x="10356489" y="2702011"/>
              <a:chExt cx="1530711" cy="1375267"/>
            </a:xfrm>
          </p:grpSpPr>
          <p:cxnSp>
            <p:nvCxnSpPr>
              <p:cNvPr id="93" name="Straight Arrow Connector 92">
                <a:extLst>
                  <a:ext uri="{FF2B5EF4-FFF2-40B4-BE49-F238E27FC236}">
                    <a16:creationId xmlns:a16="http://schemas.microsoft.com/office/drawing/2014/main" id="{155DE089-0985-4706-992E-9C577A31150D}"/>
                  </a:ext>
                </a:extLst>
              </p:cNvPr>
              <p:cNvCxnSpPr>
                <a:cxnSpLocks/>
              </p:cNvCxnSpPr>
              <p:nvPr/>
            </p:nvCxnSpPr>
            <p:spPr>
              <a:xfrm>
                <a:off x="10709308" y="3737891"/>
                <a:ext cx="117789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2998A6E-4D7E-4F61-A5FA-D011B327FBE9}"/>
                  </a:ext>
                </a:extLst>
              </p:cNvPr>
              <p:cNvCxnSpPr>
                <a:cxnSpLocks/>
              </p:cNvCxnSpPr>
              <p:nvPr/>
            </p:nvCxnSpPr>
            <p:spPr>
              <a:xfrm flipV="1">
                <a:off x="10709308" y="2702011"/>
                <a:ext cx="0" cy="103588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98D29125-3335-41DC-9007-DDF0F1936D15}"/>
                  </a:ext>
                </a:extLst>
              </p:cNvPr>
              <p:cNvSpPr txBox="1"/>
              <p:nvPr/>
            </p:nvSpPr>
            <p:spPr>
              <a:xfrm>
                <a:off x="10725821" y="3707946"/>
                <a:ext cx="1144865" cy="369332"/>
              </a:xfrm>
              <a:prstGeom prst="rect">
                <a:avLst/>
              </a:prstGeom>
              <a:noFill/>
            </p:spPr>
            <p:txBody>
              <a:bodyPr wrap="none" rtlCol="0">
                <a:spAutoFit/>
              </a:bodyPr>
              <a:lstStyle/>
              <a:p>
                <a:r>
                  <a:rPr lang="en-US" dirty="0"/>
                  <a:t>#samples</a:t>
                </a:r>
              </a:p>
            </p:txBody>
          </p:sp>
          <p:sp>
            <p:nvSpPr>
              <p:cNvPr id="99" name="TextBox 98">
                <a:extLst>
                  <a:ext uri="{FF2B5EF4-FFF2-40B4-BE49-F238E27FC236}">
                    <a16:creationId xmlns:a16="http://schemas.microsoft.com/office/drawing/2014/main" id="{A42DF8CC-DF05-4D97-99AB-36006E1BD3D9}"/>
                  </a:ext>
                </a:extLst>
              </p:cNvPr>
              <p:cNvSpPr txBox="1"/>
              <p:nvPr/>
            </p:nvSpPr>
            <p:spPr>
              <a:xfrm rot="16200000">
                <a:off x="10204268" y="3169656"/>
                <a:ext cx="673774" cy="369332"/>
              </a:xfrm>
              <a:prstGeom prst="rect">
                <a:avLst/>
              </a:prstGeom>
              <a:noFill/>
            </p:spPr>
            <p:txBody>
              <a:bodyPr wrap="none" rtlCol="0">
                <a:spAutoFit/>
              </a:bodyPr>
              <a:lstStyle/>
              <a:p>
                <a:r>
                  <a:rPr lang="en-US" dirty="0"/>
                  <a:t>Error</a:t>
                </a:r>
              </a:p>
            </p:txBody>
          </p:sp>
          <p:sp>
            <p:nvSpPr>
              <p:cNvPr id="100" name="Oval 99">
                <a:extLst>
                  <a:ext uri="{FF2B5EF4-FFF2-40B4-BE49-F238E27FC236}">
                    <a16:creationId xmlns:a16="http://schemas.microsoft.com/office/drawing/2014/main" id="{BF38A8CE-1EC6-4071-94AF-3A2C1D7B13F5}"/>
                  </a:ext>
                </a:extLst>
              </p:cNvPr>
              <p:cNvSpPr/>
              <p:nvPr/>
            </p:nvSpPr>
            <p:spPr>
              <a:xfrm>
                <a:off x="11636920" y="3147562"/>
                <a:ext cx="136899" cy="1369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136" name="Group 135">
              <a:extLst>
                <a:ext uri="{FF2B5EF4-FFF2-40B4-BE49-F238E27FC236}">
                  <a16:creationId xmlns:a16="http://schemas.microsoft.com/office/drawing/2014/main" id="{260C9ED7-303E-48A2-8C3D-D3C10EB76D91}"/>
                </a:ext>
              </a:extLst>
            </p:cNvPr>
            <p:cNvGrpSpPr/>
            <p:nvPr/>
          </p:nvGrpSpPr>
          <p:grpSpPr>
            <a:xfrm>
              <a:off x="10356489" y="4240397"/>
              <a:ext cx="1530711" cy="1375267"/>
              <a:chOff x="10356489" y="4240397"/>
              <a:chExt cx="1530711" cy="1375267"/>
            </a:xfrm>
          </p:grpSpPr>
          <p:cxnSp>
            <p:nvCxnSpPr>
              <p:cNvPr id="104" name="Straight Arrow Connector 103">
                <a:extLst>
                  <a:ext uri="{FF2B5EF4-FFF2-40B4-BE49-F238E27FC236}">
                    <a16:creationId xmlns:a16="http://schemas.microsoft.com/office/drawing/2014/main" id="{0B85734C-EB17-4F86-A9AD-6F1F118F1C7A}"/>
                  </a:ext>
                </a:extLst>
              </p:cNvPr>
              <p:cNvCxnSpPr>
                <a:cxnSpLocks/>
              </p:cNvCxnSpPr>
              <p:nvPr/>
            </p:nvCxnSpPr>
            <p:spPr>
              <a:xfrm>
                <a:off x="10709308" y="5276277"/>
                <a:ext cx="117789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E195734-AA7A-48E6-B0CD-C6EA6E8E60EB}"/>
                  </a:ext>
                </a:extLst>
              </p:cNvPr>
              <p:cNvCxnSpPr>
                <a:cxnSpLocks/>
              </p:cNvCxnSpPr>
              <p:nvPr/>
            </p:nvCxnSpPr>
            <p:spPr>
              <a:xfrm flipV="1">
                <a:off x="10709308" y="4240397"/>
                <a:ext cx="0" cy="103588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8EB2985A-B75C-424A-87A5-062BEB93E2CB}"/>
                  </a:ext>
                </a:extLst>
              </p:cNvPr>
              <p:cNvSpPr txBox="1"/>
              <p:nvPr/>
            </p:nvSpPr>
            <p:spPr>
              <a:xfrm>
                <a:off x="10725821" y="5246332"/>
                <a:ext cx="1144865" cy="369332"/>
              </a:xfrm>
              <a:prstGeom prst="rect">
                <a:avLst/>
              </a:prstGeom>
              <a:noFill/>
            </p:spPr>
            <p:txBody>
              <a:bodyPr wrap="none" rtlCol="0">
                <a:spAutoFit/>
              </a:bodyPr>
              <a:lstStyle/>
              <a:p>
                <a:r>
                  <a:rPr lang="en-US" dirty="0"/>
                  <a:t>#samples</a:t>
                </a:r>
              </a:p>
            </p:txBody>
          </p:sp>
          <p:sp>
            <p:nvSpPr>
              <p:cNvPr id="107" name="TextBox 106">
                <a:extLst>
                  <a:ext uri="{FF2B5EF4-FFF2-40B4-BE49-F238E27FC236}">
                    <a16:creationId xmlns:a16="http://schemas.microsoft.com/office/drawing/2014/main" id="{68AADD0F-62C0-4CFF-9B66-CE437E94E5BE}"/>
                  </a:ext>
                </a:extLst>
              </p:cNvPr>
              <p:cNvSpPr txBox="1"/>
              <p:nvPr/>
            </p:nvSpPr>
            <p:spPr>
              <a:xfrm rot="16200000">
                <a:off x="10204268" y="4708042"/>
                <a:ext cx="673774" cy="369332"/>
              </a:xfrm>
              <a:prstGeom prst="rect">
                <a:avLst/>
              </a:prstGeom>
              <a:noFill/>
            </p:spPr>
            <p:txBody>
              <a:bodyPr wrap="none" rtlCol="0">
                <a:spAutoFit/>
              </a:bodyPr>
              <a:lstStyle/>
              <a:p>
                <a:r>
                  <a:rPr lang="en-US" dirty="0"/>
                  <a:t>Error</a:t>
                </a:r>
              </a:p>
            </p:txBody>
          </p:sp>
          <p:sp>
            <p:nvSpPr>
              <p:cNvPr id="108" name="Oval 107">
                <a:extLst>
                  <a:ext uri="{FF2B5EF4-FFF2-40B4-BE49-F238E27FC236}">
                    <a16:creationId xmlns:a16="http://schemas.microsoft.com/office/drawing/2014/main" id="{16C9B649-A3C8-4471-9301-200FC2032125}"/>
                  </a:ext>
                </a:extLst>
              </p:cNvPr>
              <p:cNvSpPr/>
              <p:nvPr/>
            </p:nvSpPr>
            <p:spPr>
              <a:xfrm>
                <a:off x="10849233" y="4370040"/>
                <a:ext cx="136899" cy="1369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15" name="Oval 114">
                <a:extLst>
                  <a:ext uri="{FF2B5EF4-FFF2-40B4-BE49-F238E27FC236}">
                    <a16:creationId xmlns:a16="http://schemas.microsoft.com/office/drawing/2014/main" id="{8B42AA25-B862-4D98-9F71-80D8819933B2}"/>
                  </a:ext>
                </a:extLst>
              </p:cNvPr>
              <p:cNvSpPr/>
              <p:nvPr/>
            </p:nvSpPr>
            <p:spPr>
              <a:xfrm>
                <a:off x="11062128" y="4668184"/>
                <a:ext cx="136899" cy="1369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16" name="Oval 115">
                <a:extLst>
                  <a:ext uri="{FF2B5EF4-FFF2-40B4-BE49-F238E27FC236}">
                    <a16:creationId xmlns:a16="http://schemas.microsoft.com/office/drawing/2014/main" id="{D94BEE7A-858C-434E-8386-524097175054}"/>
                  </a:ext>
                </a:extLst>
              </p:cNvPr>
              <p:cNvSpPr/>
              <p:nvPr/>
            </p:nvSpPr>
            <p:spPr>
              <a:xfrm>
                <a:off x="11361017" y="4799991"/>
                <a:ext cx="136899" cy="1369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17" name="Oval 116">
                <a:extLst>
                  <a:ext uri="{FF2B5EF4-FFF2-40B4-BE49-F238E27FC236}">
                    <a16:creationId xmlns:a16="http://schemas.microsoft.com/office/drawing/2014/main" id="{672CC5E3-34A9-4325-B872-AD5B5575977A}"/>
                  </a:ext>
                </a:extLst>
              </p:cNvPr>
              <p:cNvSpPr/>
              <p:nvPr/>
            </p:nvSpPr>
            <p:spPr>
              <a:xfrm>
                <a:off x="11636921" y="4922980"/>
                <a:ext cx="136899" cy="1369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137" name="Group 136">
              <a:extLst>
                <a:ext uri="{FF2B5EF4-FFF2-40B4-BE49-F238E27FC236}">
                  <a16:creationId xmlns:a16="http://schemas.microsoft.com/office/drawing/2014/main" id="{47F4B077-D0F7-4888-80E8-A8E27062619D}"/>
                </a:ext>
              </a:extLst>
            </p:cNvPr>
            <p:cNvGrpSpPr/>
            <p:nvPr/>
          </p:nvGrpSpPr>
          <p:grpSpPr>
            <a:xfrm>
              <a:off x="10356489" y="5561282"/>
              <a:ext cx="1530711" cy="1375267"/>
              <a:chOff x="10356489" y="5561282"/>
              <a:chExt cx="1530711" cy="1375267"/>
            </a:xfrm>
          </p:grpSpPr>
          <p:cxnSp>
            <p:nvCxnSpPr>
              <p:cNvPr id="110" name="Straight Arrow Connector 109">
                <a:extLst>
                  <a:ext uri="{FF2B5EF4-FFF2-40B4-BE49-F238E27FC236}">
                    <a16:creationId xmlns:a16="http://schemas.microsoft.com/office/drawing/2014/main" id="{67D4F739-C412-439D-B541-3954FB994BD0}"/>
                  </a:ext>
                </a:extLst>
              </p:cNvPr>
              <p:cNvCxnSpPr>
                <a:cxnSpLocks/>
              </p:cNvCxnSpPr>
              <p:nvPr/>
            </p:nvCxnSpPr>
            <p:spPr>
              <a:xfrm>
                <a:off x="10709308" y="6597162"/>
                <a:ext cx="117789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12A1EAA-4646-443C-8166-B6B2A9620B69}"/>
                  </a:ext>
                </a:extLst>
              </p:cNvPr>
              <p:cNvCxnSpPr>
                <a:cxnSpLocks/>
              </p:cNvCxnSpPr>
              <p:nvPr/>
            </p:nvCxnSpPr>
            <p:spPr>
              <a:xfrm flipV="1">
                <a:off x="10709308" y="5561282"/>
                <a:ext cx="0" cy="103588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000E1275-BA19-471D-AA10-A9BA345778D3}"/>
                  </a:ext>
                </a:extLst>
              </p:cNvPr>
              <p:cNvSpPr txBox="1"/>
              <p:nvPr/>
            </p:nvSpPr>
            <p:spPr>
              <a:xfrm>
                <a:off x="10725821" y="6567217"/>
                <a:ext cx="1144865" cy="369332"/>
              </a:xfrm>
              <a:prstGeom prst="rect">
                <a:avLst/>
              </a:prstGeom>
              <a:noFill/>
            </p:spPr>
            <p:txBody>
              <a:bodyPr wrap="none" rtlCol="0">
                <a:spAutoFit/>
              </a:bodyPr>
              <a:lstStyle/>
              <a:p>
                <a:r>
                  <a:rPr lang="en-US" dirty="0"/>
                  <a:t>#samples</a:t>
                </a:r>
              </a:p>
            </p:txBody>
          </p:sp>
          <p:sp>
            <p:nvSpPr>
              <p:cNvPr id="113" name="TextBox 112">
                <a:extLst>
                  <a:ext uri="{FF2B5EF4-FFF2-40B4-BE49-F238E27FC236}">
                    <a16:creationId xmlns:a16="http://schemas.microsoft.com/office/drawing/2014/main" id="{C0839BC8-4B2C-464D-AFD8-68430B3ECF5E}"/>
                  </a:ext>
                </a:extLst>
              </p:cNvPr>
              <p:cNvSpPr txBox="1"/>
              <p:nvPr/>
            </p:nvSpPr>
            <p:spPr>
              <a:xfrm rot="16200000">
                <a:off x="10204268" y="6028927"/>
                <a:ext cx="673774" cy="369332"/>
              </a:xfrm>
              <a:prstGeom prst="rect">
                <a:avLst/>
              </a:prstGeom>
              <a:noFill/>
            </p:spPr>
            <p:txBody>
              <a:bodyPr wrap="none" rtlCol="0">
                <a:spAutoFit/>
              </a:bodyPr>
              <a:lstStyle/>
              <a:p>
                <a:r>
                  <a:rPr lang="en-US" dirty="0"/>
                  <a:t>Error</a:t>
                </a:r>
              </a:p>
            </p:txBody>
          </p:sp>
          <p:sp>
            <p:nvSpPr>
              <p:cNvPr id="114" name="Oval 113">
                <a:extLst>
                  <a:ext uri="{FF2B5EF4-FFF2-40B4-BE49-F238E27FC236}">
                    <a16:creationId xmlns:a16="http://schemas.microsoft.com/office/drawing/2014/main" id="{995B156B-6119-4671-965F-6F03EEA6EAC2}"/>
                  </a:ext>
                </a:extLst>
              </p:cNvPr>
              <p:cNvSpPr/>
              <p:nvPr/>
            </p:nvSpPr>
            <p:spPr>
              <a:xfrm>
                <a:off x="10772105" y="5632401"/>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24" name="Oval 123">
                <a:extLst>
                  <a:ext uri="{FF2B5EF4-FFF2-40B4-BE49-F238E27FC236}">
                    <a16:creationId xmlns:a16="http://schemas.microsoft.com/office/drawing/2014/main" id="{0DCA0A67-9AB8-4DB5-8913-DFB6885F6103}"/>
                  </a:ext>
                </a:extLst>
              </p:cNvPr>
              <p:cNvSpPr/>
              <p:nvPr/>
            </p:nvSpPr>
            <p:spPr>
              <a:xfrm>
                <a:off x="10929205" y="6005744"/>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25" name="Oval 124">
                <a:extLst>
                  <a:ext uri="{FF2B5EF4-FFF2-40B4-BE49-F238E27FC236}">
                    <a16:creationId xmlns:a16="http://schemas.microsoft.com/office/drawing/2014/main" id="{AA122F70-FF91-405C-9A7A-AE99925118E5}"/>
                  </a:ext>
                </a:extLst>
              </p:cNvPr>
              <p:cNvSpPr/>
              <p:nvPr/>
            </p:nvSpPr>
            <p:spPr>
              <a:xfrm>
                <a:off x="11086305" y="5937294"/>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26" name="Oval 125">
                <a:extLst>
                  <a:ext uri="{FF2B5EF4-FFF2-40B4-BE49-F238E27FC236}">
                    <a16:creationId xmlns:a16="http://schemas.microsoft.com/office/drawing/2014/main" id="{461DE331-A56A-4CDA-8359-33B7DAA7BA71}"/>
                  </a:ext>
                </a:extLst>
              </p:cNvPr>
              <p:cNvSpPr/>
              <p:nvPr/>
            </p:nvSpPr>
            <p:spPr>
              <a:xfrm>
                <a:off x="11243405" y="6142644"/>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27" name="Oval 126">
                <a:extLst>
                  <a:ext uri="{FF2B5EF4-FFF2-40B4-BE49-F238E27FC236}">
                    <a16:creationId xmlns:a16="http://schemas.microsoft.com/office/drawing/2014/main" id="{64DDAA39-F598-44E2-89E3-25EB8A7C622F}"/>
                  </a:ext>
                </a:extLst>
              </p:cNvPr>
              <p:cNvSpPr/>
              <p:nvPr/>
            </p:nvSpPr>
            <p:spPr>
              <a:xfrm>
                <a:off x="11397365" y="6139861"/>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28" name="Oval 127">
                <a:extLst>
                  <a:ext uri="{FF2B5EF4-FFF2-40B4-BE49-F238E27FC236}">
                    <a16:creationId xmlns:a16="http://schemas.microsoft.com/office/drawing/2014/main" id="{07A98E55-550D-4531-99D6-87487A6676F5}"/>
                  </a:ext>
                </a:extLst>
              </p:cNvPr>
              <p:cNvSpPr/>
              <p:nvPr/>
            </p:nvSpPr>
            <p:spPr>
              <a:xfrm>
                <a:off x="11479055" y="6252256"/>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29" name="Oval 128">
                <a:extLst>
                  <a:ext uri="{FF2B5EF4-FFF2-40B4-BE49-F238E27FC236}">
                    <a16:creationId xmlns:a16="http://schemas.microsoft.com/office/drawing/2014/main" id="{A0E4B621-00D0-42D3-9B17-FFE73C887DCB}"/>
                  </a:ext>
                </a:extLst>
              </p:cNvPr>
              <p:cNvSpPr/>
              <p:nvPr/>
            </p:nvSpPr>
            <p:spPr>
              <a:xfrm>
                <a:off x="11557605" y="6329074"/>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0" name="Oval 129">
                <a:extLst>
                  <a:ext uri="{FF2B5EF4-FFF2-40B4-BE49-F238E27FC236}">
                    <a16:creationId xmlns:a16="http://schemas.microsoft.com/office/drawing/2014/main" id="{A8EA5876-6199-4BDE-80CA-BBD9FB9453DE}"/>
                  </a:ext>
                </a:extLst>
              </p:cNvPr>
              <p:cNvSpPr/>
              <p:nvPr/>
            </p:nvSpPr>
            <p:spPr>
              <a:xfrm>
                <a:off x="11636151" y="6402431"/>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1" name="Oval 130">
                <a:extLst>
                  <a:ext uri="{FF2B5EF4-FFF2-40B4-BE49-F238E27FC236}">
                    <a16:creationId xmlns:a16="http://schemas.microsoft.com/office/drawing/2014/main" id="{F19E8DB0-C5F0-4ED2-9C57-583873296F14}"/>
                  </a:ext>
                </a:extLst>
              </p:cNvPr>
              <p:cNvSpPr/>
              <p:nvPr/>
            </p:nvSpPr>
            <p:spPr>
              <a:xfrm>
                <a:off x="10850655" y="5792317"/>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2" name="Oval 131">
                <a:extLst>
                  <a:ext uri="{FF2B5EF4-FFF2-40B4-BE49-F238E27FC236}">
                    <a16:creationId xmlns:a16="http://schemas.microsoft.com/office/drawing/2014/main" id="{FB1CCB9F-4F53-4B86-B416-9321216AE2DE}"/>
                  </a:ext>
                </a:extLst>
              </p:cNvPr>
              <p:cNvSpPr/>
              <p:nvPr/>
            </p:nvSpPr>
            <p:spPr>
              <a:xfrm>
                <a:off x="11007755" y="6026453"/>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3" name="Oval 132">
                <a:extLst>
                  <a:ext uri="{FF2B5EF4-FFF2-40B4-BE49-F238E27FC236}">
                    <a16:creationId xmlns:a16="http://schemas.microsoft.com/office/drawing/2014/main" id="{509232E5-6D3A-4C73-B8C0-52BAB47C1BBA}"/>
                  </a:ext>
                </a:extLst>
              </p:cNvPr>
              <p:cNvSpPr/>
              <p:nvPr/>
            </p:nvSpPr>
            <p:spPr>
              <a:xfrm>
                <a:off x="11164855" y="6178853"/>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4" name="Oval 133">
                <a:extLst>
                  <a:ext uri="{FF2B5EF4-FFF2-40B4-BE49-F238E27FC236}">
                    <a16:creationId xmlns:a16="http://schemas.microsoft.com/office/drawing/2014/main" id="{E2733B7F-83D1-4B8F-98FA-5160927B3BBE}"/>
                  </a:ext>
                </a:extLst>
              </p:cNvPr>
              <p:cNvSpPr/>
              <p:nvPr/>
            </p:nvSpPr>
            <p:spPr>
              <a:xfrm>
                <a:off x="11321955" y="6331253"/>
                <a:ext cx="89158" cy="891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grpSp>
      </p:grpSp>
      <p:grpSp>
        <p:nvGrpSpPr>
          <p:cNvPr id="5" name="Group 4">
            <a:extLst>
              <a:ext uri="{FF2B5EF4-FFF2-40B4-BE49-F238E27FC236}">
                <a16:creationId xmlns:a16="http://schemas.microsoft.com/office/drawing/2014/main" id="{6F283501-3566-4008-B87B-38AD0714275C}"/>
              </a:ext>
            </a:extLst>
          </p:cNvPr>
          <p:cNvGrpSpPr/>
          <p:nvPr/>
        </p:nvGrpSpPr>
        <p:grpSpPr>
          <a:xfrm>
            <a:off x="10495436" y="1637905"/>
            <a:ext cx="1391764" cy="646331"/>
            <a:chOff x="10495436" y="1637905"/>
            <a:chExt cx="1391764" cy="646331"/>
          </a:xfrm>
        </p:grpSpPr>
        <p:sp>
          <p:nvSpPr>
            <p:cNvPr id="90" name="Rectangle 89">
              <a:extLst>
                <a:ext uri="{FF2B5EF4-FFF2-40B4-BE49-F238E27FC236}">
                  <a16:creationId xmlns:a16="http://schemas.microsoft.com/office/drawing/2014/main" id="{8A4B45B4-314C-470E-8086-0602CA55A7EE}"/>
                </a:ext>
              </a:extLst>
            </p:cNvPr>
            <p:cNvSpPr/>
            <p:nvPr/>
          </p:nvSpPr>
          <p:spPr>
            <a:xfrm>
              <a:off x="10495436" y="1690345"/>
              <a:ext cx="45719" cy="5498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3" name="TextBox 2">
              <a:extLst>
                <a:ext uri="{FF2B5EF4-FFF2-40B4-BE49-F238E27FC236}">
                  <a16:creationId xmlns:a16="http://schemas.microsoft.com/office/drawing/2014/main" id="{EB4638BA-B0B1-4F57-9807-9C5CFDA33330}"/>
                </a:ext>
              </a:extLst>
            </p:cNvPr>
            <p:cNvSpPr txBox="1"/>
            <p:nvPr/>
          </p:nvSpPr>
          <p:spPr>
            <a:xfrm>
              <a:off x="10562492" y="1637905"/>
              <a:ext cx="1324708" cy="646331"/>
            </a:xfrm>
            <a:prstGeom prst="rect">
              <a:avLst/>
            </a:prstGeom>
            <a:noFill/>
          </p:spPr>
          <p:txBody>
            <a:bodyPr wrap="square" rtlCol="0">
              <a:spAutoFit/>
            </a:bodyPr>
            <a:lstStyle/>
            <a:p>
              <a:r>
                <a:rPr lang="en-US" dirty="0"/>
                <a:t>Parameter update</a:t>
              </a:r>
            </a:p>
          </p:txBody>
        </p:sp>
      </p:grpSp>
    </p:spTree>
    <p:extLst>
      <p:ext uri="{BB962C8B-B14F-4D97-AF65-F5344CB8AC3E}">
        <p14:creationId xmlns:p14="http://schemas.microsoft.com/office/powerpoint/2010/main" val="135691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a:t>
            </a:r>
            <a:r>
              <a:rPr lang="en-US" dirty="0" err="1"/>
              <a:t>minibatch</a:t>
            </a:r>
            <a:r>
              <a:rPr lang="en-US" dirty="0"/>
              <a:t> size </a:t>
            </a:r>
            <a:r>
              <a:rPr lang="en-US" i="1" dirty="0"/>
              <a:t>B</a:t>
            </a:r>
          </a:p>
        </p:txBody>
      </p:sp>
      <p:pic>
        <p:nvPicPr>
          <p:cNvPr id="4" name="Picture 3"/>
          <p:cNvPicPr>
            <a:picLocks noChangeAspect="1"/>
          </p:cNvPicPr>
          <p:nvPr/>
        </p:nvPicPr>
        <p:blipFill>
          <a:blip r:embed="rId2"/>
          <a:stretch>
            <a:fillRect/>
          </a:stretch>
        </p:blipFill>
        <p:spPr>
          <a:xfrm>
            <a:off x="1038225" y="1856174"/>
            <a:ext cx="9525000" cy="49149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802315" y="1359756"/>
                <a:ext cx="5251694" cy="496418"/>
              </a:xfrm>
              <a:prstGeom prst="rect">
                <a:avLst/>
              </a:prstGeom>
              <a:noFill/>
            </p:spPr>
            <p:txBody>
              <a:bodyPr wrap="none" rtlCol="0">
                <a:spAutoFit/>
              </a:bodyPr>
              <a:lstStyle/>
              <a:p>
                <a:r>
                  <a:rPr lang="en-US" sz="2400" dirty="0"/>
                  <a:t>Learning rate </a:t>
                </a:r>
                <a14:m>
                  <m:oMath xmlns:m="http://schemas.openxmlformats.org/officeDocument/2006/math">
                    <m:r>
                      <a:rPr lang="en-US" sz="2400" b="0" i="1" smtClean="0">
                        <a:latin typeface="Cambria Math" panose="02040503050406030204" pitchFamily="18" charset="0"/>
                      </a:rPr>
                      <m:t>𝜂</m:t>
                    </m:r>
                  </m:oMath>
                </a14:m>
                <a:r>
                  <a:rPr lang="en-US" sz="2400" dirty="0"/>
                  <a:t> scaled as </a:t>
                </a:r>
                <a14:m>
                  <m:oMath xmlns:m="http://schemas.openxmlformats.org/officeDocument/2006/math">
                    <m:r>
                      <a:rPr lang="en-US" sz="2400" b="0" i="1" smtClean="0">
                        <a:latin typeface="Cambria Math" panose="02040503050406030204" pitchFamily="18" charset="0"/>
                      </a:rPr>
                      <m:t>𝜂</m:t>
                    </m:r>
                    <m:r>
                      <a:rPr lang="en-US" sz="2400" b="0" i="1" smtClean="0">
                        <a:latin typeface="Cambria Math" panose="02040503050406030204" pitchFamily="18" charset="0"/>
                      </a:rPr>
                      <m:t>=0.025⋅</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𝐵</m:t>
                        </m:r>
                      </m:e>
                    </m:rad>
                  </m:oMath>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6802315" y="1359756"/>
                <a:ext cx="5251694" cy="496418"/>
              </a:xfrm>
              <a:prstGeom prst="rect">
                <a:avLst/>
              </a:prstGeom>
              <a:blipFill>
                <a:blip r:embed="rId3"/>
                <a:stretch>
                  <a:fillRect l="-1858" t="-2469" b="-28395"/>
                </a:stretch>
              </a:blipFill>
            </p:spPr>
            <p:txBody>
              <a:bodyPr/>
              <a:lstStyle/>
              <a:p>
                <a:r>
                  <a:rPr lang="en-US">
                    <a:noFill/>
                  </a:rPr>
                  <a:t> </a:t>
                </a:r>
              </a:p>
            </p:txBody>
          </p:sp>
        </mc:Fallback>
      </mc:AlternateContent>
    </p:spTree>
    <p:extLst>
      <p:ext uri="{BB962C8B-B14F-4D97-AF65-F5344CB8AC3E}">
        <p14:creationId xmlns:p14="http://schemas.microsoft.com/office/powerpoint/2010/main" val="32792050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08"/>
            <a:ext cx="10515600" cy="971696"/>
          </a:xfrm>
        </p:spPr>
        <p:txBody>
          <a:bodyPr/>
          <a:lstStyle/>
          <a:p>
            <a:r>
              <a:rPr lang="en-US" dirty="0"/>
              <a:t>Batch normalization</a:t>
            </a:r>
          </a:p>
        </p:txBody>
      </p:sp>
      <p:sp>
        <p:nvSpPr>
          <p:cNvPr id="6" name="Oval 5"/>
          <p:cNvSpPr/>
          <p:nvPr/>
        </p:nvSpPr>
        <p:spPr>
          <a:xfrm>
            <a:off x="2987217" y="2554586"/>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Oval 7"/>
          <p:cNvSpPr/>
          <p:nvPr/>
        </p:nvSpPr>
        <p:spPr>
          <a:xfrm>
            <a:off x="2999245" y="3455918"/>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Oval 9"/>
          <p:cNvSpPr/>
          <p:nvPr/>
        </p:nvSpPr>
        <p:spPr>
          <a:xfrm>
            <a:off x="2987217" y="4374760"/>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Oval 11"/>
          <p:cNvSpPr/>
          <p:nvPr/>
        </p:nvSpPr>
        <p:spPr>
          <a:xfrm>
            <a:off x="2987217" y="5950468"/>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TextBox 14"/>
          <p:cNvSpPr txBox="1"/>
          <p:nvPr/>
        </p:nvSpPr>
        <p:spPr>
          <a:xfrm>
            <a:off x="2746750" y="939357"/>
            <a:ext cx="1112934" cy="923330"/>
          </a:xfrm>
          <a:prstGeom prst="rect">
            <a:avLst/>
          </a:prstGeom>
          <a:noFill/>
        </p:spPr>
        <p:txBody>
          <a:bodyPr wrap="square" rtlCol="0">
            <a:spAutoFit/>
          </a:bodyPr>
          <a:lstStyle/>
          <a:p>
            <a:r>
              <a:rPr lang="en-US" dirty="0"/>
              <a:t>Inputs scaled to [0,1]</a:t>
            </a:r>
          </a:p>
        </p:txBody>
      </p:sp>
      <p:sp>
        <p:nvSpPr>
          <p:cNvPr id="16" name="TextBox 15"/>
          <p:cNvSpPr txBox="1"/>
          <p:nvPr/>
        </p:nvSpPr>
        <p:spPr>
          <a:xfrm>
            <a:off x="2560473" y="6405049"/>
            <a:ext cx="1197764" cy="461665"/>
          </a:xfrm>
          <a:prstGeom prst="rect">
            <a:avLst/>
          </a:prstGeom>
          <a:noFill/>
        </p:spPr>
        <p:txBody>
          <a:bodyPr wrap="none" rtlCol="0">
            <a:spAutoFit/>
          </a:bodyPr>
          <a:lstStyle/>
          <a:p>
            <a:r>
              <a:rPr lang="en-US" sz="2400" dirty="0"/>
              <a:t>784 dim</a:t>
            </a:r>
          </a:p>
        </p:txBody>
      </p:sp>
      <p:pic>
        <p:nvPicPr>
          <p:cNvPr id="17" name="Picture 16"/>
          <p:cNvPicPr>
            <a:picLocks noChangeAspect="1"/>
          </p:cNvPicPr>
          <p:nvPr/>
        </p:nvPicPr>
        <p:blipFill>
          <a:blip r:embed="rId2"/>
          <a:stretch>
            <a:fillRect/>
          </a:stretch>
        </p:blipFill>
        <p:spPr>
          <a:xfrm>
            <a:off x="968106" y="1740962"/>
            <a:ext cx="1506501" cy="4690453"/>
          </a:xfrm>
          <a:prstGeom prst="rect">
            <a:avLst/>
          </a:prstGeom>
        </p:spPr>
      </p:pic>
      <p:grpSp>
        <p:nvGrpSpPr>
          <p:cNvPr id="18" name="Group 17"/>
          <p:cNvGrpSpPr/>
          <p:nvPr/>
        </p:nvGrpSpPr>
        <p:grpSpPr>
          <a:xfrm>
            <a:off x="1776979" y="5208451"/>
            <a:ext cx="75298" cy="380098"/>
            <a:chOff x="8109853" y="4284014"/>
            <a:chExt cx="75298" cy="380098"/>
          </a:xfrm>
        </p:grpSpPr>
        <p:sp>
          <p:nvSpPr>
            <p:cNvPr id="19" name="Oval 18"/>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Oval 19"/>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Oval 20"/>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39" name="Rounded Rectangular Callout 38"/>
          <p:cNvSpPr/>
          <p:nvPr/>
        </p:nvSpPr>
        <p:spPr>
          <a:xfrm>
            <a:off x="4020133" y="967246"/>
            <a:ext cx="1797453" cy="1547432"/>
          </a:xfrm>
          <a:prstGeom prst="wedgeRoundRectCallout">
            <a:avLst>
              <a:gd name="adj1" fmla="val -44149"/>
              <a:gd name="adj2" fmla="val 101894"/>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tx1"/>
                </a:solidFill>
              </a:rPr>
              <a:t>Weights and biases</a:t>
            </a:r>
          </a:p>
          <a:p>
            <a:r>
              <a:rPr lang="en-US" dirty="0">
                <a:solidFill>
                  <a:schemeClr val="tx1"/>
                </a:solidFill>
              </a:rPr>
              <a:t>drawn from </a:t>
            </a:r>
          </a:p>
          <a:p>
            <a:r>
              <a:rPr lang="en-US" dirty="0">
                <a:solidFill>
                  <a:schemeClr val="tx1"/>
                </a:solidFill>
              </a:rPr>
              <a:t>N(0, 1)</a:t>
            </a:r>
          </a:p>
        </p:txBody>
      </p:sp>
      <mc:AlternateContent xmlns:mc="http://schemas.openxmlformats.org/markup-compatibility/2006" xmlns:a14="http://schemas.microsoft.com/office/drawing/2010/main">
        <mc:Choice Requires="a14">
          <p:sp>
            <p:nvSpPr>
              <p:cNvPr id="40" name="TextBox 39"/>
              <p:cNvSpPr txBox="1"/>
              <p:nvPr/>
            </p:nvSpPr>
            <p:spPr>
              <a:xfrm>
                <a:off x="6444286" y="939357"/>
                <a:ext cx="1285837" cy="1220975"/>
              </a:xfrm>
              <a:prstGeom prst="rect">
                <a:avLst/>
              </a:prstGeom>
              <a:noFill/>
            </p:spPr>
            <p:txBody>
              <a:bodyPr wrap="square" rtlCol="0">
                <a:spAutoFit/>
              </a:bodyPr>
              <a:lstStyle/>
              <a:p>
                <a:r>
                  <a:rPr lang="en-US" dirty="0"/>
                  <a:t>R.V. with scale</a:t>
                </a:r>
              </a:p>
              <a:p>
                <a:r>
                  <a:rPr lang="en-US" dirty="0"/>
                  <a:t>at most </a:t>
                </a:r>
                <a14:m>
                  <m:oMath xmlns:m="http://schemas.openxmlformats.org/officeDocument/2006/math">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784</m:t>
                        </m:r>
                      </m:e>
                    </m:rad>
                  </m:oMath>
                </a14:m>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6444286" y="939357"/>
                <a:ext cx="1285837" cy="1220975"/>
              </a:xfrm>
              <a:prstGeom prst="rect">
                <a:avLst/>
              </a:prstGeom>
              <a:blipFill>
                <a:blip r:embed="rId3"/>
                <a:stretch>
                  <a:fillRect l="-3791" t="-2500"/>
                </a:stretch>
              </a:blipFill>
            </p:spPr>
            <p:txBody>
              <a:bodyPr/>
              <a:lstStyle/>
              <a:p>
                <a:r>
                  <a:rPr lang="en-US">
                    <a:noFill/>
                  </a:rPr>
                  <a:t> </a:t>
                </a:r>
              </a:p>
            </p:txBody>
          </p:sp>
        </mc:Fallback>
      </mc:AlternateContent>
      <p:pic>
        <p:nvPicPr>
          <p:cNvPr id="84" name="Picture 83"/>
          <p:cNvPicPr>
            <a:picLocks noChangeAspect="1"/>
          </p:cNvPicPr>
          <p:nvPr/>
        </p:nvPicPr>
        <p:blipFill>
          <a:blip r:embed="rId4"/>
          <a:stretch>
            <a:fillRect/>
          </a:stretch>
        </p:blipFill>
        <p:spPr>
          <a:xfrm>
            <a:off x="7183378" y="1969288"/>
            <a:ext cx="1410580" cy="4718643"/>
          </a:xfrm>
          <a:prstGeom prst="rect">
            <a:avLst/>
          </a:prstGeom>
        </p:spPr>
      </p:pic>
      <p:grpSp>
        <p:nvGrpSpPr>
          <p:cNvPr id="85" name="Group 84"/>
          <p:cNvGrpSpPr/>
          <p:nvPr/>
        </p:nvGrpSpPr>
        <p:grpSpPr>
          <a:xfrm>
            <a:off x="7722450" y="5212834"/>
            <a:ext cx="75298" cy="380098"/>
            <a:chOff x="8109853" y="4284014"/>
            <a:chExt cx="75298" cy="380098"/>
          </a:xfrm>
        </p:grpSpPr>
        <p:sp>
          <p:nvSpPr>
            <p:cNvPr id="86" name="Oval 85"/>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7" name="Oval 86"/>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8" name="Oval 87"/>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89" name="Group 88"/>
          <p:cNvGrpSpPr/>
          <p:nvPr/>
        </p:nvGrpSpPr>
        <p:grpSpPr>
          <a:xfrm>
            <a:off x="3091684" y="5212834"/>
            <a:ext cx="75298" cy="380098"/>
            <a:chOff x="8109853" y="4284014"/>
            <a:chExt cx="75298" cy="380098"/>
          </a:xfrm>
        </p:grpSpPr>
        <p:sp>
          <p:nvSpPr>
            <p:cNvPr id="90" name="Oval 89"/>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1" name="Oval 90"/>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2" name="Oval 91"/>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93" name="Group 92"/>
          <p:cNvGrpSpPr/>
          <p:nvPr/>
        </p:nvGrpSpPr>
        <p:grpSpPr>
          <a:xfrm>
            <a:off x="6679034" y="5208451"/>
            <a:ext cx="75298" cy="380098"/>
            <a:chOff x="8109853" y="4284014"/>
            <a:chExt cx="75298" cy="380098"/>
          </a:xfrm>
        </p:grpSpPr>
        <p:sp>
          <p:nvSpPr>
            <p:cNvPr id="94" name="Oval 93"/>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5" name="Oval 94"/>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6" name="Oval 95"/>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97" name="TextBox 96"/>
          <p:cNvSpPr txBox="1"/>
          <p:nvPr/>
        </p:nvSpPr>
        <p:spPr>
          <a:xfrm>
            <a:off x="5458272" y="6405048"/>
            <a:ext cx="1353256" cy="461665"/>
          </a:xfrm>
          <a:prstGeom prst="rect">
            <a:avLst/>
          </a:prstGeom>
          <a:noFill/>
        </p:spPr>
        <p:txBody>
          <a:bodyPr wrap="none" rtlCol="0">
            <a:spAutoFit/>
          </a:bodyPr>
          <a:lstStyle/>
          <a:p>
            <a:r>
              <a:rPr lang="en-US" sz="2400" dirty="0"/>
              <a:t>1024 dim</a:t>
            </a:r>
          </a:p>
        </p:txBody>
      </p:sp>
      <p:grpSp>
        <p:nvGrpSpPr>
          <p:cNvPr id="98" name="Group 97"/>
          <p:cNvGrpSpPr/>
          <p:nvPr/>
        </p:nvGrpSpPr>
        <p:grpSpPr>
          <a:xfrm>
            <a:off x="3259360" y="2554586"/>
            <a:ext cx="3591143" cy="3531954"/>
            <a:chOff x="3259360" y="2554586"/>
            <a:chExt cx="3591143" cy="3531954"/>
          </a:xfrm>
        </p:grpSpPr>
        <p:sp>
          <p:nvSpPr>
            <p:cNvPr id="99" name="Oval 98"/>
            <p:cNvSpPr/>
            <p:nvPr/>
          </p:nvSpPr>
          <p:spPr>
            <a:xfrm>
              <a:off x="6578360" y="255458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0" name="Straight Connector 99"/>
            <p:cNvCxnSpPr>
              <a:endCxn id="99" idx="2"/>
            </p:cNvCxnSpPr>
            <p:nvPr/>
          </p:nvCxnSpPr>
          <p:spPr>
            <a:xfrm flipV="1">
              <a:off x="3271388" y="2690658"/>
              <a:ext cx="3306972" cy="90133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9" idx="2"/>
            </p:cNvCxnSpPr>
            <p:nvPr/>
          </p:nvCxnSpPr>
          <p:spPr>
            <a:xfrm flipV="1">
              <a:off x="3259360" y="2690658"/>
              <a:ext cx="3319000" cy="1820174"/>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endCxn id="99" idx="2"/>
            </p:cNvCxnSpPr>
            <p:nvPr/>
          </p:nvCxnSpPr>
          <p:spPr>
            <a:xfrm flipV="1">
              <a:off x="3259360" y="2690658"/>
              <a:ext cx="3319000" cy="339588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99" idx="2"/>
            </p:cNvCxnSpPr>
            <p:nvPr/>
          </p:nvCxnSpPr>
          <p:spPr>
            <a:xfrm>
              <a:off x="3259360" y="2690658"/>
              <a:ext cx="3319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3259360" y="2690658"/>
            <a:ext cx="3585949" cy="3395882"/>
            <a:chOff x="3259360" y="2690658"/>
            <a:chExt cx="3585949" cy="3395882"/>
          </a:xfrm>
        </p:grpSpPr>
        <p:sp>
          <p:nvSpPr>
            <p:cNvPr id="105" name="Oval 104"/>
            <p:cNvSpPr/>
            <p:nvPr/>
          </p:nvSpPr>
          <p:spPr>
            <a:xfrm>
              <a:off x="6573166" y="341611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6" name="Straight Connector 105"/>
            <p:cNvCxnSpPr>
              <a:endCxn id="105" idx="2"/>
            </p:cNvCxnSpPr>
            <p:nvPr/>
          </p:nvCxnSpPr>
          <p:spPr>
            <a:xfrm flipV="1">
              <a:off x="3271388" y="3552184"/>
              <a:ext cx="3301778" cy="3980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2"/>
            </p:cNvCxnSpPr>
            <p:nvPr/>
          </p:nvCxnSpPr>
          <p:spPr>
            <a:xfrm flipV="1">
              <a:off x="3259360" y="3552184"/>
              <a:ext cx="3313806" cy="958648"/>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105" idx="2"/>
            </p:cNvCxnSpPr>
            <p:nvPr/>
          </p:nvCxnSpPr>
          <p:spPr>
            <a:xfrm flipV="1">
              <a:off x="3259360" y="3552184"/>
              <a:ext cx="3313806" cy="253435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05" idx="2"/>
            </p:cNvCxnSpPr>
            <p:nvPr/>
          </p:nvCxnSpPr>
          <p:spPr>
            <a:xfrm>
              <a:off x="3259360" y="2690658"/>
              <a:ext cx="3313806" cy="86152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3259360" y="2690658"/>
            <a:ext cx="3585948" cy="3395882"/>
            <a:chOff x="3259360" y="2690658"/>
            <a:chExt cx="3585948" cy="3395882"/>
          </a:xfrm>
        </p:grpSpPr>
        <p:sp>
          <p:nvSpPr>
            <p:cNvPr id="111" name="Oval 110"/>
            <p:cNvSpPr/>
            <p:nvPr/>
          </p:nvSpPr>
          <p:spPr>
            <a:xfrm>
              <a:off x="6573165" y="4328610"/>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12" name="Straight Connector 111"/>
            <p:cNvCxnSpPr>
              <a:endCxn id="111" idx="2"/>
            </p:cNvCxnSpPr>
            <p:nvPr/>
          </p:nvCxnSpPr>
          <p:spPr>
            <a:xfrm>
              <a:off x="3271388" y="3591990"/>
              <a:ext cx="3301777" cy="87269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111" idx="2"/>
            </p:cNvCxnSpPr>
            <p:nvPr/>
          </p:nvCxnSpPr>
          <p:spPr>
            <a:xfrm flipV="1">
              <a:off x="3259360" y="4464682"/>
              <a:ext cx="3313805" cy="4615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111" idx="2"/>
            </p:cNvCxnSpPr>
            <p:nvPr/>
          </p:nvCxnSpPr>
          <p:spPr>
            <a:xfrm flipV="1">
              <a:off x="3259360" y="4464682"/>
              <a:ext cx="3313805" cy="1621858"/>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endCxn id="111" idx="2"/>
            </p:cNvCxnSpPr>
            <p:nvPr/>
          </p:nvCxnSpPr>
          <p:spPr>
            <a:xfrm>
              <a:off x="3259360" y="2690658"/>
              <a:ext cx="3313805" cy="1774024"/>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3259360" y="2690658"/>
            <a:ext cx="3593394" cy="3531953"/>
            <a:chOff x="3259360" y="2690658"/>
            <a:chExt cx="3593394" cy="3531953"/>
          </a:xfrm>
        </p:grpSpPr>
        <p:sp>
          <p:nvSpPr>
            <p:cNvPr id="117" name="Oval 116"/>
            <p:cNvSpPr/>
            <p:nvPr/>
          </p:nvSpPr>
          <p:spPr>
            <a:xfrm>
              <a:off x="6580611" y="5950468"/>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18" name="Straight Connector 117"/>
            <p:cNvCxnSpPr>
              <a:endCxn id="117" idx="2"/>
            </p:cNvCxnSpPr>
            <p:nvPr/>
          </p:nvCxnSpPr>
          <p:spPr>
            <a:xfrm>
              <a:off x="3271388" y="3591990"/>
              <a:ext cx="3309223" cy="249455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endCxn id="117" idx="2"/>
            </p:cNvCxnSpPr>
            <p:nvPr/>
          </p:nvCxnSpPr>
          <p:spPr>
            <a:xfrm>
              <a:off x="3259360" y="4510832"/>
              <a:ext cx="3321251" cy="1575708"/>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17" idx="2"/>
            </p:cNvCxnSpPr>
            <p:nvPr/>
          </p:nvCxnSpPr>
          <p:spPr>
            <a:xfrm>
              <a:off x="3259360" y="6086540"/>
              <a:ext cx="3321251"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17" idx="2"/>
            </p:cNvCxnSpPr>
            <p:nvPr/>
          </p:nvCxnSpPr>
          <p:spPr>
            <a:xfrm>
              <a:off x="3259360" y="2690658"/>
              <a:ext cx="3321251" cy="339588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23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10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07"/>
            <a:ext cx="10515600" cy="1325563"/>
          </a:xfrm>
        </p:spPr>
        <p:txBody>
          <a:bodyPr/>
          <a:lstStyle/>
          <a:p>
            <a:r>
              <a:rPr lang="en-US" dirty="0"/>
              <a:t>Batch normalization</a:t>
            </a:r>
          </a:p>
        </p:txBody>
      </p:sp>
      <p:sp>
        <p:nvSpPr>
          <p:cNvPr id="6" name="Oval 5"/>
          <p:cNvSpPr/>
          <p:nvPr/>
        </p:nvSpPr>
        <p:spPr>
          <a:xfrm>
            <a:off x="2987217" y="2554586"/>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Oval 7"/>
          <p:cNvSpPr/>
          <p:nvPr/>
        </p:nvSpPr>
        <p:spPr>
          <a:xfrm>
            <a:off x="2999245" y="3455918"/>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Oval 9"/>
          <p:cNvSpPr/>
          <p:nvPr/>
        </p:nvSpPr>
        <p:spPr>
          <a:xfrm>
            <a:off x="2987217" y="4374760"/>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Oval 11"/>
          <p:cNvSpPr/>
          <p:nvPr/>
        </p:nvSpPr>
        <p:spPr>
          <a:xfrm>
            <a:off x="2987217" y="5950468"/>
            <a:ext cx="272143" cy="2721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 name="TextBox 15"/>
          <p:cNvSpPr txBox="1"/>
          <p:nvPr/>
        </p:nvSpPr>
        <p:spPr>
          <a:xfrm>
            <a:off x="2560473" y="6405049"/>
            <a:ext cx="1197764" cy="461665"/>
          </a:xfrm>
          <a:prstGeom prst="rect">
            <a:avLst/>
          </a:prstGeom>
          <a:noFill/>
        </p:spPr>
        <p:txBody>
          <a:bodyPr wrap="none" rtlCol="0">
            <a:spAutoFit/>
          </a:bodyPr>
          <a:lstStyle/>
          <a:p>
            <a:r>
              <a:rPr lang="en-US" sz="2400" dirty="0"/>
              <a:t>784 dim</a:t>
            </a:r>
          </a:p>
        </p:txBody>
      </p:sp>
      <p:pic>
        <p:nvPicPr>
          <p:cNvPr id="17" name="Picture 16"/>
          <p:cNvPicPr>
            <a:picLocks noChangeAspect="1"/>
          </p:cNvPicPr>
          <p:nvPr/>
        </p:nvPicPr>
        <p:blipFill>
          <a:blip r:embed="rId2"/>
          <a:stretch>
            <a:fillRect/>
          </a:stretch>
        </p:blipFill>
        <p:spPr>
          <a:xfrm>
            <a:off x="967708" y="2152353"/>
            <a:ext cx="1506501" cy="4690453"/>
          </a:xfrm>
          <a:prstGeom prst="rect">
            <a:avLst/>
          </a:prstGeom>
        </p:spPr>
      </p:pic>
      <p:grpSp>
        <p:nvGrpSpPr>
          <p:cNvPr id="18" name="Group 17"/>
          <p:cNvGrpSpPr/>
          <p:nvPr/>
        </p:nvGrpSpPr>
        <p:grpSpPr>
          <a:xfrm>
            <a:off x="1776979" y="5208451"/>
            <a:ext cx="75298" cy="380098"/>
            <a:chOff x="8109853" y="4284014"/>
            <a:chExt cx="75298" cy="380098"/>
          </a:xfrm>
        </p:grpSpPr>
        <p:sp>
          <p:nvSpPr>
            <p:cNvPr id="19" name="Oval 18"/>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Oval 19"/>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Oval 20"/>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207" name="Group 206"/>
          <p:cNvGrpSpPr/>
          <p:nvPr/>
        </p:nvGrpSpPr>
        <p:grpSpPr>
          <a:xfrm>
            <a:off x="3259360" y="2554586"/>
            <a:ext cx="3591143" cy="3531954"/>
            <a:chOff x="3259360" y="2554586"/>
            <a:chExt cx="3591143" cy="3531954"/>
          </a:xfrm>
        </p:grpSpPr>
        <p:sp>
          <p:nvSpPr>
            <p:cNvPr id="26" name="Oval 25"/>
            <p:cNvSpPr/>
            <p:nvPr/>
          </p:nvSpPr>
          <p:spPr>
            <a:xfrm>
              <a:off x="6578360" y="255458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8" name="Straight Connector 27"/>
            <p:cNvCxnSpPr>
              <a:stCxn id="8" idx="6"/>
              <a:endCxn id="26" idx="2"/>
            </p:cNvCxnSpPr>
            <p:nvPr/>
          </p:nvCxnSpPr>
          <p:spPr>
            <a:xfrm flipV="1">
              <a:off x="3271388" y="2690658"/>
              <a:ext cx="3306972" cy="90133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6"/>
              <a:endCxn id="26" idx="2"/>
            </p:cNvCxnSpPr>
            <p:nvPr/>
          </p:nvCxnSpPr>
          <p:spPr>
            <a:xfrm flipV="1">
              <a:off x="3259360" y="2690658"/>
              <a:ext cx="3319000" cy="1820174"/>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2" idx="6"/>
              <a:endCxn id="26" idx="2"/>
            </p:cNvCxnSpPr>
            <p:nvPr/>
          </p:nvCxnSpPr>
          <p:spPr>
            <a:xfrm flipV="1">
              <a:off x="3259360" y="2690658"/>
              <a:ext cx="3319000" cy="339588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6"/>
              <a:endCxn id="26" idx="2"/>
            </p:cNvCxnSpPr>
            <p:nvPr/>
          </p:nvCxnSpPr>
          <p:spPr>
            <a:xfrm>
              <a:off x="3259360" y="2690658"/>
              <a:ext cx="3319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9" name="Rounded Rectangular Callout 38"/>
          <p:cNvSpPr/>
          <p:nvPr/>
        </p:nvSpPr>
        <p:spPr>
          <a:xfrm>
            <a:off x="4020133" y="967246"/>
            <a:ext cx="1797453" cy="1547432"/>
          </a:xfrm>
          <a:prstGeom prst="wedgeRoundRectCallout">
            <a:avLst>
              <a:gd name="adj1" fmla="val -44149"/>
              <a:gd name="adj2" fmla="val 101894"/>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tx1"/>
                </a:solidFill>
              </a:rPr>
              <a:t>Weights and biases</a:t>
            </a:r>
          </a:p>
          <a:p>
            <a:r>
              <a:rPr lang="en-US" dirty="0">
                <a:solidFill>
                  <a:schemeClr val="tx1"/>
                </a:solidFill>
              </a:rPr>
              <a:t>drawn from </a:t>
            </a:r>
          </a:p>
          <a:p>
            <a:r>
              <a:rPr lang="en-US" dirty="0">
                <a:solidFill>
                  <a:schemeClr val="tx1"/>
                </a:solidFill>
              </a:rPr>
              <a:t>N(0, 1)</a:t>
            </a:r>
          </a:p>
        </p:txBody>
      </p:sp>
      <p:grpSp>
        <p:nvGrpSpPr>
          <p:cNvPr id="48" name="Group 47"/>
          <p:cNvGrpSpPr/>
          <p:nvPr/>
        </p:nvGrpSpPr>
        <p:grpSpPr>
          <a:xfrm>
            <a:off x="3091684" y="5212834"/>
            <a:ext cx="75298" cy="380098"/>
            <a:chOff x="8109853" y="4284014"/>
            <a:chExt cx="75298" cy="380098"/>
          </a:xfrm>
        </p:grpSpPr>
        <p:sp>
          <p:nvSpPr>
            <p:cNvPr id="49" name="Oval 48"/>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0" name="Oval 49"/>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1" name="Oval 50"/>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52" name="Group 51"/>
          <p:cNvGrpSpPr/>
          <p:nvPr/>
        </p:nvGrpSpPr>
        <p:grpSpPr>
          <a:xfrm>
            <a:off x="6679034" y="5208451"/>
            <a:ext cx="75298" cy="380098"/>
            <a:chOff x="8109853" y="4284014"/>
            <a:chExt cx="75298" cy="380098"/>
          </a:xfrm>
        </p:grpSpPr>
        <p:sp>
          <p:nvSpPr>
            <p:cNvPr id="53" name="Oval 52"/>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4" name="Oval 53"/>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5" name="Oval 54"/>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63" name="TextBox 62"/>
          <p:cNvSpPr txBox="1"/>
          <p:nvPr/>
        </p:nvSpPr>
        <p:spPr>
          <a:xfrm>
            <a:off x="5458272" y="6405048"/>
            <a:ext cx="1353256" cy="461665"/>
          </a:xfrm>
          <a:prstGeom prst="rect">
            <a:avLst/>
          </a:prstGeom>
          <a:noFill/>
        </p:spPr>
        <p:txBody>
          <a:bodyPr wrap="none" rtlCol="0">
            <a:spAutoFit/>
          </a:bodyPr>
          <a:lstStyle/>
          <a:p>
            <a:r>
              <a:rPr lang="en-US" sz="2400" dirty="0"/>
              <a:t>1024 dim</a:t>
            </a:r>
          </a:p>
        </p:txBody>
      </p:sp>
      <p:grpSp>
        <p:nvGrpSpPr>
          <p:cNvPr id="208" name="Group 207"/>
          <p:cNvGrpSpPr/>
          <p:nvPr/>
        </p:nvGrpSpPr>
        <p:grpSpPr>
          <a:xfrm>
            <a:off x="3259360" y="2690658"/>
            <a:ext cx="3585949" cy="3395882"/>
            <a:chOff x="3259360" y="2690658"/>
            <a:chExt cx="3585949" cy="3395882"/>
          </a:xfrm>
        </p:grpSpPr>
        <p:sp>
          <p:nvSpPr>
            <p:cNvPr id="67" name="Oval 66"/>
            <p:cNvSpPr/>
            <p:nvPr/>
          </p:nvSpPr>
          <p:spPr>
            <a:xfrm>
              <a:off x="6573166" y="341611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8" name="Straight Connector 67"/>
            <p:cNvCxnSpPr>
              <a:stCxn id="8" idx="6"/>
              <a:endCxn id="67" idx="2"/>
            </p:cNvCxnSpPr>
            <p:nvPr/>
          </p:nvCxnSpPr>
          <p:spPr>
            <a:xfrm flipV="1">
              <a:off x="3271388" y="3552184"/>
              <a:ext cx="3301778" cy="3980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10" idx="6"/>
              <a:endCxn id="67" idx="2"/>
            </p:cNvCxnSpPr>
            <p:nvPr/>
          </p:nvCxnSpPr>
          <p:spPr>
            <a:xfrm flipV="1">
              <a:off x="3259360" y="3552184"/>
              <a:ext cx="3313806" cy="958648"/>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12" idx="6"/>
              <a:endCxn id="67" idx="2"/>
            </p:cNvCxnSpPr>
            <p:nvPr/>
          </p:nvCxnSpPr>
          <p:spPr>
            <a:xfrm flipV="1">
              <a:off x="3259360" y="3552184"/>
              <a:ext cx="3313806" cy="253435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6" idx="6"/>
              <a:endCxn id="67" idx="2"/>
            </p:cNvCxnSpPr>
            <p:nvPr/>
          </p:nvCxnSpPr>
          <p:spPr>
            <a:xfrm>
              <a:off x="3259360" y="2690658"/>
              <a:ext cx="3313806" cy="86152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3259360" y="2690658"/>
            <a:ext cx="3585948" cy="3395882"/>
            <a:chOff x="3259360" y="2690658"/>
            <a:chExt cx="3585948" cy="3395882"/>
          </a:xfrm>
        </p:grpSpPr>
        <p:sp>
          <p:nvSpPr>
            <p:cNvPr id="79" name="Oval 78"/>
            <p:cNvSpPr/>
            <p:nvPr/>
          </p:nvSpPr>
          <p:spPr>
            <a:xfrm>
              <a:off x="6573165" y="4328610"/>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0" name="Straight Connector 79"/>
            <p:cNvCxnSpPr>
              <a:stCxn id="8" idx="6"/>
              <a:endCxn id="79" idx="2"/>
            </p:cNvCxnSpPr>
            <p:nvPr/>
          </p:nvCxnSpPr>
          <p:spPr>
            <a:xfrm>
              <a:off x="3271388" y="3591990"/>
              <a:ext cx="3301777" cy="87269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10" idx="6"/>
              <a:endCxn id="79" idx="2"/>
            </p:cNvCxnSpPr>
            <p:nvPr/>
          </p:nvCxnSpPr>
          <p:spPr>
            <a:xfrm flipV="1">
              <a:off x="3259360" y="4464682"/>
              <a:ext cx="3313805" cy="4615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2" idx="6"/>
              <a:endCxn id="79" idx="2"/>
            </p:cNvCxnSpPr>
            <p:nvPr/>
          </p:nvCxnSpPr>
          <p:spPr>
            <a:xfrm flipV="1">
              <a:off x="3259360" y="4464682"/>
              <a:ext cx="3313805" cy="1621858"/>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6" idx="6"/>
              <a:endCxn id="79" idx="2"/>
            </p:cNvCxnSpPr>
            <p:nvPr/>
          </p:nvCxnSpPr>
          <p:spPr>
            <a:xfrm>
              <a:off x="3259360" y="2690658"/>
              <a:ext cx="3313805" cy="1774024"/>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3259360" y="2690658"/>
            <a:ext cx="3593394" cy="3531953"/>
            <a:chOff x="3259360" y="2690658"/>
            <a:chExt cx="3593394" cy="3531953"/>
          </a:xfrm>
        </p:grpSpPr>
        <p:sp>
          <p:nvSpPr>
            <p:cNvPr id="91" name="Oval 90"/>
            <p:cNvSpPr/>
            <p:nvPr/>
          </p:nvSpPr>
          <p:spPr>
            <a:xfrm>
              <a:off x="6580611" y="5950468"/>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92" name="Straight Connector 91"/>
            <p:cNvCxnSpPr>
              <a:stCxn id="8" idx="6"/>
              <a:endCxn id="91" idx="2"/>
            </p:cNvCxnSpPr>
            <p:nvPr/>
          </p:nvCxnSpPr>
          <p:spPr>
            <a:xfrm>
              <a:off x="3271388" y="3591990"/>
              <a:ext cx="3309223" cy="249455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10" idx="6"/>
              <a:endCxn id="91" idx="2"/>
            </p:cNvCxnSpPr>
            <p:nvPr/>
          </p:nvCxnSpPr>
          <p:spPr>
            <a:xfrm>
              <a:off x="3259360" y="4510832"/>
              <a:ext cx="3321251" cy="1575708"/>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12" idx="6"/>
              <a:endCxn id="91" idx="2"/>
            </p:cNvCxnSpPr>
            <p:nvPr/>
          </p:nvCxnSpPr>
          <p:spPr>
            <a:xfrm>
              <a:off x="3259360" y="6086540"/>
              <a:ext cx="3321251"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 idx="6"/>
              <a:endCxn id="91" idx="2"/>
            </p:cNvCxnSpPr>
            <p:nvPr/>
          </p:nvCxnSpPr>
          <p:spPr>
            <a:xfrm>
              <a:off x="3259360" y="2690658"/>
              <a:ext cx="3321251" cy="339588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p:nvGrpSpPr>
        <p:grpSpPr>
          <a:xfrm>
            <a:off x="6714431" y="1886383"/>
            <a:ext cx="2099401" cy="943455"/>
            <a:chOff x="6714431" y="1886383"/>
            <a:chExt cx="2099401" cy="943455"/>
          </a:xfrm>
        </p:grpSpPr>
        <mc:AlternateContent xmlns:mc="http://schemas.openxmlformats.org/markup-compatibility/2006" xmlns:a14="http://schemas.microsoft.com/office/drawing/2010/main">
          <mc:Choice Requires="a14">
            <p:sp>
              <p:nvSpPr>
                <p:cNvPr id="65" name="Oval 64"/>
                <p:cNvSpPr/>
                <p:nvPr/>
              </p:nvSpPr>
              <p:spPr>
                <a:xfrm>
                  <a:off x="8237403" y="2056882"/>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1</m:t>
                            </m:r>
                          </m:sub>
                        </m:sSub>
                      </m:oMath>
                    </m:oMathPara>
                  </a14:m>
                  <a:endParaRPr lang="en-US" dirty="0"/>
                </a:p>
              </p:txBody>
            </p:sp>
          </mc:Choice>
          <mc:Fallback xmlns="">
            <p:sp>
              <p:nvSpPr>
                <p:cNvPr id="65" name="Oval 64"/>
                <p:cNvSpPr>
                  <a:spLocks noRot="1" noChangeAspect="1" noMove="1" noResize="1" noEditPoints="1" noAdjustHandles="1" noChangeArrowheads="1" noChangeShapeType="1" noTextEdit="1"/>
                </p:cNvSpPr>
                <p:nvPr/>
              </p:nvSpPr>
              <p:spPr>
                <a:xfrm>
                  <a:off x="8237403" y="2056882"/>
                  <a:ext cx="272143" cy="272143"/>
                </a:xfrm>
                <a:prstGeom prst="ellipse">
                  <a:avLst/>
                </a:prstGeom>
                <a:blipFill>
                  <a:blip r:embed="rId3"/>
                  <a:stretch>
                    <a:fillRect l="-21739" b="-15217"/>
                  </a:stretch>
                </a:blipFill>
              </p:spPr>
              <p:txBody>
                <a:bodyPr/>
                <a:lstStyle/>
                <a:p>
                  <a:r>
                    <a:rPr lang="en-US">
                      <a:noFill/>
                    </a:rPr>
                    <a:t> </a:t>
                  </a:r>
                </a:p>
              </p:txBody>
            </p:sp>
          </mc:Fallback>
        </mc:AlternateContent>
        <p:sp>
          <p:nvSpPr>
            <p:cNvPr id="119" name="Oval 118"/>
            <p:cNvSpPr/>
            <p:nvPr/>
          </p:nvSpPr>
          <p:spPr>
            <a:xfrm>
              <a:off x="8541689" y="2557695"/>
              <a:ext cx="272143" cy="272143"/>
            </a:xfrm>
            <a:prstGeom prst="ellipse">
              <a:avLst/>
            </a:prstGeom>
            <a:solidFill>
              <a:srgbClr val="CCCCFF"/>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3" name="Straight Connector 122"/>
            <p:cNvCxnSpPr>
              <a:stCxn id="26" idx="6"/>
              <a:endCxn id="119" idx="2"/>
            </p:cNvCxnSpPr>
            <p:nvPr/>
          </p:nvCxnSpPr>
          <p:spPr>
            <a:xfrm>
              <a:off x="6850503" y="2690658"/>
              <a:ext cx="1691186" cy="3109"/>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Curved Connector 137"/>
            <p:cNvCxnSpPr>
              <a:stCxn id="64" idx="6"/>
              <a:endCxn id="119" idx="2"/>
            </p:cNvCxnSpPr>
            <p:nvPr/>
          </p:nvCxnSpPr>
          <p:spPr>
            <a:xfrm>
              <a:off x="7780602" y="2022455"/>
              <a:ext cx="761087" cy="671312"/>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p:cNvCxnSpPr>
              <a:stCxn id="26" idx="0"/>
              <a:endCxn id="65" idx="2"/>
            </p:cNvCxnSpPr>
            <p:nvPr/>
          </p:nvCxnSpPr>
          <p:spPr>
            <a:xfrm rot="5400000" flipH="1" flipV="1">
              <a:off x="7295101" y="1612285"/>
              <a:ext cx="361632" cy="152297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6" name="Curved Connector 145"/>
            <p:cNvCxnSpPr>
              <a:stCxn id="26" idx="0"/>
              <a:endCxn id="64" idx="2"/>
            </p:cNvCxnSpPr>
            <p:nvPr/>
          </p:nvCxnSpPr>
          <p:spPr>
            <a:xfrm rot="5400000" flipH="1" flipV="1">
              <a:off x="6845380" y="1891508"/>
              <a:ext cx="532131" cy="794027"/>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0" name="Curved Connector 149"/>
            <p:cNvCxnSpPr>
              <a:stCxn id="65" idx="6"/>
              <a:endCxn id="119" idx="0"/>
            </p:cNvCxnSpPr>
            <p:nvPr/>
          </p:nvCxnSpPr>
          <p:spPr>
            <a:xfrm>
              <a:off x="8509546" y="2192954"/>
              <a:ext cx="168215" cy="36474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Oval 63"/>
                <p:cNvSpPr/>
                <p:nvPr/>
              </p:nvSpPr>
              <p:spPr>
                <a:xfrm>
                  <a:off x="7508459" y="1886383"/>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1</m:t>
                            </m:r>
                          </m:sub>
                        </m:sSub>
                      </m:oMath>
                    </m:oMathPara>
                  </a14:m>
                  <a:endParaRPr lang="en-US" dirty="0"/>
                </a:p>
              </p:txBody>
            </p:sp>
          </mc:Choice>
          <mc:Fallback xmlns="">
            <p:sp>
              <p:nvSpPr>
                <p:cNvPr id="64" name="Oval 63"/>
                <p:cNvSpPr>
                  <a:spLocks noRot="1" noChangeAspect="1" noMove="1" noResize="1" noEditPoints="1" noAdjustHandles="1" noChangeArrowheads="1" noChangeShapeType="1" noTextEdit="1"/>
                </p:cNvSpPr>
                <p:nvPr/>
              </p:nvSpPr>
              <p:spPr>
                <a:xfrm>
                  <a:off x="7508459" y="1886383"/>
                  <a:ext cx="272143" cy="272143"/>
                </a:xfrm>
                <a:prstGeom prst="ellipse">
                  <a:avLst/>
                </a:prstGeom>
                <a:blipFill>
                  <a:blip r:embed="rId4"/>
                  <a:stretch>
                    <a:fillRect l="-31111" b="-21739"/>
                  </a:stretch>
                </a:blipFill>
              </p:spPr>
              <p:txBody>
                <a:bodyPr/>
                <a:lstStyle/>
                <a:p>
                  <a:r>
                    <a:rPr lang="en-US">
                      <a:noFill/>
                    </a:rPr>
                    <a:t> </a:t>
                  </a:r>
                </a:p>
              </p:txBody>
            </p:sp>
          </mc:Fallback>
        </mc:AlternateContent>
      </p:grpSp>
      <p:grpSp>
        <p:nvGrpSpPr>
          <p:cNvPr id="219" name="Group 218"/>
          <p:cNvGrpSpPr/>
          <p:nvPr/>
        </p:nvGrpSpPr>
        <p:grpSpPr>
          <a:xfrm>
            <a:off x="6709238" y="2863493"/>
            <a:ext cx="2100015" cy="824762"/>
            <a:chOff x="6709238" y="2863493"/>
            <a:chExt cx="2100015" cy="824762"/>
          </a:xfrm>
        </p:grpSpPr>
        <p:sp>
          <p:nvSpPr>
            <p:cNvPr id="120" name="Oval 119"/>
            <p:cNvSpPr/>
            <p:nvPr/>
          </p:nvSpPr>
          <p:spPr>
            <a:xfrm>
              <a:off x="8537110" y="3416112"/>
              <a:ext cx="272143" cy="272143"/>
            </a:xfrm>
            <a:prstGeom prst="ellipse">
              <a:avLst/>
            </a:prstGeom>
            <a:solidFill>
              <a:srgbClr val="CCCCFF"/>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7" name="Oval 156"/>
                <p:cNvSpPr/>
                <p:nvPr/>
              </p:nvSpPr>
              <p:spPr>
                <a:xfrm>
                  <a:off x="8237402" y="3054999"/>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2</m:t>
                            </m:r>
                          </m:sub>
                        </m:sSub>
                      </m:oMath>
                    </m:oMathPara>
                  </a14:m>
                  <a:endParaRPr lang="en-US" dirty="0"/>
                </a:p>
              </p:txBody>
            </p:sp>
          </mc:Choice>
          <mc:Fallback xmlns="">
            <p:sp>
              <p:nvSpPr>
                <p:cNvPr id="157" name="Oval 156"/>
                <p:cNvSpPr>
                  <a:spLocks noRot="1" noChangeAspect="1" noMove="1" noResize="1" noEditPoints="1" noAdjustHandles="1" noChangeArrowheads="1" noChangeShapeType="1" noTextEdit="1"/>
                </p:cNvSpPr>
                <p:nvPr/>
              </p:nvSpPr>
              <p:spPr>
                <a:xfrm>
                  <a:off x="8237402" y="3054999"/>
                  <a:ext cx="272143" cy="272143"/>
                </a:xfrm>
                <a:prstGeom prst="ellipse">
                  <a:avLst/>
                </a:prstGeom>
                <a:blipFill>
                  <a:blip r:embed="rId5"/>
                  <a:stretch>
                    <a:fillRect l="-21739" b="-13043"/>
                  </a:stretch>
                </a:blipFill>
              </p:spPr>
              <p:txBody>
                <a:bodyPr/>
                <a:lstStyle/>
                <a:p>
                  <a:r>
                    <a:rPr lang="en-US">
                      <a:noFill/>
                    </a:rPr>
                    <a:t> </a:t>
                  </a:r>
                </a:p>
              </p:txBody>
            </p:sp>
          </mc:Fallback>
        </mc:AlternateContent>
        <p:cxnSp>
          <p:nvCxnSpPr>
            <p:cNvPr id="158" name="Straight Connector 157"/>
            <p:cNvCxnSpPr/>
            <p:nvPr/>
          </p:nvCxnSpPr>
          <p:spPr>
            <a:xfrm>
              <a:off x="6842668" y="3563232"/>
              <a:ext cx="1691186" cy="3109"/>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9" name="Curved Connector 158"/>
            <p:cNvCxnSpPr>
              <a:stCxn id="156" idx="6"/>
              <a:endCxn id="120" idx="2"/>
            </p:cNvCxnSpPr>
            <p:nvPr/>
          </p:nvCxnSpPr>
          <p:spPr>
            <a:xfrm>
              <a:off x="7780602" y="2999565"/>
              <a:ext cx="756508" cy="552619"/>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0" name="Curved Connector 159"/>
            <p:cNvCxnSpPr>
              <a:stCxn id="67" idx="0"/>
              <a:endCxn id="157" idx="2"/>
            </p:cNvCxnSpPr>
            <p:nvPr/>
          </p:nvCxnSpPr>
          <p:spPr>
            <a:xfrm rot="5400000" flipH="1" flipV="1">
              <a:off x="7360800" y="2539510"/>
              <a:ext cx="225041" cy="1528164"/>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1" name="Curved Connector 160"/>
            <p:cNvCxnSpPr>
              <a:stCxn id="67" idx="0"/>
              <a:endCxn id="156" idx="2"/>
            </p:cNvCxnSpPr>
            <p:nvPr/>
          </p:nvCxnSpPr>
          <p:spPr>
            <a:xfrm rot="5400000" flipH="1" flipV="1">
              <a:off x="6900575" y="2808229"/>
              <a:ext cx="416547" cy="79922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2" name="Curved Connector 161"/>
            <p:cNvCxnSpPr>
              <a:stCxn id="157" idx="6"/>
              <a:endCxn id="120" idx="0"/>
            </p:cNvCxnSpPr>
            <p:nvPr/>
          </p:nvCxnSpPr>
          <p:spPr>
            <a:xfrm>
              <a:off x="8509545" y="3191071"/>
              <a:ext cx="163637" cy="22504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Oval 155"/>
                <p:cNvSpPr/>
                <p:nvPr/>
              </p:nvSpPr>
              <p:spPr>
                <a:xfrm>
                  <a:off x="7508459" y="2863493"/>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2</m:t>
                            </m:r>
                          </m:sub>
                        </m:sSub>
                      </m:oMath>
                    </m:oMathPara>
                  </a14:m>
                  <a:endParaRPr lang="en-US" dirty="0"/>
                </a:p>
              </p:txBody>
            </p:sp>
          </mc:Choice>
          <mc:Fallback xmlns="">
            <p:sp>
              <p:nvSpPr>
                <p:cNvPr id="156" name="Oval 155"/>
                <p:cNvSpPr>
                  <a:spLocks noRot="1" noChangeAspect="1" noMove="1" noResize="1" noEditPoints="1" noAdjustHandles="1" noChangeArrowheads="1" noChangeShapeType="1" noTextEdit="1"/>
                </p:cNvSpPr>
                <p:nvPr/>
              </p:nvSpPr>
              <p:spPr>
                <a:xfrm>
                  <a:off x="7508459" y="2863493"/>
                  <a:ext cx="272143" cy="272143"/>
                </a:xfrm>
                <a:prstGeom prst="ellipse">
                  <a:avLst/>
                </a:prstGeom>
                <a:blipFill>
                  <a:blip r:embed="rId6"/>
                  <a:stretch>
                    <a:fillRect l="-33333" b="-22222"/>
                  </a:stretch>
                </a:blipFill>
              </p:spPr>
              <p:txBody>
                <a:bodyPr/>
                <a:lstStyle/>
                <a:p>
                  <a:r>
                    <a:rPr lang="en-US">
                      <a:noFill/>
                    </a:rPr>
                    <a:t> </a:t>
                  </a:r>
                </a:p>
              </p:txBody>
            </p:sp>
          </mc:Fallback>
        </mc:AlternateContent>
      </p:grpSp>
      <p:grpSp>
        <p:nvGrpSpPr>
          <p:cNvPr id="220" name="Group 219"/>
          <p:cNvGrpSpPr/>
          <p:nvPr/>
        </p:nvGrpSpPr>
        <p:grpSpPr>
          <a:xfrm>
            <a:off x="6709236" y="3658348"/>
            <a:ext cx="2100016" cy="938646"/>
            <a:chOff x="6709236" y="3658348"/>
            <a:chExt cx="2100016" cy="938646"/>
          </a:xfrm>
        </p:grpSpPr>
        <p:sp>
          <p:nvSpPr>
            <p:cNvPr id="121" name="Oval 120"/>
            <p:cNvSpPr/>
            <p:nvPr/>
          </p:nvSpPr>
          <p:spPr>
            <a:xfrm>
              <a:off x="8537109" y="4324851"/>
              <a:ext cx="272143" cy="272143"/>
            </a:xfrm>
            <a:prstGeom prst="ellipse">
              <a:avLst/>
            </a:prstGeom>
            <a:solidFill>
              <a:srgbClr val="CCCCFF"/>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4" name="Oval 163"/>
                <p:cNvSpPr/>
                <p:nvPr/>
              </p:nvSpPr>
              <p:spPr>
                <a:xfrm>
                  <a:off x="8237401" y="4008688"/>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3</m:t>
                            </m:r>
                          </m:sub>
                        </m:sSub>
                      </m:oMath>
                    </m:oMathPara>
                  </a14:m>
                  <a:endParaRPr lang="en-US" dirty="0"/>
                </a:p>
              </p:txBody>
            </p:sp>
          </mc:Choice>
          <mc:Fallback xmlns="">
            <p:sp>
              <p:nvSpPr>
                <p:cNvPr id="164" name="Oval 163"/>
                <p:cNvSpPr>
                  <a:spLocks noRot="1" noChangeAspect="1" noMove="1" noResize="1" noEditPoints="1" noAdjustHandles="1" noChangeArrowheads="1" noChangeShapeType="1" noTextEdit="1"/>
                </p:cNvSpPr>
                <p:nvPr/>
              </p:nvSpPr>
              <p:spPr>
                <a:xfrm>
                  <a:off x="8237401" y="4008688"/>
                  <a:ext cx="272143" cy="272143"/>
                </a:xfrm>
                <a:prstGeom prst="ellipse">
                  <a:avLst/>
                </a:prstGeom>
                <a:blipFill>
                  <a:blip r:embed="rId7"/>
                  <a:stretch>
                    <a:fillRect l="-21739" b="-15556"/>
                  </a:stretch>
                </a:blipFill>
              </p:spPr>
              <p:txBody>
                <a:bodyPr/>
                <a:lstStyle/>
                <a:p>
                  <a:r>
                    <a:rPr lang="en-US">
                      <a:noFill/>
                    </a:rPr>
                    <a:t> </a:t>
                  </a:r>
                </a:p>
              </p:txBody>
            </p:sp>
          </mc:Fallback>
        </mc:AlternateContent>
        <p:cxnSp>
          <p:nvCxnSpPr>
            <p:cNvPr id="165" name="Straight Connector 164"/>
            <p:cNvCxnSpPr/>
            <p:nvPr/>
          </p:nvCxnSpPr>
          <p:spPr>
            <a:xfrm>
              <a:off x="6848646" y="4455872"/>
              <a:ext cx="1691186" cy="3109"/>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Curved Connector 165"/>
            <p:cNvCxnSpPr>
              <a:stCxn id="163" idx="6"/>
              <a:endCxn id="121" idx="2"/>
            </p:cNvCxnSpPr>
            <p:nvPr/>
          </p:nvCxnSpPr>
          <p:spPr>
            <a:xfrm>
              <a:off x="7780601" y="3794420"/>
              <a:ext cx="756508" cy="666503"/>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7" name="Curved Connector 166"/>
            <p:cNvCxnSpPr>
              <a:stCxn id="79" idx="0"/>
              <a:endCxn id="164" idx="2"/>
            </p:cNvCxnSpPr>
            <p:nvPr/>
          </p:nvCxnSpPr>
          <p:spPr>
            <a:xfrm rot="5400000" flipH="1" flipV="1">
              <a:off x="7381394" y="3472603"/>
              <a:ext cx="183850" cy="1528164"/>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8" name="Curved Connector 167"/>
            <p:cNvCxnSpPr>
              <a:stCxn id="79" idx="0"/>
              <a:endCxn id="163" idx="2"/>
            </p:cNvCxnSpPr>
            <p:nvPr/>
          </p:nvCxnSpPr>
          <p:spPr>
            <a:xfrm rot="5400000" flipH="1" flipV="1">
              <a:off x="6841752" y="3661905"/>
              <a:ext cx="534190" cy="79922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9" name="Curved Connector 168"/>
            <p:cNvCxnSpPr>
              <a:stCxn id="164" idx="6"/>
              <a:endCxn id="121" idx="0"/>
            </p:cNvCxnSpPr>
            <p:nvPr/>
          </p:nvCxnSpPr>
          <p:spPr>
            <a:xfrm>
              <a:off x="8509544" y="4144760"/>
              <a:ext cx="163637" cy="18009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Oval 162"/>
                <p:cNvSpPr/>
                <p:nvPr/>
              </p:nvSpPr>
              <p:spPr>
                <a:xfrm>
                  <a:off x="7508458" y="3658348"/>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3</m:t>
                            </m:r>
                          </m:sub>
                        </m:sSub>
                      </m:oMath>
                    </m:oMathPara>
                  </a14:m>
                  <a:endParaRPr lang="en-US" dirty="0"/>
                </a:p>
              </p:txBody>
            </p:sp>
          </mc:Choice>
          <mc:Fallback xmlns="">
            <p:sp>
              <p:nvSpPr>
                <p:cNvPr id="163" name="Oval 162"/>
                <p:cNvSpPr>
                  <a:spLocks noRot="1" noChangeAspect="1" noMove="1" noResize="1" noEditPoints="1" noAdjustHandles="1" noChangeArrowheads="1" noChangeShapeType="1" noTextEdit="1"/>
                </p:cNvSpPr>
                <p:nvPr/>
              </p:nvSpPr>
              <p:spPr>
                <a:xfrm>
                  <a:off x="7508458" y="3658348"/>
                  <a:ext cx="272143" cy="272143"/>
                </a:xfrm>
                <a:prstGeom prst="ellipse">
                  <a:avLst/>
                </a:prstGeom>
                <a:blipFill>
                  <a:blip r:embed="rId8"/>
                  <a:stretch>
                    <a:fillRect l="-33333" b="-19565"/>
                  </a:stretch>
                </a:blipFill>
              </p:spPr>
              <p:txBody>
                <a:bodyPr/>
                <a:lstStyle/>
                <a:p>
                  <a:r>
                    <a:rPr lang="en-US">
                      <a:noFill/>
                    </a:rPr>
                    <a:t> </a:t>
                  </a:r>
                </a:p>
              </p:txBody>
            </p:sp>
          </mc:Fallback>
        </mc:AlternateContent>
      </p:grpSp>
      <p:grpSp>
        <p:nvGrpSpPr>
          <p:cNvPr id="221" name="Group 220"/>
          <p:cNvGrpSpPr/>
          <p:nvPr/>
        </p:nvGrpSpPr>
        <p:grpSpPr>
          <a:xfrm>
            <a:off x="6716683" y="5382154"/>
            <a:ext cx="2092568" cy="840456"/>
            <a:chOff x="6716683" y="5382154"/>
            <a:chExt cx="2092568" cy="840456"/>
          </a:xfrm>
        </p:grpSpPr>
        <p:sp>
          <p:nvSpPr>
            <p:cNvPr id="122" name="Oval 121"/>
            <p:cNvSpPr/>
            <p:nvPr/>
          </p:nvSpPr>
          <p:spPr>
            <a:xfrm>
              <a:off x="8537108" y="5950467"/>
              <a:ext cx="272143" cy="272143"/>
            </a:xfrm>
            <a:prstGeom prst="ellipse">
              <a:avLst/>
            </a:prstGeom>
            <a:solidFill>
              <a:srgbClr val="CCCCFF"/>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1" name="Oval 170"/>
                <p:cNvSpPr/>
                <p:nvPr/>
              </p:nvSpPr>
              <p:spPr>
                <a:xfrm>
                  <a:off x="8237401" y="5579892"/>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𝐻</m:t>
                            </m:r>
                          </m:sub>
                        </m:sSub>
                      </m:oMath>
                    </m:oMathPara>
                  </a14:m>
                  <a:endParaRPr lang="en-US" dirty="0"/>
                </a:p>
              </p:txBody>
            </p:sp>
          </mc:Choice>
          <mc:Fallback xmlns="">
            <p:sp>
              <p:nvSpPr>
                <p:cNvPr id="171" name="Oval 170"/>
                <p:cNvSpPr>
                  <a:spLocks noRot="1" noChangeAspect="1" noMove="1" noResize="1" noEditPoints="1" noAdjustHandles="1" noChangeArrowheads="1" noChangeShapeType="1" noTextEdit="1"/>
                </p:cNvSpPr>
                <p:nvPr/>
              </p:nvSpPr>
              <p:spPr>
                <a:xfrm>
                  <a:off x="8237401" y="5579892"/>
                  <a:ext cx="272143" cy="272143"/>
                </a:xfrm>
                <a:prstGeom prst="ellipse">
                  <a:avLst/>
                </a:prstGeom>
                <a:blipFill>
                  <a:blip r:embed="rId9"/>
                  <a:stretch>
                    <a:fillRect l="-28261" r="-2174" b="-15217"/>
                  </a:stretch>
                </a:blipFill>
              </p:spPr>
              <p:txBody>
                <a:bodyPr/>
                <a:lstStyle/>
                <a:p>
                  <a:r>
                    <a:rPr lang="en-US">
                      <a:noFill/>
                    </a:rPr>
                    <a:t> </a:t>
                  </a:r>
                </a:p>
              </p:txBody>
            </p:sp>
          </mc:Fallback>
        </mc:AlternateContent>
        <p:cxnSp>
          <p:nvCxnSpPr>
            <p:cNvPr id="172" name="Straight Connector 171"/>
            <p:cNvCxnSpPr/>
            <p:nvPr/>
          </p:nvCxnSpPr>
          <p:spPr>
            <a:xfrm>
              <a:off x="6842668" y="6082780"/>
              <a:ext cx="1691186" cy="3109"/>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Curved Connector 172"/>
            <p:cNvCxnSpPr>
              <a:stCxn id="170" idx="6"/>
              <a:endCxn id="122" idx="2"/>
            </p:cNvCxnSpPr>
            <p:nvPr/>
          </p:nvCxnSpPr>
          <p:spPr>
            <a:xfrm>
              <a:off x="7780602" y="5518226"/>
              <a:ext cx="756506" cy="568313"/>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4" name="Curved Connector 173"/>
            <p:cNvCxnSpPr>
              <a:stCxn id="91" idx="0"/>
              <a:endCxn id="171" idx="2"/>
            </p:cNvCxnSpPr>
            <p:nvPr/>
          </p:nvCxnSpPr>
          <p:spPr>
            <a:xfrm rot="5400000" flipH="1" flipV="1">
              <a:off x="7359790" y="5072857"/>
              <a:ext cx="234504" cy="1520718"/>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5" name="Curved Connector 174"/>
            <p:cNvCxnSpPr>
              <a:stCxn id="91" idx="0"/>
              <a:endCxn id="170" idx="2"/>
            </p:cNvCxnSpPr>
            <p:nvPr/>
          </p:nvCxnSpPr>
          <p:spPr>
            <a:xfrm rot="5400000" flipH="1" flipV="1">
              <a:off x="6896450" y="5338459"/>
              <a:ext cx="432242" cy="791776"/>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6" name="Curved Connector 175"/>
            <p:cNvCxnSpPr>
              <a:stCxn id="171" idx="6"/>
              <a:endCxn id="122" idx="0"/>
            </p:cNvCxnSpPr>
            <p:nvPr/>
          </p:nvCxnSpPr>
          <p:spPr>
            <a:xfrm>
              <a:off x="8509544" y="5715964"/>
              <a:ext cx="163636" cy="234503"/>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Oval 169"/>
                <p:cNvSpPr/>
                <p:nvPr/>
              </p:nvSpPr>
              <p:spPr>
                <a:xfrm>
                  <a:off x="7508459" y="5382154"/>
                  <a:ext cx="272143" cy="2721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𝐻</m:t>
                            </m:r>
                          </m:sub>
                        </m:sSub>
                      </m:oMath>
                    </m:oMathPara>
                  </a14:m>
                  <a:endParaRPr lang="en-US" dirty="0"/>
                </a:p>
              </p:txBody>
            </p:sp>
          </mc:Choice>
          <mc:Fallback xmlns="">
            <p:sp>
              <p:nvSpPr>
                <p:cNvPr id="170" name="Oval 169"/>
                <p:cNvSpPr>
                  <a:spLocks noRot="1" noChangeAspect="1" noMove="1" noResize="1" noEditPoints="1" noAdjustHandles="1" noChangeArrowheads="1" noChangeShapeType="1" noTextEdit="1"/>
                </p:cNvSpPr>
                <p:nvPr/>
              </p:nvSpPr>
              <p:spPr>
                <a:xfrm>
                  <a:off x="7508459" y="5382154"/>
                  <a:ext cx="272143" cy="272143"/>
                </a:xfrm>
                <a:prstGeom prst="ellipse">
                  <a:avLst/>
                </a:prstGeom>
                <a:blipFill>
                  <a:blip r:embed="rId10"/>
                  <a:stretch>
                    <a:fillRect l="-37778" r="-6667" b="-19565"/>
                  </a:stretch>
                </a:blipFill>
              </p:spPr>
              <p:txBody>
                <a:bodyPr/>
                <a:lstStyle/>
                <a:p>
                  <a:r>
                    <a:rPr lang="en-US">
                      <a:noFill/>
                    </a:rPr>
                    <a:t> </a:t>
                  </a:r>
                </a:p>
              </p:txBody>
            </p:sp>
          </mc:Fallback>
        </mc:AlternateContent>
      </p:grpSp>
      <p:sp>
        <p:nvSpPr>
          <p:cNvPr id="211" name="TextBox 210"/>
          <p:cNvSpPr txBox="1"/>
          <p:nvPr/>
        </p:nvSpPr>
        <p:spPr>
          <a:xfrm>
            <a:off x="2746750" y="939357"/>
            <a:ext cx="1112934" cy="923330"/>
          </a:xfrm>
          <a:prstGeom prst="rect">
            <a:avLst/>
          </a:prstGeom>
          <a:noFill/>
        </p:spPr>
        <p:txBody>
          <a:bodyPr wrap="square" rtlCol="0">
            <a:spAutoFit/>
          </a:bodyPr>
          <a:lstStyle/>
          <a:p>
            <a:r>
              <a:rPr lang="en-US" dirty="0"/>
              <a:t>Inputs scaled to [0,1]</a:t>
            </a:r>
          </a:p>
        </p:txBody>
      </p:sp>
      <p:grpSp>
        <p:nvGrpSpPr>
          <p:cNvPr id="222" name="Group 221"/>
          <p:cNvGrpSpPr/>
          <p:nvPr/>
        </p:nvGrpSpPr>
        <p:grpSpPr>
          <a:xfrm>
            <a:off x="9108958" y="2138349"/>
            <a:ext cx="1455386" cy="4704457"/>
            <a:chOff x="9108958" y="2138349"/>
            <a:chExt cx="1455386" cy="4704457"/>
          </a:xfrm>
        </p:grpSpPr>
        <p:pic>
          <p:nvPicPr>
            <p:cNvPr id="213" name="Picture 212"/>
            <p:cNvPicPr>
              <a:picLocks noChangeAspect="1"/>
            </p:cNvPicPr>
            <p:nvPr/>
          </p:nvPicPr>
          <p:blipFill>
            <a:blip r:embed="rId11"/>
            <a:stretch>
              <a:fillRect/>
            </a:stretch>
          </p:blipFill>
          <p:spPr>
            <a:xfrm>
              <a:off x="9108958" y="2138349"/>
              <a:ext cx="1455386" cy="4704457"/>
            </a:xfrm>
            <a:prstGeom prst="rect">
              <a:avLst/>
            </a:prstGeom>
          </p:spPr>
        </p:pic>
        <p:grpSp>
          <p:nvGrpSpPr>
            <p:cNvPr id="214" name="Group 213"/>
            <p:cNvGrpSpPr/>
            <p:nvPr/>
          </p:nvGrpSpPr>
          <p:grpSpPr>
            <a:xfrm>
              <a:off x="9917534" y="5192105"/>
              <a:ext cx="75298" cy="380098"/>
              <a:chOff x="8109853" y="4284014"/>
              <a:chExt cx="75298" cy="380098"/>
            </a:xfrm>
          </p:grpSpPr>
          <p:sp>
            <p:nvSpPr>
              <p:cNvPr id="215" name="Oval 214"/>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6" name="Oval 215"/>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7" name="Oval 216"/>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96" name="TextBox 95"/>
              <p:cNvSpPr txBox="1"/>
              <p:nvPr/>
            </p:nvSpPr>
            <p:spPr>
              <a:xfrm>
                <a:off x="6444286" y="939357"/>
                <a:ext cx="1285837" cy="1220975"/>
              </a:xfrm>
              <a:prstGeom prst="rect">
                <a:avLst/>
              </a:prstGeom>
              <a:noFill/>
            </p:spPr>
            <p:txBody>
              <a:bodyPr wrap="square" rtlCol="0">
                <a:spAutoFit/>
              </a:bodyPr>
              <a:lstStyle/>
              <a:p>
                <a:r>
                  <a:rPr lang="en-US" dirty="0"/>
                  <a:t>R.V. with scale</a:t>
                </a:r>
              </a:p>
              <a:p>
                <a:r>
                  <a:rPr lang="en-US" dirty="0"/>
                  <a:t>at most </a:t>
                </a:r>
                <a14:m>
                  <m:oMath xmlns:m="http://schemas.openxmlformats.org/officeDocument/2006/math">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784</m:t>
                        </m:r>
                      </m:e>
                    </m:rad>
                  </m:oMath>
                </a14:m>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6444286" y="939357"/>
                <a:ext cx="1285837" cy="1220975"/>
              </a:xfrm>
              <a:prstGeom prst="rect">
                <a:avLst/>
              </a:prstGeom>
              <a:blipFill>
                <a:blip r:embed="rId12"/>
                <a:stretch>
                  <a:fillRect l="-3791" t="-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95"/>
              <p:cNvSpPr txBox="1"/>
              <p:nvPr/>
            </p:nvSpPr>
            <p:spPr>
              <a:xfrm>
                <a:off x="6444286" y="939357"/>
                <a:ext cx="1285837" cy="1220975"/>
              </a:xfrm>
              <a:prstGeom prst="rect">
                <a:avLst/>
              </a:prstGeom>
              <a:noFill/>
            </p:spPr>
            <p:txBody>
              <a:bodyPr wrap="square" rtlCol="0">
                <a:spAutoFit/>
              </a:bodyPr>
              <a:lstStyle/>
              <a:p>
                <a:r>
                  <a:rPr lang="en-US" dirty="0"/>
                  <a:t>R.V. with scale</a:t>
                </a:r>
              </a:p>
              <a:p>
                <a:r>
                  <a:rPr lang="en-US" dirty="0"/>
                  <a:t>at most </a:t>
                </a:r>
                <a14:m>
                  <m:oMath xmlns:m="http://schemas.openxmlformats.org/officeDocument/2006/math">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784</m:t>
                        </m:r>
                      </m:e>
                    </m:rad>
                  </m:oMath>
                </a14:m>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6444286" y="939357"/>
                <a:ext cx="1285837" cy="1220975"/>
              </a:xfrm>
              <a:prstGeom prst="rect">
                <a:avLst/>
              </a:prstGeom>
              <a:blipFill>
                <a:blip r:embed="rId13"/>
                <a:stretch>
                  <a:fillRect l="-3791" t="-2500"/>
                </a:stretch>
              </a:blipFill>
            </p:spPr>
            <p:txBody>
              <a:bodyPr/>
              <a:lstStyle/>
              <a:p>
                <a:r>
                  <a:rPr lang="en-US">
                    <a:noFill/>
                  </a:rPr>
                  <a:t> </a:t>
                </a:r>
              </a:p>
            </p:txBody>
          </p:sp>
        </mc:Fallback>
      </mc:AlternateContent>
    </p:spTree>
    <p:extLst>
      <p:ext uri="{BB962C8B-B14F-4D97-AF65-F5344CB8AC3E}">
        <p14:creationId xmlns:p14="http://schemas.microsoft.com/office/powerpoint/2010/main" val="10496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219"/>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220"/>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221"/>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67CF-229B-4E28-8787-4E5D27C0F3B5}"/>
              </a:ext>
            </a:extLst>
          </p:cNvPr>
          <p:cNvSpPr>
            <a:spLocks noGrp="1"/>
          </p:cNvSpPr>
          <p:nvPr>
            <p:ph type="title"/>
          </p:nvPr>
        </p:nvSpPr>
        <p:spPr/>
        <p:txBody>
          <a:bodyPr/>
          <a:lstStyle/>
          <a:p>
            <a:r>
              <a:rPr lang="en-US" dirty="0"/>
              <a:t>Acknowledgement</a:t>
            </a:r>
            <a:endParaRPr lang="en-IN" dirty="0"/>
          </a:p>
        </p:txBody>
      </p:sp>
      <p:sp>
        <p:nvSpPr>
          <p:cNvPr id="3" name="Content Placeholder 2">
            <a:extLst>
              <a:ext uri="{FF2B5EF4-FFF2-40B4-BE49-F238E27FC236}">
                <a16:creationId xmlns:a16="http://schemas.microsoft.com/office/drawing/2014/main" id="{547E2F43-704C-469C-9972-36AC730A05D3}"/>
              </a:ext>
            </a:extLst>
          </p:cNvPr>
          <p:cNvSpPr>
            <a:spLocks noGrp="1"/>
          </p:cNvSpPr>
          <p:nvPr>
            <p:ph idx="1"/>
          </p:nvPr>
        </p:nvSpPr>
        <p:spPr>
          <a:xfrm>
            <a:off x="1569722" y="1371601"/>
            <a:ext cx="9278807" cy="4525963"/>
          </a:xfrm>
        </p:spPr>
        <p:txBody>
          <a:bodyPr>
            <a:normAutofit fontScale="70000" lnSpcReduction="20000"/>
          </a:bodyPr>
          <a:lstStyle/>
          <a:p>
            <a:pPr algn="just"/>
            <a:r>
              <a:rPr lang="en-IN" dirty="0">
                <a:hlinkClick r:id="rId2">
                  <a:extLst>
                    <a:ext uri="{A12FA001-AC4F-418D-AE19-62706E023703}">
                      <ahyp:hlinkClr xmlns:ahyp="http://schemas.microsoft.com/office/drawing/2018/hyperlinkcolor" val="tx"/>
                    </a:ext>
                  </a:extLst>
                </a:hlinkClick>
              </a:rPr>
              <a:t>http://wavelab.uwaterloo.ca/wp-content/uploads/2017/04/Lecture_3.pdf</a:t>
            </a:r>
            <a:endParaRPr lang="en-IN" dirty="0"/>
          </a:p>
          <a:p>
            <a:pPr algn="just"/>
            <a:r>
              <a:rPr lang="en-IN" dirty="0">
                <a:hlinkClick r:id="rId3">
                  <a:extLst>
                    <a:ext uri="{A12FA001-AC4F-418D-AE19-62706E023703}">
                      <ahyp:hlinkClr xmlns:ahyp="http://schemas.microsoft.com/office/drawing/2018/hyperlinkcolor" val="tx"/>
                    </a:ext>
                  </a:extLst>
                </a:hlinkClick>
              </a:rPr>
              <a:t>https://heartbeat.fritz.ai/deep-learning-best-practices-regularization-techniques-for-better-performance-of-neural-network-94f978a4e518</a:t>
            </a:r>
            <a:endParaRPr lang="en-IN" dirty="0"/>
          </a:p>
          <a:p>
            <a:pPr algn="just"/>
            <a:r>
              <a:rPr lang="en-IN" dirty="0">
                <a:hlinkClick r:id="rId4">
                  <a:extLst>
                    <a:ext uri="{A12FA001-AC4F-418D-AE19-62706E023703}">
                      <ahyp:hlinkClr xmlns:ahyp="http://schemas.microsoft.com/office/drawing/2018/hyperlinkcolor" val="tx"/>
                    </a:ext>
                  </a:extLst>
                </a:hlinkClick>
              </a:rPr>
              <a:t>https://cedar.buffalo.edu/~srihari/CSE676/7.12%20Dropout.pdf</a:t>
            </a:r>
            <a:endParaRPr lang="en-IN" dirty="0"/>
          </a:p>
          <a:p>
            <a:pPr algn="just"/>
            <a:r>
              <a:rPr lang="en-IN" dirty="0">
                <a:hlinkClick r:id="rId5"/>
              </a:rPr>
              <a:t>http://speech.ee.ntu.edu.tw/~tlkagk/courses/ML_2017/Lecture/DNN%20tip.pptx</a:t>
            </a:r>
            <a:endParaRPr lang="en-IN" dirty="0"/>
          </a:p>
          <a:p>
            <a:pPr algn="just"/>
            <a:r>
              <a:rPr lang="en-US" b="1" dirty="0"/>
              <a:t>Accelerating Deep Network Training by Reducing Internal Covariate Shift</a:t>
            </a:r>
            <a:r>
              <a:rPr lang="en-IN" b="1" dirty="0"/>
              <a:t>, Jude W. Shavlik</a:t>
            </a:r>
          </a:p>
          <a:p>
            <a:pPr algn="just"/>
            <a:r>
              <a:rPr lang="en-IN" b="1" dirty="0">
                <a:hlinkClick r:id="rId6"/>
              </a:rPr>
              <a:t>http://speech.ee.ntu.edu.tw/~tlkagk/courses/MLDS_2018/Lecture/ForDeep.pptx</a:t>
            </a:r>
            <a:endParaRPr lang="en-IN" b="1" dirty="0"/>
          </a:p>
          <a:p>
            <a:pPr algn="just"/>
            <a:r>
              <a:rPr lang="en-US" sz="2000" dirty="0"/>
              <a:t>Deep Learning Tutorial. Prof. Hung-</a:t>
            </a:r>
            <a:r>
              <a:rPr lang="en-US" sz="2000" dirty="0" err="1"/>
              <a:t>yi</a:t>
            </a:r>
            <a:r>
              <a:rPr lang="en-US" sz="2000" dirty="0"/>
              <a:t> Lee, NTU.</a:t>
            </a:r>
          </a:p>
          <a:p>
            <a:pPr algn="just"/>
            <a:r>
              <a:rPr lang="en-US" b="1" dirty="0"/>
              <a:t>On Predictive and Generative Deep Neural Architectures, </a:t>
            </a:r>
            <a:r>
              <a:rPr lang="en-US" sz="2000" dirty="0"/>
              <a:t>Prof. </a:t>
            </a:r>
            <a:r>
              <a:rPr lang="en-US" sz="2000" dirty="0" err="1"/>
              <a:t>Swagatam</a:t>
            </a:r>
            <a:r>
              <a:rPr lang="en-US" sz="2000" dirty="0"/>
              <a:t> Das, ISICAL</a:t>
            </a:r>
            <a:endParaRPr lang="en-IN" dirty="0"/>
          </a:p>
        </p:txBody>
      </p:sp>
      <p:sp>
        <p:nvSpPr>
          <p:cNvPr id="4" name="Footer Placeholder 3">
            <a:extLst>
              <a:ext uri="{FF2B5EF4-FFF2-40B4-BE49-F238E27FC236}">
                <a16:creationId xmlns:a16="http://schemas.microsoft.com/office/drawing/2014/main" id="{540E317E-668D-478E-8990-D2E24F219EE2}"/>
              </a:ext>
            </a:extLst>
          </p:cNvPr>
          <p:cNvSpPr>
            <a:spLocks noGrp="1"/>
          </p:cNvSpPr>
          <p:nvPr>
            <p:ph type="ftr" sz="quarter" idx="3"/>
          </p:nvPr>
        </p:nvSpPr>
        <p:spPr>
          <a:xfrm>
            <a:off x="2849881" y="6254750"/>
            <a:ext cx="4910455" cy="476250"/>
          </a:xfrm>
          <a:prstGeom prst="rect">
            <a:avLst/>
          </a:prstGeom>
          <a:ln>
            <a:noFill/>
          </a:ln>
        </p:spPr>
        <p:txBody>
          <a:bodyPr/>
          <a:lstStyle>
            <a:defPPr>
              <a:defRPr lang="en-US"/>
            </a:defPPr>
            <a:lvl1pPr marL="0" algn="ctr" defTabSz="914400" rtl="0" eaLnBrk="1" latinLnBrk="0" hangingPunct="1">
              <a:defRPr sz="1600" b="0" kern="1200">
                <a:solidFill>
                  <a:schemeClr val="tx1"/>
                </a:solidFill>
                <a:latin typeface="Calibr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srgbClr val="000000"/>
                </a:solidFill>
              </a:rPr>
              <a:t>Deep Learning</a:t>
            </a:r>
            <a:endParaRPr lang="en-US" dirty="0">
              <a:solidFill>
                <a:srgbClr val="000000"/>
              </a:solidFill>
            </a:endParaRPr>
          </a:p>
        </p:txBody>
      </p:sp>
    </p:spTree>
    <p:extLst>
      <p:ext uri="{BB962C8B-B14F-4D97-AF65-F5344CB8AC3E}">
        <p14:creationId xmlns:p14="http://schemas.microsoft.com/office/powerpoint/2010/main" val="32646892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2BB865-5F89-012B-3514-4AB18C330E0C}"/>
              </a:ext>
            </a:extLst>
          </p:cNvPr>
          <p:cNvSpPr>
            <a:spLocks noGrp="1"/>
          </p:cNvSpPr>
          <p:nvPr>
            <p:ph type="ctrTitle"/>
          </p:nvPr>
        </p:nvSpPr>
        <p:spPr/>
        <p:txBody>
          <a:bodyPr/>
          <a:lstStyle/>
          <a:p>
            <a:r>
              <a:rPr lang="en-US" dirty="0"/>
              <a:t>Further Optimizers</a:t>
            </a:r>
          </a:p>
        </p:txBody>
      </p:sp>
    </p:spTree>
    <p:extLst>
      <p:ext uri="{BB962C8B-B14F-4D97-AF65-F5344CB8AC3E}">
        <p14:creationId xmlns:p14="http://schemas.microsoft.com/office/powerpoint/2010/main" val="10465523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Mini-batch Gradient Descent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9416" y="953196"/>
                <a:ext cx="10849204" cy="4951607"/>
              </a:xfrm>
            </p:spPr>
            <p:txBody>
              <a:bodyPr>
                <a:normAutofit fontScale="85000" lnSpcReduction="20000"/>
              </a:bodyPr>
              <a:lstStyle/>
              <a:p>
                <a:r>
                  <a:rPr lang="en-US" dirty="0"/>
                  <a:t>It is wasteful to compute the loss over the entire set to perform a single parameter update for large datasets</a:t>
                </a:r>
              </a:p>
              <a:p>
                <a:pPr lvl="1"/>
                <a:r>
                  <a:rPr lang="en-US" dirty="0"/>
                  <a:t>E.g., ImageNet has 14M images</a:t>
                </a:r>
              </a:p>
              <a:p>
                <a:pPr lvl="1"/>
                <a:r>
                  <a:rPr lang="en-US" dirty="0"/>
                  <a:t>GD (a.k.a. vanilla GD) is replaced with mini-batch GD</a:t>
                </a:r>
              </a:p>
              <a:p>
                <a:r>
                  <a:rPr lang="en-US" b="1" i="1" dirty="0">
                    <a:solidFill>
                      <a:srgbClr val="0070C0"/>
                    </a:solidFill>
                  </a:rPr>
                  <a:t>Mini-batch gradient descent</a:t>
                </a:r>
              </a:p>
              <a:p>
                <a:pPr lvl="1"/>
                <a:r>
                  <a:rPr lang="en-US" altLang="zh-TW" dirty="0"/>
                  <a:t>Approach:</a:t>
                </a:r>
              </a:p>
              <a:p>
                <a:pPr lvl="2"/>
                <a:r>
                  <a:rPr lang="en-US" altLang="zh-TW" dirty="0"/>
                  <a:t>Compute the loss </a:t>
                </a:r>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r>
                  <a:rPr lang="en-US" dirty="0"/>
                  <a:t> </a:t>
                </a:r>
                <a:r>
                  <a:rPr lang="en-US" altLang="zh-TW" dirty="0"/>
                  <a:t>on a batch of images, update the parameters </a:t>
                </a:r>
                <a14:m>
                  <m:oMath xmlns:m="http://schemas.openxmlformats.org/officeDocument/2006/math">
                    <m:r>
                      <a:rPr lang="zh-TW" altLang="en-US" i="1">
                        <a:latin typeface="Cambria Math" panose="02040503050406030204" pitchFamily="18" charset="0"/>
                      </a:rPr>
                      <m:t>𝜃</m:t>
                    </m:r>
                  </m:oMath>
                </a14:m>
                <a:r>
                  <a:rPr lang="en-US" altLang="zh-TW" dirty="0"/>
                  <a:t>, and repeat until all images are used</a:t>
                </a:r>
              </a:p>
              <a:p>
                <a:pPr lvl="2"/>
                <a:r>
                  <a:rPr lang="en-US" altLang="zh-TW" dirty="0"/>
                  <a:t>At the next epoch, shuffle the training data, and repeat above process</a:t>
                </a:r>
              </a:p>
              <a:p>
                <a:pPr lvl="1"/>
                <a:r>
                  <a:rPr lang="en-US" altLang="zh-TW" dirty="0"/>
                  <a:t>Mini-batch GD results in much faster training</a:t>
                </a:r>
              </a:p>
              <a:p>
                <a:pPr lvl="1"/>
                <a:r>
                  <a:rPr lang="en-US" altLang="zh-TW" dirty="0"/>
                  <a:t>Typical batch size: 32 to 256 images</a:t>
                </a:r>
              </a:p>
              <a:p>
                <a:pPr lvl="1"/>
                <a:r>
                  <a:rPr lang="en-US" altLang="zh-TW" dirty="0"/>
                  <a:t>It works because the examples in the training data are correlated</a:t>
                </a:r>
              </a:p>
              <a:p>
                <a:pPr lvl="2"/>
                <a:r>
                  <a:rPr lang="en-US" altLang="zh-TW" dirty="0"/>
                  <a:t>I.e., the gradient from a mini-batch is a good approximation of the gradient of the entire training set</a:t>
                </a:r>
              </a:p>
              <a:p>
                <a:endParaRPr lang="zh-TW" altLang="en-US" baseline="30000" dirty="0"/>
              </a:p>
              <a:p>
                <a:endParaRPr lang="zh-TW" alt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9416" y="953196"/>
                <a:ext cx="10849204" cy="4951607"/>
              </a:xfrm>
              <a:blipFill>
                <a:blip r:embed="rId3"/>
                <a:stretch>
                  <a:fillRect l="-936" t="-2551"/>
                </a:stretch>
              </a:blipFill>
            </p:spPr>
            <p:txBody>
              <a:bodyPr/>
              <a:lstStyle/>
              <a:p>
                <a:r>
                  <a:rPr lang="en-CY">
                    <a:noFill/>
                  </a:rPr>
                  <a:t> </a:t>
                </a:r>
              </a:p>
            </p:txBody>
          </p:sp>
        </mc:Fallback>
      </mc:AlternateContent>
    </p:spTree>
    <p:extLst>
      <p:ext uri="{BB962C8B-B14F-4D97-AF65-F5344CB8AC3E}">
        <p14:creationId xmlns:p14="http://schemas.microsoft.com/office/powerpoint/2010/main" val="36938196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p:sp>
        <p:nvSpPr>
          <p:cNvPr id="3" name="Content Placeholder 2"/>
          <p:cNvSpPr>
            <a:spLocks noGrp="1"/>
          </p:cNvSpPr>
          <p:nvPr>
            <p:ph idx="1"/>
          </p:nvPr>
        </p:nvSpPr>
        <p:spPr/>
        <p:txBody>
          <a:bodyPr/>
          <a:lstStyle/>
          <a:p>
            <a:r>
              <a:rPr lang="en-US" b="1" i="1" dirty="0">
                <a:solidFill>
                  <a:srgbClr val="0070C0"/>
                </a:solidFill>
              </a:rPr>
              <a:t>Stochastic gradient descent</a:t>
            </a:r>
          </a:p>
          <a:p>
            <a:pPr lvl="1"/>
            <a:r>
              <a:rPr lang="en-US" dirty="0"/>
              <a:t>SGD uses mini-batches that consist of a single input example</a:t>
            </a:r>
          </a:p>
          <a:p>
            <a:pPr lvl="2"/>
            <a:r>
              <a:rPr lang="en-US" dirty="0"/>
              <a:t>E.g., one image mini-batch</a:t>
            </a:r>
          </a:p>
          <a:p>
            <a:pPr lvl="1"/>
            <a:r>
              <a:rPr lang="en-US" dirty="0"/>
              <a:t>Although this method is very fast, it may cause significant fluctuations in the loss function</a:t>
            </a:r>
          </a:p>
          <a:p>
            <a:pPr lvl="2"/>
            <a:r>
              <a:rPr lang="en-US" dirty="0"/>
              <a:t>Therefore, it is less commonly used, and mini-batch GD is preferred</a:t>
            </a:r>
          </a:p>
          <a:p>
            <a:pPr lvl="1"/>
            <a:r>
              <a:rPr lang="en-US" dirty="0"/>
              <a:t>In most DL libraries, SGD is typically a mini-batch SGD (with an option to add momentum)</a:t>
            </a:r>
          </a:p>
          <a:p>
            <a:endParaRPr lang="en-US" dirty="0"/>
          </a:p>
        </p:txBody>
      </p:sp>
      <p:pic>
        <p:nvPicPr>
          <p:cNvPr id="41986" name="Picture 2" descr="https://upload.wikimedia.org/wikipedia/commons/f/f3/Stog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052" y="4576045"/>
            <a:ext cx="2828074" cy="222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209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Gradient Descent</a:t>
            </a:r>
          </a:p>
        </p:txBody>
      </p:sp>
      <p:sp>
        <p:nvSpPr>
          <p:cNvPr id="3" name="Content Placeholder 2"/>
          <p:cNvSpPr>
            <a:spLocks noGrp="1"/>
          </p:cNvSpPr>
          <p:nvPr>
            <p:ph idx="1"/>
          </p:nvPr>
        </p:nvSpPr>
        <p:spPr/>
        <p:txBody>
          <a:bodyPr/>
          <a:lstStyle/>
          <a:p>
            <a:r>
              <a:rPr lang="en-US" dirty="0"/>
              <a:t>Besides the local minima problem, the GD algorithm can be very slow at plateaus, and it can get stuck at saddle points</a:t>
            </a:r>
          </a:p>
        </p:txBody>
      </p:sp>
      <p:cxnSp>
        <p:nvCxnSpPr>
          <p:cNvPr id="4" name="直線接點 42"/>
          <p:cNvCxnSpPr/>
          <p:nvPr/>
        </p:nvCxnSpPr>
        <p:spPr>
          <a:xfrm>
            <a:off x="7812170" y="5427070"/>
            <a:ext cx="0" cy="64155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橢圓 23"/>
          <p:cNvSpPr/>
          <p:nvPr/>
        </p:nvSpPr>
        <p:spPr>
          <a:xfrm>
            <a:off x="7520079" y="5147785"/>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cxnSp>
        <p:nvCxnSpPr>
          <p:cNvPr id="6" name="直線接點 41"/>
          <p:cNvCxnSpPr/>
          <p:nvPr/>
        </p:nvCxnSpPr>
        <p:spPr>
          <a:xfrm>
            <a:off x="6104595" y="4523702"/>
            <a:ext cx="0" cy="15552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40"/>
          <p:cNvCxnSpPr/>
          <p:nvPr/>
        </p:nvCxnSpPr>
        <p:spPr>
          <a:xfrm>
            <a:off x="4573829" y="4513376"/>
            <a:ext cx="0" cy="15552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接點 6"/>
          <p:cNvCxnSpPr/>
          <p:nvPr/>
        </p:nvCxnSpPr>
        <p:spPr>
          <a:xfrm>
            <a:off x="3245424" y="3554947"/>
            <a:ext cx="0" cy="254122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線單箭頭接點 26"/>
          <p:cNvCxnSpPr/>
          <p:nvPr/>
        </p:nvCxnSpPr>
        <p:spPr>
          <a:xfrm>
            <a:off x="3340770" y="6068623"/>
            <a:ext cx="597333"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手繪多邊形 5"/>
          <p:cNvSpPr/>
          <p:nvPr/>
        </p:nvSpPr>
        <p:spPr>
          <a:xfrm>
            <a:off x="2626490" y="2624108"/>
            <a:ext cx="6983419" cy="371317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823199 w 7754816"/>
              <a:gd name="connsiteY2" fmla="*/ 269819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677358" y="1776011"/>
                  <a:pt x="1314558" y="2225710"/>
                </a:cubicBezTo>
                <a:cubicBezTo>
                  <a:pt x="1951758" y="2675409"/>
                  <a:pt x="3073523" y="2701682"/>
                  <a:pt x="3823199" y="2698193"/>
                </a:cubicBezTo>
                <a:cubicBezTo>
                  <a:pt x="4572875" y="2694704"/>
                  <a:pt x="5321243" y="3501607"/>
                  <a:pt x="5732254" y="3511062"/>
                </a:cubicBezTo>
                <a:cubicBezTo>
                  <a:pt x="6143265" y="3520517"/>
                  <a:pt x="6133882" y="2941515"/>
                  <a:pt x="6289268" y="2754923"/>
                </a:cubicBezTo>
                <a:cubicBezTo>
                  <a:pt x="6444654" y="2568331"/>
                  <a:pt x="6452551" y="2185377"/>
                  <a:pt x="6664570" y="2391508"/>
                </a:cubicBezTo>
                <a:cubicBezTo>
                  <a:pt x="6876589" y="25976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1" name="橢圓 8"/>
          <p:cNvSpPr/>
          <p:nvPr/>
        </p:nvSpPr>
        <p:spPr>
          <a:xfrm>
            <a:off x="5825311" y="4444380"/>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cxnSp>
        <p:nvCxnSpPr>
          <p:cNvPr id="12" name="直線單箭頭接點 4"/>
          <p:cNvCxnSpPr/>
          <p:nvPr/>
        </p:nvCxnSpPr>
        <p:spPr>
          <a:xfrm>
            <a:off x="2459166" y="6193663"/>
            <a:ext cx="74364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3"/>
          <p:cNvCxnSpPr/>
          <p:nvPr/>
        </p:nvCxnSpPr>
        <p:spPr>
          <a:xfrm flipV="1">
            <a:off x="2828194" y="2528685"/>
            <a:ext cx="0" cy="38495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9"/>
              <p:cNvSpPr txBox="1"/>
              <p:nvPr/>
            </p:nvSpPr>
            <p:spPr>
              <a:xfrm>
                <a:off x="2819732" y="2348880"/>
                <a:ext cx="1378833" cy="418256"/>
              </a:xfrm>
              <a:prstGeom prst="rect">
                <a:avLst/>
              </a:prstGeom>
              <a:noFill/>
            </p:spPr>
            <p:txBody>
              <a:bodyPr wrap="square" rtlCol="0">
                <a:spAutoFit/>
              </a:bodyPr>
              <a:lstStyle/>
              <a:p>
                <a:pPr algn="ctr"/>
                <a:r>
                  <a:rPr lang="en-US" altLang="zh-TW" sz="2118" dirty="0"/>
                  <a:t>cost</a:t>
                </a:r>
                <a:r>
                  <a:rPr lang="en-US" altLang="zh-TW" sz="2118" dirty="0">
                    <a:ea typeface="Cambria Math" panose="02040503050406030204" pitchFamily="18" charset="0"/>
                  </a:rPr>
                  <a:t> </a:t>
                </a:r>
                <a14:m>
                  <m:oMath xmlns:m="http://schemas.openxmlformats.org/officeDocument/2006/math">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r>
                          <a:rPr lang="zh-TW" altLang="en-US" sz="2118" i="1">
                            <a:latin typeface="Cambria Math" panose="02040503050406030204" pitchFamily="18" charset="0"/>
                          </a:rPr>
                          <m:t>𝜃</m:t>
                        </m:r>
                      </m:e>
                    </m:d>
                  </m:oMath>
                </a14:m>
                <a:endParaRPr lang="zh-TW" altLang="en-US" sz="2118" dirty="0"/>
              </a:p>
            </p:txBody>
          </p:sp>
        </mc:Choice>
        <mc:Fallback xmlns="">
          <p:sp>
            <p:nvSpPr>
              <p:cNvPr id="14" name="文字方塊 9"/>
              <p:cNvSpPr txBox="1">
                <a:spLocks noRot="1" noChangeAspect="1" noMove="1" noResize="1" noEditPoints="1" noAdjustHandles="1" noChangeArrowheads="1" noChangeShapeType="1" noTextEdit="1"/>
              </p:cNvSpPr>
              <p:nvPr/>
            </p:nvSpPr>
            <p:spPr>
              <a:xfrm>
                <a:off x="2819732" y="2348880"/>
                <a:ext cx="1378833" cy="418256"/>
              </a:xfrm>
              <a:prstGeom prst="rect">
                <a:avLst/>
              </a:prstGeom>
              <a:blipFill>
                <a:blip r:embed="rId3"/>
                <a:stretch>
                  <a:fillRect t="-8824" b="-29412"/>
                </a:stretch>
              </a:blipFill>
            </p:spPr>
            <p:txBody>
              <a:bodyPr/>
              <a:lstStyle/>
              <a:p>
                <a:r>
                  <a:rPr lang="en-CY">
                    <a:noFill/>
                  </a:rPr>
                  <a:t> </a:t>
                </a:r>
              </a:p>
            </p:txBody>
          </p:sp>
        </mc:Fallback>
      </mc:AlternateContent>
      <p:sp>
        <p:nvSpPr>
          <p:cNvPr id="16" name="文字方塊 10"/>
          <p:cNvSpPr txBox="1"/>
          <p:nvPr/>
        </p:nvSpPr>
        <p:spPr>
          <a:xfrm>
            <a:off x="3895400" y="2920652"/>
            <a:ext cx="2820394" cy="41825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118" dirty="0"/>
              <a:t>Very slow at the plateau</a:t>
            </a:r>
            <a:endParaRPr lang="zh-TW" altLang="en-US" sz="2118" dirty="0"/>
          </a:p>
        </p:txBody>
      </p:sp>
      <p:sp>
        <p:nvSpPr>
          <p:cNvPr id="17" name="文字方塊 21"/>
          <p:cNvSpPr txBox="1"/>
          <p:nvPr/>
        </p:nvSpPr>
        <p:spPr>
          <a:xfrm>
            <a:off x="6532500" y="4080945"/>
            <a:ext cx="2943676" cy="41825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118" dirty="0"/>
              <a:t>Stuck at a local minimum</a:t>
            </a:r>
            <a:endParaRPr lang="zh-TW" altLang="en-US" sz="2118" dirty="0"/>
          </a:p>
        </p:txBody>
      </p:sp>
      <p:sp>
        <p:nvSpPr>
          <p:cNvPr id="18" name="橢圓 20"/>
          <p:cNvSpPr/>
          <p:nvPr/>
        </p:nvSpPr>
        <p:spPr>
          <a:xfrm>
            <a:off x="2987074" y="3275662"/>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19" name="文字方塊 27"/>
              <p:cNvSpPr txBox="1"/>
              <p:nvPr/>
            </p:nvSpPr>
            <p:spPr>
              <a:xfrm>
                <a:off x="7996849" y="5693462"/>
                <a:ext cx="1479327" cy="4110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118" i="1">
                          <a:latin typeface="Cambria Math" panose="02040503050406030204" pitchFamily="18" charset="0"/>
                        </a:rPr>
                        <m:t>𝛻</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r>
                            <a:rPr lang="zh-TW" altLang="en-US" sz="2118" i="1">
                              <a:latin typeface="Cambria Math" panose="02040503050406030204" pitchFamily="18" charset="0"/>
                            </a:rPr>
                            <m:t>𝜃</m:t>
                          </m:r>
                        </m:e>
                      </m:d>
                      <m:r>
                        <a:rPr lang="en-US" altLang="zh-TW" sz="2118" i="1">
                          <a:latin typeface="Cambria Math" panose="02040503050406030204" pitchFamily="18" charset="0"/>
                          <a:ea typeface="Cambria Math" panose="02040503050406030204" pitchFamily="18" charset="0"/>
                        </a:rPr>
                        <m:t>=0</m:t>
                      </m:r>
                    </m:oMath>
                  </m:oMathPara>
                </a14:m>
                <a:endParaRPr lang="zh-TW" altLang="en-US" sz="2118" baseline="-25000" dirty="0"/>
              </a:p>
            </p:txBody>
          </p:sp>
        </mc:Choice>
        <mc:Fallback xmlns="">
          <p:sp>
            <p:nvSpPr>
              <p:cNvPr id="19" name="文字方塊 27"/>
              <p:cNvSpPr txBox="1">
                <a:spLocks noRot="1" noChangeAspect="1" noMove="1" noResize="1" noEditPoints="1" noAdjustHandles="1" noChangeArrowheads="1" noChangeShapeType="1" noTextEdit="1"/>
              </p:cNvSpPr>
              <p:nvPr/>
            </p:nvSpPr>
            <p:spPr>
              <a:xfrm>
                <a:off x="7996849" y="5693462"/>
                <a:ext cx="1479327" cy="411075"/>
              </a:xfrm>
              <a:prstGeom prst="rect">
                <a:avLst/>
              </a:prstGeom>
              <a:blipFill>
                <a:blip r:embed="rId4"/>
                <a:stretch>
                  <a:fillRect/>
                </a:stretch>
              </a:blipFill>
            </p:spPr>
            <p:txBody>
              <a:bodyPr/>
              <a:lstStyle/>
              <a:p>
                <a:r>
                  <a:rPr lang="en-CY">
                    <a:noFill/>
                  </a:rPr>
                  <a:t> </a:t>
                </a:r>
              </a:p>
            </p:txBody>
          </p:sp>
        </mc:Fallback>
      </mc:AlternateContent>
      <p:sp>
        <p:nvSpPr>
          <p:cNvPr id="20" name="橢圓 29"/>
          <p:cNvSpPr/>
          <p:nvPr/>
        </p:nvSpPr>
        <p:spPr>
          <a:xfrm>
            <a:off x="4294544" y="4333912"/>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1" name="文字方塊 32"/>
          <p:cNvSpPr txBox="1"/>
          <p:nvPr/>
        </p:nvSpPr>
        <p:spPr>
          <a:xfrm>
            <a:off x="5524172" y="3461852"/>
            <a:ext cx="2820394" cy="41825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118" dirty="0"/>
              <a:t>Stuck at a saddle point</a:t>
            </a:r>
            <a:endParaRPr lang="zh-TW" altLang="en-US" sz="2118" dirty="0"/>
          </a:p>
        </p:txBody>
      </p:sp>
      <p:cxnSp>
        <p:nvCxnSpPr>
          <p:cNvPr id="22" name="直線單箭頭接點 33"/>
          <p:cNvCxnSpPr>
            <a:cxnSpLocks/>
            <a:stCxn id="5" idx="0"/>
          </p:cNvCxnSpPr>
          <p:nvPr/>
        </p:nvCxnSpPr>
        <p:spPr>
          <a:xfrm flipV="1">
            <a:off x="7799364" y="4488297"/>
            <a:ext cx="12806" cy="65948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35"/>
          <p:cNvCxnSpPr>
            <a:cxnSpLocks/>
            <a:stCxn id="11" idx="0"/>
          </p:cNvCxnSpPr>
          <p:nvPr/>
        </p:nvCxnSpPr>
        <p:spPr>
          <a:xfrm flipH="1" flipV="1">
            <a:off x="6104595" y="3869203"/>
            <a:ext cx="1" cy="57517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36"/>
          <p:cNvCxnSpPr>
            <a:stCxn id="20" idx="0"/>
          </p:cNvCxnSpPr>
          <p:nvPr/>
        </p:nvCxnSpPr>
        <p:spPr>
          <a:xfrm flipV="1">
            <a:off x="4573829" y="3328003"/>
            <a:ext cx="20845" cy="100590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字方塊 25"/>
              <p:cNvSpPr txBox="1"/>
              <p:nvPr/>
            </p:nvSpPr>
            <p:spPr>
              <a:xfrm>
                <a:off x="5441113" y="5359163"/>
                <a:ext cx="1396616" cy="72981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118" i="1">
                          <a:latin typeface="Cambria Math" panose="02040503050406030204" pitchFamily="18" charset="0"/>
                        </a:rPr>
                        <m:t>𝛻</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r>
                            <a:rPr lang="zh-TW" altLang="en-US" sz="2118" i="1">
                              <a:latin typeface="Cambria Math" panose="02040503050406030204" pitchFamily="18" charset="0"/>
                            </a:rPr>
                            <m:t>𝜃</m:t>
                          </m:r>
                        </m:e>
                      </m:d>
                      <m:r>
                        <a:rPr lang="en-US" altLang="zh-TW" sz="2118" i="1">
                          <a:latin typeface="Cambria Math" panose="02040503050406030204" pitchFamily="18" charset="0"/>
                          <a:ea typeface="Cambria Math" panose="02040503050406030204" pitchFamily="18" charset="0"/>
                        </a:rPr>
                        <m:t>=0</m:t>
                      </m:r>
                    </m:oMath>
                  </m:oMathPara>
                </a14:m>
                <a:endParaRPr lang="zh-TW" altLang="en-US" sz="2118" baseline="-25000" dirty="0"/>
              </a:p>
            </p:txBody>
          </p:sp>
        </mc:Choice>
        <mc:Fallback xmlns="">
          <p:sp>
            <p:nvSpPr>
              <p:cNvPr id="25" name="文字方塊 25"/>
              <p:cNvSpPr txBox="1">
                <a:spLocks noRot="1" noChangeAspect="1" noMove="1" noResize="1" noEditPoints="1" noAdjustHandles="1" noChangeArrowheads="1" noChangeShapeType="1" noTextEdit="1"/>
              </p:cNvSpPr>
              <p:nvPr/>
            </p:nvSpPr>
            <p:spPr>
              <a:xfrm>
                <a:off x="5441113" y="5359163"/>
                <a:ext cx="1396616" cy="729815"/>
              </a:xfrm>
              <a:prstGeom prst="rect">
                <a:avLst/>
              </a:prstGeom>
              <a:blipFill>
                <a:blip r:embed="rId5"/>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26" name="文字方塊 28"/>
              <p:cNvSpPr txBox="1"/>
              <p:nvPr/>
            </p:nvSpPr>
            <p:spPr>
              <a:xfrm>
                <a:off x="3730810" y="5372438"/>
                <a:ext cx="1480706" cy="4110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118" i="1">
                          <a:latin typeface="Cambria Math" panose="02040503050406030204" pitchFamily="18" charset="0"/>
                        </a:rPr>
                        <m:t>𝛻</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r>
                            <a:rPr lang="zh-TW" altLang="en-US" sz="2118" i="1">
                              <a:latin typeface="Cambria Math" panose="02040503050406030204" pitchFamily="18" charset="0"/>
                            </a:rPr>
                            <m:t>𝜃</m:t>
                          </m:r>
                        </m:e>
                      </m:d>
                      <m:r>
                        <a:rPr lang="en-US" altLang="zh-TW" sz="2118" i="1">
                          <a:latin typeface="Cambria Math" panose="02040503050406030204" pitchFamily="18" charset="0"/>
                          <a:ea typeface="Cambria Math" panose="02040503050406030204" pitchFamily="18" charset="0"/>
                        </a:rPr>
                        <m:t>≈0</m:t>
                      </m:r>
                    </m:oMath>
                  </m:oMathPara>
                </a14:m>
                <a:endParaRPr lang="zh-TW" altLang="en-US" sz="2118" baseline="-25000" dirty="0"/>
              </a:p>
            </p:txBody>
          </p:sp>
        </mc:Choice>
        <mc:Fallback xmlns="">
          <p:sp>
            <p:nvSpPr>
              <p:cNvPr id="26" name="文字方塊 28"/>
              <p:cNvSpPr txBox="1">
                <a:spLocks noRot="1" noChangeAspect="1" noMove="1" noResize="1" noEditPoints="1" noAdjustHandles="1" noChangeArrowheads="1" noChangeShapeType="1" noTextEdit="1"/>
              </p:cNvSpPr>
              <p:nvPr/>
            </p:nvSpPr>
            <p:spPr>
              <a:xfrm>
                <a:off x="3730810" y="5372438"/>
                <a:ext cx="1480706" cy="411075"/>
              </a:xfrm>
              <a:prstGeom prst="rect">
                <a:avLst/>
              </a:prstGeom>
              <a:blipFill>
                <a:blip r:embed="rId6"/>
                <a:stretch>
                  <a:fillRect/>
                </a:stretch>
              </a:blipFill>
            </p:spPr>
            <p:txBody>
              <a:bodyPr/>
              <a:lstStyle/>
              <a:p>
                <a:r>
                  <a:rPr lang="en-CY">
                    <a:noFill/>
                  </a:rPr>
                  <a:t> </a:t>
                </a:r>
              </a:p>
            </p:txBody>
          </p:sp>
        </mc:Fallback>
      </mc:AlternateContent>
      <p:sp>
        <p:nvSpPr>
          <p:cNvPr id="27" name="橢圓 34"/>
          <p:cNvSpPr/>
          <p:nvPr/>
        </p:nvSpPr>
        <p:spPr>
          <a:xfrm>
            <a:off x="3150079" y="6098317"/>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8" name="橢圓 37"/>
          <p:cNvSpPr/>
          <p:nvPr/>
        </p:nvSpPr>
        <p:spPr>
          <a:xfrm>
            <a:off x="4484133" y="6093289"/>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9" name="橢圓 38"/>
          <p:cNvSpPr/>
          <p:nvPr/>
        </p:nvSpPr>
        <p:spPr>
          <a:xfrm>
            <a:off x="6009250" y="6071717"/>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0" name="橢圓 39"/>
          <p:cNvSpPr/>
          <p:nvPr/>
        </p:nvSpPr>
        <p:spPr>
          <a:xfrm>
            <a:off x="7722114" y="6078949"/>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48" name="文字方塊 9"/>
              <p:cNvSpPr txBox="1"/>
              <p:nvPr/>
            </p:nvSpPr>
            <p:spPr>
              <a:xfrm>
                <a:off x="9716901" y="5889612"/>
                <a:ext cx="647703" cy="41825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zh-TW" altLang="en-US" sz="2118" i="1">
                          <a:latin typeface="Cambria Math" panose="02040503050406030204" pitchFamily="18" charset="0"/>
                        </a:rPr>
                        <m:t>𝜃</m:t>
                      </m:r>
                    </m:oMath>
                  </m:oMathPara>
                </a14:m>
                <a:endParaRPr lang="zh-TW" altLang="en-US" sz="2118" dirty="0"/>
              </a:p>
            </p:txBody>
          </p:sp>
        </mc:Choice>
        <mc:Fallback xmlns="">
          <p:sp>
            <p:nvSpPr>
              <p:cNvPr id="48" name="文字方塊 9"/>
              <p:cNvSpPr txBox="1">
                <a:spLocks noRot="1" noChangeAspect="1" noMove="1" noResize="1" noEditPoints="1" noAdjustHandles="1" noChangeArrowheads="1" noChangeShapeType="1" noTextEdit="1"/>
              </p:cNvSpPr>
              <p:nvPr/>
            </p:nvSpPr>
            <p:spPr>
              <a:xfrm>
                <a:off x="9716901" y="5889612"/>
                <a:ext cx="647703" cy="418256"/>
              </a:xfrm>
              <a:prstGeom prst="rect">
                <a:avLst/>
              </a:prstGeom>
              <a:blipFill>
                <a:blip r:embed="rId7"/>
                <a:stretch>
                  <a:fillRect/>
                </a:stretch>
              </a:blipFill>
            </p:spPr>
            <p:txBody>
              <a:bodyPr/>
              <a:lstStyle/>
              <a:p>
                <a:r>
                  <a:rPr lang="en-CY">
                    <a:noFill/>
                  </a:rPr>
                  <a:t> </a:t>
                </a:r>
              </a:p>
            </p:txBody>
          </p:sp>
        </mc:Fallback>
      </mc:AlternateContent>
      <p:sp>
        <p:nvSpPr>
          <p:cNvPr id="31" name="TextBox 30">
            <a:extLst>
              <a:ext uri="{FF2B5EF4-FFF2-40B4-BE49-F238E27FC236}">
                <a16:creationId xmlns:a16="http://schemas.microsoft.com/office/drawing/2014/main" id="{ED5BBF96-4177-4B33-87AA-7E1D9FF9FF64}"/>
              </a:ext>
            </a:extLst>
          </p:cNvPr>
          <p:cNvSpPr txBox="1"/>
          <p:nvPr/>
        </p:nvSpPr>
        <p:spPr>
          <a:xfrm>
            <a:off x="3046250" y="6349608"/>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1461937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xfrm>
            <a:off x="1823642" y="441325"/>
            <a:ext cx="7886701" cy="1325564"/>
          </a:xfrm>
          <a:prstGeom prst="rect">
            <a:avLst/>
          </a:prstGeom>
        </p:spPr>
        <p:txBody>
          <a:bodyPr/>
          <a:lstStyle>
            <a:lvl1pPr>
              <a:defRPr sz="3200"/>
            </a:lvl1pPr>
          </a:lstStyle>
          <a:p>
            <a:r>
              <a:t>Deep Residual Learning </a:t>
            </a:r>
          </a:p>
        </p:txBody>
      </p:sp>
      <p:sp>
        <p:nvSpPr>
          <p:cNvPr id="179" name="Shape 179"/>
          <p:cNvSpPr>
            <a:spLocks noGrp="1"/>
          </p:cNvSpPr>
          <p:nvPr>
            <p:ph type="body" sz="quarter" idx="1"/>
          </p:nvPr>
        </p:nvSpPr>
        <p:spPr>
          <a:xfrm>
            <a:off x="1739329" y="1770063"/>
            <a:ext cx="8055324" cy="823914"/>
          </a:xfrm>
          <a:prstGeom prst="rect">
            <a:avLst/>
          </a:prstGeom>
        </p:spPr>
        <p:txBody>
          <a:bodyPr/>
          <a:lstStyle/>
          <a:p>
            <a:pPr defTabSz="342900">
              <a:lnSpc>
                <a:spcPts val="5900"/>
              </a:lnSpc>
              <a:spcBef>
                <a:spcPts val="900"/>
              </a:spcBef>
              <a:defRPr sz="2325" b="0">
                <a:latin typeface="Arial"/>
                <a:ea typeface="Arial"/>
                <a:cs typeface="Arial"/>
                <a:sym typeface="Arial"/>
              </a:defRPr>
            </a:pPr>
            <a:r>
              <a:t>• </a:t>
            </a:r>
            <a:r>
              <a:rPr>
                <a:latin typeface="Times"/>
                <a:ea typeface="Times"/>
                <a:cs typeface="Times"/>
                <a:sym typeface="Times"/>
              </a:rPr>
              <a:t>𝐹 𝑥 is a </a:t>
            </a:r>
            <a:r>
              <a:rPr>
                <a:solidFill>
                  <a:srgbClr val="C00000"/>
                </a:solidFill>
                <a:latin typeface="Times"/>
                <a:ea typeface="Times"/>
                <a:cs typeface="Times"/>
                <a:sym typeface="Times"/>
              </a:rPr>
              <a:t>residual </a:t>
            </a:r>
            <a:r>
              <a:rPr>
                <a:latin typeface="Times"/>
                <a:ea typeface="Times"/>
                <a:cs typeface="Times"/>
                <a:sym typeface="Times"/>
              </a:rPr>
              <a:t>mapping w.r.t. </a:t>
            </a:r>
            <a:r>
              <a:rPr>
                <a:solidFill>
                  <a:srgbClr val="C00000"/>
                </a:solidFill>
                <a:latin typeface="Times"/>
                <a:ea typeface="Times"/>
                <a:cs typeface="Times"/>
                <a:sym typeface="Times"/>
              </a:rPr>
              <a:t>identity </a:t>
            </a:r>
          </a:p>
        </p:txBody>
      </p:sp>
      <p:pic>
        <p:nvPicPr>
          <p:cNvPr id="181" name="image13.png"/>
          <p:cNvPicPr>
            <a:picLocks noChangeAspect="1"/>
          </p:cNvPicPr>
          <p:nvPr/>
        </p:nvPicPr>
        <p:blipFill>
          <a:blip r:embed="rId2"/>
          <a:stretch>
            <a:fillRect/>
          </a:stretch>
        </p:blipFill>
        <p:spPr>
          <a:xfrm>
            <a:off x="1659989" y="3116889"/>
            <a:ext cx="4753513" cy="2519584"/>
          </a:xfrm>
          <a:prstGeom prst="rect">
            <a:avLst/>
          </a:prstGeom>
          <a:ln w="12700">
            <a:miter lim="400000"/>
          </a:ln>
        </p:spPr>
      </p:pic>
      <p:sp>
        <p:nvSpPr>
          <p:cNvPr id="182" name="Shape 182"/>
          <p:cNvSpPr/>
          <p:nvPr/>
        </p:nvSpPr>
        <p:spPr>
          <a:xfrm>
            <a:off x="6463030" y="3173728"/>
            <a:ext cx="4221969" cy="254736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ct val="90000"/>
              </a:lnSpc>
              <a:spcBef>
                <a:spcPts val="1000"/>
              </a:spcBef>
              <a:defRPr sz="2400">
                <a:latin typeface="Calibri"/>
                <a:ea typeface="Calibri"/>
                <a:cs typeface="Calibri"/>
                <a:sym typeface="Calibri"/>
              </a:defRPr>
            </a:pPr>
            <a:r>
              <a:rPr sz="2400"/>
              <a:t>• If identity were optimal, easy to set weights as 0 </a:t>
            </a:r>
            <a:br>
              <a:rPr sz="2400"/>
            </a:br>
            <a:endParaRPr sz="2400"/>
          </a:p>
          <a:p>
            <a:pPr>
              <a:lnSpc>
                <a:spcPct val="90000"/>
              </a:lnSpc>
              <a:spcBef>
                <a:spcPts val="1000"/>
              </a:spcBef>
              <a:defRPr sz="2400">
                <a:latin typeface="Calibri"/>
                <a:ea typeface="Calibri"/>
                <a:cs typeface="Calibri"/>
                <a:sym typeface="Calibri"/>
              </a:defRPr>
            </a:pPr>
            <a:r>
              <a:rPr sz="2400"/>
              <a:t>• If optimal mapping is closer to identity, easier to find small fluctuations </a:t>
            </a:r>
            <a:br>
              <a:rPr sz="2400"/>
            </a:br>
            <a:endParaRPr sz="2400"/>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1713989" y="92414"/>
            <a:ext cx="6858000" cy="492443"/>
          </a:xfrm>
          <a:prstGeom prst="rect">
            <a:avLst/>
          </a:prstGeom>
          <a:noFill/>
          <a:ln w="9525">
            <a:noFill/>
            <a:miter lim="800000"/>
            <a:headEnd/>
            <a:tailEnd/>
          </a:ln>
        </p:spPr>
        <p:txBody>
          <a:bodyPr lIns="0" tIns="0" rIns="0" bIns="0">
            <a:spAutoFit/>
          </a:bodyPr>
          <a:lstStyle/>
          <a:p>
            <a:pPr>
              <a:spcBef>
                <a:spcPct val="50000"/>
              </a:spcBef>
            </a:pPr>
            <a:r>
              <a:rPr lang="en-US" sz="3200" b="1" dirty="0">
                <a:solidFill>
                  <a:srgbClr val="663300"/>
                </a:solidFill>
              </a:rPr>
              <a:t>Why different optimization algorithms?</a:t>
            </a:r>
          </a:p>
        </p:txBody>
      </p:sp>
      <p:sp>
        <p:nvSpPr>
          <p:cNvPr id="22" name="Rectangle 3155"/>
          <p:cNvSpPr>
            <a:spLocks noChangeArrowheads="1"/>
          </p:cNvSpPr>
          <p:nvPr/>
        </p:nvSpPr>
        <p:spPr bwMode="auto">
          <a:xfrm>
            <a:off x="1808887" y="609803"/>
            <a:ext cx="8645525" cy="5883594"/>
          </a:xfrm>
          <a:prstGeom prst="rect">
            <a:avLst/>
          </a:prstGeom>
          <a:noFill/>
          <a:ln w="9525">
            <a:noFill/>
            <a:miter lim="800000"/>
            <a:headEnd/>
            <a:tailEnd/>
          </a:ln>
          <a:effectLst/>
        </p:spPr>
        <p:txBody>
          <a:bodyPr lIns="0" tIns="0" rIns="0" bIns="0"/>
          <a:lstStyle/>
          <a:p>
            <a:pPr marL="176213" indent="-176213" algn="just">
              <a:spcAft>
                <a:spcPct val="50000"/>
              </a:spcAft>
              <a:buFontTx/>
              <a:buChar char="•"/>
            </a:pPr>
            <a:endParaRPr lang="en-US" b="1" dirty="0">
              <a:solidFill>
                <a:srgbClr val="000000"/>
              </a:solidFill>
            </a:endParaRPr>
          </a:p>
        </p:txBody>
      </p:sp>
      <p:sp>
        <p:nvSpPr>
          <p:cNvPr id="10" name="Rectangle 3155"/>
          <p:cNvSpPr>
            <a:spLocks noChangeArrowheads="1"/>
          </p:cNvSpPr>
          <p:nvPr/>
        </p:nvSpPr>
        <p:spPr bwMode="auto">
          <a:xfrm>
            <a:off x="1961287" y="762203"/>
            <a:ext cx="8645525" cy="5883594"/>
          </a:xfrm>
          <a:prstGeom prst="rect">
            <a:avLst/>
          </a:prstGeom>
          <a:noFill/>
          <a:ln w="9525">
            <a:noFill/>
            <a:miter lim="800000"/>
            <a:headEnd/>
            <a:tailEnd/>
          </a:ln>
          <a:effectLst/>
        </p:spPr>
        <p:txBody>
          <a:bodyPr lIns="0" tIns="0" rIns="0" bIns="0"/>
          <a:lstStyle/>
          <a:p>
            <a:pPr marL="285750" indent="-285750" algn="just">
              <a:spcAft>
                <a:spcPct val="50000"/>
              </a:spcAft>
              <a:buFont typeface="Arial" panose="020B0604020202020204" pitchFamily="34" charset="0"/>
              <a:buChar char="•"/>
            </a:pPr>
            <a:endParaRPr lang="en-US" b="1" dirty="0">
              <a:solidFill>
                <a:srgbClr val="000000"/>
              </a:solidFill>
              <a:ea typeface="Cambria Math" panose="02040503050406030204" pitchFamily="18" charset="0"/>
            </a:endParaRPr>
          </a:p>
          <a:p>
            <a:pPr algn="just">
              <a:spcAft>
                <a:spcPct val="50000"/>
              </a:spcAft>
            </a:pPr>
            <a:endParaRPr lang="en-US" b="1" dirty="0">
              <a:solidFill>
                <a:srgbClr val="000000"/>
              </a:solidFill>
              <a:ea typeface="Cambria Math" panose="02040503050406030204" pitchFamily="18" charset="0"/>
            </a:endParaRPr>
          </a:p>
          <a:p>
            <a:pPr algn="just">
              <a:spcAft>
                <a:spcPct val="50000"/>
              </a:spcAft>
            </a:pPr>
            <a:endParaRPr lang="en-US" b="1" dirty="0">
              <a:solidFill>
                <a:srgbClr val="000000"/>
              </a:solidFill>
            </a:endParaRPr>
          </a:p>
          <a:p>
            <a:pPr algn="just">
              <a:spcAft>
                <a:spcPct val="50000"/>
              </a:spcAft>
            </a:pPr>
            <a:endParaRPr lang="en-US" b="1" dirty="0">
              <a:solidFill>
                <a:srgbClr val="000000"/>
              </a:solidFill>
            </a:endParaRPr>
          </a:p>
        </p:txBody>
      </p:sp>
      <p:sp>
        <p:nvSpPr>
          <p:cNvPr id="7" name="Content Placeholder 2"/>
          <p:cNvSpPr txBox="1">
            <a:spLocks/>
          </p:cNvSpPr>
          <p:nvPr/>
        </p:nvSpPr>
        <p:spPr>
          <a:xfrm>
            <a:off x="407368" y="902095"/>
            <a:ext cx="10585176" cy="5603810"/>
          </a:xfrm>
          <a:prstGeom prst="rect">
            <a:avLst/>
          </a:prstGeom>
        </p:spPr>
        <p:txBody>
          <a:bodyPr lIns="0" tIns="0" rIns="0" bIns="0"/>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182563" indent="-182563">
              <a:spcAft>
                <a:spcPts val="1200"/>
              </a:spcAft>
              <a:buFont typeface="Arial" charset="0"/>
              <a:buChar char="•"/>
            </a:pPr>
            <a:r>
              <a:rPr lang="en-US" sz="2400" b="1" kern="0" dirty="0">
                <a:solidFill>
                  <a:srgbClr val="663300"/>
                </a:solidFill>
                <a:latin typeface="+mj-lt"/>
              </a:rPr>
              <a:t>The main difference is actually how they treat the learning rate.</a:t>
            </a:r>
          </a:p>
          <a:p>
            <a:pPr marL="182563" indent="-182563">
              <a:spcAft>
                <a:spcPts val="1200"/>
              </a:spcAft>
              <a:buFont typeface="Arial" charset="0"/>
              <a:buChar char="•"/>
            </a:pPr>
            <a:r>
              <a:rPr lang="en-US" sz="2400" b="1" kern="0" dirty="0">
                <a:solidFill>
                  <a:srgbClr val="663300"/>
                </a:solidFill>
                <a:latin typeface="+mj-lt"/>
              </a:rPr>
              <a:t>Stochastic Gradient Descent:</a:t>
            </a:r>
          </a:p>
          <a:p>
            <a:pPr marL="182563" indent="-182563">
              <a:spcAft>
                <a:spcPts val="1200"/>
              </a:spcAft>
              <a:buFont typeface="Arial" charset="0"/>
              <a:buChar char="•"/>
            </a:pPr>
            <a:endParaRPr lang="en-US" sz="2400" b="1" kern="0" dirty="0">
              <a:solidFill>
                <a:srgbClr val="663300"/>
              </a:solidFill>
              <a:latin typeface="+mj-lt"/>
            </a:endParaRPr>
          </a:p>
          <a:p>
            <a:pPr marL="182563" indent="-182563">
              <a:spcAft>
                <a:spcPts val="1200"/>
              </a:spcAft>
              <a:buFont typeface="Arial" charset="0"/>
              <a:buChar char="•"/>
            </a:pPr>
            <a:r>
              <a:rPr lang="en-US" sz="2400" b="1" kern="0" dirty="0">
                <a:solidFill>
                  <a:srgbClr val="663300"/>
                </a:solidFill>
                <a:latin typeface="+mj-lt"/>
              </a:rPr>
              <a:t>Theta (weights) is getting changed according to the gradient of the loss with respect to theta.</a:t>
            </a:r>
          </a:p>
          <a:p>
            <a:pPr marL="582613" lvl="1" indent="-182563">
              <a:spcAft>
                <a:spcPts val="1200"/>
              </a:spcAft>
              <a:buFont typeface="Arial" charset="0"/>
              <a:buChar char="•"/>
            </a:pPr>
            <a:r>
              <a:rPr lang="en-US" sz="2400" b="1" kern="0" dirty="0">
                <a:solidFill>
                  <a:srgbClr val="663300"/>
                </a:solidFill>
                <a:latin typeface="+mj-lt"/>
              </a:rPr>
              <a:t>alpha is the learning rate. </a:t>
            </a:r>
          </a:p>
          <a:p>
            <a:pPr marL="182563" indent="-182563">
              <a:spcAft>
                <a:spcPts val="1200"/>
              </a:spcAft>
              <a:buFont typeface="Arial" charset="0"/>
              <a:buChar char="•"/>
            </a:pPr>
            <a:r>
              <a:rPr lang="en-US" sz="2400" b="1" kern="0" dirty="0">
                <a:solidFill>
                  <a:srgbClr val="663300"/>
                </a:solidFill>
                <a:latin typeface="+mj-lt"/>
              </a:rPr>
              <a:t>If alpha is very small, convergence will be very slow. On the other hand, large alpha will lead to divergence.</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20" y="1484784"/>
            <a:ext cx="3440682" cy="818064"/>
          </a:xfrm>
          <a:prstGeom prst="rect">
            <a:avLst/>
          </a:prstGeom>
        </p:spPr>
      </p:pic>
    </p:spTree>
    <p:extLst>
      <p:ext uri="{BB962C8B-B14F-4D97-AF65-F5344CB8AC3E}">
        <p14:creationId xmlns:p14="http://schemas.microsoft.com/office/powerpoint/2010/main" val="195323725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1713989" y="92414"/>
            <a:ext cx="6858000" cy="492443"/>
          </a:xfrm>
          <a:prstGeom prst="rect">
            <a:avLst/>
          </a:prstGeom>
          <a:noFill/>
          <a:ln w="9525">
            <a:noFill/>
            <a:miter lim="800000"/>
            <a:headEnd/>
            <a:tailEnd/>
          </a:ln>
        </p:spPr>
        <p:txBody>
          <a:bodyPr lIns="0" tIns="0" rIns="0" bIns="0">
            <a:spAutoFit/>
          </a:bodyPr>
          <a:lstStyle/>
          <a:p>
            <a:pPr>
              <a:spcBef>
                <a:spcPct val="50000"/>
              </a:spcBef>
            </a:pPr>
            <a:r>
              <a:rPr lang="en-US" sz="3200" b="1" dirty="0">
                <a:solidFill>
                  <a:srgbClr val="892034"/>
                </a:solidFill>
              </a:rPr>
              <a:t>Why different optimization algorithms?</a:t>
            </a:r>
          </a:p>
        </p:txBody>
      </p:sp>
      <p:sp>
        <p:nvSpPr>
          <p:cNvPr id="22" name="Rectangle 3155"/>
          <p:cNvSpPr>
            <a:spLocks noChangeArrowheads="1"/>
          </p:cNvSpPr>
          <p:nvPr/>
        </p:nvSpPr>
        <p:spPr bwMode="auto">
          <a:xfrm>
            <a:off x="1808887" y="609803"/>
            <a:ext cx="8645525" cy="5883594"/>
          </a:xfrm>
          <a:prstGeom prst="rect">
            <a:avLst/>
          </a:prstGeom>
          <a:noFill/>
          <a:ln w="9525">
            <a:noFill/>
            <a:miter lim="800000"/>
            <a:headEnd/>
            <a:tailEnd/>
          </a:ln>
          <a:effectLst/>
        </p:spPr>
        <p:txBody>
          <a:bodyPr lIns="0" tIns="0" rIns="0" bIns="0"/>
          <a:lstStyle/>
          <a:p>
            <a:pPr marL="176213" indent="-176213" algn="just">
              <a:spcAft>
                <a:spcPct val="50000"/>
              </a:spcAft>
              <a:buFontTx/>
              <a:buChar char="•"/>
            </a:pPr>
            <a:endParaRPr lang="en-US" b="1" dirty="0">
              <a:solidFill>
                <a:srgbClr val="000000"/>
              </a:solidFill>
            </a:endParaRPr>
          </a:p>
        </p:txBody>
      </p:sp>
      <p:sp>
        <p:nvSpPr>
          <p:cNvPr id="10" name="Rectangle 3155"/>
          <p:cNvSpPr>
            <a:spLocks noChangeArrowheads="1"/>
          </p:cNvSpPr>
          <p:nvPr/>
        </p:nvSpPr>
        <p:spPr bwMode="auto">
          <a:xfrm>
            <a:off x="1961287" y="762203"/>
            <a:ext cx="8645525" cy="5883594"/>
          </a:xfrm>
          <a:prstGeom prst="rect">
            <a:avLst/>
          </a:prstGeom>
          <a:noFill/>
          <a:ln w="9525">
            <a:noFill/>
            <a:miter lim="800000"/>
            <a:headEnd/>
            <a:tailEnd/>
          </a:ln>
          <a:effectLst/>
        </p:spPr>
        <p:txBody>
          <a:bodyPr lIns="0" tIns="0" rIns="0" bIns="0"/>
          <a:lstStyle/>
          <a:p>
            <a:pPr marL="285750" indent="-285750" algn="just">
              <a:spcAft>
                <a:spcPct val="50000"/>
              </a:spcAft>
              <a:buFont typeface="Arial" panose="020B0604020202020204" pitchFamily="34" charset="0"/>
              <a:buChar char="•"/>
            </a:pPr>
            <a:endParaRPr lang="en-US" b="1" dirty="0">
              <a:solidFill>
                <a:srgbClr val="000000"/>
              </a:solidFill>
              <a:ea typeface="Cambria Math" panose="02040503050406030204" pitchFamily="18" charset="0"/>
            </a:endParaRPr>
          </a:p>
          <a:p>
            <a:pPr algn="just">
              <a:spcAft>
                <a:spcPct val="50000"/>
              </a:spcAft>
            </a:pPr>
            <a:endParaRPr lang="en-US" b="1" dirty="0">
              <a:solidFill>
                <a:srgbClr val="000000"/>
              </a:solidFill>
              <a:ea typeface="Cambria Math" panose="02040503050406030204" pitchFamily="18" charset="0"/>
            </a:endParaRPr>
          </a:p>
          <a:p>
            <a:pPr algn="just">
              <a:spcAft>
                <a:spcPct val="50000"/>
              </a:spcAft>
            </a:pPr>
            <a:endParaRPr lang="en-US" b="1" dirty="0">
              <a:solidFill>
                <a:srgbClr val="000000"/>
              </a:solidFill>
            </a:endParaRPr>
          </a:p>
          <a:p>
            <a:pPr algn="just">
              <a:spcAft>
                <a:spcPct val="50000"/>
              </a:spcAft>
            </a:pPr>
            <a:endParaRPr lang="en-US" b="1" dirty="0">
              <a:solidFill>
                <a:srgbClr val="000000"/>
              </a:solidFill>
            </a:endParaRPr>
          </a:p>
        </p:txBody>
      </p:sp>
      <p:sp>
        <p:nvSpPr>
          <p:cNvPr id="11" name="Content Placeholder 2"/>
          <p:cNvSpPr txBox="1">
            <a:spLocks/>
          </p:cNvSpPr>
          <p:nvPr/>
        </p:nvSpPr>
        <p:spPr>
          <a:xfrm>
            <a:off x="263352" y="1065550"/>
            <a:ext cx="7653985" cy="3779985"/>
          </a:xfrm>
          <a:prstGeom prst="rect">
            <a:avLst/>
          </a:prstGeom>
        </p:spPr>
        <p:txBody>
          <a:bodyPr lIns="0" tIns="0" rIns="0" bIns="0"/>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182563" indent="-182563">
              <a:spcAft>
                <a:spcPts val="1200"/>
              </a:spcAft>
              <a:buFont typeface="Arial" charset="0"/>
              <a:buChar char="•"/>
            </a:pPr>
            <a:r>
              <a:rPr lang="en-US" sz="2400" b="1" kern="0" dirty="0">
                <a:solidFill>
                  <a:srgbClr val="663300"/>
                </a:solidFill>
                <a:latin typeface="+mj-lt"/>
                <a:cs typeface="Arial" panose="020B0604020202020204" pitchFamily="34" charset="0"/>
              </a:rPr>
              <a:t>Due to the diversity of each training example, the gradient of the loss (L) changes quickly after each iteration. We are taking small steps but they are quite zig-zag (even though we slowly reach to a loss minima).</a:t>
            </a:r>
          </a:p>
          <a:p>
            <a:pPr marL="182563" indent="-182563">
              <a:spcAft>
                <a:spcPts val="1200"/>
              </a:spcAft>
              <a:buFont typeface="Arial" charset="0"/>
              <a:buChar char="•"/>
            </a:pPr>
            <a:r>
              <a:rPr lang="en-US" sz="2400" b="1" kern="0" dirty="0">
                <a:solidFill>
                  <a:srgbClr val="663300"/>
                </a:solidFill>
                <a:latin typeface="+mj-lt"/>
                <a:cs typeface="Arial" panose="020B0604020202020204" pitchFamily="34" charset="0"/>
              </a:rPr>
              <a:t>To overcome this, we introduce momentum. Basically taking knowledge from previous steps about where we should be heading. We are introducing a new </a:t>
            </a:r>
            <a:r>
              <a:rPr lang="en-US" sz="2400" b="1" kern="0" dirty="0" err="1">
                <a:solidFill>
                  <a:srgbClr val="663300"/>
                </a:solidFill>
                <a:latin typeface="+mj-lt"/>
                <a:cs typeface="Arial" panose="020B0604020202020204" pitchFamily="34" charset="0"/>
              </a:rPr>
              <a:t>hyperparameter</a:t>
            </a:r>
            <a:r>
              <a:rPr lang="en-US" sz="2400" b="1" kern="0" dirty="0">
                <a:solidFill>
                  <a:srgbClr val="663300"/>
                </a:solidFill>
                <a:latin typeface="+mj-lt"/>
                <a:cs typeface="Arial" panose="020B0604020202020204" pitchFamily="34" charset="0"/>
              </a:rPr>
              <a:t>:</a:t>
            </a:r>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352" y="762203"/>
            <a:ext cx="2094987" cy="1690532"/>
          </a:xfrm>
          <a:prstGeom prst="rect">
            <a:avLst/>
          </a:prstGeom>
        </p:spPr>
      </p:pic>
      <p:pic>
        <p:nvPicPr>
          <p:cNvPr id="13" name="Picture 1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737" y="3063374"/>
            <a:ext cx="2279074" cy="1782161"/>
          </a:xfrm>
          <a:prstGeom prst="rect">
            <a:avLst/>
          </a:prstGeom>
        </p:spPr>
      </p:pic>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4365" y="4971239"/>
            <a:ext cx="3078709" cy="1124558"/>
          </a:xfrm>
          <a:prstGeom prst="rect">
            <a:avLst/>
          </a:prstGeom>
        </p:spPr>
      </p:pic>
    </p:spTree>
    <p:extLst>
      <p:ext uri="{BB962C8B-B14F-4D97-AF65-F5344CB8AC3E}">
        <p14:creationId xmlns:p14="http://schemas.microsoft.com/office/powerpoint/2010/main" val="5315501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with Momentum</a:t>
            </a:r>
          </a:p>
        </p:txBody>
      </p:sp>
      <p:sp>
        <p:nvSpPr>
          <p:cNvPr id="3" name="Content Placeholder 2"/>
          <p:cNvSpPr>
            <a:spLocks noGrp="1"/>
          </p:cNvSpPr>
          <p:nvPr>
            <p:ph idx="1"/>
          </p:nvPr>
        </p:nvSpPr>
        <p:spPr/>
        <p:txBody>
          <a:bodyPr/>
          <a:lstStyle/>
          <a:p>
            <a:r>
              <a:rPr lang="en-US" b="1" i="1" dirty="0">
                <a:solidFill>
                  <a:srgbClr val="0070C0"/>
                </a:solidFill>
              </a:rPr>
              <a:t>Gradient descent with momentum </a:t>
            </a:r>
            <a:r>
              <a:rPr lang="en-US" dirty="0"/>
              <a:t>uses the momentum of the gradient for parameter optimization</a:t>
            </a:r>
          </a:p>
        </p:txBody>
      </p:sp>
      <p:cxnSp>
        <p:nvCxnSpPr>
          <p:cNvPr id="5" name="直線接點 51"/>
          <p:cNvCxnSpPr/>
          <p:nvPr/>
        </p:nvCxnSpPr>
        <p:spPr>
          <a:xfrm>
            <a:off x="8500196" y="4893039"/>
            <a:ext cx="0" cy="11650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直線接點 58"/>
          <p:cNvCxnSpPr/>
          <p:nvPr/>
        </p:nvCxnSpPr>
        <p:spPr>
          <a:xfrm>
            <a:off x="5061124" y="4893039"/>
            <a:ext cx="0" cy="117561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40"/>
          <p:cNvCxnSpPr/>
          <p:nvPr/>
        </p:nvCxnSpPr>
        <p:spPr>
          <a:xfrm>
            <a:off x="6911894" y="5534725"/>
            <a:ext cx="0" cy="53392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手繪多邊形 3"/>
          <p:cNvSpPr/>
          <p:nvPr/>
        </p:nvSpPr>
        <p:spPr>
          <a:xfrm>
            <a:off x="3129239" y="2956184"/>
            <a:ext cx="6842485" cy="371317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304044 w 7754816"/>
              <a:gd name="connsiteY3" fmla="*/ 3202633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304044 w 7754816"/>
              <a:gd name="connsiteY3" fmla="*/ 3202633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470552" y="1888951"/>
                  <a:pt x="1019908" y="2356339"/>
                </a:cubicBezTo>
                <a:cubicBezTo>
                  <a:pt x="1569264" y="2823727"/>
                  <a:pt x="2748783" y="2663279"/>
                  <a:pt x="3296139" y="2804328"/>
                </a:cubicBezTo>
                <a:cubicBezTo>
                  <a:pt x="3843495" y="2945377"/>
                  <a:pt x="3781716" y="3192725"/>
                  <a:pt x="4304044" y="3202633"/>
                </a:cubicBezTo>
                <a:cubicBezTo>
                  <a:pt x="4826372" y="3212541"/>
                  <a:pt x="5427087" y="2737711"/>
                  <a:pt x="5820508" y="2602523"/>
                </a:cubicBezTo>
                <a:cubicBezTo>
                  <a:pt x="6213929" y="2467335"/>
                  <a:pt x="6374424" y="2159977"/>
                  <a:pt x="6664570" y="2391508"/>
                </a:cubicBezTo>
                <a:cubicBezTo>
                  <a:pt x="6954716" y="26230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cxnSp>
        <p:nvCxnSpPr>
          <p:cNvPr id="9" name="直線單箭頭接點 6"/>
          <p:cNvCxnSpPr/>
          <p:nvPr/>
        </p:nvCxnSpPr>
        <p:spPr>
          <a:xfrm>
            <a:off x="2868057" y="6081957"/>
            <a:ext cx="71036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7"/>
          <p:cNvCxnSpPr/>
          <p:nvPr/>
        </p:nvCxnSpPr>
        <p:spPr>
          <a:xfrm flipV="1">
            <a:off x="2868056" y="2983975"/>
            <a:ext cx="0" cy="30979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橢圓 14"/>
          <p:cNvSpPr/>
          <p:nvPr/>
        </p:nvSpPr>
        <p:spPr>
          <a:xfrm>
            <a:off x="6637204" y="5255441"/>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3" name="橢圓 17"/>
          <p:cNvSpPr/>
          <p:nvPr/>
        </p:nvSpPr>
        <p:spPr>
          <a:xfrm>
            <a:off x="3221939" y="2983976"/>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4" name="文字方塊 29"/>
          <p:cNvSpPr txBox="1"/>
          <p:nvPr/>
        </p:nvSpPr>
        <p:spPr>
          <a:xfrm>
            <a:off x="4576926" y="2795474"/>
            <a:ext cx="5610889" cy="418256"/>
          </a:xfrm>
          <a:prstGeom prst="rect">
            <a:avLst/>
          </a:prstGeom>
          <a:noFill/>
        </p:spPr>
        <p:txBody>
          <a:bodyPr wrap="square" rtlCol="0">
            <a:spAutoFit/>
          </a:bodyPr>
          <a:lstStyle/>
          <a:p>
            <a:r>
              <a:rPr lang="en-US" altLang="zh-TW" sz="2118" dirty="0"/>
              <a:t>Movement = Negative of Gradient + Momentum </a:t>
            </a:r>
            <a:endParaRPr lang="zh-TW" altLang="en-US" sz="2118" dirty="0"/>
          </a:p>
        </p:txBody>
      </p:sp>
      <p:cxnSp>
        <p:nvCxnSpPr>
          <p:cNvPr id="15" name="直線單箭頭接點 33"/>
          <p:cNvCxnSpPr/>
          <p:nvPr/>
        </p:nvCxnSpPr>
        <p:spPr>
          <a:xfrm flipV="1">
            <a:off x="3599239" y="6226233"/>
            <a:ext cx="522094"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34"/>
          <p:cNvCxnSpPr/>
          <p:nvPr/>
        </p:nvCxnSpPr>
        <p:spPr>
          <a:xfrm>
            <a:off x="3599238" y="5943629"/>
            <a:ext cx="546175"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橢圓 54"/>
          <p:cNvSpPr/>
          <p:nvPr/>
        </p:nvSpPr>
        <p:spPr>
          <a:xfrm>
            <a:off x="8213171" y="4541722"/>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cxnSp>
        <p:nvCxnSpPr>
          <p:cNvPr id="18" name="直線單箭頭接點 57"/>
          <p:cNvCxnSpPr/>
          <p:nvPr/>
        </p:nvCxnSpPr>
        <p:spPr>
          <a:xfrm flipH="1">
            <a:off x="8062623" y="5926860"/>
            <a:ext cx="405108"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63"/>
          <p:cNvCxnSpPr/>
          <p:nvPr/>
        </p:nvCxnSpPr>
        <p:spPr>
          <a:xfrm>
            <a:off x="8561286" y="6210882"/>
            <a:ext cx="302389" cy="3704"/>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67"/>
          <p:cNvSpPr txBox="1"/>
          <p:nvPr/>
        </p:nvSpPr>
        <p:spPr>
          <a:xfrm>
            <a:off x="6159537" y="6222193"/>
            <a:ext cx="1690328" cy="418256"/>
          </a:xfrm>
          <a:prstGeom prst="rect">
            <a:avLst/>
          </a:prstGeom>
          <a:noFill/>
        </p:spPr>
        <p:txBody>
          <a:bodyPr wrap="square" rtlCol="0">
            <a:spAutoFit/>
          </a:bodyPr>
          <a:lstStyle/>
          <a:p>
            <a:pPr algn="ctr"/>
            <a:r>
              <a:rPr lang="en-US" altLang="zh-TW" sz="2118" dirty="0">
                <a:solidFill>
                  <a:srgbClr val="FF0000"/>
                </a:solidFill>
              </a:rPr>
              <a:t>Gradient = 0</a:t>
            </a:r>
            <a:endParaRPr lang="zh-TW" altLang="en-US" sz="2118" dirty="0">
              <a:solidFill>
                <a:srgbClr val="FF0000"/>
              </a:solidFill>
            </a:endParaRPr>
          </a:p>
        </p:txBody>
      </p:sp>
      <p:sp>
        <p:nvSpPr>
          <p:cNvPr id="21" name="橢圓 36"/>
          <p:cNvSpPr/>
          <p:nvPr/>
        </p:nvSpPr>
        <p:spPr>
          <a:xfrm>
            <a:off x="4768871" y="4753263"/>
            <a:ext cx="558570" cy="5585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cxnSp>
        <p:nvCxnSpPr>
          <p:cNvPr id="22" name="直線單箭頭接點 37"/>
          <p:cNvCxnSpPr/>
          <p:nvPr/>
        </p:nvCxnSpPr>
        <p:spPr>
          <a:xfrm>
            <a:off x="5181107" y="5929259"/>
            <a:ext cx="299850"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38"/>
          <p:cNvCxnSpPr/>
          <p:nvPr/>
        </p:nvCxnSpPr>
        <p:spPr>
          <a:xfrm flipV="1">
            <a:off x="5480957" y="5926860"/>
            <a:ext cx="748635" cy="13849"/>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單箭頭接點 39"/>
          <p:cNvCxnSpPr/>
          <p:nvPr/>
        </p:nvCxnSpPr>
        <p:spPr>
          <a:xfrm>
            <a:off x="7027412" y="6239388"/>
            <a:ext cx="685805"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接點 42"/>
          <p:cNvCxnSpPr/>
          <p:nvPr/>
        </p:nvCxnSpPr>
        <p:spPr>
          <a:xfrm>
            <a:off x="3484319" y="3502392"/>
            <a:ext cx="0" cy="26812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橢圓 45"/>
          <p:cNvSpPr/>
          <p:nvPr/>
        </p:nvSpPr>
        <p:spPr>
          <a:xfrm>
            <a:off x="3408548" y="5991220"/>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7" name="橢圓 46"/>
          <p:cNvSpPr/>
          <p:nvPr/>
        </p:nvSpPr>
        <p:spPr>
          <a:xfrm>
            <a:off x="4965779" y="5990925"/>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8" name="橢圓 48"/>
          <p:cNvSpPr/>
          <p:nvPr/>
        </p:nvSpPr>
        <p:spPr>
          <a:xfrm>
            <a:off x="6836721" y="6006182"/>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9" name="橢圓 49"/>
          <p:cNvSpPr/>
          <p:nvPr/>
        </p:nvSpPr>
        <p:spPr>
          <a:xfrm>
            <a:off x="8413092" y="5974749"/>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grpSp>
        <p:nvGrpSpPr>
          <p:cNvPr id="30" name="群組 77"/>
          <p:cNvGrpSpPr/>
          <p:nvPr/>
        </p:nvGrpSpPr>
        <p:grpSpPr>
          <a:xfrm>
            <a:off x="5437573" y="3628993"/>
            <a:ext cx="3501605" cy="1214240"/>
            <a:chOff x="4244734" y="2308754"/>
            <a:chExt cx="3968486" cy="1376139"/>
          </a:xfrm>
        </p:grpSpPr>
        <p:cxnSp>
          <p:nvCxnSpPr>
            <p:cNvPr id="31" name="直線單箭頭接點 27"/>
            <p:cNvCxnSpPr/>
            <p:nvPr/>
          </p:nvCxnSpPr>
          <p:spPr>
            <a:xfrm>
              <a:off x="4257783" y="3482737"/>
              <a:ext cx="690196"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28"/>
            <p:cNvCxnSpPr/>
            <p:nvPr/>
          </p:nvCxnSpPr>
          <p:spPr>
            <a:xfrm>
              <a:off x="4244734" y="2561247"/>
              <a:ext cx="69019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0"/>
            <p:cNvSpPr txBox="1"/>
            <p:nvPr/>
          </p:nvSpPr>
          <p:spPr>
            <a:xfrm>
              <a:off x="4947979" y="2308754"/>
              <a:ext cx="3265241" cy="474024"/>
            </a:xfrm>
            <a:prstGeom prst="rect">
              <a:avLst/>
            </a:prstGeom>
            <a:noFill/>
          </p:spPr>
          <p:txBody>
            <a:bodyPr wrap="square" rtlCol="0">
              <a:spAutoFit/>
            </a:bodyPr>
            <a:lstStyle/>
            <a:p>
              <a:r>
                <a:rPr lang="en-US" altLang="zh-TW" sz="2118" dirty="0"/>
                <a:t>Negative of Gradient</a:t>
              </a:r>
              <a:endParaRPr lang="zh-TW" altLang="en-US" sz="2118" dirty="0"/>
            </a:p>
          </p:txBody>
        </p:sp>
        <p:cxnSp>
          <p:nvCxnSpPr>
            <p:cNvPr id="34" name="直線單箭頭接點 31"/>
            <p:cNvCxnSpPr/>
            <p:nvPr/>
          </p:nvCxnSpPr>
          <p:spPr>
            <a:xfrm>
              <a:off x="4257783" y="3038871"/>
              <a:ext cx="690196" cy="0"/>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文字方塊 32"/>
            <p:cNvSpPr txBox="1"/>
            <p:nvPr/>
          </p:nvSpPr>
          <p:spPr>
            <a:xfrm>
              <a:off x="4955188" y="2754441"/>
              <a:ext cx="2561545" cy="474024"/>
            </a:xfrm>
            <a:prstGeom prst="rect">
              <a:avLst/>
            </a:prstGeom>
            <a:noFill/>
          </p:spPr>
          <p:txBody>
            <a:bodyPr wrap="square" rtlCol="0">
              <a:spAutoFit/>
            </a:bodyPr>
            <a:lstStyle/>
            <a:p>
              <a:r>
                <a:rPr lang="en-US" altLang="zh-TW" sz="2118" dirty="0"/>
                <a:t>Momentum</a:t>
              </a:r>
              <a:endParaRPr lang="zh-TW" altLang="en-US" sz="2118" dirty="0"/>
            </a:p>
          </p:txBody>
        </p:sp>
        <p:sp>
          <p:nvSpPr>
            <p:cNvPr id="36" name="文字方塊 53"/>
            <p:cNvSpPr txBox="1"/>
            <p:nvPr/>
          </p:nvSpPr>
          <p:spPr>
            <a:xfrm>
              <a:off x="4947979" y="3210869"/>
              <a:ext cx="2561545" cy="474024"/>
            </a:xfrm>
            <a:prstGeom prst="rect">
              <a:avLst/>
            </a:prstGeom>
            <a:noFill/>
          </p:spPr>
          <p:txBody>
            <a:bodyPr wrap="square" rtlCol="0">
              <a:spAutoFit/>
            </a:bodyPr>
            <a:lstStyle/>
            <a:p>
              <a:r>
                <a:rPr lang="en-US" altLang="zh-TW" sz="2118" dirty="0"/>
                <a:t>Real Movement</a:t>
              </a:r>
              <a:endParaRPr lang="zh-TW" altLang="en-US" sz="2118" dirty="0"/>
            </a:p>
          </p:txBody>
        </p:sp>
      </p:grpSp>
      <p:cxnSp>
        <p:nvCxnSpPr>
          <p:cNvPr id="37" name="直線單箭頭接點 61"/>
          <p:cNvCxnSpPr/>
          <p:nvPr/>
        </p:nvCxnSpPr>
        <p:spPr>
          <a:xfrm>
            <a:off x="7027412" y="5967872"/>
            <a:ext cx="685805" cy="0"/>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66"/>
          <p:cNvCxnSpPr/>
          <p:nvPr/>
        </p:nvCxnSpPr>
        <p:spPr>
          <a:xfrm>
            <a:off x="8540047" y="5924291"/>
            <a:ext cx="575668" cy="9881"/>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68"/>
          <p:cNvCxnSpPr/>
          <p:nvPr/>
        </p:nvCxnSpPr>
        <p:spPr>
          <a:xfrm>
            <a:off x="5208244" y="6230420"/>
            <a:ext cx="1021348"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字方塊 9"/>
              <p:cNvSpPr txBox="1"/>
              <p:nvPr/>
            </p:nvSpPr>
            <p:spPr>
              <a:xfrm>
                <a:off x="1883319" y="2600614"/>
                <a:ext cx="1378833" cy="418256"/>
              </a:xfrm>
              <a:prstGeom prst="rect">
                <a:avLst/>
              </a:prstGeom>
              <a:noFill/>
            </p:spPr>
            <p:txBody>
              <a:bodyPr wrap="square" rtlCol="0">
                <a:spAutoFit/>
              </a:bodyPr>
              <a:lstStyle/>
              <a:p>
                <a:pPr algn="ctr"/>
                <a:r>
                  <a:rPr lang="en-US" altLang="zh-TW" sz="2118" dirty="0"/>
                  <a:t>cost</a:t>
                </a:r>
                <a:r>
                  <a:rPr lang="en-US" altLang="zh-TW" sz="2118" dirty="0">
                    <a:ea typeface="Cambria Math" panose="02040503050406030204" pitchFamily="18" charset="0"/>
                  </a:rPr>
                  <a:t> </a:t>
                </a:r>
                <a14:m>
                  <m:oMath xmlns:m="http://schemas.openxmlformats.org/officeDocument/2006/math">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r>
                          <a:rPr lang="zh-TW" altLang="en-US" sz="2118" i="1">
                            <a:latin typeface="Cambria Math" panose="02040503050406030204" pitchFamily="18" charset="0"/>
                          </a:rPr>
                          <m:t>𝜃</m:t>
                        </m:r>
                      </m:e>
                    </m:d>
                  </m:oMath>
                </a14:m>
                <a:endParaRPr lang="zh-TW" altLang="en-US" sz="2118" dirty="0"/>
              </a:p>
            </p:txBody>
          </p:sp>
        </mc:Choice>
        <mc:Fallback xmlns="">
          <p:sp>
            <p:nvSpPr>
              <p:cNvPr id="40" name="文字方塊 9"/>
              <p:cNvSpPr txBox="1">
                <a:spLocks noRot="1" noChangeAspect="1" noMove="1" noResize="1" noEditPoints="1" noAdjustHandles="1" noChangeArrowheads="1" noChangeShapeType="1" noTextEdit="1"/>
              </p:cNvSpPr>
              <p:nvPr/>
            </p:nvSpPr>
            <p:spPr>
              <a:xfrm>
                <a:off x="1883319" y="2600614"/>
                <a:ext cx="1378833" cy="418256"/>
              </a:xfrm>
              <a:prstGeom prst="rect">
                <a:avLst/>
              </a:prstGeom>
              <a:blipFill>
                <a:blip r:embed="rId2"/>
                <a:stretch>
                  <a:fillRect l="-442" t="-10294" b="-27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字方塊 9"/>
              <p:cNvSpPr txBox="1"/>
              <p:nvPr/>
            </p:nvSpPr>
            <p:spPr>
              <a:xfrm>
                <a:off x="9838504" y="5789587"/>
                <a:ext cx="647703" cy="41825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zh-TW" altLang="en-US" sz="2118" i="1">
                          <a:latin typeface="Cambria Math" panose="02040503050406030204" pitchFamily="18" charset="0"/>
                        </a:rPr>
                        <m:t>𝜃</m:t>
                      </m:r>
                    </m:oMath>
                  </m:oMathPara>
                </a14:m>
                <a:endParaRPr lang="zh-TW" altLang="en-US" sz="2118" dirty="0"/>
              </a:p>
            </p:txBody>
          </p:sp>
        </mc:Choice>
        <mc:Fallback xmlns="">
          <p:sp>
            <p:nvSpPr>
              <p:cNvPr id="41" name="文字方塊 9"/>
              <p:cNvSpPr txBox="1">
                <a:spLocks noRot="1" noChangeAspect="1" noMove="1" noResize="1" noEditPoints="1" noAdjustHandles="1" noChangeArrowheads="1" noChangeShapeType="1" noTextEdit="1"/>
              </p:cNvSpPr>
              <p:nvPr/>
            </p:nvSpPr>
            <p:spPr>
              <a:xfrm>
                <a:off x="9838504" y="5789587"/>
                <a:ext cx="647703" cy="418256"/>
              </a:xfrm>
              <a:prstGeom prst="rect">
                <a:avLst/>
              </a:prstGeom>
              <a:blipFill>
                <a:blip r:embed="rId3"/>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55E30D0-33FB-401B-96C0-284048D88915}"/>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12988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0" grpId="0"/>
      <p:bldP spid="21" grpId="0" animBg="1"/>
      <p:bldP spid="26" grpId="0" animBg="1"/>
      <p:bldP spid="27" grpId="0" animBg="1"/>
      <p:bldP spid="28" grpId="0" animBg="1"/>
      <p:bldP spid="2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with Momentum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95400" y="1060911"/>
                <a:ext cx="11089232" cy="4736177"/>
              </a:xfrm>
            </p:spPr>
            <p:txBody>
              <a:bodyPr>
                <a:normAutofit fontScale="92500" lnSpcReduction="10000"/>
              </a:bodyPr>
              <a:lstStyle/>
              <a:p>
                <a:r>
                  <a:rPr lang="en-US" altLang="zh-TW" dirty="0"/>
                  <a:t>Parameters update in </a:t>
                </a:r>
                <a:r>
                  <a:rPr lang="en-US" dirty="0"/>
                  <a:t>GD with momentum </a:t>
                </a:r>
                <a:r>
                  <a:rPr lang="en-US" altLang="zh-TW" dirty="0"/>
                  <a:t>: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𝑛𝑒𝑤</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𝑉</m:t>
                        </m:r>
                      </m:e>
                      <m:sup>
                        <m:r>
                          <a:rPr lang="en-US" altLang="zh-TW" b="0" i="1" smtClean="0">
                            <a:latin typeface="Cambria Math" panose="02040503050406030204" pitchFamily="18" charset="0"/>
                          </a:rPr>
                          <m:t>𝑛𝑒𝑤</m:t>
                        </m:r>
                      </m:sup>
                    </m:sSup>
                  </m:oMath>
                </a14:m>
                <a:endParaRPr lang="en-US" dirty="0"/>
              </a:p>
              <a:p>
                <a:pPr lvl="2"/>
                <a:r>
                  <a:rPr lang="en-US" dirty="0"/>
                  <a:t>Where: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𝑛𝑒𝑤</m:t>
                        </m:r>
                      </m:sup>
                    </m:sSup>
                  </m:oMath>
                </a14:m>
                <a:r>
                  <a:rPr lang="en-US" dirty="0"/>
                  <a:t>= </a:t>
                </a:r>
                <a14:m>
                  <m:oMath xmlns:m="http://schemas.openxmlformats.org/officeDocument/2006/math">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𝑜</m:t>
                        </m:r>
                        <m:r>
                          <a:rPr lang="en-US" altLang="zh-TW" i="1" smtClean="0">
                            <a:latin typeface="Cambria Math" panose="02040503050406030204" pitchFamily="18" charset="0"/>
                          </a:rPr>
                          <m:t>𝑙𝑑</m:t>
                        </m:r>
                      </m:sup>
                    </m:sSup>
                    <m:r>
                      <a:rPr lang="en-US" altLang="zh-TW" b="0" i="1" smtClean="0">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e>
                    </m:d>
                  </m:oMath>
                </a14:m>
                <a:endParaRPr lang="en-US" dirty="0"/>
              </a:p>
              <a:p>
                <a:r>
                  <a:rPr lang="en-US" dirty="0"/>
                  <a:t>Compare to vanilla GD: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𝑛𝑒𝑤</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e>
                    </m:d>
                  </m:oMath>
                </a14:m>
                <a:endParaRPr lang="en-US" dirty="0"/>
              </a:p>
              <a:p>
                <a:r>
                  <a:rPr lang="en-US" dirty="0"/>
                  <a:t>The term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𝑛𝑒𝑤</m:t>
                        </m:r>
                      </m:sup>
                    </m:sSup>
                  </m:oMath>
                </a14:m>
                <a:r>
                  <a:rPr lang="en-US" dirty="0"/>
                  <a:t> is called momentum</a:t>
                </a:r>
              </a:p>
              <a:p>
                <a:pPr lvl="1"/>
                <a:r>
                  <a:rPr lang="en-US" dirty="0"/>
                  <a:t>This term accumulates the gradients from the past several steps</a:t>
                </a:r>
              </a:p>
              <a:p>
                <a:pPr lvl="1"/>
                <a:r>
                  <a:rPr lang="en-US" dirty="0"/>
                  <a:t>It is similar to a momentum of a heavy ball rolling down the hill </a:t>
                </a:r>
              </a:p>
              <a:p>
                <a:r>
                  <a:rPr lang="en-US" dirty="0"/>
                  <a:t>The parameter</a:t>
                </a:r>
                <a14:m>
                  <m:oMath xmlns:m="http://schemas.openxmlformats.org/officeDocument/2006/math">
                    <m:r>
                      <a:rPr lang="en-US" altLang="zh-TW" b="0" i="0" smtClean="0">
                        <a:latin typeface="Cambria Math" panose="02040503050406030204" pitchFamily="18" charset="0"/>
                      </a:rPr>
                      <m:t> </m:t>
                    </m:r>
                    <m:r>
                      <a:rPr lang="zh-TW" altLang="en-US" i="1">
                        <a:latin typeface="Cambria Math" panose="02040503050406030204" pitchFamily="18" charset="0"/>
                      </a:rPr>
                      <m:t>𝛽</m:t>
                    </m:r>
                  </m:oMath>
                </a14:m>
                <a:r>
                  <a:rPr lang="en-US" dirty="0"/>
                  <a:t> referred to as a coefficient of momentum</a:t>
                </a:r>
              </a:p>
              <a:p>
                <a:pPr lvl="1"/>
                <a:r>
                  <a:rPr lang="en-US" dirty="0"/>
                  <a:t>A typical value of the parameter </a:t>
                </a:r>
                <a14:m>
                  <m:oMath xmlns:m="http://schemas.openxmlformats.org/officeDocument/2006/math">
                    <m:r>
                      <a:rPr lang="zh-TW" altLang="en-US" i="1">
                        <a:latin typeface="Cambria Math" panose="02040503050406030204" pitchFamily="18" charset="0"/>
                      </a:rPr>
                      <m:t>𝛽</m:t>
                    </m:r>
                  </m:oMath>
                </a14:m>
                <a:r>
                  <a:rPr lang="en-US" dirty="0"/>
                  <a:t> is 0.9</a:t>
                </a:r>
              </a:p>
              <a:p>
                <a:r>
                  <a:rPr lang="en-US" dirty="0"/>
                  <a:t>This method updates the parameters </a:t>
                </a:r>
                <a14:m>
                  <m:oMath xmlns:m="http://schemas.openxmlformats.org/officeDocument/2006/math">
                    <m:r>
                      <a:rPr lang="zh-TW" altLang="en-US" i="1">
                        <a:latin typeface="Cambria Math" panose="02040503050406030204" pitchFamily="18" charset="0"/>
                      </a:rPr>
                      <m:t>𝜃</m:t>
                    </m:r>
                  </m:oMath>
                </a14:m>
                <a:r>
                  <a:rPr lang="en-US" dirty="0"/>
                  <a:t> in the direction of the weighted average of the past gradients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95400" y="1060911"/>
                <a:ext cx="11089232" cy="4736177"/>
              </a:xfrm>
              <a:blipFill>
                <a:blip r:embed="rId3"/>
                <a:stretch>
                  <a:fillRect l="-1144" t="-2406" b="-3743"/>
                </a:stretch>
              </a:blipFill>
            </p:spPr>
            <p:txBody>
              <a:bodyPr/>
              <a:lstStyle/>
              <a:p>
                <a:r>
                  <a:rPr lang="en-CY">
                    <a:noFill/>
                  </a:rPr>
                  <a:t> </a:t>
                </a:r>
              </a:p>
            </p:txBody>
          </p:sp>
        </mc:Fallback>
      </mc:AlternateContent>
    </p:spTree>
    <p:extLst>
      <p:ext uri="{BB962C8B-B14F-4D97-AF65-F5344CB8AC3E}">
        <p14:creationId xmlns:p14="http://schemas.microsoft.com/office/powerpoint/2010/main" val="362571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optimization algorithms</a:t>
            </a:r>
          </a:p>
        </p:txBody>
      </p:sp>
      <p:sp>
        <p:nvSpPr>
          <p:cNvPr id="3" name="Content Placeholder 2"/>
          <p:cNvSpPr>
            <a:spLocks noGrp="1"/>
          </p:cNvSpPr>
          <p:nvPr>
            <p:ph idx="1"/>
          </p:nvPr>
        </p:nvSpPr>
        <p:spPr/>
        <p:txBody>
          <a:bodyPr/>
          <a:lstStyle/>
          <a:p>
            <a:r>
              <a:rPr lang="en-US" dirty="0"/>
              <a:t>Momentum SGD: improves SGD by incorporating “momentum”</a:t>
            </a:r>
          </a:p>
          <a:p>
            <a:endParaRPr lang="en-US" dirty="0"/>
          </a:p>
        </p:txBody>
      </p:sp>
      <p:sp>
        <p:nvSpPr>
          <p:cNvPr id="4" name="Oval 3"/>
          <p:cNvSpPr/>
          <p:nvPr/>
        </p:nvSpPr>
        <p:spPr>
          <a:xfrm rot="5400000" flipH="1">
            <a:off x="8038653" y="2916704"/>
            <a:ext cx="1282152" cy="2217271"/>
          </a:xfrm>
          <a:prstGeom prst="ellipse">
            <a:avLst/>
          </a:prstGeom>
          <a:noFill/>
          <a:ln w="38100">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sz="3200" dirty="0">
              <a:solidFill>
                <a:prstClr val="black"/>
              </a:solidFill>
            </a:endParaRPr>
          </a:p>
        </p:txBody>
      </p:sp>
      <p:sp>
        <p:nvSpPr>
          <p:cNvPr id="5" name="Oval 4"/>
          <p:cNvSpPr/>
          <p:nvPr/>
        </p:nvSpPr>
        <p:spPr>
          <a:xfrm rot="5400000" flipH="1">
            <a:off x="7338900" y="2617004"/>
            <a:ext cx="2139293" cy="3194610"/>
          </a:xfrm>
          <a:prstGeom prst="ellipse">
            <a:avLst/>
          </a:prstGeom>
          <a:noFill/>
          <a:ln w="38100">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sz="3200" dirty="0">
              <a:solidFill>
                <a:prstClr val="black"/>
              </a:solidFill>
            </a:endParaRPr>
          </a:p>
        </p:txBody>
      </p:sp>
      <p:sp>
        <p:nvSpPr>
          <p:cNvPr id="6" name="Oval 5"/>
          <p:cNvSpPr/>
          <p:nvPr/>
        </p:nvSpPr>
        <p:spPr>
          <a:xfrm rot="5400000" flipH="1">
            <a:off x="6655446" y="2262925"/>
            <a:ext cx="3100550" cy="4031129"/>
          </a:xfrm>
          <a:prstGeom prst="ellipse">
            <a:avLst/>
          </a:prstGeom>
          <a:noFill/>
          <a:ln w="38100">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sz="3200" dirty="0">
              <a:solidFill>
                <a:prstClr val="black"/>
              </a:solidFill>
            </a:endParaRPr>
          </a:p>
        </p:txBody>
      </p:sp>
      <p:sp>
        <p:nvSpPr>
          <p:cNvPr id="7" name="Freeform 8"/>
          <p:cNvSpPr/>
          <p:nvPr/>
        </p:nvSpPr>
        <p:spPr>
          <a:xfrm rot="5400000" flipH="1">
            <a:off x="7341473" y="4031209"/>
            <a:ext cx="1694320" cy="1655483"/>
          </a:xfrm>
          <a:custGeom>
            <a:avLst/>
            <a:gdLst>
              <a:gd name="connsiteX0" fmla="*/ 0 w 1775011"/>
              <a:gd name="connsiteY0" fmla="*/ 1655483 h 1655483"/>
              <a:gd name="connsiteX1" fmla="*/ 1117600 w 1775011"/>
              <a:gd name="connsiteY1" fmla="*/ 1117600 h 1655483"/>
              <a:gd name="connsiteX2" fmla="*/ 1631576 w 1775011"/>
              <a:gd name="connsiteY2" fmla="*/ 687295 h 1655483"/>
              <a:gd name="connsiteX3" fmla="*/ 1775011 w 1775011"/>
              <a:gd name="connsiteY3" fmla="*/ 0 h 1655483"/>
            </a:gdLst>
            <a:ahLst/>
            <a:cxnLst>
              <a:cxn ang="0">
                <a:pos x="connsiteX0" y="connsiteY0"/>
              </a:cxn>
              <a:cxn ang="0">
                <a:pos x="connsiteX1" y="connsiteY1"/>
              </a:cxn>
              <a:cxn ang="0">
                <a:pos x="connsiteX2" y="connsiteY2"/>
              </a:cxn>
              <a:cxn ang="0">
                <a:pos x="connsiteX3" y="connsiteY3"/>
              </a:cxn>
            </a:cxnLst>
            <a:rect l="l" t="t" r="r" b="b"/>
            <a:pathLst>
              <a:path w="1775011" h="1655483">
                <a:moveTo>
                  <a:pt x="0" y="1655483"/>
                </a:moveTo>
                <a:cubicBezTo>
                  <a:pt x="422835" y="1467224"/>
                  <a:pt x="845671" y="1278965"/>
                  <a:pt x="1117600" y="1117600"/>
                </a:cubicBezTo>
                <a:cubicBezTo>
                  <a:pt x="1389529" y="956235"/>
                  <a:pt x="1522008" y="873562"/>
                  <a:pt x="1631576" y="687295"/>
                </a:cubicBezTo>
                <a:cubicBezTo>
                  <a:pt x="1741144" y="501028"/>
                  <a:pt x="1758077" y="250514"/>
                  <a:pt x="1775011" y="0"/>
                </a:cubicBezTo>
              </a:path>
            </a:pathLst>
          </a:custGeom>
          <a:noFill/>
          <a:ln w="38100">
            <a:solidFill>
              <a:schemeClr val="tx1"/>
            </a:solidFill>
            <a:prstDash val="dash"/>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cxnSp>
        <p:nvCxnSpPr>
          <p:cNvPr id="8" name="Straight Arrow Connector 7"/>
          <p:cNvCxnSpPr/>
          <p:nvPr/>
        </p:nvCxnSpPr>
        <p:spPr>
          <a:xfrm flipH="1" flipV="1">
            <a:off x="7128076" y="5050717"/>
            <a:ext cx="256838" cy="621765"/>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5400000" flipH="1">
            <a:off x="7288598" y="5622339"/>
            <a:ext cx="164012" cy="1718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endParaRPr lang="en-US" sz="3200" dirty="0">
              <a:solidFill>
                <a:prstClr val="black"/>
              </a:solidFill>
            </a:endParaRPr>
          </a:p>
        </p:txBody>
      </p:sp>
      <p:cxnSp>
        <p:nvCxnSpPr>
          <p:cNvPr id="10" name="Straight Arrow Connector 9"/>
          <p:cNvCxnSpPr/>
          <p:nvPr/>
        </p:nvCxnSpPr>
        <p:spPr>
          <a:xfrm flipV="1">
            <a:off x="7501011" y="4906017"/>
            <a:ext cx="539795" cy="441657"/>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514070" y="4227969"/>
            <a:ext cx="256838" cy="621765"/>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661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Nesterov</a:t>
            </a:r>
            <a:r>
              <a:rPr lang="en-US" dirty="0"/>
              <a:t> Accelerated Momentum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TW" b="1" i="1" dirty="0">
                    <a:solidFill>
                      <a:srgbClr val="0070C0"/>
                    </a:solidFill>
                  </a:rPr>
                  <a:t>Gradient descent with </a:t>
                </a:r>
                <a:r>
                  <a:rPr lang="en-US" altLang="zh-TW" b="1" i="1" dirty="0" err="1">
                    <a:solidFill>
                      <a:srgbClr val="0070C0"/>
                    </a:solidFill>
                  </a:rPr>
                  <a:t>Nesterov</a:t>
                </a:r>
                <a:r>
                  <a:rPr lang="en-US" altLang="zh-TW" b="1" i="1" dirty="0">
                    <a:solidFill>
                      <a:srgbClr val="0070C0"/>
                    </a:solidFill>
                  </a:rPr>
                  <a:t> accelerated momentum </a:t>
                </a:r>
              </a:p>
              <a:p>
                <a:pPr lvl="1"/>
                <a:r>
                  <a:rPr lang="en-US" altLang="zh-TW" dirty="0"/>
                  <a:t>Parameters update: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𝑛𝑒𝑤</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𝑛𝑒𝑤</m:t>
                        </m:r>
                      </m:sup>
                    </m:sSup>
                  </m:oMath>
                </a14:m>
                <a:endParaRPr lang="en-US" dirty="0"/>
              </a:p>
              <a:p>
                <a:pPr lvl="2"/>
                <a:r>
                  <a:rPr lang="en-US" dirty="0"/>
                  <a:t>Where: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𝑛𝑒𝑤</m:t>
                        </m:r>
                      </m:sup>
                    </m:sSup>
                  </m:oMath>
                </a14:m>
                <a:r>
                  <a:rPr lang="en-US" dirty="0"/>
                  <a:t>= </a:t>
                </a:r>
                <a14:m>
                  <m:oMath xmlns:m="http://schemas.openxmlformats.org/officeDocument/2006/math">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𝑜𝑙𝑑</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𝑜𝑙𝑑</m:t>
                            </m:r>
                          </m:sup>
                        </m:sSup>
                      </m:e>
                    </m:d>
                  </m:oMath>
                </a14:m>
                <a:endParaRPr lang="en-US" dirty="0"/>
              </a:p>
              <a:p>
                <a:pPr lvl="1"/>
                <a:r>
                  <a:rPr lang="en-US" dirty="0"/>
                  <a:t>The term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𝑜𝑙𝑑</m:t>
                        </m:r>
                      </m:sup>
                    </m:sSup>
                  </m:oMath>
                </a14:m>
                <a:r>
                  <a:rPr lang="en-US" dirty="0"/>
                  <a:t> allows us to predict the position of the parameters in the next step (i.e.,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𝑛𝑒𝑥𝑡</m:t>
                        </m:r>
                      </m:sup>
                    </m:sSup>
                    <m:r>
                      <a:rPr lang="en-US" altLang="zh-TW" b="0" i="1" smtClean="0">
                        <a:latin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𝑜𝑙𝑑</m:t>
                        </m:r>
                      </m:sup>
                    </m:sSup>
                  </m:oMath>
                </a14:m>
                <a:r>
                  <a:rPr lang="en-US" dirty="0"/>
                  <a:t>)</a:t>
                </a:r>
              </a:p>
              <a:p>
                <a:pPr lvl="1"/>
                <a:r>
                  <a:rPr lang="en-US" dirty="0"/>
                  <a:t>The gradient is calculated with respect to the approximate future position of the parameters in the next step,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𝑛𝑒𝑥𝑡</m:t>
                        </m:r>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26" t="-908"/>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3204496" y="4389868"/>
            <a:ext cx="5852899" cy="2221007"/>
          </a:xfrm>
          <a:prstGeom prst="rect">
            <a:avLst/>
          </a:prstGeom>
        </p:spPr>
      </p:pic>
      <p:sp>
        <p:nvSpPr>
          <p:cNvPr id="5" name="TextBox 4"/>
          <p:cNvSpPr txBox="1"/>
          <p:nvPr/>
        </p:nvSpPr>
        <p:spPr>
          <a:xfrm>
            <a:off x="2410885" y="6640746"/>
            <a:ext cx="7687913" cy="228076"/>
          </a:xfrm>
          <a:prstGeom prst="rect">
            <a:avLst/>
          </a:prstGeom>
          <a:noFill/>
        </p:spPr>
        <p:txBody>
          <a:bodyPr wrap="square" rtlCol="0">
            <a:spAutoFit/>
          </a:bodyPr>
          <a:lstStyle/>
          <a:p>
            <a:pPr algn="ctr"/>
            <a:r>
              <a:rPr lang="en-US" sz="882" dirty="0"/>
              <a:t>Picture from: </a:t>
            </a:r>
            <a:r>
              <a:rPr lang="en-US" sz="882" dirty="0">
                <a:hlinkClick r:id="rId5"/>
              </a:rPr>
              <a:t>https://towardsdatascience.com/learning-parameters-part-2-a190bef2d12</a:t>
            </a:r>
            <a:endParaRPr lang="en-US" sz="882" dirty="0"/>
          </a:p>
        </p:txBody>
      </p:sp>
      <p:sp>
        <p:nvSpPr>
          <p:cNvPr id="6" name="TextBox 5"/>
          <p:cNvSpPr txBox="1"/>
          <p:nvPr/>
        </p:nvSpPr>
        <p:spPr>
          <a:xfrm>
            <a:off x="1775520" y="4894182"/>
            <a:ext cx="1715485" cy="309637"/>
          </a:xfrm>
          <a:prstGeom prst="rect">
            <a:avLst/>
          </a:prstGeom>
          <a:noFill/>
        </p:spPr>
        <p:txBody>
          <a:bodyPr wrap="square" rtlCol="0">
            <a:spAutoFit/>
          </a:bodyPr>
          <a:lstStyle/>
          <a:p>
            <a:r>
              <a:rPr lang="en-US" sz="1412" dirty="0">
                <a:solidFill>
                  <a:schemeClr val="accent3">
                    <a:lumMod val="75000"/>
                  </a:schemeClr>
                </a:solidFill>
              </a:rPr>
              <a:t>GD with momentum</a:t>
            </a:r>
          </a:p>
        </p:txBody>
      </p:sp>
      <p:sp>
        <p:nvSpPr>
          <p:cNvPr id="7" name="TextBox 6"/>
          <p:cNvSpPr txBox="1"/>
          <p:nvPr/>
        </p:nvSpPr>
        <p:spPr>
          <a:xfrm>
            <a:off x="8891605" y="4785556"/>
            <a:ext cx="1508693" cy="526939"/>
          </a:xfrm>
          <a:prstGeom prst="rect">
            <a:avLst/>
          </a:prstGeom>
          <a:noFill/>
        </p:spPr>
        <p:txBody>
          <a:bodyPr wrap="square" rtlCol="0">
            <a:spAutoFit/>
          </a:bodyPr>
          <a:lstStyle/>
          <a:p>
            <a:pPr algn="ctr"/>
            <a:r>
              <a:rPr lang="en-US" sz="1412" dirty="0">
                <a:solidFill>
                  <a:schemeClr val="accent3">
                    <a:lumMod val="75000"/>
                  </a:schemeClr>
                </a:solidFill>
              </a:rPr>
              <a:t>GD with </a:t>
            </a:r>
            <a:r>
              <a:rPr lang="en-US" sz="1412" dirty="0" err="1">
                <a:solidFill>
                  <a:schemeClr val="accent3">
                    <a:lumMod val="75000"/>
                  </a:schemeClr>
                </a:solidFill>
              </a:rPr>
              <a:t>Nesterov</a:t>
            </a:r>
            <a:r>
              <a:rPr lang="en-US" sz="1412" dirty="0">
                <a:solidFill>
                  <a:schemeClr val="accent3">
                    <a:lumMod val="75000"/>
                  </a:schemeClr>
                </a:solidFill>
              </a:rPr>
              <a:t> momentum</a:t>
            </a:r>
          </a:p>
        </p:txBody>
      </p:sp>
    </p:spTree>
    <p:extLst>
      <p:ext uri="{BB962C8B-B14F-4D97-AF65-F5344CB8AC3E}">
        <p14:creationId xmlns:p14="http://schemas.microsoft.com/office/powerpoint/2010/main" val="9327329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optimization algorithms</a:t>
            </a:r>
          </a:p>
        </p:txBody>
      </p:sp>
      <p:sp>
        <p:nvSpPr>
          <p:cNvPr id="3" name="Content Placeholder 2"/>
          <p:cNvSpPr>
            <a:spLocks noGrp="1"/>
          </p:cNvSpPr>
          <p:nvPr>
            <p:ph idx="1"/>
          </p:nvPr>
        </p:nvSpPr>
        <p:spPr/>
        <p:txBody>
          <a:bodyPr/>
          <a:lstStyle/>
          <a:p>
            <a:r>
              <a:rPr lang="en-US" dirty="0"/>
              <a:t>Adam </a:t>
            </a:r>
            <a:r>
              <a:rPr lang="en-US" sz="2400" dirty="0"/>
              <a:t>[</a:t>
            </a:r>
            <a:r>
              <a:rPr lang="en-US" sz="2400" dirty="0" err="1"/>
              <a:t>Kingma</a:t>
            </a:r>
            <a:r>
              <a:rPr lang="en-US" sz="2400" dirty="0"/>
              <a:t> &amp; Ba 2015]</a:t>
            </a:r>
            <a:r>
              <a:rPr lang="en-US" dirty="0"/>
              <a:t>: uses first and second order statistics of the gradients so that gradients are normalized</a:t>
            </a:r>
          </a:p>
          <a:p>
            <a:r>
              <a:rPr lang="en-US" dirty="0"/>
              <a:t>Benefit: prevents the vanishing/exploding gradient problem</a:t>
            </a:r>
          </a:p>
        </p:txBody>
      </p:sp>
    </p:spTree>
    <p:extLst>
      <p:ext uri="{BB962C8B-B14F-4D97-AF65-F5344CB8AC3E}">
        <p14:creationId xmlns:p14="http://schemas.microsoft.com/office/powerpoint/2010/main" val="35449793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1384" y="1052736"/>
                <a:ext cx="11233248" cy="5328592"/>
              </a:xfrm>
            </p:spPr>
            <p:txBody>
              <a:bodyPr>
                <a:normAutofit fontScale="92500" lnSpcReduction="20000"/>
              </a:bodyPr>
              <a:lstStyle/>
              <a:p>
                <a:r>
                  <a:rPr lang="en-US" b="1" i="1" dirty="0">
                    <a:solidFill>
                      <a:srgbClr val="0070C0"/>
                    </a:solidFill>
                  </a:rPr>
                  <a:t>Adaptive Moment Estimation (Adam)</a:t>
                </a:r>
              </a:p>
              <a:p>
                <a:pPr lvl="1"/>
                <a:r>
                  <a:rPr lang="en-US" dirty="0"/>
                  <a:t>Adam computes adaptive learning rates for each dimension of</a:t>
                </a:r>
                <a14:m>
                  <m:oMath xmlns:m="http://schemas.openxmlformats.org/officeDocument/2006/math">
                    <m:r>
                      <a:rPr lang="en-US" altLang="zh-TW" b="0" i="0" smtClean="0">
                        <a:latin typeface="Cambria Math" panose="02040503050406030204" pitchFamily="18" charset="0"/>
                      </a:rPr>
                      <m:t> </m:t>
                    </m:r>
                    <m:r>
                      <a:rPr lang="zh-TW" altLang="en-US" i="1">
                        <a:latin typeface="Cambria Math" panose="02040503050406030204" pitchFamily="18" charset="0"/>
                      </a:rPr>
                      <m:t>𝜃</m:t>
                    </m:r>
                  </m:oMath>
                </a14:m>
                <a:endParaRPr lang="en-US" dirty="0"/>
              </a:p>
              <a:p>
                <a:pPr lvl="2"/>
                <a:r>
                  <a:rPr lang="en-US" dirty="0"/>
                  <a:t>Similar to GD with momentum, Adam computes a weighted average of past gradients, i.e.,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𝑛𝑒𝑤</m:t>
                        </m:r>
                      </m:sup>
                    </m:sSup>
                  </m:oMath>
                </a14:m>
                <a:r>
                  <a:rPr lang="en-US" dirty="0"/>
                  <a:t>= </a:t>
                </a:r>
                <a14:m>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panose="02040503050406030204" pitchFamily="18" charset="0"/>
                          </a:rPr>
                          <m:t>𝛽</m:t>
                        </m:r>
                      </m:e>
                      <m:sub>
                        <m:r>
                          <a:rPr lang="en-US" altLang="zh-TW" b="0" i="1" smtClean="0">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𝑜𝑙𝑑</m:t>
                        </m:r>
                      </m:sup>
                    </m:sSup>
                    <m:r>
                      <a:rPr lang="en-US" altLang="zh-TW" i="1">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e>
                    </m:d>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e>
                    </m:d>
                  </m:oMath>
                </a14:m>
                <a:endParaRPr lang="en-US" dirty="0"/>
              </a:p>
              <a:p>
                <a:pPr lvl="2"/>
                <a:r>
                  <a:rPr lang="en-US" dirty="0"/>
                  <a:t>Adam also computes a weighted average of past squared gradients, i.e., </a:t>
                </a:r>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𝑈</m:t>
                        </m:r>
                      </m:e>
                      <m:sup>
                        <m:r>
                          <a:rPr lang="en-US" altLang="zh-TW" i="1">
                            <a:latin typeface="Cambria Math" panose="02040503050406030204" pitchFamily="18" charset="0"/>
                          </a:rPr>
                          <m:t>𝑛𝑒𝑤</m:t>
                        </m:r>
                      </m:sup>
                    </m:sSup>
                  </m:oMath>
                </a14:m>
                <a:r>
                  <a:rPr lang="en-US" dirty="0"/>
                  <a:t>=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b="0" i="1" smtClean="0">
                            <a:latin typeface="Cambria Math" panose="02040503050406030204" pitchFamily="18" charset="0"/>
                          </a:rPr>
                          <m:t>2</m:t>
                        </m:r>
                      </m:sub>
                    </m:sSub>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𝑈</m:t>
                        </m:r>
                      </m:e>
                      <m:sup>
                        <m:r>
                          <a:rPr lang="en-US" altLang="zh-TW" i="1">
                            <a:latin typeface="Cambria Math" panose="02040503050406030204" pitchFamily="18" charset="0"/>
                          </a:rPr>
                          <m:t>𝑜𝑙𝑑</m:t>
                        </m:r>
                      </m:sup>
                    </m:sSup>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b="0" i="1" smtClean="0">
                                <a:latin typeface="Cambria Math" panose="02040503050406030204" pitchFamily="18" charset="0"/>
                              </a:rPr>
                              <m:t>2</m:t>
                            </m:r>
                          </m:sub>
                        </m:sSub>
                      </m:e>
                    </m:d>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e>
                            </m:d>
                          </m:e>
                        </m:d>
                      </m:e>
                      <m:sup>
                        <m:r>
                          <a:rPr lang="en-US" altLang="zh-TW" b="0" i="1" smtClean="0">
                            <a:latin typeface="Cambria Math" panose="02040503050406030204" pitchFamily="18" charset="0"/>
                          </a:rPr>
                          <m:t>2</m:t>
                        </m:r>
                      </m:sup>
                    </m:sSup>
                  </m:oMath>
                </a14:m>
                <a:endParaRPr lang="en-US" dirty="0"/>
              </a:p>
              <a:p>
                <a:pPr lvl="1"/>
                <a:r>
                  <a:rPr lang="en-US" dirty="0"/>
                  <a:t>The parameters update is: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𝑛𝑒𝑤</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𝑜𝑙𝑑</m:t>
                        </m:r>
                      </m:sup>
                    </m:sSup>
                    <m:r>
                      <a:rPr lang="en-US" altLang="zh-TW" i="1">
                        <a:latin typeface="Cambria Math" panose="02040503050406030204" pitchFamily="18" charset="0"/>
                      </a:rPr>
                      <m:t>−</m:t>
                    </m:r>
                  </m:oMath>
                </a14:m>
                <a:r>
                  <a:rPr lang="en-US" altLang="zh-TW" dirty="0"/>
                  <a:t> </a:t>
                </a:r>
                <a14:m>
                  <m:oMath xmlns:m="http://schemas.openxmlformats.org/officeDocument/2006/math">
                    <m:f>
                      <m:fPr>
                        <m:ctrlPr>
                          <a:rPr lang="en-US" altLang="zh-TW" i="1">
                            <a:latin typeface="Cambria Math" panose="02040503050406030204" pitchFamily="18" charset="0"/>
                          </a:rPr>
                        </m:ctrlPr>
                      </m:fPr>
                      <m:num>
                        <m:r>
                          <a:rPr lang="zh-TW" altLang="en-US" i="1">
                            <a:latin typeface="Cambria Math" panose="02040503050406030204" pitchFamily="18" charset="0"/>
                          </a:rPr>
                          <m:t>𝛼</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𝑉</m:t>
                                    </m:r>
                                  </m:e>
                                </m:acc>
                              </m:e>
                              <m:sup>
                                <m:r>
                                  <a:rPr lang="en-US" altLang="zh-TW" i="1">
                                    <a:latin typeface="Cambria Math" panose="02040503050406030204" pitchFamily="18" charset="0"/>
                                  </a:rPr>
                                  <m:t>𝑛𝑒𝑤</m:t>
                                </m:r>
                              </m:sup>
                            </m:sSup>
                          </m:e>
                        </m:rad>
                        <m:r>
                          <a:rPr lang="en-US" altLang="zh-TW" b="0" i="1" smtClean="0">
                            <a:latin typeface="Cambria Math" panose="02040503050406030204" pitchFamily="18" charset="0"/>
                          </a:rPr>
                          <m:t>+</m:t>
                        </m:r>
                        <m:r>
                          <a:rPr lang="zh-TW" altLang="en-US" b="0" i="1" smtClean="0">
                            <a:latin typeface="Cambria Math" panose="02040503050406030204" pitchFamily="18" charset="0"/>
                          </a:rPr>
                          <m:t>𝜖</m:t>
                        </m:r>
                      </m:den>
                    </m:f>
                  </m:oMath>
                </a14:m>
                <a:r>
                  <a:rPr lang="en-US" altLang="zh-TW" dirty="0"/>
                  <a:t>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𝑈</m:t>
                            </m:r>
                          </m:e>
                        </m:acc>
                      </m:e>
                      <m:sup>
                        <m:r>
                          <a:rPr lang="en-US" altLang="zh-TW" i="1">
                            <a:latin typeface="Cambria Math" panose="02040503050406030204" pitchFamily="18" charset="0"/>
                          </a:rPr>
                          <m:t>𝑛𝑒𝑤</m:t>
                        </m:r>
                      </m:sup>
                    </m:sSup>
                  </m:oMath>
                </a14:m>
                <a:endParaRPr lang="en-US" dirty="0"/>
              </a:p>
              <a:p>
                <a:pPr lvl="2"/>
                <a:r>
                  <a:rPr lang="en-US" dirty="0"/>
                  <a:t>Where: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𝑉</m:t>
                            </m:r>
                          </m:e>
                        </m:acc>
                      </m:e>
                      <m:sup>
                        <m:r>
                          <a:rPr lang="en-US" altLang="zh-TW" i="1">
                            <a:latin typeface="Cambria Math" panose="02040503050406030204" pitchFamily="18" charset="0"/>
                          </a:rPr>
                          <m:t>𝑛𝑒𝑤</m:t>
                        </m:r>
                      </m:sup>
                    </m:sSup>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𝑉</m:t>
                            </m:r>
                          </m:e>
                          <m:sup>
                            <m:r>
                              <a:rPr lang="en-US" altLang="zh-TW" b="0" i="1" smtClean="0">
                                <a:latin typeface="Cambria Math" panose="02040503050406030204" pitchFamily="18" charset="0"/>
                              </a:rPr>
                              <m:t>𝑛𝑒𝑤</m:t>
                            </m:r>
                          </m:sup>
                        </m:sSup>
                      </m:num>
                      <m:den>
                        <m:r>
                          <a:rPr lang="en-US" altLang="zh-TW" b="0" i="1" smtClean="0">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den>
                    </m:f>
                  </m:oMath>
                </a14:m>
                <a:r>
                  <a:rPr lang="en-US" dirty="0"/>
                  <a:t> and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𝑈</m:t>
                            </m:r>
                          </m:e>
                        </m:acc>
                      </m:e>
                      <m:sup>
                        <m:r>
                          <a:rPr lang="en-US" altLang="zh-TW" i="1">
                            <a:latin typeface="Cambria Math" panose="02040503050406030204" pitchFamily="18" charset="0"/>
                          </a:rPr>
                          <m:t>𝑛𝑒𝑤</m:t>
                        </m:r>
                      </m:sup>
                    </m:sSup>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𝑈</m:t>
                            </m:r>
                          </m:e>
                          <m:sup>
                            <m:r>
                              <a:rPr lang="en-US" altLang="zh-TW" i="1">
                                <a:latin typeface="Cambria Math" panose="02040503050406030204" pitchFamily="18" charset="0"/>
                              </a:rPr>
                              <m:t>𝑛𝑒𝑤</m:t>
                            </m:r>
                          </m:sup>
                        </m:sSup>
                      </m:num>
                      <m:den>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b="0" i="1" smtClean="0">
                                <a:latin typeface="Cambria Math" panose="02040503050406030204" pitchFamily="18" charset="0"/>
                              </a:rPr>
                              <m:t>2</m:t>
                            </m:r>
                          </m:sub>
                        </m:sSub>
                      </m:den>
                    </m:f>
                  </m:oMath>
                </a14:m>
                <a:endParaRPr lang="en-US" dirty="0"/>
              </a:p>
              <a:p>
                <a:pPr lvl="2"/>
                <a:r>
                  <a:rPr lang="en-US" dirty="0"/>
                  <a:t>The proposed default values are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oMath>
                </a14:m>
                <a:r>
                  <a:rPr lang="en-US" dirty="0"/>
                  <a:t> = 0.9,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b="0" i="1" smtClean="0">
                            <a:latin typeface="Cambria Math" panose="02040503050406030204" pitchFamily="18" charset="0"/>
                          </a:rPr>
                          <m:t>2</m:t>
                        </m:r>
                      </m:sub>
                    </m:sSub>
                  </m:oMath>
                </a14:m>
                <a:r>
                  <a:rPr lang="en-US" dirty="0"/>
                  <a:t> = 0.999, and </a:t>
                </a:r>
                <a14:m>
                  <m:oMath xmlns:m="http://schemas.openxmlformats.org/officeDocument/2006/math">
                    <m:r>
                      <a:rPr lang="zh-TW" altLang="en-US" i="1">
                        <a:latin typeface="Cambria Math" panose="02040503050406030204" pitchFamily="18" charset="0"/>
                      </a:rPr>
                      <m:t>𝜖</m:t>
                    </m:r>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10</m:t>
                        </m:r>
                      </m:e>
                      <m:sup>
                        <m:r>
                          <a:rPr lang="en-US" altLang="zh-TW" b="0" i="1" smtClean="0">
                            <a:latin typeface="Cambria Math" panose="02040503050406030204" pitchFamily="18" charset="0"/>
                          </a:rPr>
                          <m:t>−8</m:t>
                        </m:r>
                      </m:sup>
                    </m:sSup>
                  </m:oMath>
                </a14:m>
                <a:endParaRPr lang="en-US" dirty="0"/>
              </a:p>
              <a:p>
                <a:r>
                  <a:rPr lang="en-US" dirty="0"/>
                  <a:t>Other commonly used optimization methods include:</a:t>
                </a:r>
              </a:p>
              <a:p>
                <a:pPr lvl="1"/>
                <a:r>
                  <a:rPr lang="en-US" dirty="0" err="1"/>
                  <a:t>Adagrad</a:t>
                </a:r>
                <a:r>
                  <a:rPr lang="en-US" dirty="0"/>
                  <a:t>, </a:t>
                </a:r>
                <a:r>
                  <a:rPr lang="en-US" dirty="0" err="1"/>
                  <a:t>Adadelta</a:t>
                </a:r>
                <a:r>
                  <a:rPr lang="en-US" dirty="0"/>
                  <a:t>, </a:t>
                </a:r>
                <a:r>
                  <a:rPr lang="en-US" dirty="0" err="1"/>
                  <a:t>RMSprop</a:t>
                </a:r>
                <a:r>
                  <a:rPr lang="en-US" dirty="0"/>
                  <a:t>, </a:t>
                </a:r>
                <a:r>
                  <a:rPr lang="en-US" dirty="0" err="1"/>
                  <a:t>Nadam</a:t>
                </a:r>
                <a:r>
                  <a:rPr lang="en-US" dirty="0"/>
                  <a:t>, etc.</a:t>
                </a:r>
              </a:p>
              <a:p>
                <a:pPr lvl="1"/>
                <a:r>
                  <a:rPr lang="en-US" dirty="0"/>
                  <a:t>Most papers nowadays used Adam and SGD with momentum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1384" y="1052736"/>
                <a:ext cx="11233248" cy="5328592"/>
              </a:xfrm>
              <a:blipFill>
                <a:blip r:embed="rId3"/>
                <a:stretch>
                  <a:fillRect l="-1130" t="-2857"/>
                </a:stretch>
              </a:blipFill>
            </p:spPr>
            <p:txBody>
              <a:bodyPr/>
              <a:lstStyle/>
              <a:p>
                <a:r>
                  <a:rPr lang="en-CY">
                    <a:noFill/>
                  </a:rPr>
                  <a:t> </a:t>
                </a:r>
              </a:p>
            </p:txBody>
          </p:sp>
        </mc:Fallback>
      </mc:AlternateContent>
    </p:spTree>
    <p:extLst>
      <p:ext uri="{BB962C8B-B14F-4D97-AF65-F5344CB8AC3E}">
        <p14:creationId xmlns:p14="http://schemas.microsoft.com/office/powerpoint/2010/main" val="5128591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841"/>
          <a:stretch/>
        </p:blipFill>
        <p:spPr>
          <a:xfrm>
            <a:off x="2220275" y="3852143"/>
            <a:ext cx="3812188" cy="2875794"/>
          </a:xfrm>
          <a:prstGeom prst="rect">
            <a:avLst/>
          </a:prstGeom>
        </p:spPr>
      </p:pic>
      <p:pic>
        <p:nvPicPr>
          <p:cNvPr id="5" name="Picture 4"/>
          <p:cNvPicPr>
            <a:picLocks noChangeAspect="1"/>
          </p:cNvPicPr>
          <p:nvPr/>
        </p:nvPicPr>
        <p:blipFill>
          <a:blip r:embed="rId4"/>
          <a:stretch>
            <a:fillRect/>
          </a:stretch>
        </p:blipFill>
        <p:spPr>
          <a:xfrm>
            <a:off x="6287420" y="3884860"/>
            <a:ext cx="3557232" cy="2826101"/>
          </a:xfrm>
          <a:prstGeom prst="rect">
            <a:avLst/>
          </a:prstGeom>
        </p:spPr>
      </p:pic>
      <p:sp>
        <p:nvSpPr>
          <p:cNvPr id="2" name="Title 1"/>
          <p:cNvSpPr>
            <a:spLocks noGrp="1"/>
          </p:cNvSpPr>
          <p:nvPr>
            <p:ph type="title"/>
          </p:nvPr>
        </p:nvSpPr>
        <p:spPr/>
        <p:txBody>
          <a:bodyPr/>
          <a:lstStyle/>
          <a:p>
            <a:r>
              <a:rPr lang="en-US" dirty="0"/>
              <a:t>Learning Rate</a:t>
            </a:r>
          </a:p>
        </p:txBody>
      </p:sp>
      <p:sp>
        <p:nvSpPr>
          <p:cNvPr id="3" name="Content Placeholder 2"/>
          <p:cNvSpPr>
            <a:spLocks noGrp="1"/>
          </p:cNvSpPr>
          <p:nvPr>
            <p:ph idx="1"/>
          </p:nvPr>
        </p:nvSpPr>
        <p:spPr/>
        <p:txBody>
          <a:bodyPr/>
          <a:lstStyle/>
          <a:p>
            <a:r>
              <a:rPr lang="en-US" b="1" i="1" dirty="0">
                <a:solidFill>
                  <a:srgbClr val="0070C0"/>
                </a:solidFill>
              </a:rPr>
              <a:t>Learning rate</a:t>
            </a:r>
          </a:p>
          <a:p>
            <a:pPr lvl="1"/>
            <a:r>
              <a:rPr lang="en-US" dirty="0"/>
              <a:t>The gradient tells us the direction in which the loss has the steepest rate of increase, but it does not tell us how far along the opposite direction we should step</a:t>
            </a:r>
          </a:p>
          <a:p>
            <a:pPr lvl="1"/>
            <a:r>
              <a:rPr lang="en-US" dirty="0"/>
              <a:t>Choosing the learning rate (also called the step size) is one of the most important hyper-parameter settings for NN training</a:t>
            </a:r>
          </a:p>
        </p:txBody>
      </p:sp>
      <p:sp>
        <p:nvSpPr>
          <p:cNvPr id="6" name="TextBox 5">
            <a:extLst>
              <a:ext uri="{FF2B5EF4-FFF2-40B4-BE49-F238E27FC236}">
                <a16:creationId xmlns:a16="http://schemas.microsoft.com/office/drawing/2014/main" id="{FE6C552D-F43D-4842-A9F2-ADB4BBFF731B}"/>
              </a:ext>
            </a:extLst>
          </p:cNvPr>
          <p:cNvSpPr txBox="1"/>
          <p:nvPr/>
        </p:nvSpPr>
        <p:spPr>
          <a:xfrm>
            <a:off x="1839056" y="4763266"/>
            <a:ext cx="635365" cy="744243"/>
          </a:xfrm>
          <a:prstGeom prst="rect">
            <a:avLst/>
          </a:prstGeom>
          <a:noFill/>
        </p:spPr>
        <p:txBody>
          <a:bodyPr wrap="square" rtlCol="0">
            <a:spAutoFit/>
          </a:bodyPr>
          <a:lstStyle/>
          <a:p>
            <a:r>
              <a:rPr lang="en-US" sz="1412" dirty="0"/>
              <a:t>LR too small</a:t>
            </a:r>
          </a:p>
        </p:txBody>
      </p:sp>
      <p:sp>
        <p:nvSpPr>
          <p:cNvPr id="7" name="TextBox 6">
            <a:extLst>
              <a:ext uri="{FF2B5EF4-FFF2-40B4-BE49-F238E27FC236}">
                <a16:creationId xmlns:a16="http://schemas.microsoft.com/office/drawing/2014/main" id="{E4FAA808-FCFD-4A83-A558-39E31C1E14BA}"/>
              </a:ext>
            </a:extLst>
          </p:cNvPr>
          <p:cNvSpPr txBox="1"/>
          <p:nvPr/>
        </p:nvSpPr>
        <p:spPr>
          <a:xfrm>
            <a:off x="9781115" y="4763266"/>
            <a:ext cx="635365" cy="744243"/>
          </a:xfrm>
          <a:prstGeom prst="rect">
            <a:avLst/>
          </a:prstGeom>
          <a:noFill/>
        </p:spPr>
        <p:txBody>
          <a:bodyPr wrap="square" rtlCol="0">
            <a:spAutoFit/>
          </a:bodyPr>
          <a:lstStyle/>
          <a:p>
            <a:r>
              <a:rPr lang="en-US" sz="1412" dirty="0"/>
              <a:t>LR too large</a:t>
            </a:r>
          </a:p>
        </p:txBody>
      </p:sp>
    </p:spTree>
    <p:extLst>
      <p:ext uri="{BB962C8B-B14F-4D97-AF65-F5344CB8AC3E}">
        <p14:creationId xmlns:p14="http://schemas.microsoft.com/office/powerpoint/2010/main" val="3813279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Rate</a:t>
            </a:r>
          </a:p>
        </p:txBody>
      </p:sp>
      <p:sp>
        <p:nvSpPr>
          <p:cNvPr id="3" name="Content Placeholder 2"/>
          <p:cNvSpPr>
            <a:spLocks noGrp="1"/>
          </p:cNvSpPr>
          <p:nvPr>
            <p:ph idx="1"/>
          </p:nvPr>
        </p:nvSpPr>
        <p:spPr/>
        <p:txBody>
          <a:bodyPr/>
          <a:lstStyle/>
          <a:p>
            <a:r>
              <a:rPr lang="en-US" dirty="0"/>
              <a:t>Training loss for different learning rates</a:t>
            </a:r>
          </a:p>
          <a:p>
            <a:pPr lvl="1"/>
            <a:r>
              <a:rPr lang="en-US" dirty="0"/>
              <a:t>High learning rate: the loss increases or plateaus too quickly</a:t>
            </a:r>
          </a:p>
          <a:p>
            <a:pPr lvl="1"/>
            <a:r>
              <a:rPr lang="en-US" dirty="0"/>
              <a:t>Low learning rate: the loss decreases too slowly (takes many epochs to reach a solution)</a:t>
            </a:r>
          </a:p>
        </p:txBody>
      </p:sp>
      <p:pic>
        <p:nvPicPr>
          <p:cNvPr id="4" name="Picture 3"/>
          <p:cNvPicPr>
            <a:picLocks noChangeAspect="1"/>
          </p:cNvPicPr>
          <p:nvPr/>
        </p:nvPicPr>
        <p:blipFill>
          <a:blip r:embed="rId2"/>
          <a:stretch>
            <a:fillRect/>
          </a:stretch>
        </p:blipFill>
        <p:spPr>
          <a:xfrm>
            <a:off x="4241997" y="3301927"/>
            <a:ext cx="3777897" cy="3254160"/>
          </a:xfrm>
          <a:prstGeom prst="rect">
            <a:avLst/>
          </a:prstGeom>
        </p:spPr>
      </p:pic>
      <p:sp>
        <p:nvSpPr>
          <p:cNvPr id="5" name="TextBox 4"/>
          <p:cNvSpPr txBox="1"/>
          <p:nvPr/>
        </p:nvSpPr>
        <p:spPr>
          <a:xfrm>
            <a:off x="2410885" y="6640746"/>
            <a:ext cx="7687913" cy="228076"/>
          </a:xfrm>
          <a:prstGeom prst="rect">
            <a:avLst/>
          </a:prstGeom>
          <a:noFill/>
        </p:spPr>
        <p:txBody>
          <a:bodyPr wrap="square" rtlCol="0">
            <a:spAutoFit/>
          </a:bodyPr>
          <a:lstStyle/>
          <a:p>
            <a:pPr algn="ctr"/>
            <a:r>
              <a:rPr lang="en-US" sz="882" dirty="0"/>
              <a:t>Picture from: </a:t>
            </a:r>
            <a:r>
              <a:rPr lang="en-US" sz="882" dirty="0">
                <a:hlinkClick r:id="rId3"/>
              </a:rPr>
              <a:t>https://cs231n.github.io/neural-networks-3/</a:t>
            </a:r>
            <a:endParaRPr lang="en-US" sz="882" dirty="0"/>
          </a:p>
        </p:txBody>
      </p:sp>
    </p:spTree>
    <p:extLst>
      <p:ext uri="{BB962C8B-B14F-4D97-AF65-F5344CB8AC3E}">
        <p14:creationId xmlns:p14="http://schemas.microsoft.com/office/powerpoint/2010/main" val="336316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nvSpPr>
        <p:spPr>
          <a:xfrm>
            <a:off x="9552920" y="754380"/>
            <a:ext cx="1569850" cy="75174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ts val="6200"/>
              </a:lnSpc>
              <a:spcBef>
                <a:spcPts val="1200"/>
              </a:spcBef>
              <a:defRPr sz="2100" b="1">
                <a:latin typeface="Times"/>
                <a:ea typeface="Times"/>
                <a:cs typeface="Times"/>
                <a:sym typeface="Times"/>
              </a:defRPr>
            </a:lvl1pPr>
          </a:lstStyle>
          <a:p>
            <a:r>
              <a:t>ResNet </a:t>
            </a:r>
          </a:p>
        </p:txBody>
      </p:sp>
      <p:pic>
        <p:nvPicPr>
          <p:cNvPr id="186" name="image14.png"/>
          <p:cNvPicPr>
            <a:picLocks noChangeAspect="1"/>
          </p:cNvPicPr>
          <p:nvPr/>
        </p:nvPicPr>
        <p:blipFill>
          <a:blip r:embed="rId2"/>
          <a:stretch>
            <a:fillRect/>
          </a:stretch>
        </p:blipFill>
        <p:spPr>
          <a:xfrm>
            <a:off x="5793740" y="25400"/>
            <a:ext cx="3728722" cy="6858000"/>
          </a:xfrm>
          <a:prstGeom prst="rect">
            <a:avLst/>
          </a:prstGeom>
          <a:ln w="12700">
            <a:miter lim="400000"/>
          </a:ln>
        </p:spPr>
      </p:pic>
      <p:sp>
        <p:nvSpPr>
          <p:cNvPr id="187" name="Shape 187"/>
          <p:cNvSpPr>
            <a:spLocks noGrp="1"/>
          </p:cNvSpPr>
          <p:nvPr>
            <p:ph type="title"/>
          </p:nvPr>
        </p:nvSpPr>
        <p:spPr>
          <a:xfrm>
            <a:off x="119336" y="19014"/>
            <a:ext cx="7886700" cy="1325564"/>
          </a:xfrm>
          <a:prstGeom prst="rect">
            <a:avLst/>
          </a:prstGeom>
        </p:spPr>
        <p:txBody>
          <a:bodyPr/>
          <a:lstStyle>
            <a:lvl1pPr>
              <a:defRPr sz="3200"/>
            </a:lvl1pPr>
          </a:lstStyle>
          <a:p>
            <a:r>
              <a:rPr dirty="0"/>
              <a:t>Network “Design” </a:t>
            </a:r>
          </a:p>
        </p:txBody>
      </p:sp>
      <p:sp>
        <p:nvSpPr>
          <p:cNvPr id="189" name="Shape 189"/>
          <p:cNvSpPr/>
          <p:nvPr/>
        </p:nvSpPr>
        <p:spPr>
          <a:xfrm>
            <a:off x="1855297" y="1348767"/>
            <a:ext cx="6646007" cy="284898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20578" indent="-220578">
              <a:lnSpc>
                <a:spcPct val="90000"/>
              </a:lnSpc>
              <a:spcBef>
                <a:spcPts val="1000"/>
              </a:spcBef>
              <a:buSzPct val="100000"/>
              <a:buChar char="•"/>
              <a:defRPr sz="2700">
                <a:latin typeface="Calibri"/>
                <a:ea typeface="Calibri"/>
                <a:cs typeface="Calibri"/>
                <a:sym typeface="Calibri"/>
              </a:defRPr>
            </a:pPr>
            <a:r>
              <a:rPr sz="2700"/>
              <a:t>Keep it simple</a:t>
            </a:r>
          </a:p>
          <a:p>
            <a:pPr>
              <a:lnSpc>
                <a:spcPct val="90000"/>
              </a:lnSpc>
              <a:spcBef>
                <a:spcPts val="1000"/>
              </a:spcBef>
              <a:defRPr sz="2700">
                <a:latin typeface="Calibri"/>
                <a:ea typeface="Calibri"/>
                <a:cs typeface="Calibri"/>
                <a:sym typeface="Calibri"/>
              </a:defRPr>
            </a:pPr>
            <a:endParaRPr sz="2700"/>
          </a:p>
          <a:p>
            <a:pPr marL="220578" indent="-220578">
              <a:lnSpc>
                <a:spcPct val="90000"/>
              </a:lnSpc>
              <a:spcBef>
                <a:spcPts val="1000"/>
              </a:spcBef>
              <a:buSzPct val="100000"/>
              <a:buChar char="•"/>
              <a:defRPr sz="2700">
                <a:latin typeface="Calibri"/>
                <a:ea typeface="Calibri"/>
                <a:cs typeface="Calibri"/>
                <a:sym typeface="Calibri"/>
              </a:defRPr>
            </a:pPr>
            <a:r>
              <a:rPr sz="2700"/>
              <a:t>The basic design </a:t>
            </a:r>
            <a:r>
              <a:rPr sz="2700">
                <a:solidFill>
                  <a:srgbClr val="7F7F7F"/>
                </a:solidFill>
              </a:rPr>
              <a:t>(VGG-style) </a:t>
            </a:r>
          </a:p>
          <a:p>
            <a:pPr lvl="1" indent="228600">
              <a:lnSpc>
                <a:spcPct val="90000"/>
              </a:lnSpc>
              <a:spcBef>
                <a:spcPts val="1000"/>
              </a:spcBef>
              <a:defRPr sz="2700">
                <a:latin typeface="Calibri"/>
                <a:ea typeface="Calibri"/>
                <a:cs typeface="Calibri"/>
                <a:sym typeface="Calibri"/>
              </a:defRPr>
            </a:pPr>
            <a:r>
              <a:rPr sz="2700"/>
              <a:t>• all 3x3 conv (almost)</a:t>
            </a:r>
            <a:br>
              <a:rPr sz="2700"/>
            </a:br>
            <a:r>
              <a:rPr sz="2700"/>
              <a:t>• spatial size /2 =&gt; # filters x2 </a:t>
            </a:r>
          </a:p>
          <a:p>
            <a:pPr lvl="1" indent="228600">
              <a:lnSpc>
                <a:spcPct val="90000"/>
              </a:lnSpc>
              <a:spcBef>
                <a:spcPts val="1000"/>
              </a:spcBef>
              <a:defRPr sz="2700">
                <a:latin typeface="Calibri"/>
                <a:ea typeface="Calibri"/>
                <a:cs typeface="Calibri"/>
                <a:sym typeface="Calibri"/>
              </a:defRPr>
            </a:pPr>
            <a:r>
              <a:rPr sz="2700"/>
              <a:t>•</a:t>
            </a:r>
            <a:r>
              <a:rPr sz="2700">
                <a:solidFill>
                  <a:srgbClr val="C00000"/>
                </a:solidFill>
              </a:rPr>
              <a:t> Simple design; just deep! </a:t>
            </a:r>
          </a:p>
        </p:txBody>
      </p:sp>
      <p:sp>
        <p:nvSpPr>
          <p:cNvPr id="190" name="Shape 190"/>
          <p:cNvSpPr/>
          <p:nvPr/>
        </p:nvSpPr>
        <p:spPr>
          <a:xfrm>
            <a:off x="2050813" y="4500880"/>
            <a:ext cx="3332062" cy="172354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spcBef>
                <a:spcPts val="1200"/>
              </a:spcBef>
              <a:defRPr sz="2400">
                <a:solidFill>
                  <a:srgbClr val="7F7F7F"/>
                </a:solidFill>
                <a:latin typeface="Calibri"/>
                <a:ea typeface="Calibri"/>
                <a:cs typeface="Calibri"/>
                <a:sym typeface="Calibri"/>
              </a:defRPr>
            </a:pPr>
            <a:r>
              <a:rPr sz="2400"/>
              <a:t>Other remarks:</a:t>
            </a:r>
            <a:br>
              <a:rPr sz="2400"/>
            </a:br>
            <a:r>
              <a:rPr sz="2400"/>
              <a:t>• no max pooling(almost) </a:t>
            </a:r>
          </a:p>
          <a:p>
            <a:pPr>
              <a:spcBef>
                <a:spcPts val="1200"/>
              </a:spcBef>
              <a:defRPr sz="2400">
                <a:solidFill>
                  <a:srgbClr val="7F7F7F"/>
                </a:solidFill>
                <a:latin typeface="Calibri"/>
                <a:ea typeface="Calibri"/>
                <a:cs typeface="Calibri"/>
                <a:sym typeface="Calibri"/>
              </a:defRPr>
            </a:pPr>
            <a:r>
              <a:rPr sz="2400"/>
              <a:t>• no hidden fc</a:t>
            </a:r>
            <a:br>
              <a:rPr sz="2400"/>
            </a:br>
            <a:r>
              <a:rPr sz="2400"/>
              <a:t>• no dropout </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Annealing the Learning Rate</a:t>
            </a:r>
          </a:p>
        </p:txBody>
      </p:sp>
      <p:sp>
        <p:nvSpPr>
          <p:cNvPr id="3" name="Content Placeholder 2"/>
          <p:cNvSpPr>
            <a:spLocks noGrp="1"/>
          </p:cNvSpPr>
          <p:nvPr>
            <p:ph idx="1"/>
          </p:nvPr>
        </p:nvSpPr>
        <p:spPr>
          <a:xfrm>
            <a:off x="335360" y="984965"/>
            <a:ext cx="11233248" cy="4888070"/>
          </a:xfrm>
        </p:spPr>
        <p:txBody>
          <a:bodyPr>
            <a:normAutofit/>
          </a:bodyPr>
          <a:lstStyle/>
          <a:p>
            <a:r>
              <a:rPr lang="en-US" dirty="0"/>
              <a:t>Reduce the learning rate over time (learning rate decay)</a:t>
            </a:r>
          </a:p>
          <a:p>
            <a:pPr lvl="1"/>
            <a:r>
              <a:rPr lang="en-US" dirty="0"/>
              <a:t>Approach 1</a:t>
            </a:r>
          </a:p>
          <a:p>
            <a:pPr lvl="2"/>
            <a:r>
              <a:rPr lang="en-US" dirty="0"/>
              <a:t>Reduce the learning rate by some factor every few epochs</a:t>
            </a:r>
          </a:p>
          <a:p>
            <a:pPr lvl="3"/>
            <a:r>
              <a:rPr lang="en-US" dirty="0"/>
              <a:t>Typical values: reduce the learning rate by a half every 5 epochs, or by 10 every 20 epochs</a:t>
            </a:r>
          </a:p>
          <a:p>
            <a:pPr lvl="3"/>
            <a:r>
              <a:rPr lang="en-US" dirty="0"/>
              <a:t>Exponential decay reduces the learning rate exponentially over time</a:t>
            </a:r>
          </a:p>
          <a:p>
            <a:pPr lvl="3"/>
            <a:r>
              <a:rPr lang="en-US" dirty="0"/>
              <a:t>These numbers depend heavily on the type of problem and the model</a:t>
            </a:r>
          </a:p>
          <a:p>
            <a:pPr lvl="1"/>
            <a:r>
              <a:rPr lang="en-US" dirty="0"/>
              <a:t>Approach 2 </a:t>
            </a:r>
          </a:p>
          <a:p>
            <a:pPr lvl="2"/>
            <a:r>
              <a:rPr lang="en-US" dirty="0"/>
              <a:t>Reduce the learning rate by a constant (e.g., by half) whenever the validation loss stops improving </a:t>
            </a:r>
          </a:p>
          <a:p>
            <a:endParaRPr lang="en-US" dirty="0"/>
          </a:p>
        </p:txBody>
      </p:sp>
    </p:spTree>
    <p:extLst>
      <p:ext uri="{BB962C8B-B14F-4D97-AF65-F5344CB8AC3E}">
        <p14:creationId xmlns:p14="http://schemas.microsoft.com/office/powerpoint/2010/main" val="3592668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rate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1636" y="1268760"/>
                <a:ext cx="10515600" cy="4879975"/>
              </a:xfrm>
            </p:spPr>
            <p:txBody>
              <a:bodyPr>
                <a:normAutofit/>
              </a:bodyPr>
              <a:lstStyle/>
              <a:p>
                <a:r>
                  <a:rPr lang="en-US" dirty="0"/>
                  <a:t>Reduce the learning rate or step-size parameter (</a:t>
                </a:r>
                <a14:m>
                  <m:oMath xmlns:m="http://schemas.openxmlformats.org/officeDocument/2006/math">
                    <m:r>
                      <a:rPr lang="en-US" b="0" i="1" smtClean="0">
                        <a:latin typeface="Cambria Math" panose="02040503050406030204" pitchFamily="18" charset="0"/>
                      </a:rPr>
                      <m:t>𝜂</m:t>
                    </m:r>
                  </m:oMath>
                </a14:m>
                <a:r>
                  <a:rPr lang="en-US" dirty="0"/>
                  <a:t>) once in a while</a:t>
                </a:r>
              </a:p>
              <a:p>
                <a:endParaRPr lang="en-US" dirty="0"/>
              </a:p>
              <a:p>
                <a:endParaRPr lang="en-US" dirty="0"/>
              </a:p>
              <a:p>
                <a:endParaRPr lang="en-US" dirty="0"/>
              </a:p>
              <a:p>
                <a:endParaRPr lang="en-US" dirty="0"/>
              </a:p>
              <a:p>
                <a:endParaRPr lang="en-US" dirty="0"/>
              </a:p>
              <a:p>
                <a:r>
                  <a:rPr lang="en-US" dirty="0"/>
                  <a:t>Typical setting: multiply 0.98 to </a:t>
                </a:r>
                <a14:m>
                  <m:oMath xmlns:m="http://schemas.openxmlformats.org/officeDocument/2006/math">
                    <m:r>
                      <a:rPr lang="en-US" b="0" i="1" smtClean="0">
                        <a:latin typeface="Cambria Math" panose="02040503050406030204" pitchFamily="18" charset="0"/>
                      </a:rPr>
                      <m:t>𝜂</m:t>
                    </m:r>
                  </m:oMath>
                </a14:m>
                <a:r>
                  <a:rPr lang="en-US" dirty="0"/>
                  <a:t> every epoch.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1636" y="1268760"/>
                <a:ext cx="10515600" cy="4879975"/>
              </a:xfrm>
              <a:blipFill>
                <a:blip r:embed="rId2"/>
                <a:stretch>
                  <a:fillRect l="-1327" t="-1554"/>
                </a:stretch>
              </a:blipFill>
            </p:spPr>
            <p:txBody>
              <a:bodyPr/>
              <a:lstStyle/>
              <a:p>
                <a:r>
                  <a:rPr lang="en-CY">
                    <a:noFill/>
                  </a:rPr>
                  <a:t> </a:t>
                </a:r>
              </a:p>
            </p:txBody>
          </p:sp>
        </mc:Fallback>
      </mc:AlternateContent>
      <p:sp>
        <p:nvSpPr>
          <p:cNvPr id="4" name="Oval 3"/>
          <p:cNvSpPr/>
          <p:nvPr/>
        </p:nvSpPr>
        <p:spPr>
          <a:xfrm rot="5400000" flipH="1">
            <a:off x="6216304" y="2105321"/>
            <a:ext cx="1282152" cy="2217271"/>
          </a:xfrm>
          <a:prstGeom prst="ellipse">
            <a:avLst/>
          </a:prstGeom>
          <a:noFill/>
          <a:ln w="38100">
            <a:solidFill>
              <a:srgbClr val="C00000"/>
            </a:solid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sz="3200" dirty="0">
              <a:solidFill>
                <a:prstClr val="black"/>
              </a:solidFill>
            </a:endParaRPr>
          </a:p>
        </p:txBody>
      </p:sp>
      <p:sp>
        <p:nvSpPr>
          <p:cNvPr id="5" name="Oval 4"/>
          <p:cNvSpPr/>
          <p:nvPr/>
        </p:nvSpPr>
        <p:spPr>
          <a:xfrm rot="5400000" flipH="1">
            <a:off x="5516551" y="1805621"/>
            <a:ext cx="2139293" cy="3194610"/>
          </a:xfrm>
          <a:prstGeom prst="ellipse">
            <a:avLst/>
          </a:prstGeom>
          <a:noFill/>
          <a:ln w="38100">
            <a:solidFill>
              <a:srgbClr val="C00000"/>
            </a:solid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sz="3200" dirty="0">
              <a:solidFill>
                <a:prstClr val="black"/>
              </a:solidFill>
            </a:endParaRPr>
          </a:p>
        </p:txBody>
      </p:sp>
      <p:sp>
        <p:nvSpPr>
          <p:cNvPr id="6" name="Oval 5"/>
          <p:cNvSpPr/>
          <p:nvPr/>
        </p:nvSpPr>
        <p:spPr>
          <a:xfrm rot="5400000" flipH="1">
            <a:off x="4833097" y="1451542"/>
            <a:ext cx="3100550" cy="4031129"/>
          </a:xfrm>
          <a:prstGeom prst="ellipse">
            <a:avLst/>
          </a:prstGeom>
          <a:noFill/>
          <a:ln w="38100">
            <a:solidFill>
              <a:srgbClr val="C00000"/>
            </a:solid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sz="3200" dirty="0">
              <a:solidFill>
                <a:prstClr val="black"/>
              </a:solidFill>
            </a:endParaRPr>
          </a:p>
        </p:txBody>
      </p:sp>
      <p:sp>
        <p:nvSpPr>
          <p:cNvPr id="7" name="Freeform 6"/>
          <p:cNvSpPr/>
          <p:nvPr/>
        </p:nvSpPr>
        <p:spPr>
          <a:xfrm rot="5400000" flipH="1">
            <a:off x="5519124" y="3219826"/>
            <a:ext cx="1694320" cy="1655483"/>
          </a:xfrm>
          <a:custGeom>
            <a:avLst/>
            <a:gdLst>
              <a:gd name="connsiteX0" fmla="*/ 0 w 1775011"/>
              <a:gd name="connsiteY0" fmla="*/ 1655483 h 1655483"/>
              <a:gd name="connsiteX1" fmla="*/ 1117600 w 1775011"/>
              <a:gd name="connsiteY1" fmla="*/ 1117600 h 1655483"/>
              <a:gd name="connsiteX2" fmla="*/ 1631576 w 1775011"/>
              <a:gd name="connsiteY2" fmla="*/ 687295 h 1655483"/>
              <a:gd name="connsiteX3" fmla="*/ 1775011 w 1775011"/>
              <a:gd name="connsiteY3" fmla="*/ 0 h 1655483"/>
            </a:gdLst>
            <a:ahLst/>
            <a:cxnLst>
              <a:cxn ang="0">
                <a:pos x="connsiteX0" y="connsiteY0"/>
              </a:cxn>
              <a:cxn ang="0">
                <a:pos x="connsiteX1" y="connsiteY1"/>
              </a:cxn>
              <a:cxn ang="0">
                <a:pos x="connsiteX2" y="connsiteY2"/>
              </a:cxn>
              <a:cxn ang="0">
                <a:pos x="connsiteX3" y="connsiteY3"/>
              </a:cxn>
            </a:cxnLst>
            <a:rect l="l" t="t" r="r" b="b"/>
            <a:pathLst>
              <a:path w="1775011" h="1655483">
                <a:moveTo>
                  <a:pt x="0" y="1655483"/>
                </a:moveTo>
                <a:cubicBezTo>
                  <a:pt x="422835" y="1467224"/>
                  <a:pt x="845671" y="1278965"/>
                  <a:pt x="1117600" y="1117600"/>
                </a:cubicBezTo>
                <a:cubicBezTo>
                  <a:pt x="1389529" y="956235"/>
                  <a:pt x="1522008" y="873562"/>
                  <a:pt x="1631576" y="687295"/>
                </a:cubicBezTo>
                <a:cubicBezTo>
                  <a:pt x="1741144" y="501028"/>
                  <a:pt x="1758077" y="250514"/>
                  <a:pt x="1775011" y="0"/>
                </a:cubicBezTo>
              </a:path>
            </a:pathLst>
          </a:custGeom>
          <a:noFill/>
          <a:ln w="38100">
            <a:solidFill>
              <a:schemeClr val="tx1"/>
            </a:solidFill>
            <a:prstDash val="dash"/>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cxnSp>
        <p:nvCxnSpPr>
          <p:cNvPr id="8" name="Straight Arrow Connector 7"/>
          <p:cNvCxnSpPr/>
          <p:nvPr/>
        </p:nvCxnSpPr>
        <p:spPr>
          <a:xfrm flipH="1" flipV="1">
            <a:off x="5246909" y="3983779"/>
            <a:ext cx="315656" cy="877321"/>
          </a:xfrm>
          <a:prstGeom prst="straightConnector1">
            <a:avLst/>
          </a:prstGeom>
          <a:ln w="762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5400000" flipH="1">
            <a:off x="5466249" y="4810956"/>
            <a:ext cx="164012" cy="1718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endParaRPr lang="en-US" sz="3200" dirty="0">
              <a:solidFill>
                <a:prstClr val="black"/>
              </a:solidFill>
            </a:endParaRPr>
          </a:p>
        </p:txBody>
      </p:sp>
      <p:cxnSp>
        <p:nvCxnSpPr>
          <p:cNvPr id="10" name="Straight Arrow Connector 9"/>
          <p:cNvCxnSpPr/>
          <p:nvPr/>
        </p:nvCxnSpPr>
        <p:spPr>
          <a:xfrm flipV="1">
            <a:off x="5678662" y="4094634"/>
            <a:ext cx="539795" cy="441657"/>
          </a:xfrm>
          <a:prstGeom prst="straightConnector1">
            <a:avLst/>
          </a:prstGeom>
          <a:ln w="762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854198" y="3586224"/>
            <a:ext cx="94361" cy="452128"/>
          </a:xfrm>
          <a:prstGeom prst="straightConnector1">
            <a:avLst/>
          </a:prstGeom>
          <a:ln w="762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205942" y="3467106"/>
            <a:ext cx="380255" cy="203936"/>
          </a:xfrm>
          <a:prstGeom prst="straightConnector1">
            <a:avLst/>
          </a:prstGeom>
          <a:ln w="762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9955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1713989" y="92414"/>
            <a:ext cx="6858000" cy="276999"/>
          </a:xfrm>
          <a:prstGeom prst="rect">
            <a:avLst/>
          </a:prstGeom>
          <a:noFill/>
          <a:ln w="9525">
            <a:noFill/>
            <a:miter lim="800000"/>
            <a:headEnd/>
            <a:tailEnd/>
          </a:ln>
        </p:spPr>
        <p:txBody>
          <a:bodyPr lIns="0" tIns="0" rIns="0" bIns="0">
            <a:spAutoFit/>
          </a:bodyPr>
          <a:lstStyle/>
          <a:p>
            <a:pPr>
              <a:spcBef>
                <a:spcPct val="50000"/>
              </a:spcBef>
            </a:pPr>
            <a:r>
              <a:rPr lang="en-US" b="1" dirty="0">
                <a:solidFill>
                  <a:srgbClr val="892034"/>
                </a:solidFill>
              </a:rPr>
              <a:t>Gradient Descent Algorithms For Optimization</a:t>
            </a:r>
          </a:p>
        </p:txBody>
      </p:sp>
      <p:sp>
        <p:nvSpPr>
          <p:cNvPr id="22" name="Rectangle 3155"/>
          <p:cNvSpPr>
            <a:spLocks noChangeArrowheads="1"/>
          </p:cNvSpPr>
          <p:nvPr/>
        </p:nvSpPr>
        <p:spPr bwMode="auto">
          <a:xfrm>
            <a:off x="1808887" y="609803"/>
            <a:ext cx="8645525" cy="5883594"/>
          </a:xfrm>
          <a:prstGeom prst="rect">
            <a:avLst/>
          </a:prstGeom>
          <a:noFill/>
          <a:ln w="9525">
            <a:noFill/>
            <a:miter lim="800000"/>
            <a:headEnd/>
            <a:tailEnd/>
          </a:ln>
          <a:effectLst/>
        </p:spPr>
        <p:txBody>
          <a:bodyPr lIns="0" tIns="0" rIns="0" bIns="0"/>
          <a:lstStyle/>
          <a:p>
            <a:pPr marL="176213" indent="-176213" algn="just">
              <a:spcAft>
                <a:spcPct val="50000"/>
              </a:spcAft>
              <a:buFontTx/>
              <a:buChar char="•"/>
            </a:pPr>
            <a:endParaRPr lang="en-US" b="1" dirty="0">
              <a:solidFill>
                <a:srgbClr val="000000"/>
              </a:solidFill>
            </a:endParaRPr>
          </a:p>
        </p:txBody>
      </p:sp>
      <p:sp>
        <p:nvSpPr>
          <p:cNvPr id="10" name="Rectangle 3155"/>
          <p:cNvSpPr>
            <a:spLocks noChangeArrowheads="1"/>
          </p:cNvSpPr>
          <p:nvPr/>
        </p:nvSpPr>
        <p:spPr bwMode="auto">
          <a:xfrm>
            <a:off x="1961287" y="762203"/>
            <a:ext cx="8645525" cy="5883594"/>
          </a:xfrm>
          <a:prstGeom prst="rect">
            <a:avLst/>
          </a:prstGeom>
          <a:noFill/>
          <a:ln w="9525">
            <a:noFill/>
            <a:miter lim="800000"/>
            <a:headEnd/>
            <a:tailEnd/>
          </a:ln>
          <a:effectLst/>
        </p:spPr>
        <p:txBody>
          <a:bodyPr lIns="0" tIns="0" rIns="0" bIns="0"/>
          <a:lstStyle/>
          <a:p>
            <a:pPr marL="285750" indent="-285750" algn="just">
              <a:spcAft>
                <a:spcPct val="50000"/>
              </a:spcAft>
              <a:buFont typeface="Arial" panose="020B0604020202020204" pitchFamily="34" charset="0"/>
              <a:buChar char="•"/>
            </a:pPr>
            <a:endParaRPr lang="en-US" b="1" dirty="0">
              <a:solidFill>
                <a:srgbClr val="000000"/>
              </a:solidFill>
              <a:ea typeface="Cambria Math" panose="02040503050406030204" pitchFamily="18" charset="0"/>
            </a:endParaRPr>
          </a:p>
          <a:p>
            <a:pPr algn="just">
              <a:spcAft>
                <a:spcPct val="50000"/>
              </a:spcAft>
            </a:pPr>
            <a:endParaRPr lang="en-US" b="1" dirty="0">
              <a:solidFill>
                <a:srgbClr val="000000"/>
              </a:solidFill>
              <a:ea typeface="Cambria Math" panose="02040503050406030204" pitchFamily="18" charset="0"/>
            </a:endParaRPr>
          </a:p>
          <a:p>
            <a:pPr algn="just">
              <a:spcAft>
                <a:spcPct val="50000"/>
              </a:spcAft>
            </a:pPr>
            <a:endParaRPr lang="en-US" b="1" dirty="0">
              <a:solidFill>
                <a:srgbClr val="000000"/>
              </a:solidFill>
            </a:endParaRPr>
          </a:p>
          <a:p>
            <a:pPr algn="just">
              <a:spcAft>
                <a:spcPct val="50000"/>
              </a:spcAft>
            </a:pPr>
            <a:endParaRPr lang="en-US" b="1" dirty="0">
              <a:solidFill>
                <a:srgbClr val="000000"/>
              </a:solidFill>
            </a:endParaRPr>
          </a:p>
        </p:txBody>
      </p:sp>
      <p:sp>
        <p:nvSpPr>
          <p:cNvPr id="6" name="Content Placeholder 2"/>
          <p:cNvSpPr txBox="1">
            <a:spLocks/>
          </p:cNvSpPr>
          <p:nvPr/>
        </p:nvSpPr>
        <p:spPr>
          <a:xfrm>
            <a:off x="335360" y="563083"/>
            <a:ext cx="11449272" cy="5977035"/>
          </a:xfrm>
          <a:prstGeom prst="rect">
            <a:avLst/>
          </a:prstGeom>
        </p:spPr>
        <p:txBody>
          <a:bodyPr lIns="0" tIns="0" rIns="0" bIns="0"/>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38125" indent="-238125">
              <a:spcBef>
                <a:spcPts val="0"/>
              </a:spcBef>
              <a:spcAft>
                <a:spcPts val="600"/>
              </a:spcAft>
              <a:buFont typeface="Arial" charset="0"/>
              <a:buChar char="•"/>
            </a:pPr>
            <a:r>
              <a:rPr lang="en-US" b="1" dirty="0">
                <a:latin typeface="Arial" panose="020B0604020202020204" pitchFamily="34" charset="0"/>
                <a:cs typeface="Arial" panose="020B0604020202020204" pitchFamily="34" charset="0"/>
              </a:rPr>
              <a:t>SGD: Stochastic Gradient Descent http://</a:t>
            </a:r>
            <a:r>
              <a:rPr lang="en-US" b="1" dirty="0" err="1">
                <a:latin typeface="Arial" panose="020B0604020202020204" pitchFamily="34" charset="0"/>
                <a:cs typeface="Arial" panose="020B0604020202020204" pitchFamily="34" charset="0"/>
              </a:rPr>
              <a:t>ufldl.stanford.edu</a:t>
            </a:r>
            <a:r>
              <a:rPr lang="en-US" b="1" dirty="0">
                <a:latin typeface="Arial" panose="020B0604020202020204" pitchFamily="34" charset="0"/>
                <a:cs typeface="Arial" panose="020B0604020202020204" pitchFamily="34" charset="0"/>
              </a:rPr>
              <a:t>/tutorial/supervised/</a:t>
            </a:r>
            <a:r>
              <a:rPr lang="en-US" b="1" dirty="0" err="1">
                <a:latin typeface="Arial" panose="020B0604020202020204" pitchFamily="34" charset="0"/>
                <a:cs typeface="Arial" panose="020B0604020202020204" pitchFamily="34" charset="0"/>
              </a:rPr>
              <a:t>OptimizationStochasticGradientDescent</a:t>
            </a:r>
            <a:r>
              <a:rPr lang="en-US" b="1" dirty="0">
                <a:latin typeface="Arial" panose="020B0604020202020204" pitchFamily="34" charset="0"/>
                <a:cs typeface="Arial" panose="020B0604020202020204" pitchFamily="34" charset="0"/>
              </a:rPr>
              <a:t>/</a:t>
            </a:r>
          </a:p>
          <a:p>
            <a:pPr marL="238125" indent="-238125">
              <a:spcBef>
                <a:spcPts val="0"/>
              </a:spcBef>
              <a:spcAft>
                <a:spcPts val="600"/>
              </a:spcAft>
              <a:buFont typeface="Arial" charset="0"/>
              <a:buChar char="•"/>
            </a:pPr>
            <a:r>
              <a:rPr lang="en-US" b="1" dirty="0" err="1">
                <a:latin typeface="Arial" panose="020B0604020202020204" pitchFamily="34" charset="0"/>
                <a:cs typeface="Arial" panose="020B0604020202020204" pitchFamily="34" charset="0"/>
              </a:rPr>
              <a:t>RMSprop</a:t>
            </a:r>
            <a:r>
              <a:rPr lang="en-US" b="1" dirty="0">
                <a:latin typeface="Arial" panose="020B0604020202020204" pitchFamily="34" charset="0"/>
                <a:cs typeface="Arial" panose="020B0604020202020204" pitchFamily="34" charset="0"/>
              </a:rPr>
              <a:t>: Root Mean Square Propagation http://</a:t>
            </a:r>
            <a:r>
              <a:rPr lang="en-US" b="1" dirty="0" err="1">
                <a:latin typeface="Arial" panose="020B0604020202020204" pitchFamily="34" charset="0"/>
                <a:cs typeface="Arial" panose="020B0604020202020204" pitchFamily="34" charset="0"/>
              </a:rPr>
              <a:t>www.cs.toronto.edu</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tijmen</a:t>
            </a:r>
            <a:r>
              <a:rPr lang="en-US" b="1" dirty="0">
                <a:latin typeface="Arial" panose="020B0604020202020204" pitchFamily="34" charset="0"/>
                <a:cs typeface="Arial" panose="020B0604020202020204" pitchFamily="34" charset="0"/>
              </a:rPr>
              <a:t>/csc321/slides/lecture_slides_lec6.pdf)</a:t>
            </a:r>
          </a:p>
          <a:p>
            <a:pPr marL="238125" indent="-238125">
              <a:spcBef>
                <a:spcPts val="0"/>
              </a:spcBef>
              <a:spcAft>
                <a:spcPts val="600"/>
              </a:spcAft>
              <a:buFont typeface="Arial" charset="0"/>
              <a:buChar char="•"/>
            </a:pPr>
            <a:r>
              <a:rPr lang="en-US" b="1" dirty="0" err="1">
                <a:latin typeface="Arial" panose="020B0604020202020204" pitchFamily="34" charset="0"/>
                <a:cs typeface="Arial" panose="020B0604020202020204" pitchFamily="34" charset="0"/>
              </a:rPr>
              <a:t>Adagrad</a:t>
            </a:r>
            <a:r>
              <a:rPr lang="en-US" b="1" dirty="0">
                <a:latin typeface="Arial" panose="020B0604020202020204" pitchFamily="34" charset="0"/>
                <a:cs typeface="Arial" panose="020B0604020202020204" pitchFamily="34" charset="0"/>
              </a:rPr>
              <a:t>: Adaptive Gradient Algorithm</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jmlr.org</a:t>
            </a:r>
            <a:r>
              <a:rPr lang="en-US" b="1" dirty="0">
                <a:latin typeface="Arial" panose="020B0604020202020204" pitchFamily="34" charset="0"/>
                <a:cs typeface="Arial" panose="020B0604020202020204" pitchFamily="34" charset="0"/>
              </a:rPr>
              <a:t>/papers/v12/duchi11a.html</a:t>
            </a:r>
          </a:p>
          <a:p>
            <a:pPr marL="238125" indent="-238125">
              <a:spcBef>
                <a:spcPts val="0"/>
              </a:spcBef>
              <a:spcAft>
                <a:spcPts val="600"/>
              </a:spcAft>
              <a:buFont typeface="Arial" charset="0"/>
              <a:buChar char="•"/>
            </a:pPr>
            <a:r>
              <a:rPr lang="en-US" b="1" dirty="0" err="1">
                <a:latin typeface="Arial" panose="020B0604020202020204" pitchFamily="34" charset="0"/>
                <a:cs typeface="Arial" panose="020B0604020202020204" pitchFamily="34" charset="0"/>
              </a:rPr>
              <a:t>Adadelta</a:t>
            </a:r>
            <a:r>
              <a:rPr lang="en-US" b="1" dirty="0">
                <a:latin typeface="Arial" panose="020B0604020202020204" pitchFamily="34" charset="0"/>
                <a:cs typeface="Arial" panose="020B0604020202020204" pitchFamily="34" charset="0"/>
              </a:rPr>
              <a:t>: an extension of </a:t>
            </a:r>
            <a:r>
              <a:rPr lang="en-US" b="1" dirty="0" err="1">
                <a:latin typeface="Arial" panose="020B0604020202020204" pitchFamily="34" charset="0"/>
                <a:cs typeface="Arial" panose="020B0604020202020204" pitchFamily="34" charset="0"/>
              </a:rPr>
              <a:t>Adagrad</a:t>
            </a:r>
            <a:r>
              <a:rPr lang="en-US" b="1" dirty="0">
                <a:latin typeface="Arial" panose="020B0604020202020204" pitchFamily="34" charset="0"/>
                <a:cs typeface="Arial" panose="020B0604020202020204" pitchFamily="34" charset="0"/>
              </a:rPr>
              <a:t> that seeks to reduce its aggressive, monotonically decreasing learning rate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arxiv.org</a:t>
            </a:r>
            <a:r>
              <a:rPr lang="en-US" b="1" dirty="0">
                <a:latin typeface="Arial" panose="020B0604020202020204" pitchFamily="34" charset="0"/>
                <a:cs typeface="Arial" panose="020B0604020202020204" pitchFamily="34" charset="0"/>
              </a:rPr>
              <a:t>/abs/1212.5701</a:t>
            </a:r>
          </a:p>
          <a:p>
            <a:pPr marL="238125" indent="-238125">
              <a:spcBef>
                <a:spcPts val="0"/>
              </a:spcBef>
              <a:spcAft>
                <a:spcPts val="600"/>
              </a:spcAft>
              <a:buFont typeface="Arial" charset="0"/>
              <a:buChar char="•"/>
            </a:pPr>
            <a:r>
              <a:rPr lang="en-US" b="1" dirty="0">
                <a:latin typeface="Arial" panose="020B0604020202020204" pitchFamily="34" charset="0"/>
                <a:cs typeface="Arial" panose="020B0604020202020204" pitchFamily="34" charset="0"/>
              </a:rPr>
              <a:t>Adam: Adaptive Moment Estimation – keeps separate learning rates for each weight as well as an exponentially decaying average of previous gradients.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arxiv.org</a:t>
            </a:r>
            <a:r>
              <a:rPr lang="en-US" b="1" dirty="0">
                <a:latin typeface="Arial" panose="020B0604020202020204" pitchFamily="34" charset="0"/>
                <a:cs typeface="Arial" panose="020B0604020202020204" pitchFamily="34" charset="0"/>
              </a:rPr>
              <a:t>/abs/1412.6980v8</a:t>
            </a:r>
          </a:p>
          <a:p>
            <a:pPr marL="238125" indent="-238125">
              <a:spcBef>
                <a:spcPts val="0"/>
              </a:spcBef>
              <a:spcAft>
                <a:spcPts val="600"/>
              </a:spcAft>
              <a:buFont typeface="Arial" charset="0"/>
              <a:buChar char="•"/>
            </a:pPr>
            <a:r>
              <a:rPr lang="en-US" b="1" dirty="0" err="1">
                <a:latin typeface="Arial" panose="020B0604020202020204" pitchFamily="34" charset="0"/>
                <a:cs typeface="Arial" panose="020B0604020202020204" pitchFamily="34" charset="0"/>
              </a:rPr>
              <a:t>Adamax</a:t>
            </a:r>
            <a:r>
              <a:rPr lang="en-US" b="1" dirty="0">
                <a:latin typeface="Arial" panose="020B0604020202020204" pitchFamily="34" charset="0"/>
                <a:cs typeface="Arial" panose="020B0604020202020204" pitchFamily="34" charset="0"/>
              </a:rPr>
              <a:t>: A variant of Adam that scales the gradient inversely proportionally to the ℓ</a:t>
            </a:r>
            <a:r>
              <a:rPr lang="en-US" b="1" baseline="-25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norm of the past gradients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arxiv.org</a:t>
            </a:r>
            <a:r>
              <a:rPr lang="en-US" b="1" dirty="0">
                <a:latin typeface="Arial" panose="020B0604020202020204" pitchFamily="34" charset="0"/>
                <a:cs typeface="Arial" panose="020B0604020202020204" pitchFamily="34" charset="0"/>
              </a:rPr>
              <a:t>/abs/1412.6980v8</a:t>
            </a:r>
          </a:p>
          <a:p>
            <a:pPr marL="238125" indent="-238125">
              <a:spcBef>
                <a:spcPts val="0"/>
              </a:spcBef>
              <a:spcAft>
                <a:spcPts val="600"/>
              </a:spcAft>
              <a:buFont typeface="Arial" charset="0"/>
              <a:buChar char="•"/>
            </a:pPr>
            <a:r>
              <a:rPr lang="en-US" b="1" dirty="0" err="1">
                <a:latin typeface="Arial" panose="020B0604020202020204" pitchFamily="34" charset="0"/>
                <a:cs typeface="Arial" panose="020B0604020202020204" pitchFamily="34" charset="0"/>
              </a:rPr>
              <a:t>Nadam</a:t>
            </a:r>
            <a:r>
              <a:rPr lang="en-US" b="1" dirty="0">
                <a:latin typeface="Arial" panose="020B0604020202020204" pitchFamily="34" charset="0"/>
                <a:cs typeface="Arial" panose="020B0604020202020204" pitchFamily="34" charset="0"/>
              </a:rPr>
              <a:t>: </a:t>
            </a:r>
            <a:r>
              <a:rPr lang="en-US" b="1" dirty="0" err="1"/>
              <a:t>Nesterov</a:t>
            </a:r>
            <a:r>
              <a:rPr lang="en-US" b="1" dirty="0"/>
              <a:t>-accelerated Adaptive Moment Estimation</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http://cs229.stanford.edu/proj2015/054_report.pdf</a:t>
            </a:r>
          </a:p>
        </p:txBody>
      </p:sp>
    </p:spTree>
    <p:extLst>
      <p:ext uri="{BB962C8B-B14F-4D97-AF65-F5344CB8AC3E}">
        <p14:creationId xmlns:p14="http://schemas.microsoft.com/office/powerpoint/2010/main" val="39598242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1343085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2BB865-5F89-012B-3514-4AB18C330E0C}"/>
              </a:ext>
            </a:extLst>
          </p:cNvPr>
          <p:cNvSpPr>
            <a:spLocks noGrp="1"/>
          </p:cNvSpPr>
          <p:nvPr>
            <p:ph type="ctrTitle"/>
          </p:nvPr>
        </p:nvSpPr>
        <p:spPr/>
        <p:txBody>
          <a:bodyPr/>
          <a:lstStyle/>
          <a:p>
            <a:r>
              <a:rPr lang="en-US" dirty="0"/>
              <a:t>Lets Revisit Optimization Basics</a:t>
            </a:r>
          </a:p>
        </p:txBody>
      </p:sp>
    </p:spTree>
    <p:extLst>
      <p:ext uri="{BB962C8B-B14F-4D97-AF65-F5344CB8AC3E}">
        <p14:creationId xmlns:p14="http://schemas.microsoft.com/office/powerpoint/2010/main" val="2645822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628938" y="190300"/>
            <a:ext cx="5906907" cy="821500"/>
          </a:xfrm>
        </p:spPr>
        <p:txBody>
          <a:bodyPr>
            <a:normAutofit/>
          </a:bodyPr>
          <a:lstStyle/>
          <a:p>
            <a:r>
              <a:rPr lang="en-IN" sz="3200" dirty="0">
                <a:solidFill>
                  <a:schemeClr val="accent2">
                    <a:lumMod val="75000"/>
                  </a:schemeClr>
                </a:solidFill>
              </a:rPr>
              <a:t>Functions and their optima</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000" dirty="0">
                    <a:latin typeface="Abadi Extra Light" panose="020B0204020104020204" pitchFamily="34" charset="0"/>
                  </a:rPr>
                  <a:t>Many ML problems require us to optimize a function </a:t>
                </a:r>
                <a14:m>
                  <m:oMath xmlns:m="http://schemas.openxmlformats.org/officeDocument/2006/math">
                    <m:r>
                      <a:rPr lang="en-IN" sz="2000" i="1" dirty="0" smtClean="0">
                        <a:latin typeface="Cambria Math" panose="02040503050406030204" pitchFamily="18" charset="0"/>
                      </a:rPr>
                      <m:t>𝑓</m:t>
                    </m:r>
                  </m:oMath>
                </a14:m>
                <a:r>
                  <a:rPr lang="en-IN" sz="2000" dirty="0">
                    <a:latin typeface="Abadi Extra Light" panose="020B0204020104020204" pitchFamily="34" charset="0"/>
                  </a:rPr>
                  <a:t> of some variable(s) </a:t>
                </a:r>
                <a14:m>
                  <m:oMath xmlns:m="http://schemas.openxmlformats.org/officeDocument/2006/math">
                    <m:r>
                      <a:rPr lang="en-IN" sz="2000" i="1" dirty="0" smtClean="0">
                        <a:latin typeface="Cambria Math" panose="02040503050406030204" pitchFamily="18" charset="0"/>
                      </a:rPr>
                      <m:t>𝑥</m:t>
                    </m:r>
                  </m:oMath>
                </a14:m>
                <a:endParaRPr lang="en-IN" sz="2000" dirty="0">
                  <a:latin typeface="Abadi Extra Light" panose="020B0204020104020204" pitchFamily="34" charset="0"/>
                </a:endParaRPr>
              </a:p>
              <a:p>
                <a:pPr>
                  <a:buFont typeface="Wingdings" panose="05000000000000000000" pitchFamily="2" charset="2"/>
                  <a:buChar char="§"/>
                </a:pPr>
                <a:r>
                  <a:rPr lang="en-IN" sz="2000" dirty="0">
                    <a:latin typeface="Abadi Extra Light" panose="020B0204020104020204" pitchFamily="34" charset="0"/>
                  </a:rPr>
                  <a:t>For simplicity, assume </a:t>
                </a:r>
                <a14:m>
                  <m:oMath xmlns:m="http://schemas.openxmlformats.org/officeDocument/2006/math">
                    <m:r>
                      <a:rPr lang="en-IN" sz="2000" i="1" dirty="0" smtClean="0">
                        <a:latin typeface="Cambria Math" panose="02040503050406030204" pitchFamily="18" charset="0"/>
                      </a:rPr>
                      <m:t>𝑓</m:t>
                    </m:r>
                  </m:oMath>
                </a14:m>
                <a:r>
                  <a:rPr lang="en-IN" sz="2000" dirty="0">
                    <a:latin typeface="Abadi Extra Light" panose="020B0204020104020204" pitchFamily="34" charset="0"/>
                  </a:rPr>
                  <a:t> is a scalar-valued function of a scalar </a:t>
                </a:r>
                <a14:m>
                  <m:oMath xmlns:m="http://schemas.openxmlformats.org/officeDocument/2006/math">
                    <m:r>
                      <a:rPr lang="en-IN" sz="2000" i="1" dirty="0" smtClean="0">
                        <a:latin typeface="Cambria Math" panose="02040503050406030204" pitchFamily="18" charset="0"/>
                      </a:rPr>
                      <m:t>𝑥</m:t>
                    </m:r>
                  </m:oMath>
                </a14:m>
                <a:r>
                  <a:rPr lang="en-IN" sz="2000" dirty="0">
                    <a:latin typeface="Abadi Extra Light" panose="020B0204020104020204" pitchFamily="34" charset="0"/>
                  </a:rPr>
                  <a:t>(</a:t>
                </a:r>
                <a14:m>
                  <m:oMath xmlns:m="http://schemas.openxmlformats.org/officeDocument/2006/math">
                    <m:r>
                      <a:rPr lang="en-IN" sz="2000" i="1" dirty="0" smtClean="0">
                        <a:latin typeface="Cambria Math" panose="02040503050406030204" pitchFamily="18" charset="0"/>
                      </a:rPr>
                      <m:t>𝑓</m:t>
                    </m:r>
                    <m:r>
                      <a:rPr lang="en-IN" sz="2000" i="1" dirty="0" smtClean="0">
                        <a:latin typeface="Cambria Math" panose="02040503050406030204" pitchFamily="18" charset="0"/>
                      </a:rPr>
                      <m:t>:</m:t>
                    </m:r>
                  </m:oMath>
                </a14:m>
                <a:r>
                  <a:rPr lang="en-IN" sz="2000" dirty="0">
                    <a:latin typeface="Abadi Extra Light" panose="020B0204020104020204" pitchFamily="34" charset="0"/>
                  </a:rPr>
                  <a:t> </a:t>
                </a:r>
                <a14:m>
                  <m:oMath xmlns:m="http://schemas.openxmlformats.org/officeDocument/2006/math">
                    <m:r>
                      <a:rPr lang="en-IN" sz="2000" i="1">
                        <a:latin typeface="Cambria Math" panose="02040503050406030204" pitchFamily="18" charset="0"/>
                        <a:ea typeface="Cambria Math" panose="02040503050406030204" pitchFamily="18" charset="0"/>
                      </a:rPr>
                      <m:t>ℝ</m:t>
                    </m:r>
                    <m:r>
                      <a:rPr lang="en-IN" sz="2000" i="1">
                        <a:latin typeface="Cambria Math" panose="02040503050406030204" pitchFamily="18" charset="0"/>
                        <a:ea typeface="Cambria Math" panose="02040503050406030204" pitchFamily="18" charset="0"/>
                      </a:rPr>
                      <m:t> →</m:t>
                    </m:r>
                    <m:r>
                      <a:rPr lang="en-IN" sz="2000" i="1">
                        <a:latin typeface="Cambria Math" panose="02040503050406030204" pitchFamily="18" charset="0"/>
                        <a:ea typeface="Cambria Math" panose="02040503050406030204" pitchFamily="18" charset="0"/>
                      </a:rPr>
                      <m:t>ℝ</m:t>
                    </m:r>
                    <m:r>
                      <a:rPr lang="en-IN" sz="2000" b="0" i="1" smtClean="0">
                        <a:latin typeface="Cambria Math" panose="02040503050406030204" pitchFamily="18" charset="0"/>
                        <a:ea typeface="Cambria Math" panose="02040503050406030204" pitchFamily="18" charset="0"/>
                      </a:rPr>
                      <m:t>)</m:t>
                    </m:r>
                  </m:oMath>
                </a14:m>
                <a:endParaRPr lang="en-IN" sz="2000" dirty="0">
                  <a:latin typeface="Abadi Extra Light" panose="020B0204020104020204" pitchFamily="34" charset="0"/>
                </a:endParaRPr>
              </a:p>
              <a:p>
                <a:pPr>
                  <a:buFont typeface="Wingdings" panose="05000000000000000000" pitchFamily="2" charset="2"/>
                  <a:buChar char="§"/>
                </a:pPr>
                <a:endParaRPr lang="en-IN" sz="2000" dirty="0">
                  <a:latin typeface="Abadi Extra Light" panose="020B0204020104020204" pitchFamily="34" charset="0"/>
                </a:endParaRPr>
              </a:p>
              <a:p>
                <a:pPr>
                  <a:buFont typeface="Wingdings" panose="05000000000000000000" pitchFamily="2" charset="2"/>
                  <a:buChar char="§"/>
                </a:pPr>
                <a:endParaRPr lang="en-IN" sz="2000" dirty="0">
                  <a:latin typeface="Abadi Extra Light" panose="020B0204020104020204" pitchFamily="34" charset="0"/>
                </a:endParaRPr>
              </a:p>
              <a:p>
                <a:pPr>
                  <a:buFont typeface="Wingdings" panose="05000000000000000000" pitchFamily="2" charset="2"/>
                  <a:buChar char="§"/>
                </a:pPr>
                <a:endParaRPr lang="en-IN" sz="2000" dirty="0">
                  <a:latin typeface="Abadi Extra Light" panose="020B0204020104020204" pitchFamily="34" charset="0"/>
                </a:endParaRPr>
              </a:p>
              <a:p>
                <a:pPr>
                  <a:buFont typeface="Wingdings" panose="05000000000000000000" pitchFamily="2" charset="2"/>
                  <a:buChar char="§"/>
                </a:pPr>
                <a:endParaRPr lang="en-IN" sz="2000" dirty="0">
                  <a:latin typeface="Abadi Extra Light" panose="020B0204020104020204" pitchFamily="34" charset="0"/>
                </a:endParaRPr>
              </a:p>
              <a:p>
                <a:pPr marL="0" indent="0">
                  <a:buNone/>
                </a:pPr>
                <a:endParaRPr lang="en-GB" sz="2000" dirty="0">
                  <a:latin typeface="Abadi Extra Light" panose="020B0204020104020204" pitchFamily="34" charset="0"/>
                </a:endParaRPr>
              </a:p>
              <a:p>
                <a:pPr>
                  <a:buFont typeface="Wingdings" panose="05000000000000000000" pitchFamily="2" charset="2"/>
                  <a:buChar char="§"/>
                </a:pPr>
                <a:endParaRPr lang="en-GB" sz="2000" dirty="0">
                  <a:latin typeface="Abadi Extra Light" panose="020B0204020104020204" pitchFamily="34" charset="0"/>
                </a:endParaRPr>
              </a:p>
              <a:p>
                <a:pPr>
                  <a:buFont typeface="Wingdings" panose="05000000000000000000" pitchFamily="2" charset="2"/>
                  <a:buChar char="§"/>
                </a:pPr>
                <a:endParaRPr lang="en-GB" sz="2000" dirty="0">
                  <a:latin typeface="Abadi Extra Light" panose="020B0204020104020204" pitchFamily="34" charset="0"/>
                </a:endParaRPr>
              </a:p>
              <a:p>
                <a:pPr>
                  <a:buFont typeface="Wingdings" panose="05000000000000000000" pitchFamily="2" charset="2"/>
                  <a:buChar char="§"/>
                </a:pPr>
                <a:endParaRPr lang="en-GB" sz="2000" dirty="0">
                  <a:latin typeface="Abadi Extra Light" panose="020B0204020104020204" pitchFamily="34" charset="0"/>
                </a:endParaRPr>
              </a:p>
              <a:p>
                <a:pPr>
                  <a:buFont typeface="Wingdings" panose="05000000000000000000" pitchFamily="2" charset="2"/>
                  <a:buChar char="§"/>
                </a:pPr>
                <a:endParaRPr lang="en-GB" sz="2000" dirty="0">
                  <a:latin typeface="Abadi Extra Light" panose="020B0204020104020204" pitchFamily="34" charset="0"/>
                </a:endParaRPr>
              </a:p>
              <a:p>
                <a:pPr>
                  <a:buFont typeface="Wingdings" panose="05000000000000000000" pitchFamily="2" charset="2"/>
                  <a:buChar char="§"/>
                </a:pPr>
                <a:endParaRPr lang="en-GB" sz="2000" dirty="0">
                  <a:latin typeface="Abadi Extra Light" panose="020B0204020104020204" pitchFamily="34" charset="0"/>
                </a:endParaRPr>
              </a:p>
              <a:p>
                <a:pPr>
                  <a:buFont typeface="Wingdings" panose="05000000000000000000" pitchFamily="2" charset="2"/>
                  <a:buChar char="§"/>
                </a:pPr>
                <a:r>
                  <a:rPr lang="en-GB" sz="2000" dirty="0">
                    <a:latin typeface="Abadi Extra Light" panose="020B0204020104020204" pitchFamily="34" charset="0"/>
                  </a:rPr>
                  <a:t>Any function has one/more optima (maxima, minima), and maybe saddle points</a:t>
                </a:r>
              </a:p>
              <a:p>
                <a:pPr marL="0" indent="0">
                  <a:buNone/>
                </a:pPr>
                <a:endParaRPr lang="en-GB" sz="500" dirty="0">
                  <a:latin typeface="Abadi Extra Light" panose="020B0204020104020204" pitchFamily="34" charset="0"/>
                </a:endParaRPr>
              </a:p>
              <a:p>
                <a:pPr>
                  <a:buFont typeface="Wingdings" panose="05000000000000000000" pitchFamily="2" charset="2"/>
                  <a:buChar char="§"/>
                </a:pPr>
                <a:r>
                  <a:rPr lang="en-GB" sz="2000" dirty="0">
                    <a:latin typeface="Abadi Extra Light" panose="020B0204020104020204" pitchFamily="34" charset="0"/>
                  </a:rPr>
                  <a:t>Finding the optima or saddles requires derivatives/gradients of the function</a:t>
                </a:r>
                <a:endParaRPr lang="en-GB" sz="900" dirty="0">
                  <a:latin typeface="Abadi Extra Light" panose="020B0204020104020204" pitchFamily="34" charset="0"/>
                </a:endParaRPr>
              </a:p>
              <a:p>
                <a:pPr marL="0" indent="0">
                  <a:buNone/>
                </a:pPr>
                <a:endParaRPr lang="en-GB" sz="90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468" t="-548"/>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3BB4EF15-0409-42E3-94A8-9617A974A11C}"/>
              </a:ext>
            </a:extLst>
          </p:cNvPr>
          <p:cNvSpPr/>
          <p:nvPr/>
        </p:nvSpPr>
        <p:spPr>
          <a:xfrm>
            <a:off x="2404154" y="2151607"/>
            <a:ext cx="5356184" cy="2768481"/>
          </a:xfrm>
          <a:custGeom>
            <a:avLst/>
            <a:gdLst>
              <a:gd name="connsiteX0" fmla="*/ 0 w 3309870"/>
              <a:gd name="connsiteY0" fmla="*/ 2126925 h 2160894"/>
              <a:gd name="connsiteX1" fmla="*/ 122349 w 3309870"/>
              <a:gd name="connsiteY1" fmla="*/ 433353 h 2160894"/>
              <a:gd name="connsiteX2" fmla="*/ 656822 w 3309870"/>
              <a:gd name="connsiteY2" fmla="*/ 1482981 h 2160894"/>
              <a:gd name="connsiteX3" fmla="*/ 953036 w 3309870"/>
              <a:gd name="connsiteY3" fmla="*/ 748885 h 2160894"/>
              <a:gd name="connsiteX4" fmla="*/ 1712890 w 3309870"/>
              <a:gd name="connsiteY4" fmla="*/ 2159122 h 2160894"/>
              <a:gd name="connsiteX5" fmla="*/ 2176529 w 3309870"/>
              <a:gd name="connsiteY5" fmla="*/ 1019342 h 2160894"/>
              <a:gd name="connsiteX6" fmla="*/ 2569335 w 3309870"/>
              <a:gd name="connsiteY6" fmla="*/ 8350 h 2160894"/>
              <a:gd name="connsiteX7" fmla="*/ 2981459 w 3309870"/>
              <a:gd name="connsiteY7" fmla="*/ 1592451 h 2160894"/>
              <a:gd name="connsiteX8" fmla="*/ 3309870 w 3309870"/>
              <a:gd name="connsiteY8" fmla="*/ 632975 h 2160894"/>
              <a:gd name="connsiteX9" fmla="*/ 3309870 w 3309870"/>
              <a:gd name="connsiteY9" fmla="*/ 632975 h 2160894"/>
              <a:gd name="connsiteX0" fmla="*/ 0 w 3483734"/>
              <a:gd name="connsiteY0" fmla="*/ 2062530 h 2160894"/>
              <a:gd name="connsiteX1" fmla="*/ 296213 w 3483734"/>
              <a:gd name="connsiteY1" fmla="*/ 433353 h 2160894"/>
              <a:gd name="connsiteX2" fmla="*/ 830686 w 3483734"/>
              <a:gd name="connsiteY2" fmla="*/ 1482981 h 2160894"/>
              <a:gd name="connsiteX3" fmla="*/ 1126900 w 3483734"/>
              <a:gd name="connsiteY3" fmla="*/ 748885 h 2160894"/>
              <a:gd name="connsiteX4" fmla="*/ 1886754 w 3483734"/>
              <a:gd name="connsiteY4" fmla="*/ 2159122 h 2160894"/>
              <a:gd name="connsiteX5" fmla="*/ 2350393 w 3483734"/>
              <a:gd name="connsiteY5" fmla="*/ 1019342 h 2160894"/>
              <a:gd name="connsiteX6" fmla="*/ 2743199 w 3483734"/>
              <a:gd name="connsiteY6" fmla="*/ 8350 h 2160894"/>
              <a:gd name="connsiteX7" fmla="*/ 3155323 w 3483734"/>
              <a:gd name="connsiteY7" fmla="*/ 1592451 h 2160894"/>
              <a:gd name="connsiteX8" fmla="*/ 3483734 w 3483734"/>
              <a:gd name="connsiteY8" fmla="*/ 632975 h 2160894"/>
              <a:gd name="connsiteX9" fmla="*/ 3483734 w 3483734"/>
              <a:gd name="connsiteY9" fmla="*/ 632975 h 2160894"/>
              <a:gd name="connsiteX0" fmla="*/ 0 w 3483734"/>
              <a:gd name="connsiteY0" fmla="*/ 2062530 h 2160894"/>
              <a:gd name="connsiteX1" fmla="*/ 296213 w 3483734"/>
              <a:gd name="connsiteY1" fmla="*/ 433353 h 2160894"/>
              <a:gd name="connsiteX2" fmla="*/ 830686 w 3483734"/>
              <a:gd name="connsiteY2" fmla="*/ 1482981 h 2160894"/>
              <a:gd name="connsiteX3" fmla="*/ 1126900 w 3483734"/>
              <a:gd name="connsiteY3" fmla="*/ 748885 h 2160894"/>
              <a:gd name="connsiteX4" fmla="*/ 1886754 w 3483734"/>
              <a:gd name="connsiteY4" fmla="*/ 2159122 h 2160894"/>
              <a:gd name="connsiteX5" fmla="*/ 2350393 w 3483734"/>
              <a:gd name="connsiteY5" fmla="*/ 1019342 h 2160894"/>
              <a:gd name="connsiteX6" fmla="*/ 2743199 w 3483734"/>
              <a:gd name="connsiteY6" fmla="*/ 8350 h 2160894"/>
              <a:gd name="connsiteX7" fmla="*/ 3155323 w 3483734"/>
              <a:gd name="connsiteY7" fmla="*/ 1592451 h 2160894"/>
              <a:gd name="connsiteX8" fmla="*/ 3483734 w 3483734"/>
              <a:gd name="connsiteY8" fmla="*/ 632975 h 2160894"/>
              <a:gd name="connsiteX9" fmla="*/ 3483734 w 3483734"/>
              <a:gd name="connsiteY9" fmla="*/ 632975 h 2160894"/>
              <a:gd name="connsiteX0" fmla="*/ 0 w 3483734"/>
              <a:gd name="connsiteY0" fmla="*/ 2062530 h 2160894"/>
              <a:gd name="connsiteX1" fmla="*/ 553790 w 3483734"/>
              <a:gd name="connsiteY1" fmla="*/ 433353 h 2160894"/>
              <a:gd name="connsiteX2" fmla="*/ 830686 w 3483734"/>
              <a:gd name="connsiteY2" fmla="*/ 1482981 h 2160894"/>
              <a:gd name="connsiteX3" fmla="*/ 1126900 w 3483734"/>
              <a:gd name="connsiteY3" fmla="*/ 748885 h 2160894"/>
              <a:gd name="connsiteX4" fmla="*/ 1886754 w 3483734"/>
              <a:gd name="connsiteY4" fmla="*/ 2159122 h 2160894"/>
              <a:gd name="connsiteX5" fmla="*/ 2350393 w 3483734"/>
              <a:gd name="connsiteY5" fmla="*/ 1019342 h 2160894"/>
              <a:gd name="connsiteX6" fmla="*/ 2743199 w 3483734"/>
              <a:gd name="connsiteY6" fmla="*/ 8350 h 2160894"/>
              <a:gd name="connsiteX7" fmla="*/ 3155323 w 3483734"/>
              <a:gd name="connsiteY7" fmla="*/ 1592451 h 2160894"/>
              <a:gd name="connsiteX8" fmla="*/ 3483734 w 3483734"/>
              <a:gd name="connsiteY8" fmla="*/ 632975 h 2160894"/>
              <a:gd name="connsiteX9" fmla="*/ 3483734 w 3483734"/>
              <a:gd name="connsiteY9" fmla="*/ 632975 h 2160894"/>
              <a:gd name="connsiteX0" fmla="*/ 0 w 3483734"/>
              <a:gd name="connsiteY0" fmla="*/ 2062530 h 2161878"/>
              <a:gd name="connsiteX1" fmla="*/ 553790 w 3483734"/>
              <a:gd name="connsiteY1" fmla="*/ 433353 h 2161878"/>
              <a:gd name="connsiteX2" fmla="*/ 830686 w 3483734"/>
              <a:gd name="connsiteY2" fmla="*/ 1482981 h 2161878"/>
              <a:gd name="connsiteX3" fmla="*/ 1294326 w 3483734"/>
              <a:gd name="connsiteY3" fmla="*/ 678051 h 2161878"/>
              <a:gd name="connsiteX4" fmla="*/ 1886754 w 3483734"/>
              <a:gd name="connsiteY4" fmla="*/ 2159122 h 2161878"/>
              <a:gd name="connsiteX5" fmla="*/ 2350393 w 3483734"/>
              <a:gd name="connsiteY5" fmla="*/ 1019342 h 2161878"/>
              <a:gd name="connsiteX6" fmla="*/ 2743199 w 3483734"/>
              <a:gd name="connsiteY6" fmla="*/ 8350 h 2161878"/>
              <a:gd name="connsiteX7" fmla="*/ 3155323 w 3483734"/>
              <a:gd name="connsiteY7" fmla="*/ 1592451 h 2161878"/>
              <a:gd name="connsiteX8" fmla="*/ 3483734 w 3483734"/>
              <a:gd name="connsiteY8" fmla="*/ 632975 h 2161878"/>
              <a:gd name="connsiteX9" fmla="*/ 3483734 w 3483734"/>
              <a:gd name="connsiteY9" fmla="*/ 632975 h 2161878"/>
              <a:gd name="connsiteX0" fmla="*/ 0 w 3483734"/>
              <a:gd name="connsiteY0" fmla="*/ 2062530 h 2161878"/>
              <a:gd name="connsiteX1" fmla="*/ 405683 w 3483734"/>
              <a:gd name="connsiteY1" fmla="*/ 401156 h 2161878"/>
              <a:gd name="connsiteX2" fmla="*/ 830686 w 3483734"/>
              <a:gd name="connsiteY2" fmla="*/ 1482981 h 2161878"/>
              <a:gd name="connsiteX3" fmla="*/ 1294326 w 3483734"/>
              <a:gd name="connsiteY3" fmla="*/ 678051 h 2161878"/>
              <a:gd name="connsiteX4" fmla="*/ 1886754 w 3483734"/>
              <a:gd name="connsiteY4" fmla="*/ 2159122 h 2161878"/>
              <a:gd name="connsiteX5" fmla="*/ 2350393 w 3483734"/>
              <a:gd name="connsiteY5" fmla="*/ 1019342 h 2161878"/>
              <a:gd name="connsiteX6" fmla="*/ 2743199 w 3483734"/>
              <a:gd name="connsiteY6" fmla="*/ 8350 h 2161878"/>
              <a:gd name="connsiteX7" fmla="*/ 3155323 w 3483734"/>
              <a:gd name="connsiteY7" fmla="*/ 1592451 h 2161878"/>
              <a:gd name="connsiteX8" fmla="*/ 3483734 w 3483734"/>
              <a:gd name="connsiteY8" fmla="*/ 632975 h 2161878"/>
              <a:gd name="connsiteX9" fmla="*/ 3483734 w 3483734"/>
              <a:gd name="connsiteY9" fmla="*/ 632975 h 2161878"/>
              <a:gd name="connsiteX0" fmla="*/ 0 w 3483734"/>
              <a:gd name="connsiteY0" fmla="*/ 2062530 h 2161977"/>
              <a:gd name="connsiteX1" fmla="*/ 405683 w 3483734"/>
              <a:gd name="connsiteY1" fmla="*/ 401156 h 2161977"/>
              <a:gd name="connsiteX2" fmla="*/ 830686 w 3483734"/>
              <a:gd name="connsiteY2" fmla="*/ 1482981 h 2161977"/>
              <a:gd name="connsiteX3" fmla="*/ 1242811 w 3483734"/>
              <a:gd name="connsiteY3" fmla="*/ 671611 h 2161977"/>
              <a:gd name="connsiteX4" fmla="*/ 1886754 w 3483734"/>
              <a:gd name="connsiteY4" fmla="*/ 2159122 h 2161977"/>
              <a:gd name="connsiteX5" fmla="*/ 2350393 w 3483734"/>
              <a:gd name="connsiteY5" fmla="*/ 1019342 h 2161977"/>
              <a:gd name="connsiteX6" fmla="*/ 2743199 w 3483734"/>
              <a:gd name="connsiteY6" fmla="*/ 8350 h 2161977"/>
              <a:gd name="connsiteX7" fmla="*/ 3155323 w 3483734"/>
              <a:gd name="connsiteY7" fmla="*/ 1592451 h 2161977"/>
              <a:gd name="connsiteX8" fmla="*/ 3483734 w 3483734"/>
              <a:gd name="connsiteY8" fmla="*/ 632975 h 2161977"/>
              <a:gd name="connsiteX9" fmla="*/ 3483734 w 3483734"/>
              <a:gd name="connsiteY9" fmla="*/ 632975 h 2161977"/>
              <a:gd name="connsiteX0" fmla="*/ 0 w 3483734"/>
              <a:gd name="connsiteY0" fmla="*/ 2066295 h 2164348"/>
              <a:gd name="connsiteX1" fmla="*/ 405683 w 3483734"/>
              <a:gd name="connsiteY1" fmla="*/ 404921 h 2164348"/>
              <a:gd name="connsiteX2" fmla="*/ 830686 w 3483734"/>
              <a:gd name="connsiteY2" fmla="*/ 1486746 h 2164348"/>
              <a:gd name="connsiteX3" fmla="*/ 1242811 w 3483734"/>
              <a:gd name="connsiteY3" fmla="*/ 675376 h 2164348"/>
              <a:gd name="connsiteX4" fmla="*/ 1886754 w 3483734"/>
              <a:gd name="connsiteY4" fmla="*/ 2162887 h 2164348"/>
              <a:gd name="connsiteX5" fmla="*/ 2234483 w 3483734"/>
              <a:gd name="connsiteY5" fmla="*/ 932955 h 2164348"/>
              <a:gd name="connsiteX6" fmla="*/ 2743199 w 3483734"/>
              <a:gd name="connsiteY6" fmla="*/ 12115 h 2164348"/>
              <a:gd name="connsiteX7" fmla="*/ 3155323 w 3483734"/>
              <a:gd name="connsiteY7" fmla="*/ 1596216 h 2164348"/>
              <a:gd name="connsiteX8" fmla="*/ 3483734 w 3483734"/>
              <a:gd name="connsiteY8" fmla="*/ 636740 h 2164348"/>
              <a:gd name="connsiteX9" fmla="*/ 3483734 w 3483734"/>
              <a:gd name="connsiteY9" fmla="*/ 636740 h 2164348"/>
              <a:gd name="connsiteX0" fmla="*/ 0 w 3483734"/>
              <a:gd name="connsiteY0" fmla="*/ 2067028 h 2165153"/>
              <a:gd name="connsiteX1" fmla="*/ 405683 w 3483734"/>
              <a:gd name="connsiteY1" fmla="*/ 405654 h 2165153"/>
              <a:gd name="connsiteX2" fmla="*/ 830686 w 3483734"/>
              <a:gd name="connsiteY2" fmla="*/ 1487479 h 2165153"/>
              <a:gd name="connsiteX3" fmla="*/ 1242811 w 3483734"/>
              <a:gd name="connsiteY3" fmla="*/ 676109 h 2165153"/>
              <a:gd name="connsiteX4" fmla="*/ 1886754 w 3483734"/>
              <a:gd name="connsiteY4" fmla="*/ 2163620 h 2165153"/>
              <a:gd name="connsiteX5" fmla="*/ 2234483 w 3483734"/>
              <a:gd name="connsiteY5" fmla="*/ 933688 h 2165153"/>
              <a:gd name="connsiteX6" fmla="*/ 2743199 w 3483734"/>
              <a:gd name="connsiteY6" fmla="*/ 12848 h 2165153"/>
              <a:gd name="connsiteX7" fmla="*/ 3155323 w 3483734"/>
              <a:gd name="connsiteY7" fmla="*/ 1596949 h 2165153"/>
              <a:gd name="connsiteX8" fmla="*/ 3483734 w 3483734"/>
              <a:gd name="connsiteY8" fmla="*/ 637473 h 2165153"/>
              <a:gd name="connsiteX9" fmla="*/ 3483734 w 3483734"/>
              <a:gd name="connsiteY9" fmla="*/ 637473 h 2165153"/>
              <a:gd name="connsiteX0" fmla="*/ 0 w 3483734"/>
              <a:gd name="connsiteY0" fmla="*/ 2161730 h 2259808"/>
              <a:gd name="connsiteX1" fmla="*/ 405683 w 3483734"/>
              <a:gd name="connsiteY1" fmla="*/ 500356 h 2259808"/>
              <a:gd name="connsiteX2" fmla="*/ 830686 w 3483734"/>
              <a:gd name="connsiteY2" fmla="*/ 1582181 h 2259808"/>
              <a:gd name="connsiteX3" fmla="*/ 1242811 w 3483734"/>
              <a:gd name="connsiteY3" fmla="*/ 770811 h 2259808"/>
              <a:gd name="connsiteX4" fmla="*/ 1886754 w 3483734"/>
              <a:gd name="connsiteY4" fmla="*/ 2258322 h 2259808"/>
              <a:gd name="connsiteX5" fmla="*/ 2234483 w 3483734"/>
              <a:gd name="connsiteY5" fmla="*/ 1028390 h 2259808"/>
              <a:gd name="connsiteX6" fmla="*/ 2556455 w 3483734"/>
              <a:gd name="connsiteY6" fmla="*/ 10958 h 2259808"/>
              <a:gd name="connsiteX7" fmla="*/ 3155323 w 3483734"/>
              <a:gd name="connsiteY7" fmla="*/ 1691651 h 2259808"/>
              <a:gd name="connsiteX8" fmla="*/ 3483734 w 3483734"/>
              <a:gd name="connsiteY8" fmla="*/ 732175 h 2259808"/>
              <a:gd name="connsiteX9" fmla="*/ 3483734 w 3483734"/>
              <a:gd name="connsiteY9" fmla="*/ 732175 h 2259808"/>
              <a:gd name="connsiteX0" fmla="*/ 0 w 3483734"/>
              <a:gd name="connsiteY0" fmla="*/ 2161730 h 2259808"/>
              <a:gd name="connsiteX1" fmla="*/ 405683 w 3483734"/>
              <a:gd name="connsiteY1" fmla="*/ 500356 h 2259808"/>
              <a:gd name="connsiteX2" fmla="*/ 830686 w 3483734"/>
              <a:gd name="connsiteY2" fmla="*/ 1582181 h 2259808"/>
              <a:gd name="connsiteX3" fmla="*/ 1242811 w 3483734"/>
              <a:gd name="connsiteY3" fmla="*/ 770811 h 2259808"/>
              <a:gd name="connsiteX4" fmla="*/ 1886754 w 3483734"/>
              <a:gd name="connsiteY4" fmla="*/ 2258322 h 2259808"/>
              <a:gd name="connsiteX5" fmla="*/ 2234483 w 3483734"/>
              <a:gd name="connsiteY5" fmla="*/ 1028390 h 2259808"/>
              <a:gd name="connsiteX6" fmla="*/ 2556455 w 3483734"/>
              <a:gd name="connsiteY6" fmla="*/ 10958 h 2259808"/>
              <a:gd name="connsiteX7" fmla="*/ 3000776 w 3483734"/>
              <a:gd name="connsiteY7" fmla="*/ 1691651 h 2259808"/>
              <a:gd name="connsiteX8" fmla="*/ 3483734 w 3483734"/>
              <a:gd name="connsiteY8" fmla="*/ 732175 h 2259808"/>
              <a:gd name="connsiteX9" fmla="*/ 3483734 w 3483734"/>
              <a:gd name="connsiteY9" fmla="*/ 732175 h 2259808"/>
              <a:gd name="connsiteX0" fmla="*/ 0 w 3483734"/>
              <a:gd name="connsiteY0" fmla="*/ 2161730 h 2259808"/>
              <a:gd name="connsiteX1" fmla="*/ 405683 w 3483734"/>
              <a:gd name="connsiteY1" fmla="*/ 500356 h 2259808"/>
              <a:gd name="connsiteX2" fmla="*/ 830686 w 3483734"/>
              <a:gd name="connsiteY2" fmla="*/ 1582181 h 2259808"/>
              <a:gd name="connsiteX3" fmla="*/ 1242811 w 3483734"/>
              <a:gd name="connsiteY3" fmla="*/ 770811 h 2259808"/>
              <a:gd name="connsiteX4" fmla="*/ 1886754 w 3483734"/>
              <a:gd name="connsiteY4" fmla="*/ 2258322 h 2259808"/>
              <a:gd name="connsiteX5" fmla="*/ 2234483 w 3483734"/>
              <a:gd name="connsiteY5" fmla="*/ 1028390 h 2259808"/>
              <a:gd name="connsiteX6" fmla="*/ 2556455 w 3483734"/>
              <a:gd name="connsiteY6" fmla="*/ 10958 h 2259808"/>
              <a:gd name="connsiteX7" fmla="*/ 3000776 w 3483734"/>
              <a:gd name="connsiteY7" fmla="*/ 1691651 h 2259808"/>
              <a:gd name="connsiteX8" fmla="*/ 3483734 w 3483734"/>
              <a:gd name="connsiteY8" fmla="*/ 732175 h 2259808"/>
              <a:gd name="connsiteX9" fmla="*/ 3483734 w 3483734"/>
              <a:gd name="connsiteY9" fmla="*/ 732175 h 2259808"/>
              <a:gd name="connsiteX0" fmla="*/ 35126 w 3518860"/>
              <a:gd name="connsiteY0" fmla="*/ 2161730 h 2279804"/>
              <a:gd name="connsiteX1" fmla="*/ 28685 w 3518860"/>
              <a:gd name="connsiteY1" fmla="*/ 2155292 h 2279804"/>
              <a:gd name="connsiteX2" fmla="*/ 440809 w 3518860"/>
              <a:gd name="connsiteY2" fmla="*/ 500356 h 2279804"/>
              <a:gd name="connsiteX3" fmla="*/ 865812 w 3518860"/>
              <a:gd name="connsiteY3" fmla="*/ 1582181 h 2279804"/>
              <a:gd name="connsiteX4" fmla="*/ 1277937 w 3518860"/>
              <a:gd name="connsiteY4" fmla="*/ 770811 h 2279804"/>
              <a:gd name="connsiteX5" fmla="*/ 1921880 w 3518860"/>
              <a:gd name="connsiteY5" fmla="*/ 2258322 h 2279804"/>
              <a:gd name="connsiteX6" fmla="*/ 2269609 w 3518860"/>
              <a:gd name="connsiteY6" fmla="*/ 1028390 h 2279804"/>
              <a:gd name="connsiteX7" fmla="*/ 2591581 w 3518860"/>
              <a:gd name="connsiteY7" fmla="*/ 10958 h 2279804"/>
              <a:gd name="connsiteX8" fmla="*/ 3035902 w 3518860"/>
              <a:gd name="connsiteY8" fmla="*/ 1691651 h 2279804"/>
              <a:gd name="connsiteX9" fmla="*/ 3518860 w 3518860"/>
              <a:gd name="connsiteY9" fmla="*/ 732175 h 2279804"/>
              <a:gd name="connsiteX10" fmla="*/ 3518860 w 3518860"/>
              <a:gd name="connsiteY10" fmla="*/ 732175 h 2279804"/>
              <a:gd name="connsiteX0" fmla="*/ 515875 w 3999609"/>
              <a:gd name="connsiteY0" fmla="*/ 2161730 h 2259808"/>
              <a:gd name="connsiteX1" fmla="*/ 509434 w 3999609"/>
              <a:gd name="connsiteY1" fmla="*/ 2155292 h 2259808"/>
              <a:gd name="connsiteX2" fmla="*/ 921558 w 3999609"/>
              <a:gd name="connsiteY2" fmla="*/ 500356 h 2259808"/>
              <a:gd name="connsiteX3" fmla="*/ 1346561 w 3999609"/>
              <a:gd name="connsiteY3" fmla="*/ 1582181 h 2259808"/>
              <a:gd name="connsiteX4" fmla="*/ 1758686 w 3999609"/>
              <a:gd name="connsiteY4" fmla="*/ 770811 h 2259808"/>
              <a:gd name="connsiteX5" fmla="*/ 2402629 w 3999609"/>
              <a:gd name="connsiteY5" fmla="*/ 2258322 h 2259808"/>
              <a:gd name="connsiteX6" fmla="*/ 2750358 w 3999609"/>
              <a:gd name="connsiteY6" fmla="*/ 1028390 h 2259808"/>
              <a:gd name="connsiteX7" fmla="*/ 3072330 w 3999609"/>
              <a:gd name="connsiteY7" fmla="*/ 10958 h 2259808"/>
              <a:gd name="connsiteX8" fmla="*/ 3516651 w 3999609"/>
              <a:gd name="connsiteY8" fmla="*/ 1691651 h 2259808"/>
              <a:gd name="connsiteX9" fmla="*/ 3999609 w 3999609"/>
              <a:gd name="connsiteY9" fmla="*/ 732175 h 2259808"/>
              <a:gd name="connsiteX10" fmla="*/ 3999609 w 3999609"/>
              <a:gd name="connsiteY10" fmla="*/ 732175 h 2259808"/>
              <a:gd name="connsiteX0" fmla="*/ 797662 w 4281396"/>
              <a:gd name="connsiteY0" fmla="*/ 2161730 h 2259808"/>
              <a:gd name="connsiteX1" fmla="*/ 430612 w 4281396"/>
              <a:gd name="connsiteY1" fmla="*/ 2193929 h 2259808"/>
              <a:gd name="connsiteX2" fmla="*/ 1203345 w 4281396"/>
              <a:gd name="connsiteY2" fmla="*/ 500356 h 2259808"/>
              <a:gd name="connsiteX3" fmla="*/ 1628348 w 4281396"/>
              <a:gd name="connsiteY3" fmla="*/ 1582181 h 2259808"/>
              <a:gd name="connsiteX4" fmla="*/ 2040473 w 4281396"/>
              <a:gd name="connsiteY4" fmla="*/ 770811 h 2259808"/>
              <a:gd name="connsiteX5" fmla="*/ 2684416 w 4281396"/>
              <a:gd name="connsiteY5" fmla="*/ 2258322 h 2259808"/>
              <a:gd name="connsiteX6" fmla="*/ 3032145 w 4281396"/>
              <a:gd name="connsiteY6" fmla="*/ 1028390 h 2259808"/>
              <a:gd name="connsiteX7" fmla="*/ 3354117 w 4281396"/>
              <a:gd name="connsiteY7" fmla="*/ 10958 h 2259808"/>
              <a:gd name="connsiteX8" fmla="*/ 3798438 w 4281396"/>
              <a:gd name="connsiteY8" fmla="*/ 1691651 h 2259808"/>
              <a:gd name="connsiteX9" fmla="*/ 4281396 w 4281396"/>
              <a:gd name="connsiteY9" fmla="*/ 732175 h 2259808"/>
              <a:gd name="connsiteX10" fmla="*/ 4281396 w 4281396"/>
              <a:gd name="connsiteY10" fmla="*/ 732175 h 2259808"/>
              <a:gd name="connsiteX0" fmla="*/ 188977 w 4529156"/>
              <a:gd name="connsiteY0" fmla="*/ 1446953 h 2259808"/>
              <a:gd name="connsiteX1" fmla="*/ 678372 w 4529156"/>
              <a:gd name="connsiteY1" fmla="*/ 2193929 h 2259808"/>
              <a:gd name="connsiteX2" fmla="*/ 1451105 w 4529156"/>
              <a:gd name="connsiteY2" fmla="*/ 500356 h 2259808"/>
              <a:gd name="connsiteX3" fmla="*/ 1876108 w 4529156"/>
              <a:gd name="connsiteY3" fmla="*/ 1582181 h 2259808"/>
              <a:gd name="connsiteX4" fmla="*/ 2288233 w 4529156"/>
              <a:gd name="connsiteY4" fmla="*/ 770811 h 2259808"/>
              <a:gd name="connsiteX5" fmla="*/ 2932176 w 4529156"/>
              <a:gd name="connsiteY5" fmla="*/ 2258322 h 2259808"/>
              <a:gd name="connsiteX6" fmla="*/ 3279905 w 4529156"/>
              <a:gd name="connsiteY6" fmla="*/ 1028390 h 2259808"/>
              <a:gd name="connsiteX7" fmla="*/ 3601877 w 4529156"/>
              <a:gd name="connsiteY7" fmla="*/ 10958 h 2259808"/>
              <a:gd name="connsiteX8" fmla="*/ 4046198 w 4529156"/>
              <a:gd name="connsiteY8" fmla="*/ 1691651 h 2259808"/>
              <a:gd name="connsiteX9" fmla="*/ 4529156 w 4529156"/>
              <a:gd name="connsiteY9" fmla="*/ 732175 h 2259808"/>
              <a:gd name="connsiteX10" fmla="*/ 4529156 w 4529156"/>
              <a:gd name="connsiteY10" fmla="*/ 732175 h 2259808"/>
              <a:gd name="connsiteX0" fmla="*/ 225610 w 4565789"/>
              <a:gd name="connsiteY0" fmla="*/ 1446953 h 2259808"/>
              <a:gd name="connsiteX1" fmla="*/ 650610 w 4565789"/>
              <a:gd name="connsiteY1" fmla="*/ 2103777 h 2259808"/>
              <a:gd name="connsiteX2" fmla="*/ 1487738 w 4565789"/>
              <a:gd name="connsiteY2" fmla="*/ 500356 h 2259808"/>
              <a:gd name="connsiteX3" fmla="*/ 1912741 w 4565789"/>
              <a:gd name="connsiteY3" fmla="*/ 1582181 h 2259808"/>
              <a:gd name="connsiteX4" fmla="*/ 2324866 w 4565789"/>
              <a:gd name="connsiteY4" fmla="*/ 770811 h 2259808"/>
              <a:gd name="connsiteX5" fmla="*/ 2968809 w 4565789"/>
              <a:gd name="connsiteY5" fmla="*/ 2258322 h 2259808"/>
              <a:gd name="connsiteX6" fmla="*/ 3316538 w 4565789"/>
              <a:gd name="connsiteY6" fmla="*/ 1028390 h 2259808"/>
              <a:gd name="connsiteX7" fmla="*/ 3638510 w 4565789"/>
              <a:gd name="connsiteY7" fmla="*/ 10958 h 2259808"/>
              <a:gd name="connsiteX8" fmla="*/ 4082831 w 4565789"/>
              <a:gd name="connsiteY8" fmla="*/ 1691651 h 2259808"/>
              <a:gd name="connsiteX9" fmla="*/ 4565789 w 4565789"/>
              <a:gd name="connsiteY9" fmla="*/ 732175 h 2259808"/>
              <a:gd name="connsiteX10" fmla="*/ 4565789 w 4565789"/>
              <a:gd name="connsiteY10" fmla="*/ 732175 h 2259808"/>
              <a:gd name="connsiteX0" fmla="*/ 225610 w 4565789"/>
              <a:gd name="connsiteY0" fmla="*/ 1446953 h 2259808"/>
              <a:gd name="connsiteX1" fmla="*/ 650610 w 4565789"/>
              <a:gd name="connsiteY1" fmla="*/ 2103777 h 2259808"/>
              <a:gd name="connsiteX2" fmla="*/ 1487738 w 4565789"/>
              <a:gd name="connsiteY2" fmla="*/ 500356 h 2259808"/>
              <a:gd name="connsiteX3" fmla="*/ 1912741 w 4565789"/>
              <a:gd name="connsiteY3" fmla="*/ 1582181 h 2259808"/>
              <a:gd name="connsiteX4" fmla="*/ 2324866 w 4565789"/>
              <a:gd name="connsiteY4" fmla="*/ 770811 h 2259808"/>
              <a:gd name="connsiteX5" fmla="*/ 2968809 w 4565789"/>
              <a:gd name="connsiteY5" fmla="*/ 2258322 h 2259808"/>
              <a:gd name="connsiteX6" fmla="*/ 3316538 w 4565789"/>
              <a:gd name="connsiteY6" fmla="*/ 1028390 h 2259808"/>
              <a:gd name="connsiteX7" fmla="*/ 3638510 w 4565789"/>
              <a:gd name="connsiteY7" fmla="*/ 10958 h 2259808"/>
              <a:gd name="connsiteX8" fmla="*/ 4082831 w 4565789"/>
              <a:gd name="connsiteY8" fmla="*/ 1691651 h 2259808"/>
              <a:gd name="connsiteX9" fmla="*/ 4565789 w 4565789"/>
              <a:gd name="connsiteY9" fmla="*/ 732175 h 2259808"/>
              <a:gd name="connsiteX10" fmla="*/ 4565789 w 4565789"/>
              <a:gd name="connsiteY10" fmla="*/ 732175 h 2259808"/>
              <a:gd name="connsiteX0" fmla="*/ 225610 w 4565789"/>
              <a:gd name="connsiteY0" fmla="*/ 1446953 h 2259808"/>
              <a:gd name="connsiteX1" fmla="*/ 650610 w 4565789"/>
              <a:gd name="connsiteY1" fmla="*/ 2103777 h 2259808"/>
              <a:gd name="connsiteX2" fmla="*/ 1487738 w 4565789"/>
              <a:gd name="connsiteY2" fmla="*/ 500356 h 2259808"/>
              <a:gd name="connsiteX3" fmla="*/ 1912741 w 4565789"/>
              <a:gd name="connsiteY3" fmla="*/ 1582181 h 2259808"/>
              <a:gd name="connsiteX4" fmla="*/ 2324866 w 4565789"/>
              <a:gd name="connsiteY4" fmla="*/ 770811 h 2259808"/>
              <a:gd name="connsiteX5" fmla="*/ 2968809 w 4565789"/>
              <a:gd name="connsiteY5" fmla="*/ 2258322 h 2259808"/>
              <a:gd name="connsiteX6" fmla="*/ 3316538 w 4565789"/>
              <a:gd name="connsiteY6" fmla="*/ 1028390 h 2259808"/>
              <a:gd name="connsiteX7" fmla="*/ 3638510 w 4565789"/>
              <a:gd name="connsiteY7" fmla="*/ 10958 h 2259808"/>
              <a:gd name="connsiteX8" fmla="*/ 4082831 w 4565789"/>
              <a:gd name="connsiteY8" fmla="*/ 1691651 h 2259808"/>
              <a:gd name="connsiteX9" fmla="*/ 4565789 w 4565789"/>
              <a:gd name="connsiteY9" fmla="*/ 732175 h 2259808"/>
              <a:gd name="connsiteX10" fmla="*/ 4565789 w 4565789"/>
              <a:gd name="connsiteY10" fmla="*/ 732175 h 2259808"/>
              <a:gd name="connsiteX0" fmla="*/ 3 w 5299658"/>
              <a:gd name="connsiteY0" fmla="*/ 1170058 h 2259808"/>
              <a:gd name="connsiteX1" fmla="*/ 1384479 w 5299658"/>
              <a:gd name="connsiteY1" fmla="*/ 2103777 h 2259808"/>
              <a:gd name="connsiteX2" fmla="*/ 2221607 w 5299658"/>
              <a:gd name="connsiteY2" fmla="*/ 500356 h 2259808"/>
              <a:gd name="connsiteX3" fmla="*/ 2646610 w 5299658"/>
              <a:gd name="connsiteY3" fmla="*/ 1582181 h 2259808"/>
              <a:gd name="connsiteX4" fmla="*/ 3058735 w 5299658"/>
              <a:gd name="connsiteY4" fmla="*/ 770811 h 2259808"/>
              <a:gd name="connsiteX5" fmla="*/ 3702678 w 5299658"/>
              <a:gd name="connsiteY5" fmla="*/ 2258322 h 2259808"/>
              <a:gd name="connsiteX6" fmla="*/ 4050407 w 5299658"/>
              <a:gd name="connsiteY6" fmla="*/ 1028390 h 2259808"/>
              <a:gd name="connsiteX7" fmla="*/ 4372379 w 5299658"/>
              <a:gd name="connsiteY7" fmla="*/ 10958 h 2259808"/>
              <a:gd name="connsiteX8" fmla="*/ 4816700 w 5299658"/>
              <a:gd name="connsiteY8" fmla="*/ 1691651 h 2259808"/>
              <a:gd name="connsiteX9" fmla="*/ 5299658 w 5299658"/>
              <a:gd name="connsiteY9" fmla="*/ 732175 h 2259808"/>
              <a:gd name="connsiteX10" fmla="*/ 5299658 w 5299658"/>
              <a:gd name="connsiteY10" fmla="*/ 732175 h 2259808"/>
              <a:gd name="connsiteX0" fmla="*/ 88862 w 4699498"/>
              <a:gd name="connsiteY0" fmla="*/ 584070 h 2259808"/>
              <a:gd name="connsiteX1" fmla="*/ 784319 w 4699498"/>
              <a:gd name="connsiteY1" fmla="*/ 2103777 h 2259808"/>
              <a:gd name="connsiteX2" fmla="*/ 1621447 w 4699498"/>
              <a:gd name="connsiteY2" fmla="*/ 500356 h 2259808"/>
              <a:gd name="connsiteX3" fmla="*/ 2046450 w 4699498"/>
              <a:gd name="connsiteY3" fmla="*/ 1582181 h 2259808"/>
              <a:gd name="connsiteX4" fmla="*/ 2458575 w 4699498"/>
              <a:gd name="connsiteY4" fmla="*/ 770811 h 2259808"/>
              <a:gd name="connsiteX5" fmla="*/ 3102518 w 4699498"/>
              <a:gd name="connsiteY5" fmla="*/ 2258322 h 2259808"/>
              <a:gd name="connsiteX6" fmla="*/ 3450247 w 4699498"/>
              <a:gd name="connsiteY6" fmla="*/ 1028390 h 2259808"/>
              <a:gd name="connsiteX7" fmla="*/ 3772219 w 4699498"/>
              <a:gd name="connsiteY7" fmla="*/ 10958 h 2259808"/>
              <a:gd name="connsiteX8" fmla="*/ 4216540 w 4699498"/>
              <a:gd name="connsiteY8" fmla="*/ 1691651 h 2259808"/>
              <a:gd name="connsiteX9" fmla="*/ 4699498 w 4699498"/>
              <a:gd name="connsiteY9" fmla="*/ 732175 h 2259808"/>
              <a:gd name="connsiteX10" fmla="*/ 4699498 w 4699498"/>
              <a:gd name="connsiteY10" fmla="*/ 732175 h 2259808"/>
              <a:gd name="connsiteX0" fmla="*/ 59521 w 4747430"/>
              <a:gd name="connsiteY0" fmla="*/ 526115 h 2259808"/>
              <a:gd name="connsiteX1" fmla="*/ 832251 w 4747430"/>
              <a:gd name="connsiteY1" fmla="*/ 2103777 h 2259808"/>
              <a:gd name="connsiteX2" fmla="*/ 1669379 w 4747430"/>
              <a:gd name="connsiteY2" fmla="*/ 500356 h 2259808"/>
              <a:gd name="connsiteX3" fmla="*/ 2094382 w 4747430"/>
              <a:gd name="connsiteY3" fmla="*/ 1582181 h 2259808"/>
              <a:gd name="connsiteX4" fmla="*/ 2506507 w 4747430"/>
              <a:gd name="connsiteY4" fmla="*/ 770811 h 2259808"/>
              <a:gd name="connsiteX5" fmla="*/ 3150450 w 4747430"/>
              <a:gd name="connsiteY5" fmla="*/ 2258322 h 2259808"/>
              <a:gd name="connsiteX6" fmla="*/ 3498179 w 4747430"/>
              <a:gd name="connsiteY6" fmla="*/ 1028390 h 2259808"/>
              <a:gd name="connsiteX7" fmla="*/ 3820151 w 4747430"/>
              <a:gd name="connsiteY7" fmla="*/ 10958 h 2259808"/>
              <a:gd name="connsiteX8" fmla="*/ 4264472 w 4747430"/>
              <a:gd name="connsiteY8" fmla="*/ 1691651 h 2259808"/>
              <a:gd name="connsiteX9" fmla="*/ 4747430 w 4747430"/>
              <a:gd name="connsiteY9" fmla="*/ 732175 h 2259808"/>
              <a:gd name="connsiteX10" fmla="*/ 4747430 w 4747430"/>
              <a:gd name="connsiteY10" fmla="*/ 732175 h 2259808"/>
              <a:gd name="connsiteX0" fmla="*/ 53011 w 4740920"/>
              <a:gd name="connsiteY0" fmla="*/ 526115 h 2259808"/>
              <a:gd name="connsiteX1" fmla="*/ 845059 w 4740920"/>
              <a:gd name="connsiteY1" fmla="*/ 2116656 h 2259808"/>
              <a:gd name="connsiteX2" fmla="*/ 1662869 w 4740920"/>
              <a:gd name="connsiteY2" fmla="*/ 500356 h 2259808"/>
              <a:gd name="connsiteX3" fmla="*/ 2087872 w 4740920"/>
              <a:gd name="connsiteY3" fmla="*/ 1582181 h 2259808"/>
              <a:gd name="connsiteX4" fmla="*/ 2499997 w 4740920"/>
              <a:gd name="connsiteY4" fmla="*/ 770811 h 2259808"/>
              <a:gd name="connsiteX5" fmla="*/ 3143940 w 4740920"/>
              <a:gd name="connsiteY5" fmla="*/ 2258322 h 2259808"/>
              <a:gd name="connsiteX6" fmla="*/ 3491669 w 4740920"/>
              <a:gd name="connsiteY6" fmla="*/ 1028390 h 2259808"/>
              <a:gd name="connsiteX7" fmla="*/ 3813641 w 4740920"/>
              <a:gd name="connsiteY7" fmla="*/ 10958 h 2259808"/>
              <a:gd name="connsiteX8" fmla="*/ 4257962 w 4740920"/>
              <a:gd name="connsiteY8" fmla="*/ 1691651 h 2259808"/>
              <a:gd name="connsiteX9" fmla="*/ 4740920 w 4740920"/>
              <a:gd name="connsiteY9" fmla="*/ 732175 h 2259808"/>
              <a:gd name="connsiteX10" fmla="*/ 4740920 w 4740920"/>
              <a:gd name="connsiteY10" fmla="*/ 732175 h 2259808"/>
              <a:gd name="connsiteX0" fmla="*/ 5 w 4687914"/>
              <a:gd name="connsiteY0" fmla="*/ 526115 h 2259808"/>
              <a:gd name="connsiteX1" fmla="*/ 792053 w 4687914"/>
              <a:gd name="connsiteY1" fmla="*/ 2116656 h 2259808"/>
              <a:gd name="connsiteX2" fmla="*/ 1609863 w 4687914"/>
              <a:gd name="connsiteY2" fmla="*/ 500356 h 2259808"/>
              <a:gd name="connsiteX3" fmla="*/ 2034866 w 4687914"/>
              <a:gd name="connsiteY3" fmla="*/ 1582181 h 2259808"/>
              <a:gd name="connsiteX4" fmla="*/ 2446991 w 4687914"/>
              <a:gd name="connsiteY4" fmla="*/ 770811 h 2259808"/>
              <a:gd name="connsiteX5" fmla="*/ 3090934 w 4687914"/>
              <a:gd name="connsiteY5" fmla="*/ 2258322 h 2259808"/>
              <a:gd name="connsiteX6" fmla="*/ 3438663 w 4687914"/>
              <a:gd name="connsiteY6" fmla="*/ 1028390 h 2259808"/>
              <a:gd name="connsiteX7" fmla="*/ 3760635 w 4687914"/>
              <a:gd name="connsiteY7" fmla="*/ 10958 h 2259808"/>
              <a:gd name="connsiteX8" fmla="*/ 4204956 w 4687914"/>
              <a:gd name="connsiteY8" fmla="*/ 1691651 h 2259808"/>
              <a:gd name="connsiteX9" fmla="*/ 4687914 w 4687914"/>
              <a:gd name="connsiteY9" fmla="*/ 732175 h 2259808"/>
              <a:gd name="connsiteX10" fmla="*/ 4687914 w 4687914"/>
              <a:gd name="connsiteY10" fmla="*/ 732175 h 2259808"/>
              <a:gd name="connsiteX0" fmla="*/ 4 w 4687913"/>
              <a:gd name="connsiteY0" fmla="*/ 526115 h 2259808"/>
              <a:gd name="connsiteX1" fmla="*/ 856446 w 4687913"/>
              <a:gd name="connsiteY1" fmla="*/ 1878397 h 2259808"/>
              <a:gd name="connsiteX2" fmla="*/ 1609862 w 4687913"/>
              <a:gd name="connsiteY2" fmla="*/ 500356 h 2259808"/>
              <a:gd name="connsiteX3" fmla="*/ 2034865 w 4687913"/>
              <a:gd name="connsiteY3" fmla="*/ 1582181 h 2259808"/>
              <a:gd name="connsiteX4" fmla="*/ 2446990 w 4687913"/>
              <a:gd name="connsiteY4" fmla="*/ 770811 h 2259808"/>
              <a:gd name="connsiteX5" fmla="*/ 3090933 w 4687913"/>
              <a:gd name="connsiteY5" fmla="*/ 2258322 h 2259808"/>
              <a:gd name="connsiteX6" fmla="*/ 3438662 w 4687913"/>
              <a:gd name="connsiteY6" fmla="*/ 1028390 h 2259808"/>
              <a:gd name="connsiteX7" fmla="*/ 3760634 w 4687913"/>
              <a:gd name="connsiteY7" fmla="*/ 10958 h 2259808"/>
              <a:gd name="connsiteX8" fmla="*/ 4204955 w 4687913"/>
              <a:gd name="connsiteY8" fmla="*/ 1691651 h 2259808"/>
              <a:gd name="connsiteX9" fmla="*/ 4687913 w 4687913"/>
              <a:gd name="connsiteY9" fmla="*/ 732175 h 2259808"/>
              <a:gd name="connsiteX10" fmla="*/ 4687913 w 4687913"/>
              <a:gd name="connsiteY10" fmla="*/ 732175 h 2259808"/>
              <a:gd name="connsiteX0" fmla="*/ 4 w 4687913"/>
              <a:gd name="connsiteY0" fmla="*/ 526115 h 2259808"/>
              <a:gd name="connsiteX1" fmla="*/ 856446 w 4687913"/>
              <a:gd name="connsiteY1" fmla="*/ 1878397 h 2259808"/>
              <a:gd name="connsiteX2" fmla="*/ 1609862 w 4687913"/>
              <a:gd name="connsiteY2" fmla="*/ 500356 h 2259808"/>
              <a:gd name="connsiteX3" fmla="*/ 2034865 w 4687913"/>
              <a:gd name="connsiteY3" fmla="*/ 1582181 h 2259808"/>
              <a:gd name="connsiteX4" fmla="*/ 2446990 w 4687913"/>
              <a:gd name="connsiteY4" fmla="*/ 770811 h 2259808"/>
              <a:gd name="connsiteX5" fmla="*/ 3090933 w 4687913"/>
              <a:gd name="connsiteY5" fmla="*/ 2258322 h 2259808"/>
              <a:gd name="connsiteX6" fmla="*/ 3438662 w 4687913"/>
              <a:gd name="connsiteY6" fmla="*/ 1028390 h 2259808"/>
              <a:gd name="connsiteX7" fmla="*/ 3760634 w 4687913"/>
              <a:gd name="connsiteY7" fmla="*/ 10958 h 2259808"/>
              <a:gd name="connsiteX8" fmla="*/ 4204955 w 4687913"/>
              <a:gd name="connsiteY8" fmla="*/ 1691651 h 2259808"/>
              <a:gd name="connsiteX9" fmla="*/ 4687913 w 4687913"/>
              <a:gd name="connsiteY9" fmla="*/ 732175 h 2259808"/>
              <a:gd name="connsiteX10" fmla="*/ 4687913 w 4687913"/>
              <a:gd name="connsiteY10" fmla="*/ 732175 h 2259808"/>
              <a:gd name="connsiteX0" fmla="*/ 1146 w 4689055"/>
              <a:gd name="connsiteY0" fmla="*/ 526115 h 2259808"/>
              <a:gd name="connsiteX1" fmla="*/ 857588 w 4689055"/>
              <a:gd name="connsiteY1" fmla="*/ 1878397 h 2259808"/>
              <a:gd name="connsiteX2" fmla="*/ 1611004 w 4689055"/>
              <a:gd name="connsiteY2" fmla="*/ 500356 h 2259808"/>
              <a:gd name="connsiteX3" fmla="*/ 2036007 w 4689055"/>
              <a:gd name="connsiteY3" fmla="*/ 1582181 h 2259808"/>
              <a:gd name="connsiteX4" fmla="*/ 2448132 w 4689055"/>
              <a:gd name="connsiteY4" fmla="*/ 770811 h 2259808"/>
              <a:gd name="connsiteX5" fmla="*/ 3092075 w 4689055"/>
              <a:gd name="connsiteY5" fmla="*/ 2258322 h 2259808"/>
              <a:gd name="connsiteX6" fmla="*/ 3439804 w 4689055"/>
              <a:gd name="connsiteY6" fmla="*/ 1028390 h 2259808"/>
              <a:gd name="connsiteX7" fmla="*/ 3761776 w 4689055"/>
              <a:gd name="connsiteY7" fmla="*/ 10958 h 2259808"/>
              <a:gd name="connsiteX8" fmla="*/ 4206097 w 4689055"/>
              <a:gd name="connsiteY8" fmla="*/ 1691651 h 2259808"/>
              <a:gd name="connsiteX9" fmla="*/ 4689055 w 4689055"/>
              <a:gd name="connsiteY9" fmla="*/ 732175 h 2259808"/>
              <a:gd name="connsiteX10" fmla="*/ 4689055 w 4689055"/>
              <a:gd name="connsiteY10" fmla="*/ 732175 h 2259808"/>
              <a:gd name="connsiteX0" fmla="*/ 13 w 4687922"/>
              <a:gd name="connsiteY0" fmla="*/ 526115 h 2259808"/>
              <a:gd name="connsiteX1" fmla="*/ 856455 w 4687922"/>
              <a:gd name="connsiteY1" fmla="*/ 1878397 h 2259808"/>
              <a:gd name="connsiteX2" fmla="*/ 1609871 w 4687922"/>
              <a:gd name="connsiteY2" fmla="*/ 500356 h 2259808"/>
              <a:gd name="connsiteX3" fmla="*/ 2034874 w 4687922"/>
              <a:gd name="connsiteY3" fmla="*/ 1582181 h 2259808"/>
              <a:gd name="connsiteX4" fmla="*/ 2446999 w 4687922"/>
              <a:gd name="connsiteY4" fmla="*/ 770811 h 2259808"/>
              <a:gd name="connsiteX5" fmla="*/ 3090942 w 4687922"/>
              <a:gd name="connsiteY5" fmla="*/ 2258322 h 2259808"/>
              <a:gd name="connsiteX6" fmla="*/ 3438671 w 4687922"/>
              <a:gd name="connsiteY6" fmla="*/ 1028390 h 2259808"/>
              <a:gd name="connsiteX7" fmla="*/ 3760643 w 4687922"/>
              <a:gd name="connsiteY7" fmla="*/ 10958 h 2259808"/>
              <a:gd name="connsiteX8" fmla="*/ 4204964 w 4687922"/>
              <a:gd name="connsiteY8" fmla="*/ 1691651 h 2259808"/>
              <a:gd name="connsiteX9" fmla="*/ 4687922 w 4687922"/>
              <a:gd name="connsiteY9" fmla="*/ 732175 h 2259808"/>
              <a:gd name="connsiteX10" fmla="*/ 4687922 w 4687922"/>
              <a:gd name="connsiteY10" fmla="*/ 732175 h 2259808"/>
              <a:gd name="connsiteX0" fmla="*/ 4 w 4816701"/>
              <a:gd name="connsiteY0" fmla="*/ 513236 h 2259808"/>
              <a:gd name="connsiteX1" fmla="*/ 985234 w 4816701"/>
              <a:gd name="connsiteY1" fmla="*/ 1878397 h 2259808"/>
              <a:gd name="connsiteX2" fmla="*/ 1738650 w 4816701"/>
              <a:gd name="connsiteY2" fmla="*/ 500356 h 2259808"/>
              <a:gd name="connsiteX3" fmla="*/ 2163653 w 4816701"/>
              <a:gd name="connsiteY3" fmla="*/ 1582181 h 2259808"/>
              <a:gd name="connsiteX4" fmla="*/ 2575778 w 4816701"/>
              <a:gd name="connsiteY4" fmla="*/ 770811 h 2259808"/>
              <a:gd name="connsiteX5" fmla="*/ 3219721 w 4816701"/>
              <a:gd name="connsiteY5" fmla="*/ 2258322 h 2259808"/>
              <a:gd name="connsiteX6" fmla="*/ 3567450 w 4816701"/>
              <a:gd name="connsiteY6" fmla="*/ 1028390 h 2259808"/>
              <a:gd name="connsiteX7" fmla="*/ 3889422 w 4816701"/>
              <a:gd name="connsiteY7" fmla="*/ 10958 h 2259808"/>
              <a:gd name="connsiteX8" fmla="*/ 4333743 w 4816701"/>
              <a:gd name="connsiteY8" fmla="*/ 1691651 h 2259808"/>
              <a:gd name="connsiteX9" fmla="*/ 4816701 w 4816701"/>
              <a:gd name="connsiteY9" fmla="*/ 732175 h 2259808"/>
              <a:gd name="connsiteX10" fmla="*/ 4816701 w 4816701"/>
              <a:gd name="connsiteY10" fmla="*/ 732175 h 2259808"/>
              <a:gd name="connsiteX0" fmla="*/ 0 w 4816697"/>
              <a:gd name="connsiteY0" fmla="*/ 513236 h 2259808"/>
              <a:gd name="connsiteX1" fmla="*/ 199623 w 4816697"/>
              <a:gd name="connsiteY1" fmla="*/ 976875 h 2259808"/>
              <a:gd name="connsiteX2" fmla="*/ 985230 w 4816697"/>
              <a:gd name="connsiteY2" fmla="*/ 1878397 h 2259808"/>
              <a:gd name="connsiteX3" fmla="*/ 1738646 w 4816697"/>
              <a:gd name="connsiteY3" fmla="*/ 500356 h 2259808"/>
              <a:gd name="connsiteX4" fmla="*/ 2163649 w 4816697"/>
              <a:gd name="connsiteY4" fmla="*/ 1582181 h 2259808"/>
              <a:gd name="connsiteX5" fmla="*/ 2575774 w 4816697"/>
              <a:gd name="connsiteY5" fmla="*/ 770811 h 2259808"/>
              <a:gd name="connsiteX6" fmla="*/ 3219717 w 4816697"/>
              <a:gd name="connsiteY6" fmla="*/ 2258322 h 2259808"/>
              <a:gd name="connsiteX7" fmla="*/ 3567446 w 4816697"/>
              <a:gd name="connsiteY7" fmla="*/ 1028390 h 2259808"/>
              <a:gd name="connsiteX8" fmla="*/ 3889418 w 4816697"/>
              <a:gd name="connsiteY8" fmla="*/ 10958 h 2259808"/>
              <a:gd name="connsiteX9" fmla="*/ 4333739 w 4816697"/>
              <a:gd name="connsiteY9" fmla="*/ 1691651 h 2259808"/>
              <a:gd name="connsiteX10" fmla="*/ 4816697 w 4816697"/>
              <a:gd name="connsiteY10" fmla="*/ 732175 h 2259808"/>
              <a:gd name="connsiteX11" fmla="*/ 4816697 w 4816697"/>
              <a:gd name="connsiteY11" fmla="*/ 732175 h 2259808"/>
              <a:gd name="connsiteX0" fmla="*/ 0 w 4997001"/>
              <a:gd name="connsiteY0" fmla="*/ 481039 h 2259808"/>
              <a:gd name="connsiteX1" fmla="*/ 379927 w 4997001"/>
              <a:gd name="connsiteY1" fmla="*/ 976875 h 2259808"/>
              <a:gd name="connsiteX2" fmla="*/ 1165534 w 4997001"/>
              <a:gd name="connsiteY2" fmla="*/ 1878397 h 2259808"/>
              <a:gd name="connsiteX3" fmla="*/ 1918950 w 4997001"/>
              <a:gd name="connsiteY3" fmla="*/ 500356 h 2259808"/>
              <a:gd name="connsiteX4" fmla="*/ 2343953 w 4997001"/>
              <a:gd name="connsiteY4" fmla="*/ 1582181 h 2259808"/>
              <a:gd name="connsiteX5" fmla="*/ 2756078 w 4997001"/>
              <a:gd name="connsiteY5" fmla="*/ 770811 h 2259808"/>
              <a:gd name="connsiteX6" fmla="*/ 3400021 w 4997001"/>
              <a:gd name="connsiteY6" fmla="*/ 2258322 h 2259808"/>
              <a:gd name="connsiteX7" fmla="*/ 3747750 w 4997001"/>
              <a:gd name="connsiteY7" fmla="*/ 1028390 h 2259808"/>
              <a:gd name="connsiteX8" fmla="*/ 4069722 w 4997001"/>
              <a:gd name="connsiteY8" fmla="*/ 10958 h 2259808"/>
              <a:gd name="connsiteX9" fmla="*/ 4514043 w 4997001"/>
              <a:gd name="connsiteY9" fmla="*/ 1691651 h 2259808"/>
              <a:gd name="connsiteX10" fmla="*/ 4997001 w 4997001"/>
              <a:gd name="connsiteY10" fmla="*/ 732175 h 2259808"/>
              <a:gd name="connsiteX11" fmla="*/ 4997001 w 4997001"/>
              <a:gd name="connsiteY11" fmla="*/ 732175 h 2259808"/>
              <a:gd name="connsiteX0" fmla="*/ 0 w 4913288"/>
              <a:gd name="connsiteY0" fmla="*/ 326492 h 2259808"/>
              <a:gd name="connsiteX1" fmla="*/ 296214 w 4913288"/>
              <a:gd name="connsiteY1" fmla="*/ 976875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425003 w 4913288"/>
              <a:gd name="connsiteY1" fmla="*/ 1221574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624625 w 4913288"/>
              <a:gd name="connsiteY1" fmla="*/ 1137861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624625 w 4913288"/>
              <a:gd name="connsiteY1" fmla="*/ 1137861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624625 w 4913288"/>
              <a:gd name="connsiteY1" fmla="*/ 1137861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507603"/>
              <a:gd name="connsiteY0" fmla="*/ 236340 h 2259808"/>
              <a:gd name="connsiteX1" fmla="*/ 218940 w 4507603"/>
              <a:gd name="connsiteY1" fmla="*/ 1137861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167424 w 4507603"/>
              <a:gd name="connsiteY1" fmla="*/ 1131422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257576 w 4507603"/>
              <a:gd name="connsiteY1" fmla="*/ 1137861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257576 w 4507603"/>
              <a:gd name="connsiteY1" fmla="*/ 1137861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199621 w 4507603"/>
              <a:gd name="connsiteY1" fmla="*/ 1131422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199621 w 4507603"/>
              <a:gd name="connsiteY1" fmla="*/ 1131422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5807 h 2259443"/>
              <a:gd name="connsiteX1" fmla="*/ 199621 w 4507603"/>
              <a:gd name="connsiteY1" fmla="*/ 1130889 h 2259443"/>
              <a:gd name="connsiteX2" fmla="*/ 676136 w 4507603"/>
              <a:gd name="connsiteY2" fmla="*/ 1877864 h 2259443"/>
              <a:gd name="connsiteX3" fmla="*/ 1429552 w 4507603"/>
              <a:gd name="connsiteY3" fmla="*/ 499823 h 2259443"/>
              <a:gd name="connsiteX4" fmla="*/ 1854555 w 4507603"/>
              <a:gd name="connsiteY4" fmla="*/ 1581648 h 2259443"/>
              <a:gd name="connsiteX5" fmla="*/ 2266680 w 4507603"/>
              <a:gd name="connsiteY5" fmla="*/ 770278 h 2259443"/>
              <a:gd name="connsiteX6" fmla="*/ 2910623 w 4507603"/>
              <a:gd name="connsiteY6" fmla="*/ 2257789 h 2259443"/>
              <a:gd name="connsiteX7" fmla="*/ 3284110 w 4507603"/>
              <a:gd name="connsiteY7" fmla="*/ 1040736 h 2259443"/>
              <a:gd name="connsiteX8" fmla="*/ 3580324 w 4507603"/>
              <a:gd name="connsiteY8" fmla="*/ 10425 h 2259443"/>
              <a:gd name="connsiteX9" fmla="*/ 4024645 w 4507603"/>
              <a:gd name="connsiteY9" fmla="*/ 1691118 h 2259443"/>
              <a:gd name="connsiteX10" fmla="*/ 4507603 w 4507603"/>
              <a:gd name="connsiteY10" fmla="*/ 731642 h 2259443"/>
              <a:gd name="connsiteX11" fmla="*/ 4507603 w 4507603"/>
              <a:gd name="connsiteY11" fmla="*/ 731642 h 2259443"/>
              <a:gd name="connsiteX0" fmla="*/ 0 w 4507603"/>
              <a:gd name="connsiteY0" fmla="*/ 236204 h 2259900"/>
              <a:gd name="connsiteX1" fmla="*/ 199621 w 4507603"/>
              <a:gd name="connsiteY1" fmla="*/ 1131286 h 2259900"/>
              <a:gd name="connsiteX2" fmla="*/ 676136 w 4507603"/>
              <a:gd name="connsiteY2" fmla="*/ 1878261 h 2259900"/>
              <a:gd name="connsiteX3" fmla="*/ 1429552 w 4507603"/>
              <a:gd name="connsiteY3" fmla="*/ 500220 h 2259900"/>
              <a:gd name="connsiteX4" fmla="*/ 1854555 w 4507603"/>
              <a:gd name="connsiteY4" fmla="*/ 1582045 h 2259900"/>
              <a:gd name="connsiteX5" fmla="*/ 2266680 w 4507603"/>
              <a:gd name="connsiteY5" fmla="*/ 770675 h 2259900"/>
              <a:gd name="connsiteX6" fmla="*/ 2910623 w 4507603"/>
              <a:gd name="connsiteY6" fmla="*/ 2258186 h 2259900"/>
              <a:gd name="connsiteX7" fmla="*/ 3284110 w 4507603"/>
              <a:gd name="connsiteY7" fmla="*/ 1041133 h 2259900"/>
              <a:gd name="connsiteX8" fmla="*/ 3580324 w 4507603"/>
              <a:gd name="connsiteY8" fmla="*/ 10822 h 2259900"/>
              <a:gd name="connsiteX9" fmla="*/ 4024645 w 4507603"/>
              <a:gd name="connsiteY9" fmla="*/ 1691515 h 2259900"/>
              <a:gd name="connsiteX10" fmla="*/ 4507603 w 4507603"/>
              <a:gd name="connsiteY10" fmla="*/ 732039 h 2259900"/>
              <a:gd name="connsiteX11" fmla="*/ 4507603 w 4507603"/>
              <a:gd name="connsiteY11" fmla="*/ 732039 h 2259900"/>
              <a:gd name="connsiteX0" fmla="*/ 0 w 4507603"/>
              <a:gd name="connsiteY0" fmla="*/ 236287 h 2259995"/>
              <a:gd name="connsiteX1" fmla="*/ 199621 w 4507603"/>
              <a:gd name="connsiteY1" fmla="*/ 1131369 h 2259995"/>
              <a:gd name="connsiteX2" fmla="*/ 676136 w 4507603"/>
              <a:gd name="connsiteY2" fmla="*/ 1878344 h 2259995"/>
              <a:gd name="connsiteX3" fmla="*/ 1429552 w 4507603"/>
              <a:gd name="connsiteY3" fmla="*/ 500303 h 2259995"/>
              <a:gd name="connsiteX4" fmla="*/ 1854555 w 4507603"/>
              <a:gd name="connsiteY4" fmla="*/ 1582128 h 2259995"/>
              <a:gd name="connsiteX5" fmla="*/ 2266680 w 4507603"/>
              <a:gd name="connsiteY5" fmla="*/ 770758 h 2259995"/>
              <a:gd name="connsiteX6" fmla="*/ 2910623 w 4507603"/>
              <a:gd name="connsiteY6" fmla="*/ 2258269 h 2259995"/>
              <a:gd name="connsiteX7" fmla="*/ 3284110 w 4507603"/>
              <a:gd name="connsiteY7" fmla="*/ 1041216 h 2259995"/>
              <a:gd name="connsiteX8" fmla="*/ 3580324 w 4507603"/>
              <a:gd name="connsiteY8" fmla="*/ 10905 h 2259995"/>
              <a:gd name="connsiteX9" fmla="*/ 4024645 w 4507603"/>
              <a:gd name="connsiteY9" fmla="*/ 1691598 h 2259995"/>
              <a:gd name="connsiteX10" fmla="*/ 4507603 w 4507603"/>
              <a:gd name="connsiteY10" fmla="*/ 732122 h 2259995"/>
              <a:gd name="connsiteX11" fmla="*/ 4507603 w 4507603"/>
              <a:gd name="connsiteY11" fmla="*/ 732122 h 2259995"/>
              <a:gd name="connsiteX0" fmla="*/ 0 w 4507603"/>
              <a:gd name="connsiteY0" fmla="*/ 299582 h 2323238"/>
              <a:gd name="connsiteX1" fmla="*/ 199621 w 4507603"/>
              <a:gd name="connsiteY1" fmla="*/ 1194664 h 2323238"/>
              <a:gd name="connsiteX2" fmla="*/ 676136 w 4507603"/>
              <a:gd name="connsiteY2" fmla="*/ 1941639 h 2323238"/>
              <a:gd name="connsiteX3" fmla="*/ 1429552 w 4507603"/>
              <a:gd name="connsiteY3" fmla="*/ 563598 h 2323238"/>
              <a:gd name="connsiteX4" fmla="*/ 1854555 w 4507603"/>
              <a:gd name="connsiteY4" fmla="*/ 1645423 h 2323238"/>
              <a:gd name="connsiteX5" fmla="*/ 2266680 w 4507603"/>
              <a:gd name="connsiteY5" fmla="*/ 834053 h 2323238"/>
              <a:gd name="connsiteX6" fmla="*/ 2910623 w 4507603"/>
              <a:gd name="connsiteY6" fmla="*/ 2321564 h 2323238"/>
              <a:gd name="connsiteX7" fmla="*/ 3284110 w 4507603"/>
              <a:gd name="connsiteY7" fmla="*/ 1104511 h 2323238"/>
              <a:gd name="connsiteX8" fmla="*/ 3567445 w 4507603"/>
              <a:gd name="connsiteY8" fmla="*/ 9805 h 2323238"/>
              <a:gd name="connsiteX9" fmla="*/ 4024645 w 4507603"/>
              <a:gd name="connsiteY9" fmla="*/ 1754893 h 2323238"/>
              <a:gd name="connsiteX10" fmla="*/ 4507603 w 4507603"/>
              <a:gd name="connsiteY10" fmla="*/ 795417 h 2323238"/>
              <a:gd name="connsiteX11" fmla="*/ 4507603 w 4507603"/>
              <a:gd name="connsiteY11" fmla="*/ 795417 h 2323238"/>
              <a:gd name="connsiteX0" fmla="*/ 0 w 4507603"/>
              <a:gd name="connsiteY0" fmla="*/ 299721 h 2323400"/>
              <a:gd name="connsiteX1" fmla="*/ 199621 w 4507603"/>
              <a:gd name="connsiteY1" fmla="*/ 1194803 h 2323400"/>
              <a:gd name="connsiteX2" fmla="*/ 676136 w 4507603"/>
              <a:gd name="connsiteY2" fmla="*/ 1941778 h 2323400"/>
              <a:gd name="connsiteX3" fmla="*/ 1429552 w 4507603"/>
              <a:gd name="connsiteY3" fmla="*/ 563737 h 2323400"/>
              <a:gd name="connsiteX4" fmla="*/ 1854555 w 4507603"/>
              <a:gd name="connsiteY4" fmla="*/ 1645562 h 2323400"/>
              <a:gd name="connsiteX5" fmla="*/ 2266680 w 4507603"/>
              <a:gd name="connsiteY5" fmla="*/ 834192 h 2323400"/>
              <a:gd name="connsiteX6" fmla="*/ 2910623 w 4507603"/>
              <a:gd name="connsiteY6" fmla="*/ 2321703 h 2323400"/>
              <a:gd name="connsiteX7" fmla="*/ 3284110 w 4507603"/>
              <a:gd name="connsiteY7" fmla="*/ 1104650 h 2323400"/>
              <a:gd name="connsiteX8" fmla="*/ 3567445 w 4507603"/>
              <a:gd name="connsiteY8" fmla="*/ 9944 h 2323400"/>
              <a:gd name="connsiteX9" fmla="*/ 4024645 w 4507603"/>
              <a:gd name="connsiteY9" fmla="*/ 1755032 h 2323400"/>
              <a:gd name="connsiteX10" fmla="*/ 4507603 w 4507603"/>
              <a:gd name="connsiteY10" fmla="*/ 795556 h 2323400"/>
              <a:gd name="connsiteX11" fmla="*/ 4507603 w 4507603"/>
              <a:gd name="connsiteY11" fmla="*/ 795556 h 2323400"/>
              <a:gd name="connsiteX0" fmla="*/ 0 w 4507603"/>
              <a:gd name="connsiteY0" fmla="*/ 299583 h 2323239"/>
              <a:gd name="connsiteX1" fmla="*/ 199621 w 4507603"/>
              <a:gd name="connsiteY1" fmla="*/ 1194665 h 2323239"/>
              <a:gd name="connsiteX2" fmla="*/ 676136 w 4507603"/>
              <a:gd name="connsiteY2" fmla="*/ 1941640 h 2323239"/>
              <a:gd name="connsiteX3" fmla="*/ 1429552 w 4507603"/>
              <a:gd name="connsiteY3" fmla="*/ 563599 h 2323239"/>
              <a:gd name="connsiteX4" fmla="*/ 1854555 w 4507603"/>
              <a:gd name="connsiteY4" fmla="*/ 1645424 h 2323239"/>
              <a:gd name="connsiteX5" fmla="*/ 2266680 w 4507603"/>
              <a:gd name="connsiteY5" fmla="*/ 834054 h 2323239"/>
              <a:gd name="connsiteX6" fmla="*/ 2910623 w 4507603"/>
              <a:gd name="connsiteY6" fmla="*/ 2321565 h 2323239"/>
              <a:gd name="connsiteX7" fmla="*/ 3284110 w 4507603"/>
              <a:gd name="connsiteY7" fmla="*/ 1104512 h 2323239"/>
              <a:gd name="connsiteX8" fmla="*/ 3567445 w 4507603"/>
              <a:gd name="connsiteY8" fmla="*/ 9806 h 2323239"/>
              <a:gd name="connsiteX9" fmla="*/ 4024645 w 4507603"/>
              <a:gd name="connsiteY9" fmla="*/ 1754894 h 2323239"/>
              <a:gd name="connsiteX10" fmla="*/ 4507603 w 4507603"/>
              <a:gd name="connsiteY10" fmla="*/ 795418 h 2323239"/>
              <a:gd name="connsiteX11" fmla="*/ 4507603 w 4507603"/>
              <a:gd name="connsiteY11" fmla="*/ 795418 h 2323239"/>
              <a:gd name="connsiteX0" fmla="*/ 0 w 4507603"/>
              <a:gd name="connsiteY0" fmla="*/ 296657 h 2320313"/>
              <a:gd name="connsiteX1" fmla="*/ 199621 w 4507603"/>
              <a:gd name="connsiteY1" fmla="*/ 1191739 h 2320313"/>
              <a:gd name="connsiteX2" fmla="*/ 676136 w 4507603"/>
              <a:gd name="connsiteY2" fmla="*/ 1938714 h 2320313"/>
              <a:gd name="connsiteX3" fmla="*/ 1429552 w 4507603"/>
              <a:gd name="connsiteY3" fmla="*/ 560673 h 2320313"/>
              <a:gd name="connsiteX4" fmla="*/ 1854555 w 4507603"/>
              <a:gd name="connsiteY4" fmla="*/ 1642498 h 2320313"/>
              <a:gd name="connsiteX5" fmla="*/ 2266680 w 4507603"/>
              <a:gd name="connsiteY5" fmla="*/ 831128 h 2320313"/>
              <a:gd name="connsiteX6" fmla="*/ 2910623 w 4507603"/>
              <a:gd name="connsiteY6" fmla="*/ 2318639 h 2320313"/>
              <a:gd name="connsiteX7" fmla="*/ 3284110 w 4507603"/>
              <a:gd name="connsiteY7" fmla="*/ 1101586 h 2320313"/>
              <a:gd name="connsiteX8" fmla="*/ 3567445 w 4507603"/>
              <a:gd name="connsiteY8" fmla="*/ 6880 h 2320313"/>
              <a:gd name="connsiteX9" fmla="*/ 4024645 w 4507603"/>
              <a:gd name="connsiteY9" fmla="*/ 1751968 h 2320313"/>
              <a:gd name="connsiteX10" fmla="*/ 4507603 w 4507603"/>
              <a:gd name="connsiteY10" fmla="*/ 792492 h 2320313"/>
              <a:gd name="connsiteX11" fmla="*/ 4507603 w 4507603"/>
              <a:gd name="connsiteY11" fmla="*/ 792492 h 2320313"/>
              <a:gd name="connsiteX0" fmla="*/ 0 w 4507603"/>
              <a:gd name="connsiteY0" fmla="*/ 291624 h 2315280"/>
              <a:gd name="connsiteX1" fmla="*/ 199621 w 4507603"/>
              <a:gd name="connsiteY1" fmla="*/ 1186706 h 2315280"/>
              <a:gd name="connsiteX2" fmla="*/ 676136 w 4507603"/>
              <a:gd name="connsiteY2" fmla="*/ 1933681 h 2315280"/>
              <a:gd name="connsiteX3" fmla="*/ 1429552 w 4507603"/>
              <a:gd name="connsiteY3" fmla="*/ 555640 h 2315280"/>
              <a:gd name="connsiteX4" fmla="*/ 1854555 w 4507603"/>
              <a:gd name="connsiteY4" fmla="*/ 1637465 h 2315280"/>
              <a:gd name="connsiteX5" fmla="*/ 2266680 w 4507603"/>
              <a:gd name="connsiteY5" fmla="*/ 826095 h 2315280"/>
              <a:gd name="connsiteX6" fmla="*/ 2910623 w 4507603"/>
              <a:gd name="connsiteY6" fmla="*/ 2313606 h 2315280"/>
              <a:gd name="connsiteX7" fmla="*/ 3284110 w 4507603"/>
              <a:gd name="connsiteY7" fmla="*/ 1096553 h 2315280"/>
              <a:gd name="connsiteX8" fmla="*/ 3567445 w 4507603"/>
              <a:gd name="connsiteY8" fmla="*/ 1847 h 2315280"/>
              <a:gd name="connsiteX9" fmla="*/ 4024645 w 4507603"/>
              <a:gd name="connsiteY9" fmla="*/ 1746935 h 2315280"/>
              <a:gd name="connsiteX10" fmla="*/ 4507603 w 4507603"/>
              <a:gd name="connsiteY10" fmla="*/ 787459 h 2315280"/>
              <a:gd name="connsiteX11" fmla="*/ 4507603 w 4507603"/>
              <a:gd name="connsiteY11" fmla="*/ 787459 h 2315280"/>
              <a:gd name="connsiteX0" fmla="*/ 0 w 4507603"/>
              <a:gd name="connsiteY0" fmla="*/ 292150 h 3382998"/>
              <a:gd name="connsiteX1" fmla="*/ 199621 w 4507603"/>
              <a:gd name="connsiteY1" fmla="*/ 1187232 h 3382998"/>
              <a:gd name="connsiteX2" fmla="*/ 676136 w 4507603"/>
              <a:gd name="connsiteY2" fmla="*/ 1934207 h 3382998"/>
              <a:gd name="connsiteX3" fmla="*/ 1429552 w 4507603"/>
              <a:gd name="connsiteY3" fmla="*/ 556166 h 3382998"/>
              <a:gd name="connsiteX4" fmla="*/ 1854555 w 4507603"/>
              <a:gd name="connsiteY4" fmla="*/ 1637991 h 3382998"/>
              <a:gd name="connsiteX5" fmla="*/ 2266680 w 4507603"/>
              <a:gd name="connsiteY5" fmla="*/ 826621 h 3382998"/>
              <a:gd name="connsiteX6" fmla="*/ 2808210 w 4507603"/>
              <a:gd name="connsiteY6" fmla="*/ 3382152 h 3382998"/>
              <a:gd name="connsiteX7" fmla="*/ 3284110 w 4507603"/>
              <a:gd name="connsiteY7" fmla="*/ 1097079 h 3382998"/>
              <a:gd name="connsiteX8" fmla="*/ 3567445 w 4507603"/>
              <a:gd name="connsiteY8" fmla="*/ 2373 h 3382998"/>
              <a:gd name="connsiteX9" fmla="*/ 4024645 w 4507603"/>
              <a:gd name="connsiteY9" fmla="*/ 1747461 h 3382998"/>
              <a:gd name="connsiteX10" fmla="*/ 4507603 w 4507603"/>
              <a:gd name="connsiteY10" fmla="*/ 787985 h 3382998"/>
              <a:gd name="connsiteX11" fmla="*/ 4507603 w 4507603"/>
              <a:gd name="connsiteY11" fmla="*/ 787985 h 3382998"/>
              <a:gd name="connsiteX0" fmla="*/ 0 w 4507603"/>
              <a:gd name="connsiteY0" fmla="*/ 292062 h 3236668"/>
              <a:gd name="connsiteX1" fmla="*/ 199621 w 4507603"/>
              <a:gd name="connsiteY1" fmla="*/ 1187144 h 3236668"/>
              <a:gd name="connsiteX2" fmla="*/ 676136 w 4507603"/>
              <a:gd name="connsiteY2" fmla="*/ 1934119 h 3236668"/>
              <a:gd name="connsiteX3" fmla="*/ 1429552 w 4507603"/>
              <a:gd name="connsiteY3" fmla="*/ 556078 h 3236668"/>
              <a:gd name="connsiteX4" fmla="*/ 1854555 w 4507603"/>
              <a:gd name="connsiteY4" fmla="*/ 1637903 h 3236668"/>
              <a:gd name="connsiteX5" fmla="*/ 2266680 w 4507603"/>
              <a:gd name="connsiteY5" fmla="*/ 826533 h 3236668"/>
              <a:gd name="connsiteX6" fmla="*/ 2815526 w 4507603"/>
              <a:gd name="connsiteY6" fmla="*/ 3235760 h 3236668"/>
              <a:gd name="connsiteX7" fmla="*/ 3284110 w 4507603"/>
              <a:gd name="connsiteY7" fmla="*/ 1096991 h 3236668"/>
              <a:gd name="connsiteX8" fmla="*/ 3567445 w 4507603"/>
              <a:gd name="connsiteY8" fmla="*/ 2285 h 3236668"/>
              <a:gd name="connsiteX9" fmla="*/ 4024645 w 4507603"/>
              <a:gd name="connsiteY9" fmla="*/ 1747373 h 3236668"/>
              <a:gd name="connsiteX10" fmla="*/ 4507603 w 4507603"/>
              <a:gd name="connsiteY10" fmla="*/ 787897 h 3236668"/>
              <a:gd name="connsiteX11" fmla="*/ 4507603 w 4507603"/>
              <a:gd name="connsiteY11" fmla="*/ 787897 h 3236668"/>
              <a:gd name="connsiteX0" fmla="*/ 0 w 4507603"/>
              <a:gd name="connsiteY0" fmla="*/ 160860 h 3105454"/>
              <a:gd name="connsiteX1" fmla="*/ 199621 w 4507603"/>
              <a:gd name="connsiteY1" fmla="*/ 1055942 h 3105454"/>
              <a:gd name="connsiteX2" fmla="*/ 676136 w 4507603"/>
              <a:gd name="connsiteY2" fmla="*/ 1802917 h 3105454"/>
              <a:gd name="connsiteX3" fmla="*/ 1429552 w 4507603"/>
              <a:gd name="connsiteY3" fmla="*/ 424876 h 3105454"/>
              <a:gd name="connsiteX4" fmla="*/ 1854555 w 4507603"/>
              <a:gd name="connsiteY4" fmla="*/ 1506701 h 3105454"/>
              <a:gd name="connsiteX5" fmla="*/ 2266680 w 4507603"/>
              <a:gd name="connsiteY5" fmla="*/ 695331 h 3105454"/>
              <a:gd name="connsiteX6" fmla="*/ 2815526 w 4507603"/>
              <a:gd name="connsiteY6" fmla="*/ 3104558 h 3105454"/>
              <a:gd name="connsiteX7" fmla="*/ 3284110 w 4507603"/>
              <a:gd name="connsiteY7" fmla="*/ 965789 h 3105454"/>
              <a:gd name="connsiteX8" fmla="*/ 3560130 w 4507603"/>
              <a:gd name="connsiteY8" fmla="*/ 2756 h 3105454"/>
              <a:gd name="connsiteX9" fmla="*/ 4024645 w 4507603"/>
              <a:gd name="connsiteY9" fmla="*/ 1616171 h 3105454"/>
              <a:gd name="connsiteX10" fmla="*/ 4507603 w 4507603"/>
              <a:gd name="connsiteY10" fmla="*/ 656695 h 3105454"/>
              <a:gd name="connsiteX11" fmla="*/ 4507603 w 4507603"/>
              <a:gd name="connsiteY11" fmla="*/ 656695 h 3105454"/>
              <a:gd name="connsiteX0" fmla="*/ 0 w 4507603"/>
              <a:gd name="connsiteY0" fmla="*/ 160860 h 3105454"/>
              <a:gd name="connsiteX1" fmla="*/ 199621 w 4507603"/>
              <a:gd name="connsiteY1" fmla="*/ 1055942 h 3105454"/>
              <a:gd name="connsiteX2" fmla="*/ 676136 w 4507603"/>
              <a:gd name="connsiteY2" fmla="*/ 1802917 h 3105454"/>
              <a:gd name="connsiteX3" fmla="*/ 1429552 w 4507603"/>
              <a:gd name="connsiteY3" fmla="*/ 541919 h 3105454"/>
              <a:gd name="connsiteX4" fmla="*/ 1854555 w 4507603"/>
              <a:gd name="connsiteY4" fmla="*/ 1506701 h 3105454"/>
              <a:gd name="connsiteX5" fmla="*/ 2266680 w 4507603"/>
              <a:gd name="connsiteY5" fmla="*/ 695331 h 3105454"/>
              <a:gd name="connsiteX6" fmla="*/ 2815526 w 4507603"/>
              <a:gd name="connsiteY6" fmla="*/ 3104558 h 3105454"/>
              <a:gd name="connsiteX7" fmla="*/ 3284110 w 4507603"/>
              <a:gd name="connsiteY7" fmla="*/ 965789 h 3105454"/>
              <a:gd name="connsiteX8" fmla="*/ 3560130 w 4507603"/>
              <a:gd name="connsiteY8" fmla="*/ 2756 h 3105454"/>
              <a:gd name="connsiteX9" fmla="*/ 4024645 w 4507603"/>
              <a:gd name="connsiteY9" fmla="*/ 1616171 h 3105454"/>
              <a:gd name="connsiteX10" fmla="*/ 4507603 w 4507603"/>
              <a:gd name="connsiteY10" fmla="*/ 656695 h 3105454"/>
              <a:gd name="connsiteX11" fmla="*/ 4507603 w 4507603"/>
              <a:gd name="connsiteY11" fmla="*/ 656695 h 3105454"/>
              <a:gd name="connsiteX0" fmla="*/ 0 w 4507603"/>
              <a:gd name="connsiteY0" fmla="*/ 160860 h 3106628"/>
              <a:gd name="connsiteX1" fmla="*/ 199621 w 4507603"/>
              <a:gd name="connsiteY1" fmla="*/ 1055942 h 3106628"/>
              <a:gd name="connsiteX2" fmla="*/ 676136 w 4507603"/>
              <a:gd name="connsiteY2" fmla="*/ 1802917 h 3106628"/>
              <a:gd name="connsiteX3" fmla="*/ 1429552 w 4507603"/>
              <a:gd name="connsiteY3" fmla="*/ 541919 h 3106628"/>
              <a:gd name="connsiteX4" fmla="*/ 1854555 w 4507603"/>
              <a:gd name="connsiteY4" fmla="*/ 1506701 h 3106628"/>
              <a:gd name="connsiteX5" fmla="*/ 2266680 w 4507603"/>
              <a:gd name="connsiteY5" fmla="*/ 695331 h 3106628"/>
              <a:gd name="connsiteX6" fmla="*/ 2815526 w 4507603"/>
              <a:gd name="connsiteY6" fmla="*/ 3104558 h 3106628"/>
              <a:gd name="connsiteX7" fmla="*/ 3284110 w 4507603"/>
              <a:gd name="connsiteY7" fmla="*/ 965789 h 3106628"/>
              <a:gd name="connsiteX8" fmla="*/ 3560130 w 4507603"/>
              <a:gd name="connsiteY8" fmla="*/ 2756 h 3106628"/>
              <a:gd name="connsiteX9" fmla="*/ 4024645 w 4507603"/>
              <a:gd name="connsiteY9" fmla="*/ 1616171 h 3106628"/>
              <a:gd name="connsiteX10" fmla="*/ 4507603 w 4507603"/>
              <a:gd name="connsiteY10" fmla="*/ 656695 h 3106628"/>
              <a:gd name="connsiteX11" fmla="*/ 4507603 w 4507603"/>
              <a:gd name="connsiteY11" fmla="*/ 656695 h 3106628"/>
              <a:gd name="connsiteX0" fmla="*/ 0 w 4507603"/>
              <a:gd name="connsiteY0" fmla="*/ 160823 h 3106591"/>
              <a:gd name="connsiteX1" fmla="*/ 199621 w 4507603"/>
              <a:gd name="connsiteY1" fmla="*/ 1055905 h 3106591"/>
              <a:gd name="connsiteX2" fmla="*/ 676136 w 4507603"/>
              <a:gd name="connsiteY2" fmla="*/ 1802880 h 3106591"/>
              <a:gd name="connsiteX3" fmla="*/ 1429552 w 4507603"/>
              <a:gd name="connsiteY3" fmla="*/ 541882 h 3106591"/>
              <a:gd name="connsiteX4" fmla="*/ 1854555 w 4507603"/>
              <a:gd name="connsiteY4" fmla="*/ 1506664 h 3106591"/>
              <a:gd name="connsiteX5" fmla="*/ 2266680 w 4507603"/>
              <a:gd name="connsiteY5" fmla="*/ 695294 h 3106591"/>
              <a:gd name="connsiteX6" fmla="*/ 2815526 w 4507603"/>
              <a:gd name="connsiteY6" fmla="*/ 3104521 h 3106591"/>
              <a:gd name="connsiteX7" fmla="*/ 3284110 w 4507603"/>
              <a:gd name="connsiteY7" fmla="*/ 965752 h 3106591"/>
              <a:gd name="connsiteX8" fmla="*/ 3560130 w 4507603"/>
              <a:gd name="connsiteY8" fmla="*/ 2719 h 3106591"/>
              <a:gd name="connsiteX9" fmla="*/ 4024645 w 4507603"/>
              <a:gd name="connsiteY9" fmla="*/ 1616134 h 3106591"/>
              <a:gd name="connsiteX10" fmla="*/ 4507603 w 4507603"/>
              <a:gd name="connsiteY10" fmla="*/ 656658 h 3106591"/>
              <a:gd name="connsiteX11" fmla="*/ 4507603 w 4507603"/>
              <a:gd name="connsiteY11" fmla="*/ 656658 h 3106591"/>
              <a:gd name="connsiteX0" fmla="*/ 0 w 4507603"/>
              <a:gd name="connsiteY0" fmla="*/ 160680 h 2879865"/>
              <a:gd name="connsiteX1" fmla="*/ 199621 w 4507603"/>
              <a:gd name="connsiteY1" fmla="*/ 1055762 h 2879865"/>
              <a:gd name="connsiteX2" fmla="*/ 676136 w 4507603"/>
              <a:gd name="connsiteY2" fmla="*/ 1802737 h 2879865"/>
              <a:gd name="connsiteX3" fmla="*/ 1429552 w 4507603"/>
              <a:gd name="connsiteY3" fmla="*/ 541739 h 2879865"/>
              <a:gd name="connsiteX4" fmla="*/ 1854555 w 4507603"/>
              <a:gd name="connsiteY4" fmla="*/ 1506521 h 2879865"/>
              <a:gd name="connsiteX5" fmla="*/ 2266680 w 4507603"/>
              <a:gd name="connsiteY5" fmla="*/ 695151 h 2879865"/>
              <a:gd name="connsiteX6" fmla="*/ 2874048 w 4507603"/>
              <a:gd name="connsiteY6" fmla="*/ 2877607 h 2879865"/>
              <a:gd name="connsiteX7" fmla="*/ 3284110 w 4507603"/>
              <a:gd name="connsiteY7" fmla="*/ 965609 h 2879865"/>
              <a:gd name="connsiteX8" fmla="*/ 3560130 w 4507603"/>
              <a:gd name="connsiteY8" fmla="*/ 2576 h 2879865"/>
              <a:gd name="connsiteX9" fmla="*/ 4024645 w 4507603"/>
              <a:gd name="connsiteY9" fmla="*/ 1615991 h 2879865"/>
              <a:gd name="connsiteX10" fmla="*/ 4507603 w 4507603"/>
              <a:gd name="connsiteY10" fmla="*/ 656515 h 2879865"/>
              <a:gd name="connsiteX11" fmla="*/ 4507603 w 4507603"/>
              <a:gd name="connsiteY11" fmla="*/ 656515 h 2879865"/>
              <a:gd name="connsiteX0" fmla="*/ 0 w 4507603"/>
              <a:gd name="connsiteY0" fmla="*/ 160746 h 2879931"/>
              <a:gd name="connsiteX1" fmla="*/ 199621 w 4507603"/>
              <a:gd name="connsiteY1" fmla="*/ 1055828 h 2879931"/>
              <a:gd name="connsiteX2" fmla="*/ 676136 w 4507603"/>
              <a:gd name="connsiteY2" fmla="*/ 1802803 h 2879931"/>
              <a:gd name="connsiteX3" fmla="*/ 1429552 w 4507603"/>
              <a:gd name="connsiteY3" fmla="*/ 541805 h 2879931"/>
              <a:gd name="connsiteX4" fmla="*/ 1854555 w 4507603"/>
              <a:gd name="connsiteY4" fmla="*/ 1506587 h 2879931"/>
              <a:gd name="connsiteX5" fmla="*/ 2266680 w 4507603"/>
              <a:gd name="connsiteY5" fmla="*/ 695217 h 2879931"/>
              <a:gd name="connsiteX6" fmla="*/ 2874048 w 4507603"/>
              <a:gd name="connsiteY6" fmla="*/ 2877673 h 2879931"/>
              <a:gd name="connsiteX7" fmla="*/ 3284110 w 4507603"/>
              <a:gd name="connsiteY7" fmla="*/ 965675 h 2879931"/>
              <a:gd name="connsiteX8" fmla="*/ 3560130 w 4507603"/>
              <a:gd name="connsiteY8" fmla="*/ 2642 h 2879931"/>
              <a:gd name="connsiteX9" fmla="*/ 4024645 w 4507603"/>
              <a:gd name="connsiteY9" fmla="*/ 1616057 h 2879931"/>
              <a:gd name="connsiteX10" fmla="*/ 4507603 w 4507603"/>
              <a:gd name="connsiteY10" fmla="*/ 656581 h 2879931"/>
              <a:gd name="connsiteX11" fmla="*/ 4507603 w 4507603"/>
              <a:gd name="connsiteY11" fmla="*/ 656581 h 2879931"/>
              <a:gd name="connsiteX0" fmla="*/ 0 w 4507603"/>
              <a:gd name="connsiteY0" fmla="*/ 161051 h 2880236"/>
              <a:gd name="connsiteX1" fmla="*/ 199621 w 4507603"/>
              <a:gd name="connsiteY1" fmla="*/ 1056133 h 2880236"/>
              <a:gd name="connsiteX2" fmla="*/ 676136 w 4507603"/>
              <a:gd name="connsiteY2" fmla="*/ 1803108 h 2880236"/>
              <a:gd name="connsiteX3" fmla="*/ 1429552 w 4507603"/>
              <a:gd name="connsiteY3" fmla="*/ 542110 h 2880236"/>
              <a:gd name="connsiteX4" fmla="*/ 1854555 w 4507603"/>
              <a:gd name="connsiteY4" fmla="*/ 1506892 h 2880236"/>
              <a:gd name="connsiteX5" fmla="*/ 2266680 w 4507603"/>
              <a:gd name="connsiteY5" fmla="*/ 695522 h 2880236"/>
              <a:gd name="connsiteX6" fmla="*/ 2874048 w 4507603"/>
              <a:gd name="connsiteY6" fmla="*/ 2877978 h 2880236"/>
              <a:gd name="connsiteX7" fmla="*/ 3284110 w 4507603"/>
              <a:gd name="connsiteY7" fmla="*/ 965980 h 2880236"/>
              <a:gd name="connsiteX8" fmla="*/ 3560130 w 4507603"/>
              <a:gd name="connsiteY8" fmla="*/ 2947 h 2880236"/>
              <a:gd name="connsiteX9" fmla="*/ 4024645 w 4507603"/>
              <a:gd name="connsiteY9" fmla="*/ 1616362 h 2880236"/>
              <a:gd name="connsiteX10" fmla="*/ 4507603 w 4507603"/>
              <a:gd name="connsiteY10" fmla="*/ 656886 h 2880236"/>
              <a:gd name="connsiteX11" fmla="*/ 4507603 w 4507603"/>
              <a:gd name="connsiteY11" fmla="*/ 656886 h 2880236"/>
              <a:gd name="connsiteX0" fmla="*/ 0 w 4507603"/>
              <a:gd name="connsiteY0" fmla="*/ 161379 h 2880564"/>
              <a:gd name="connsiteX1" fmla="*/ 199621 w 4507603"/>
              <a:gd name="connsiteY1" fmla="*/ 1056461 h 2880564"/>
              <a:gd name="connsiteX2" fmla="*/ 676136 w 4507603"/>
              <a:gd name="connsiteY2" fmla="*/ 1803436 h 2880564"/>
              <a:gd name="connsiteX3" fmla="*/ 1429552 w 4507603"/>
              <a:gd name="connsiteY3" fmla="*/ 542438 h 2880564"/>
              <a:gd name="connsiteX4" fmla="*/ 1854555 w 4507603"/>
              <a:gd name="connsiteY4" fmla="*/ 1507220 h 2880564"/>
              <a:gd name="connsiteX5" fmla="*/ 2266680 w 4507603"/>
              <a:gd name="connsiteY5" fmla="*/ 695850 h 2880564"/>
              <a:gd name="connsiteX6" fmla="*/ 2874048 w 4507603"/>
              <a:gd name="connsiteY6" fmla="*/ 2878306 h 2880564"/>
              <a:gd name="connsiteX7" fmla="*/ 3284110 w 4507603"/>
              <a:gd name="connsiteY7" fmla="*/ 966308 h 2880564"/>
              <a:gd name="connsiteX8" fmla="*/ 3560130 w 4507603"/>
              <a:gd name="connsiteY8" fmla="*/ 3275 h 2880564"/>
              <a:gd name="connsiteX9" fmla="*/ 4024645 w 4507603"/>
              <a:gd name="connsiteY9" fmla="*/ 1616690 h 2880564"/>
              <a:gd name="connsiteX10" fmla="*/ 4507603 w 4507603"/>
              <a:gd name="connsiteY10" fmla="*/ 657214 h 2880564"/>
              <a:gd name="connsiteX11" fmla="*/ 4507603 w 4507603"/>
              <a:gd name="connsiteY11" fmla="*/ 657214 h 2880564"/>
              <a:gd name="connsiteX0" fmla="*/ 0 w 4507603"/>
              <a:gd name="connsiteY0" fmla="*/ 160708 h 2916436"/>
              <a:gd name="connsiteX1" fmla="*/ 199621 w 4507603"/>
              <a:gd name="connsiteY1" fmla="*/ 1055790 h 2916436"/>
              <a:gd name="connsiteX2" fmla="*/ 676136 w 4507603"/>
              <a:gd name="connsiteY2" fmla="*/ 1802765 h 2916436"/>
              <a:gd name="connsiteX3" fmla="*/ 1429552 w 4507603"/>
              <a:gd name="connsiteY3" fmla="*/ 541767 h 2916436"/>
              <a:gd name="connsiteX4" fmla="*/ 1854555 w 4507603"/>
              <a:gd name="connsiteY4" fmla="*/ 1506549 h 2916436"/>
              <a:gd name="connsiteX5" fmla="*/ 2266680 w 4507603"/>
              <a:gd name="connsiteY5" fmla="*/ 695179 h 2916436"/>
              <a:gd name="connsiteX6" fmla="*/ 3144711 w 4507603"/>
              <a:gd name="connsiteY6" fmla="*/ 2914211 h 2916436"/>
              <a:gd name="connsiteX7" fmla="*/ 3284110 w 4507603"/>
              <a:gd name="connsiteY7" fmla="*/ 965637 h 2916436"/>
              <a:gd name="connsiteX8" fmla="*/ 3560130 w 4507603"/>
              <a:gd name="connsiteY8" fmla="*/ 2604 h 2916436"/>
              <a:gd name="connsiteX9" fmla="*/ 4024645 w 4507603"/>
              <a:gd name="connsiteY9" fmla="*/ 1616019 h 2916436"/>
              <a:gd name="connsiteX10" fmla="*/ 4507603 w 4507603"/>
              <a:gd name="connsiteY10" fmla="*/ 656543 h 2916436"/>
              <a:gd name="connsiteX11" fmla="*/ 4507603 w 4507603"/>
              <a:gd name="connsiteY11" fmla="*/ 656543 h 2916436"/>
              <a:gd name="connsiteX0" fmla="*/ 0 w 4507603"/>
              <a:gd name="connsiteY0" fmla="*/ 173715 h 2927898"/>
              <a:gd name="connsiteX1" fmla="*/ 199621 w 4507603"/>
              <a:gd name="connsiteY1" fmla="*/ 1068797 h 2927898"/>
              <a:gd name="connsiteX2" fmla="*/ 676136 w 4507603"/>
              <a:gd name="connsiteY2" fmla="*/ 1815772 h 2927898"/>
              <a:gd name="connsiteX3" fmla="*/ 1429552 w 4507603"/>
              <a:gd name="connsiteY3" fmla="*/ 554774 h 2927898"/>
              <a:gd name="connsiteX4" fmla="*/ 1854555 w 4507603"/>
              <a:gd name="connsiteY4" fmla="*/ 1519556 h 2927898"/>
              <a:gd name="connsiteX5" fmla="*/ 2266680 w 4507603"/>
              <a:gd name="connsiteY5" fmla="*/ 708186 h 2927898"/>
              <a:gd name="connsiteX6" fmla="*/ 3144711 w 4507603"/>
              <a:gd name="connsiteY6" fmla="*/ 2927218 h 2927898"/>
              <a:gd name="connsiteX7" fmla="*/ 3547457 w 4507603"/>
              <a:gd name="connsiteY7" fmla="*/ 934753 h 2927898"/>
              <a:gd name="connsiteX8" fmla="*/ 3560130 w 4507603"/>
              <a:gd name="connsiteY8" fmla="*/ 15611 h 2927898"/>
              <a:gd name="connsiteX9" fmla="*/ 4024645 w 4507603"/>
              <a:gd name="connsiteY9" fmla="*/ 1629026 h 2927898"/>
              <a:gd name="connsiteX10" fmla="*/ 4507603 w 4507603"/>
              <a:gd name="connsiteY10" fmla="*/ 669550 h 2927898"/>
              <a:gd name="connsiteX11" fmla="*/ 4507603 w 4507603"/>
              <a:gd name="connsiteY11" fmla="*/ 669550 h 2927898"/>
              <a:gd name="connsiteX0" fmla="*/ 0 w 4507603"/>
              <a:gd name="connsiteY0" fmla="*/ 109299 h 2863477"/>
              <a:gd name="connsiteX1" fmla="*/ 199621 w 4507603"/>
              <a:gd name="connsiteY1" fmla="*/ 1004381 h 2863477"/>
              <a:gd name="connsiteX2" fmla="*/ 676136 w 4507603"/>
              <a:gd name="connsiteY2" fmla="*/ 1751356 h 2863477"/>
              <a:gd name="connsiteX3" fmla="*/ 1429552 w 4507603"/>
              <a:gd name="connsiteY3" fmla="*/ 490358 h 2863477"/>
              <a:gd name="connsiteX4" fmla="*/ 1854555 w 4507603"/>
              <a:gd name="connsiteY4" fmla="*/ 1455140 h 2863477"/>
              <a:gd name="connsiteX5" fmla="*/ 2266680 w 4507603"/>
              <a:gd name="connsiteY5" fmla="*/ 643770 h 2863477"/>
              <a:gd name="connsiteX6" fmla="*/ 3144711 w 4507603"/>
              <a:gd name="connsiteY6" fmla="*/ 2862802 h 2863477"/>
              <a:gd name="connsiteX7" fmla="*/ 3547457 w 4507603"/>
              <a:gd name="connsiteY7" fmla="*/ 870337 h 2863477"/>
              <a:gd name="connsiteX8" fmla="*/ 3772271 w 4507603"/>
              <a:gd name="connsiteY8" fmla="*/ 17032 h 2863477"/>
              <a:gd name="connsiteX9" fmla="*/ 4024645 w 4507603"/>
              <a:gd name="connsiteY9" fmla="*/ 1564610 h 2863477"/>
              <a:gd name="connsiteX10" fmla="*/ 4507603 w 4507603"/>
              <a:gd name="connsiteY10" fmla="*/ 605134 h 2863477"/>
              <a:gd name="connsiteX11" fmla="*/ 4507603 w 4507603"/>
              <a:gd name="connsiteY11" fmla="*/ 605134 h 2863477"/>
              <a:gd name="connsiteX0" fmla="*/ 0 w 4507603"/>
              <a:gd name="connsiteY0" fmla="*/ 111717 h 2865895"/>
              <a:gd name="connsiteX1" fmla="*/ 199621 w 4507603"/>
              <a:gd name="connsiteY1" fmla="*/ 1006799 h 2865895"/>
              <a:gd name="connsiteX2" fmla="*/ 676136 w 4507603"/>
              <a:gd name="connsiteY2" fmla="*/ 1753774 h 2865895"/>
              <a:gd name="connsiteX3" fmla="*/ 1429552 w 4507603"/>
              <a:gd name="connsiteY3" fmla="*/ 492776 h 2865895"/>
              <a:gd name="connsiteX4" fmla="*/ 1854555 w 4507603"/>
              <a:gd name="connsiteY4" fmla="*/ 1457558 h 2865895"/>
              <a:gd name="connsiteX5" fmla="*/ 2266680 w 4507603"/>
              <a:gd name="connsiteY5" fmla="*/ 646188 h 2865895"/>
              <a:gd name="connsiteX6" fmla="*/ 3144711 w 4507603"/>
              <a:gd name="connsiteY6" fmla="*/ 2865220 h 2865895"/>
              <a:gd name="connsiteX7" fmla="*/ 3547457 w 4507603"/>
              <a:gd name="connsiteY7" fmla="*/ 872755 h 2865895"/>
              <a:gd name="connsiteX8" fmla="*/ 3772271 w 4507603"/>
              <a:gd name="connsiteY8" fmla="*/ 19450 h 2865895"/>
              <a:gd name="connsiteX9" fmla="*/ 4251416 w 4507603"/>
              <a:gd name="connsiteY9" fmla="*/ 1625549 h 2865895"/>
              <a:gd name="connsiteX10" fmla="*/ 4507603 w 4507603"/>
              <a:gd name="connsiteY10" fmla="*/ 607552 h 2865895"/>
              <a:gd name="connsiteX11" fmla="*/ 4507603 w 4507603"/>
              <a:gd name="connsiteY11" fmla="*/ 607552 h 2865895"/>
              <a:gd name="connsiteX0" fmla="*/ 0 w 4507603"/>
              <a:gd name="connsiteY0" fmla="*/ 0 h 2754169"/>
              <a:gd name="connsiteX1" fmla="*/ 199621 w 4507603"/>
              <a:gd name="connsiteY1" fmla="*/ 895082 h 2754169"/>
              <a:gd name="connsiteX2" fmla="*/ 676136 w 4507603"/>
              <a:gd name="connsiteY2" fmla="*/ 1642057 h 2754169"/>
              <a:gd name="connsiteX3" fmla="*/ 1429552 w 4507603"/>
              <a:gd name="connsiteY3" fmla="*/ 381059 h 2754169"/>
              <a:gd name="connsiteX4" fmla="*/ 1854555 w 4507603"/>
              <a:gd name="connsiteY4" fmla="*/ 1345841 h 2754169"/>
              <a:gd name="connsiteX5" fmla="*/ 2266680 w 4507603"/>
              <a:gd name="connsiteY5" fmla="*/ 534471 h 2754169"/>
              <a:gd name="connsiteX6" fmla="*/ 3144711 w 4507603"/>
              <a:gd name="connsiteY6" fmla="*/ 2753503 h 2754169"/>
              <a:gd name="connsiteX7" fmla="*/ 3547457 w 4507603"/>
              <a:gd name="connsiteY7" fmla="*/ 761038 h 2754169"/>
              <a:gd name="connsiteX8" fmla="*/ 3867368 w 4507603"/>
              <a:gd name="connsiteY8" fmla="*/ 39407 h 2754169"/>
              <a:gd name="connsiteX9" fmla="*/ 4251416 w 4507603"/>
              <a:gd name="connsiteY9" fmla="*/ 1513832 h 2754169"/>
              <a:gd name="connsiteX10" fmla="*/ 4507603 w 4507603"/>
              <a:gd name="connsiteY10" fmla="*/ 495835 h 2754169"/>
              <a:gd name="connsiteX11" fmla="*/ 4507603 w 4507603"/>
              <a:gd name="connsiteY11" fmla="*/ 495835 h 2754169"/>
              <a:gd name="connsiteX0" fmla="*/ 0 w 4507603"/>
              <a:gd name="connsiteY0" fmla="*/ 0 h 2754169"/>
              <a:gd name="connsiteX1" fmla="*/ 199621 w 4507603"/>
              <a:gd name="connsiteY1" fmla="*/ 895082 h 2754169"/>
              <a:gd name="connsiteX2" fmla="*/ 676136 w 4507603"/>
              <a:gd name="connsiteY2" fmla="*/ 1642057 h 2754169"/>
              <a:gd name="connsiteX3" fmla="*/ 1429552 w 4507603"/>
              <a:gd name="connsiteY3" fmla="*/ 381059 h 2754169"/>
              <a:gd name="connsiteX4" fmla="*/ 1854555 w 4507603"/>
              <a:gd name="connsiteY4" fmla="*/ 1345841 h 2754169"/>
              <a:gd name="connsiteX5" fmla="*/ 2266680 w 4507603"/>
              <a:gd name="connsiteY5" fmla="*/ 534471 h 2754169"/>
              <a:gd name="connsiteX6" fmla="*/ 3144711 w 4507603"/>
              <a:gd name="connsiteY6" fmla="*/ 2753503 h 2754169"/>
              <a:gd name="connsiteX7" fmla="*/ 3547457 w 4507603"/>
              <a:gd name="connsiteY7" fmla="*/ 761038 h 2754169"/>
              <a:gd name="connsiteX8" fmla="*/ 3867368 w 4507603"/>
              <a:gd name="connsiteY8" fmla="*/ 39407 h 2754169"/>
              <a:gd name="connsiteX9" fmla="*/ 4251416 w 4507603"/>
              <a:gd name="connsiteY9" fmla="*/ 1513832 h 2754169"/>
              <a:gd name="connsiteX10" fmla="*/ 4507603 w 4507603"/>
              <a:gd name="connsiteY10" fmla="*/ 495835 h 2754169"/>
              <a:gd name="connsiteX11" fmla="*/ 4507603 w 4507603"/>
              <a:gd name="connsiteY11" fmla="*/ 495835 h 2754169"/>
              <a:gd name="connsiteX0" fmla="*/ 0 w 4507603"/>
              <a:gd name="connsiteY0" fmla="*/ 168 h 2754337"/>
              <a:gd name="connsiteX1" fmla="*/ 199621 w 4507603"/>
              <a:gd name="connsiteY1" fmla="*/ 895250 h 2754337"/>
              <a:gd name="connsiteX2" fmla="*/ 676136 w 4507603"/>
              <a:gd name="connsiteY2" fmla="*/ 1642225 h 2754337"/>
              <a:gd name="connsiteX3" fmla="*/ 1429552 w 4507603"/>
              <a:gd name="connsiteY3" fmla="*/ 381227 h 2754337"/>
              <a:gd name="connsiteX4" fmla="*/ 1854555 w 4507603"/>
              <a:gd name="connsiteY4" fmla="*/ 1346009 h 2754337"/>
              <a:gd name="connsiteX5" fmla="*/ 2266680 w 4507603"/>
              <a:gd name="connsiteY5" fmla="*/ 534639 h 2754337"/>
              <a:gd name="connsiteX6" fmla="*/ 3144711 w 4507603"/>
              <a:gd name="connsiteY6" fmla="*/ 2753671 h 2754337"/>
              <a:gd name="connsiteX7" fmla="*/ 3547457 w 4507603"/>
              <a:gd name="connsiteY7" fmla="*/ 761206 h 2754337"/>
              <a:gd name="connsiteX8" fmla="*/ 3867368 w 4507603"/>
              <a:gd name="connsiteY8" fmla="*/ 39575 h 2754337"/>
              <a:gd name="connsiteX9" fmla="*/ 4251416 w 4507603"/>
              <a:gd name="connsiteY9" fmla="*/ 1514000 h 2754337"/>
              <a:gd name="connsiteX10" fmla="*/ 4507603 w 4507603"/>
              <a:gd name="connsiteY10" fmla="*/ 496003 h 2754337"/>
              <a:gd name="connsiteX11" fmla="*/ 4507603 w 4507603"/>
              <a:gd name="connsiteY11" fmla="*/ 496003 h 2754337"/>
              <a:gd name="connsiteX0" fmla="*/ 0 w 4507603"/>
              <a:gd name="connsiteY0" fmla="*/ 168 h 2754337"/>
              <a:gd name="connsiteX1" fmla="*/ 199621 w 4507603"/>
              <a:gd name="connsiteY1" fmla="*/ 895250 h 2754337"/>
              <a:gd name="connsiteX2" fmla="*/ 676136 w 4507603"/>
              <a:gd name="connsiteY2" fmla="*/ 1642225 h 2754337"/>
              <a:gd name="connsiteX3" fmla="*/ 1429552 w 4507603"/>
              <a:gd name="connsiteY3" fmla="*/ 381227 h 2754337"/>
              <a:gd name="connsiteX4" fmla="*/ 1854555 w 4507603"/>
              <a:gd name="connsiteY4" fmla="*/ 1346009 h 2754337"/>
              <a:gd name="connsiteX5" fmla="*/ 2266680 w 4507603"/>
              <a:gd name="connsiteY5" fmla="*/ 534639 h 2754337"/>
              <a:gd name="connsiteX6" fmla="*/ 3144711 w 4507603"/>
              <a:gd name="connsiteY6" fmla="*/ 2753671 h 2754337"/>
              <a:gd name="connsiteX7" fmla="*/ 3547457 w 4507603"/>
              <a:gd name="connsiteY7" fmla="*/ 761206 h 2754337"/>
              <a:gd name="connsiteX8" fmla="*/ 3867368 w 4507603"/>
              <a:gd name="connsiteY8" fmla="*/ 39575 h 2754337"/>
              <a:gd name="connsiteX9" fmla="*/ 4251416 w 4507603"/>
              <a:gd name="connsiteY9" fmla="*/ 1514000 h 2754337"/>
              <a:gd name="connsiteX10" fmla="*/ 4507603 w 4507603"/>
              <a:gd name="connsiteY10" fmla="*/ 496003 h 2754337"/>
              <a:gd name="connsiteX11" fmla="*/ 4507603 w 4507603"/>
              <a:gd name="connsiteY11" fmla="*/ 496003 h 2754337"/>
              <a:gd name="connsiteX0" fmla="*/ 0 w 4507603"/>
              <a:gd name="connsiteY0" fmla="*/ 168 h 2753851"/>
              <a:gd name="connsiteX1" fmla="*/ 199621 w 4507603"/>
              <a:gd name="connsiteY1" fmla="*/ 895250 h 2753851"/>
              <a:gd name="connsiteX2" fmla="*/ 676136 w 4507603"/>
              <a:gd name="connsiteY2" fmla="*/ 1642225 h 2753851"/>
              <a:gd name="connsiteX3" fmla="*/ 1429552 w 4507603"/>
              <a:gd name="connsiteY3" fmla="*/ 381227 h 2753851"/>
              <a:gd name="connsiteX4" fmla="*/ 1854555 w 4507603"/>
              <a:gd name="connsiteY4" fmla="*/ 1346009 h 2753851"/>
              <a:gd name="connsiteX5" fmla="*/ 2325201 w 4507603"/>
              <a:gd name="connsiteY5" fmla="*/ 644367 h 2753851"/>
              <a:gd name="connsiteX6" fmla="*/ 3144711 w 4507603"/>
              <a:gd name="connsiteY6" fmla="*/ 2753671 h 2753851"/>
              <a:gd name="connsiteX7" fmla="*/ 3547457 w 4507603"/>
              <a:gd name="connsiteY7" fmla="*/ 761206 h 2753851"/>
              <a:gd name="connsiteX8" fmla="*/ 3867368 w 4507603"/>
              <a:gd name="connsiteY8" fmla="*/ 39575 h 2753851"/>
              <a:gd name="connsiteX9" fmla="*/ 4251416 w 4507603"/>
              <a:gd name="connsiteY9" fmla="*/ 1514000 h 2753851"/>
              <a:gd name="connsiteX10" fmla="*/ 4507603 w 4507603"/>
              <a:gd name="connsiteY10" fmla="*/ 496003 h 2753851"/>
              <a:gd name="connsiteX11" fmla="*/ 4507603 w 4507603"/>
              <a:gd name="connsiteY11" fmla="*/ 496003 h 2753851"/>
              <a:gd name="connsiteX0" fmla="*/ 0 w 4507603"/>
              <a:gd name="connsiteY0" fmla="*/ 168 h 2753851"/>
              <a:gd name="connsiteX1" fmla="*/ 338609 w 4507603"/>
              <a:gd name="connsiteY1" fmla="*/ 880620 h 2753851"/>
              <a:gd name="connsiteX2" fmla="*/ 676136 w 4507603"/>
              <a:gd name="connsiteY2" fmla="*/ 1642225 h 2753851"/>
              <a:gd name="connsiteX3" fmla="*/ 1429552 w 4507603"/>
              <a:gd name="connsiteY3" fmla="*/ 381227 h 2753851"/>
              <a:gd name="connsiteX4" fmla="*/ 1854555 w 4507603"/>
              <a:gd name="connsiteY4" fmla="*/ 1346009 h 2753851"/>
              <a:gd name="connsiteX5" fmla="*/ 2325201 w 4507603"/>
              <a:gd name="connsiteY5" fmla="*/ 644367 h 2753851"/>
              <a:gd name="connsiteX6" fmla="*/ 3144711 w 4507603"/>
              <a:gd name="connsiteY6" fmla="*/ 2753671 h 2753851"/>
              <a:gd name="connsiteX7" fmla="*/ 3547457 w 4507603"/>
              <a:gd name="connsiteY7" fmla="*/ 761206 h 2753851"/>
              <a:gd name="connsiteX8" fmla="*/ 3867368 w 4507603"/>
              <a:gd name="connsiteY8" fmla="*/ 39575 h 2753851"/>
              <a:gd name="connsiteX9" fmla="*/ 4251416 w 4507603"/>
              <a:gd name="connsiteY9" fmla="*/ 1514000 h 2753851"/>
              <a:gd name="connsiteX10" fmla="*/ 4507603 w 4507603"/>
              <a:gd name="connsiteY10" fmla="*/ 496003 h 2753851"/>
              <a:gd name="connsiteX11" fmla="*/ 4507603 w 4507603"/>
              <a:gd name="connsiteY11" fmla="*/ 496003 h 2753851"/>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17027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17027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17027 h 2797574"/>
              <a:gd name="connsiteX2" fmla="*/ 559092 w 4368614"/>
              <a:gd name="connsiteY2" fmla="*/ 1568904 h 2797574"/>
              <a:gd name="connsiteX3" fmla="*/ 1290563 w 4368614"/>
              <a:gd name="connsiteY3" fmla="*/ 424950 h 2797574"/>
              <a:gd name="connsiteX4" fmla="*/ 1708251 w 4368614"/>
              <a:gd name="connsiteY4" fmla="*/ 1294635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489911"/>
              <a:gd name="connsiteY0" fmla="*/ 0 h 2797742"/>
              <a:gd name="connsiteX1" fmla="*/ 199620 w 4489911"/>
              <a:gd name="connsiteY1" fmla="*/ 917027 h 2797742"/>
              <a:gd name="connsiteX2" fmla="*/ 559092 w 4489911"/>
              <a:gd name="connsiteY2" fmla="*/ 1568904 h 2797742"/>
              <a:gd name="connsiteX3" fmla="*/ 1290563 w 4489911"/>
              <a:gd name="connsiteY3" fmla="*/ 424950 h 2797742"/>
              <a:gd name="connsiteX4" fmla="*/ 1708251 w 4489911"/>
              <a:gd name="connsiteY4" fmla="*/ 1294635 h 2797742"/>
              <a:gd name="connsiteX5" fmla="*/ 2186212 w 4489911"/>
              <a:gd name="connsiteY5" fmla="*/ 688090 h 2797742"/>
              <a:gd name="connsiteX6" fmla="*/ 3005722 w 4489911"/>
              <a:gd name="connsiteY6" fmla="*/ 2797394 h 2797742"/>
              <a:gd name="connsiteX7" fmla="*/ 3576718 w 4489911"/>
              <a:gd name="connsiteY7" fmla="*/ 848820 h 2797742"/>
              <a:gd name="connsiteX8" fmla="*/ 3728379 w 4489911"/>
              <a:gd name="connsiteY8" fmla="*/ 83298 h 2797742"/>
              <a:gd name="connsiteX9" fmla="*/ 4456242 w 4489911"/>
              <a:gd name="connsiteY9" fmla="*/ 1565038 h 2797742"/>
              <a:gd name="connsiteX10" fmla="*/ 4368614 w 4489911"/>
              <a:gd name="connsiteY10" fmla="*/ 539726 h 2797742"/>
              <a:gd name="connsiteX11" fmla="*/ 4368614 w 4489911"/>
              <a:gd name="connsiteY11" fmla="*/ 539726 h 2797742"/>
              <a:gd name="connsiteX0" fmla="*/ 0 w 4474551"/>
              <a:gd name="connsiteY0" fmla="*/ 0 h 2797742"/>
              <a:gd name="connsiteX1" fmla="*/ 199620 w 4474551"/>
              <a:gd name="connsiteY1" fmla="*/ 917027 h 2797742"/>
              <a:gd name="connsiteX2" fmla="*/ 559092 w 4474551"/>
              <a:gd name="connsiteY2" fmla="*/ 1568904 h 2797742"/>
              <a:gd name="connsiteX3" fmla="*/ 1290563 w 4474551"/>
              <a:gd name="connsiteY3" fmla="*/ 424950 h 2797742"/>
              <a:gd name="connsiteX4" fmla="*/ 1708251 w 4474551"/>
              <a:gd name="connsiteY4" fmla="*/ 1294635 h 2797742"/>
              <a:gd name="connsiteX5" fmla="*/ 2186212 w 4474551"/>
              <a:gd name="connsiteY5" fmla="*/ 688090 h 2797742"/>
              <a:gd name="connsiteX6" fmla="*/ 3005722 w 4474551"/>
              <a:gd name="connsiteY6" fmla="*/ 2797394 h 2797742"/>
              <a:gd name="connsiteX7" fmla="*/ 3576718 w 4474551"/>
              <a:gd name="connsiteY7" fmla="*/ 848820 h 2797742"/>
              <a:gd name="connsiteX8" fmla="*/ 3962465 w 4474551"/>
              <a:gd name="connsiteY8" fmla="*/ 90613 h 2797742"/>
              <a:gd name="connsiteX9" fmla="*/ 4456242 w 4474551"/>
              <a:gd name="connsiteY9" fmla="*/ 1565038 h 2797742"/>
              <a:gd name="connsiteX10" fmla="*/ 4368614 w 4474551"/>
              <a:gd name="connsiteY10" fmla="*/ 539726 h 2797742"/>
              <a:gd name="connsiteX11" fmla="*/ 4368614 w 4474551"/>
              <a:gd name="connsiteY11" fmla="*/ 539726 h 2797742"/>
              <a:gd name="connsiteX0" fmla="*/ 0 w 4474661"/>
              <a:gd name="connsiteY0" fmla="*/ 0 h 2797742"/>
              <a:gd name="connsiteX1" fmla="*/ 199620 w 4474661"/>
              <a:gd name="connsiteY1" fmla="*/ 917027 h 2797742"/>
              <a:gd name="connsiteX2" fmla="*/ 559092 w 4474661"/>
              <a:gd name="connsiteY2" fmla="*/ 1568904 h 2797742"/>
              <a:gd name="connsiteX3" fmla="*/ 1290563 w 4474661"/>
              <a:gd name="connsiteY3" fmla="*/ 424950 h 2797742"/>
              <a:gd name="connsiteX4" fmla="*/ 1708251 w 4474661"/>
              <a:gd name="connsiteY4" fmla="*/ 1294635 h 2797742"/>
              <a:gd name="connsiteX5" fmla="*/ 2186212 w 4474661"/>
              <a:gd name="connsiteY5" fmla="*/ 688090 h 2797742"/>
              <a:gd name="connsiteX6" fmla="*/ 3005722 w 4474661"/>
              <a:gd name="connsiteY6" fmla="*/ 2797394 h 2797742"/>
              <a:gd name="connsiteX7" fmla="*/ 3576718 w 4474661"/>
              <a:gd name="connsiteY7" fmla="*/ 848820 h 2797742"/>
              <a:gd name="connsiteX8" fmla="*/ 3962465 w 4474661"/>
              <a:gd name="connsiteY8" fmla="*/ 90613 h 2797742"/>
              <a:gd name="connsiteX9" fmla="*/ 4456242 w 4474661"/>
              <a:gd name="connsiteY9" fmla="*/ 1565038 h 2797742"/>
              <a:gd name="connsiteX10" fmla="*/ 4368614 w 4474661"/>
              <a:gd name="connsiteY10" fmla="*/ 539726 h 2797742"/>
              <a:gd name="connsiteX11" fmla="*/ 4361299 w 4474661"/>
              <a:gd name="connsiteY11" fmla="*/ 488520 h 2797742"/>
              <a:gd name="connsiteX0" fmla="*/ 0 w 4807538"/>
              <a:gd name="connsiteY0" fmla="*/ 0 h 2797742"/>
              <a:gd name="connsiteX1" fmla="*/ 199620 w 4807538"/>
              <a:gd name="connsiteY1" fmla="*/ 917027 h 2797742"/>
              <a:gd name="connsiteX2" fmla="*/ 559092 w 4807538"/>
              <a:gd name="connsiteY2" fmla="*/ 1568904 h 2797742"/>
              <a:gd name="connsiteX3" fmla="*/ 1290563 w 4807538"/>
              <a:gd name="connsiteY3" fmla="*/ 424950 h 2797742"/>
              <a:gd name="connsiteX4" fmla="*/ 1708251 w 4807538"/>
              <a:gd name="connsiteY4" fmla="*/ 1294635 h 2797742"/>
              <a:gd name="connsiteX5" fmla="*/ 2186212 w 4807538"/>
              <a:gd name="connsiteY5" fmla="*/ 688090 h 2797742"/>
              <a:gd name="connsiteX6" fmla="*/ 3005722 w 4807538"/>
              <a:gd name="connsiteY6" fmla="*/ 2797394 h 2797742"/>
              <a:gd name="connsiteX7" fmla="*/ 3576718 w 4807538"/>
              <a:gd name="connsiteY7" fmla="*/ 848820 h 2797742"/>
              <a:gd name="connsiteX8" fmla="*/ 3962465 w 4807538"/>
              <a:gd name="connsiteY8" fmla="*/ 90613 h 2797742"/>
              <a:gd name="connsiteX9" fmla="*/ 4456242 w 4807538"/>
              <a:gd name="connsiteY9" fmla="*/ 1565038 h 2797742"/>
              <a:gd name="connsiteX10" fmla="*/ 4368614 w 4807538"/>
              <a:gd name="connsiteY10" fmla="*/ 539726 h 2797742"/>
              <a:gd name="connsiteX11" fmla="*/ 4807527 w 4807538"/>
              <a:gd name="connsiteY11" fmla="*/ 459259 h 2797742"/>
              <a:gd name="connsiteX0" fmla="*/ 0 w 4985518"/>
              <a:gd name="connsiteY0" fmla="*/ 0 h 2797742"/>
              <a:gd name="connsiteX1" fmla="*/ 199620 w 4985518"/>
              <a:gd name="connsiteY1" fmla="*/ 917027 h 2797742"/>
              <a:gd name="connsiteX2" fmla="*/ 559092 w 4985518"/>
              <a:gd name="connsiteY2" fmla="*/ 1568904 h 2797742"/>
              <a:gd name="connsiteX3" fmla="*/ 1290563 w 4985518"/>
              <a:gd name="connsiteY3" fmla="*/ 424950 h 2797742"/>
              <a:gd name="connsiteX4" fmla="*/ 1708251 w 4985518"/>
              <a:gd name="connsiteY4" fmla="*/ 1294635 h 2797742"/>
              <a:gd name="connsiteX5" fmla="*/ 2186212 w 4985518"/>
              <a:gd name="connsiteY5" fmla="*/ 688090 h 2797742"/>
              <a:gd name="connsiteX6" fmla="*/ 3005722 w 4985518"/>
              <a:gd name="connsiteY6" fmla="*/ 2797394 h 2797742"/>
              <a:gd name="connsiteX7" fmla="*/ 3576718 w 4985518"/>
              <a:gd name="connsiteY7" fmla="*/ 848820 h 2797742"/>
              <a:gd name="connsiteX8" fmla="*/ 3962465 w 4985518"/>
              <a:gd name="connsiteY8" fmla="*/ 90613 h 2797742"/>
              <a:gd name="connsiteX9" fmla="*/ 4456242 w 4985518"/>
              <a:gd name="connsiteY9" fmla="*/ 1565038 h 2797742"/>
              <a:gd name="connsiteX10" fmla="*/ 4975776 w 4985518"/>
              <a:gd name="connsiteY10" fmla="*/ 568987 h 2797742"/>
              <a:gd name="connsiteX11" fmla="*/ 4807527 w 4985518"/>
              <a:gd name="connsiteY11" fmla="*/ 459259 h 2797742"/>
              <a:gd name="connsiteX0" fmla="*/ 0 w 5093073"/>
              <a:gd name="connsiteY0" fmla="*/ 0 h 2797742"/>
              <a:gd name="connsiteX1" fmla="*/ 199620 w 5093073"/>
              <a:gd name="connsiteY1" fmla="*/ 917027 h 2797742"/>
              <a:gd name="connsiteX2" fmla="*/ 559092 w 5093073"/>
              <a:gd name="connsiteY2" fmla="*/ 1568904 h 2797742"/>
              <a:gd name="connsiteX3" fmla="*/ 1290563 w 5093073"/>
              <a:gd name="connsiteY3" fmla="*/ 424950 h 2797742"/>
              <a:gd name="connsiteX4" fmla="*/ 1708251 w 5093073"/>
              <a:gd name="connsiteY4" fmla="*/ 1294635 h 2797742"/>
              <a:gd name="connsiteX5" fmla="*/ 2186212 w 5093073"/>
              <a:gd name="connsiteY5" fmla="*/ 688090 h 2797742"/>
              <a:gd name="connsiteX6" fmla="*/ 3005722 w 5093073"/>
              <a:gd name="connsiteY6" fmla="*/ 2797394 h 2797742"/>
              <a:gd name="connsiteX7" fmla="*/ 3576718 w 5093073"/>
              <a:gd name="connsiteY7" fmla="*/ 848820 h 2797742"/>
              <a:gd name="connsiteX8" fmla="*/ 3962465 w 5093073"/>
              <a:gd name="connsiteY8" fmla="*/ 90613 h 2797742"/>
              <a:gd name="connsiteX9" fmla="*/ 4456242 w 5093073"/>
              <a:gd name="connsiteY9" fmla="*/ 1565038 h 2797742"/>
              <a:gd name="connsiteX10" fmla="*/ 4975776 w 5093073"/>
              <a:gd name="connsiteY10" fmla="*/ 568987 h 2797742"/>
              <a:gd name="connsiteX11" fmla="*/ 5092820 w 5093073"/>
              <a:gd name="connsiteY11" fmla="*/ 334901 h 2797742"/>
              <a:gd name="connsiteX0" fmla="*/ 0 w 5042627"/>
              <a:gd name="connsiteY0" fmla="*/ 0 h 2797742"/>
              <a:gd name="connsiteX1" fmla="*/ 199620 w 5042627"/>
              <a:gd name="connsiteY1" fmla="*/ 917027 h 2797742"/>
              <a:gd name="connsiteX2" fmla="*/ 559092 w 5042627"/>
              <a:gd name="connsiteY2" fmla="*/ 1568904 h 2797742"/>
              <a:gd name="connsiteX3" fmla="*/ 1290563 w 5042627"/>
              <a:gd name="connsiteY3" fmla="*/ 424950 h 2797742"/>
              <a:gd name="connsiteX4" fmla="*/ 1708251 w 5042627"/>
              <a:gd name="connsiteY4" fmla="*/ 1294635 h 2797742"/>
              <a:gd name="connsiteX5" fmla="*/ 2186212 w 5042627"/>
              <a:gd name="connsiteY5" fmla="*/ 688090 h 2797742"/>
              <a:gd name="connsiteX6" fmla="*/ 3005722 w 5042627"/>
              <a:gd name="connsiteY6" fmla="*/ 2797394 h 2797742"/>
              <a:gd name="connsiteX7" fmla="*/ 3576718 w 5042627"/>
              <a:gd name="connsiteY7" fmla="*/ 848820 h 2797742"/>
              <a:gd name="connsiteX8" fmla="*/ 3962465 w 5042627"/>
              <a:gd name="connsiteY8" fmla="*/ 90613 h 2797742"/>
              <a:gd name="connsiteX9" fmla="*/ 4456242 w 5042627"/>
              <a:gd name="connsiteY9" fmla="*/ 1565038 h 2797742"/>
              <a:gd name="connsiteX10" fmla="*/ 4975776 w 5042627"/>
              <a:gd name="connsiteY10" fmla="*/ 568987 h 2797742"/>
              <a:gd name="connsiteX11" fmla="*/ 5034298 w 5042627"/>
              <a:gd name="connsiteY11" fmla="*/ 247119 h 2797742"/>
              <a:gd name="connsiteX0" fmla="*/ 0 w 5064720"/>
              <a:gd name="connsiteY0" fmla="*/ 0 h 2797742"/>
              <a:gd name="connsiteX1" fmla="*/ 199620 w 5064720"/>
              <a:gd name="connsiteY1" fmla="*/ 917027 h 2797742"/>
              <a:gd name="connsiteX2" fmla="*/ 559092 w 5064720"/>
              <a:gd name="connsiteY2" fmla="*/ 1568904 h 2797742"/>
              <a:gd name="connsiteX3" fmla="*/ 1290563 w 5064720"/>
              <a:gd name="connsiteY3" fmla="*/ 424950 h 2797742"/>
              <a:gd name="connsiteX4" fmla="*/ 1708251 w 5064720"/>
              <a:gd name="connsiteY4" fmla="*/ 1294635 h 2797742"/>
              <a:gd name="connsiteX5" fmla="*/ 2186212 w 5064720"/>
              <a:gd name="connsiteY5" fmla="*/ 688090 h 2797742"/>
              <a:gd name="connsiteX6" fmla="*/ 3005722 w 5064720"/>
              <a:gd name="connsiteY6" fmla="*/ 2797394 h 2797742"/>
              <a:gd name="connsiteX7" fmla="*/ 3576718 w 5064720"/>
              <a:gd name="connsiteY7" fmla="*/ 848820 h 2797742"/>
              <a:gd name="connsiteX8" fmla="*/ 3962465 w 5064720"/>
              <a:gd name="connsiteY8" fmla="*/ 90613 h 2797742"/>
              <a:gd name="connsiteX9" fmla="*/ 4456242 w 5064720"/>
              <a:gd name="connsiteY9" fmla="*/ 1565038 h 2797742"/>
              <a:gd name="connsiteX10" fmla="*/ 4975776 w 5064720"/>
              <a:gd name="connsiteY10" fmla="*/ 568987 h 2797742"/>
              <a:gd name="connsiteX11" fmla="*/ 5034298 w 5064720"/>
              <a:gd name="connsiteY11" fmla="*/ 247119 h 2797742"/>
              <a:gd name="connsiteX0" fmla="*/ 0 w 5129491"/>
              <a:gd name="connsiteY0" fmla="*/ 0 h 2797742"/>
              <a:gd name="connsiteX1" fmla="*/ 199620 w 5129491"/>
              <a:gd name="connsiteY1" fmla="*/ 917027 h 2797742"/>
              <a:gd name="connsiteX2" fmla="*/ 559092 w 5129491"/>
              <a:gd name="connsiteY2" fmla="*/ 1568904 h 2797742"/>
              <a:gd name="connsiteX3" fmla="*/ 1290563 w 5129491"/>
              <a:gd name="connsiteY3" fmla="*/ 424950 h 2797742"/>
              <a:gd name="connsiteX4" fmla="*/ 1708251 w 5129491"/>
              <a:gd name="connsiteY4" fmla="*/ 1294635 h 2797742"/>
              <a:gd name="connsiteX5" fmla="*/ 2186212 w 5129491"/>
              <a:gd name="connsiteY5" fmla="*/ 688090 h 2797742"/>
              <a:gd name="connsiteX6" fmla="*/ 3005722 w 5129491"/>
              <a:gd name="connsiteY6" fmla="*/ 2797394 h 2797742"/>
              <a:gd name="connsiteX7" fmla="*/ 3576718 w 5129491"/>
              <a:gd name="connsiteY7" fmla="*/ 848820 h 2797742"/>
              <a:gd name="connsiteX8" fmla="*/ 3962465 w 5129491"/>
              <a:gd name="connsiteY8" fmla="*/ 90613 h 2797742"/>
              <a:gd name="connsiteX9" fmla="*/ 4456242 w 5129491"/>
              <a:gd name="connsiteY9" fmla="*/ 1565038 h 2797742"/>
              <a:gd name="connsiteX10" fmla="*/ 4975776 w 5129491"/>
              <a:gd name="connsiteY10" fmla="*/ 568987 h 2797742"/>
              <a:gd name="connsiteX11" fmla="*/ 5129396 w 5129491"/>
              <a:gd name="connsiteY11" fmla="*/ 166652 h 2797742"/>
              <a:gd name="connsiteX0" fmla="*/ 0 w 5407390"/>
              <a:gd name="connsiteY0" fmla="*/ 0 h 2797742"/>
              <a:gd name="connsiteX1" fmla="*/ 199620 w 5407390"/>
              <a:gd name="connsiteY1" fmla="*/ 917027 h 2797742"/>
              <a:gd name="connsiteX2" fmla="*/ 559092 w 5407390"/>
              <a:gd name="connsiteY2" fmla="*/ 1568904 h 2797742"/>
              <a:gd name="connsiteX3" fmla="*/ 1290563 w 5407390"/>
              <a:gd name="connsiteY3" fmla="*/ 424950 h 2797742"/>
              <a:gd name="connsiteX4" fmla="*/ 1708251 w 5407390"/>
              <a:gd name="connsiteY4" fmla="*/ 1294635 h 2797742"/>
              <a:gd name="connsiteX5" fmla="*/ 2186212 w 5407390"/>
              <a:gd name="connsiteY5" fmla="*/ 688090 h 2797742"/>
              <a:gd name="connsiteX6" fmla="*/ 3005722 w 5407390"/>
              <a:gd name="connsiteY6" fmla="*/ 2797394 h 2797742"/>
              <a:gd name="connsiteX7" fmla="*/ 3576718 w 5407390"/>
              <a:gd name="connsiteY7" fmla="*/ 848820 h 2797742"/>
              <a:gd name="connsiteX8" fmla="*/ 3962465 w 5407390"/>
              <a:gd name="connsiteY8" fmla="*/ 90613 h 2797742"/>
              <a:gd name="connsiteX9" fmla="*/ 4456242 w 5407390"/>
              <a:gd name="connsiteY9" fmla="*/ 1565038 h 2797742"/>
              <a:gd name="connsiteX10" fmla="*/ 4975776 w 5407390"/>
              <a:gd name="connsiteY10" fmla="*/ 568987 h 2797742"/>
              <a:gd name="connsiteX11" fmla="*/ 5407374 w 5407390"/>
              <a:gd name="connsiteY11" fmla="*/ 400738 h 2797742"/>
              <a:gd name="connsiteX0" fmla="*/ 0 w 5356184"/>
              <a:gd name="connsiteY0" fmla="*/ 0 h 2768481"/>
              <a:gd name="connsiteX1" fmla="*/ 148414 w 5356184"/>
              <a:gd name="connsiteY1" fmla="*/ 887766 h 2768481"/>
              <a:gd name="connsiteX2" fmla="*/ 507886 w 5356184"/>
              <a:gd name="connsiteY2" fmla="*/ 1539643 h 2768481"/>
              <a:gd name="connsiteX3" fmla="*/ 1239357 w 5356184"/>
              <a:gd name="connsiteY3" fmla="*/ 395689 h 2768481"/>
              <a:gd name="connsiteX4" fmla="*/ 1657045 w 5356184"/>
              <a:gd name="connsiteY4" fmla="*/ 1265374 h 2768481"/>
              <a:gd name="connsiteX5" fmla="*/ 2135006 w 5356184"/>
              <a:gd name="connsiteY5" fmla="*/ 658829 h 2768481"/>
              <a:gd name="connsiteX6" fmla="*/ 2954516 w 5356184"/>
              <a:gd name="connsiteY6" fmla="*/ 2768133 h 2768481"/>
              <a:gd name="connsiteX7" fmla="*/ 3525512 w 5356184"/>
              <a:gd name="connsiteY7" fmla="*/ 819559 h 2768481"/>
              <a:gd name="connsiteX8" fmla="*/ 3911259 w 5356184"/>
              <a:gd name="connsiteY8" fmla="*/ 61352 h 2768481"/>
              <a:gd name="connsiteX9" fmla="*/ 4405036 w 5356184"/>
              <a:gd name="connsiteY9" fmla="*/ 1535777 h 2768481"/>
              <a:gd name="connsiteX10" fmla="*/ 4924570 w 5356184"/>
              <a:gd name="connsiteY10" fmla="*/ 539726 h 2768481"/>
              <a:gd name="connsiteX11" fmla="*/ 5356168 w 5356184"/>
              <a:gd name="connsiteY11" fmla="*/ 371477 h 276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6184" h="2768481">
                <a:moveTo>
                  <a:pt x="0" y="0"/>
                </a:moveTo>
                <a:cubicBezTo>
                  <a:pt x="34344" y="81566"/>
                  <a:pt x="42164" y="505693"/>
                  <a:pt x="148414" y="887766"/>
                </a:cubicBezTo>
                <a:cubicBezTo>
                  <a:pt x="255541" y="1281843"/>
                  <a:pt x="398759" y="1477052"/>
                  <a:pt x="507886" y="1539643"/>
                </a:cubicBezTo>
                <a:cubicBezTo>
                  <a:pt x="967118" y="1477001"/>
                  <a:pt x="1047831" y="441400"/>
                  <a:pt x="1239357" y="395689"/>
                </a:cubicBezTo>
                <a:cubicBezTo>
                  <a:pt x="1430883" y="349978"/>
                  <a:pt x="1507770" y="1221517"/>
                  <a:pt x="1657045" y="1265374"/>
                </a:cubicBezTo>
                <a:cubicBezTo>
                  <a:pt x="1806320" y="1309231"/>
                  <a:pt x="1918761" y="408369"/>
                  <a:pt x="2135006" y="658829"/>
                </a:cubicBezTo>
                <a:cubicBezTo>
                  <a:pt x="2351251" y="909289"/>
                  <a:pt x="2722765" y="2741345"/>
                  <a:pt x="2954516" y="2768133"/>
                </a:cubicBezTo>
                <a:cubicBezTo>
                  <a:pt x="3186267" y="2794921"/>
                  <a:pt x="3366055" y="1270689"/>
                  <a:pt x="3525512" y="819559"/>
                </a:cubicBezTo>
                <a:cubicBezTo>
                  <a:pt x="3684969" y="368429"/>
                  <a:pt x="3764672" y="-58018"/>
                  <a:pt x="3911259" y="61352"/>
                </a:cubicBezTo>
                <a:cubicBezTo>
                  <a:pt x="4057846" y="180722"/>
                  <a:pt x="4236151" y="1456048"/>
                  <a:pt x="4405036" y="1535777"/>
                </a:cubicBezTo>
                <a:cubicBezTo>
                  <a:pt x="4573921" y="1615506"/>
                  <a:pt x="4766048" y="733776"/>
                  <a:pt x="4924570" y="539726"/>
                </a:cubicBezTo>
                <a:cubicBezTo>
                  <a:pt x="5083092" y="345676"/>
                  <a:pt x="5358606" y="388546"/>
                  <a:pt x="5356168" y="371477"/>
                </a:cubicBezTo>
              </a:path>
            </a:pathLst>
          </a:custGeom>
          <a:noFill/>
          <a:ln w="28575">
            <a:solidFill>
              <a:srgbClr val="B80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8081CC-DE27-4EF5-993B-867E85214F78}"/>
                  </a:ext>
                </a:extLst>
              </p:cNvPr>
              <p:cNvSpPr txBox="1"/>
              <p:nvPr/>
            </p:nvSpPr>
            <p:spPr>
              <a:xfrm>
                <a:off x="1320111" y="2137380"/>
                <a:ext cx="7892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𝑓</m:t>
                      </m:r>
                      <m:r>
                        <a:rPr lang="en-IN" sz="2800" b="0" i="1" smtClean="0">
                          <a:latin typeface="Cambria Math" panose="02040503050406030204" pitchFamily="18" charset="0"/>
                        </a:rPr>
                        <m:t>(</m:t>
                      </m:r>
                      <m:r>
                        <a:rPr lang="en-IN" sz="2800" b="0" i="1" smtClean="0">
                          <a:latin typeface="Cambria Math" panose="02040503050406030204" pitchFamily="18" charset="0"/>
                        </a:rPr>
                        <m:t>𝑥</m:t>
                      </m:r>
                      <m:r>
                        <a:rPr lang="en-IN" sz="2800" b="0" i="1" smtClean="0">
                          <a:latin typeface="Cambria Math" panose="02040503050406030204" pitchFamily="18" charset="0"/>
                        </a:rPr>
                        <m:t>)</m:t>
                      </m:r>
                    </m:oMath>
                  </m:oMathPara>
                </a14:m>
                <a:endParaRPr lang="en-IN" sz="2800" dirty="0"/>
              </a:p>
            </p:txBody>
          </p:sp>
        </mc:Choice>
        <mc:Fallback xmlns="">
          <p:sp>
            <p:nvSpPr>
              <p:cNvPr id="9" name="TextBox 8">
                <a:extLst>
                  <a:ext uri="{FF2B5EF4-FFF2-40B4-BE49-F238E27FC236}">
                    <a16:creationId xmlns:a16="http://schemas.microsoft.com/office/drawing/2014/main" xmlns="" xmlns:a14="http://schemas.microsoft.com/office/drawing/2010/main" id="{C58081CC-DE27-4EF5-993B-867E85214F78}"/>
                  </a:ext>
                </a:extLst>
              </p:cNvPr>
              <p:cNvSpPr txBox="1">
                <a:spLocks noRot="1" noChangeAspect="1" noMove="1" noResize="1" noEditPoints="1" noAdjustHandles="1" noChangeArrowheads="1" noChangeShapeType="1" noTextEdit="1"/>
              </p:cNvSpPr>
              <p:nvPr/>
            </p:nvSpPr>
            <p:spPr>
              <a:xfrm>
                <a:off x="1320111" y="2137380"/>
                <a:ext cx="789255" cy="430887"/>
              </a:xfrm>
              <a:prstGeom prst="rect">
                <a:avLst/>
              </a:prstGeom>
              <a:blipFill>
                <a:blip r:embed="rId4" cstate="print"/>
                <a:stretch>
                  <a:fillRect/>
                </a:stretch>
              </a:blipFill>
            </p:spPr>
            <p:txBody>
              <a:bodyPr/>
              <a:lstStyle/>
              <a:p>
                <a:r>
                  <a:rPr lang="en-IN">
                    <a:noFill/>
                  </a:rPr>
                  <a:t> </a:t>
                </a:r>
              </a:p>
            </p:txBody>
          </p:sp>
        </mc:Fallback>
      </mc:AlternateContent>
      <p:cxnSp>
        <p:nvCxnSpPr>
          <p:cNvPr id="11" name="Straight Connector 10">
            <a:extLst>
              <a:ext uri="{FF2B5EF4-FFF2-40B4-BE49-F238E27FC236}">
                <a16:creationId xmlns:a16="http://schemas.microsoft.com/office/drawing/2014/main" id="{7F420CAD-4C08-40AE-9CFB-D7CC81836FA1}"/>
              </a:ext>
            </a:extLst>
          </p:cNvPr>
          <p:cNvCxnSpPr>
            <a:cxnSpLocks/>
          </p:cNvCxnSpPr>
          <p:nvPr/>
        </p:nvCxnSpPr>
        <p:spPr>
          <a:xfrm>
            <a:off x="2109366" y="2076450"/>
            <a:ext cx="0" cy="3180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E37632-B988-4885-9F1E-A3A9AE8F87C2}"/>
              </a:ext>
            </a:extLst>
          </p:cNvPr>
          <p:cNvCxnSpPr>
            <a:cxnSpLocks/>
          </p:cNvCxnSpPr>
          <p:nvPr/>
        </p:nvCxnSpPr>
        <p:spPr>
          <a:xfrm flipH="1">
            <a:off x="1763636" y="3911326"/>
            <a:ext cx="60705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peech Bubble: Rectangle 15">
            <a:extLst>
              <a:ext uri="{FF2B5EF4-FFF2-40B4-BE49-F238E27FC236}">
                <a16:creationId xmlns:a16="http://schemas.microsoft.com/office/drawing/2014/main" id="{B99AE209-E705-4D88-8AC2-2D74F77702A3}"/>
              </a:ext>
            </a:extLst>
          </p:cNvPr>
          <p:cNvSpPr/>
          <p:nvPr/>
        </p:nvSpPr>
        <p:spPr>
          <a:xfrm>
            <a:off x="6571584" y="2105242"/>
            <a:ext cx="1388501" cy="333015"/>
          </a:xfrm>
          <a:prstGeom prst="wedgeRectCallout">
            <a:avLst>
              <a:gd name="adj1" fmla="val -70137"/>
              <a:gd name="adj2" fmla="val -22142"/>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b="1" dirty="0">
                <a:solidFill>
                  <a:srgbClr val="00B050"/>
                </a:solidFill>
                <a:latin typeface="Abadi Extra Light" panose="020B0204020104020204" pitchFamily="34" charset="0"/>
              </a:rPr>
              <a:t>Global maxima</a:t>
            </a:r>
          </a:p>
        </p:txBody>
      </p:sp>
      <p:sp>
        <p:nvSpPr>
          <p:cNvPr id="17" name="Speech Bubble: Rectangle 16">
            <a:extLst>
              <a:ext uri="{FF2B5EF4-FFF2-40B4-BE49-F238E27FC236}">
                <a16:creationId xmlns:a16="http://schemas.microsoft.com/office/drawing/2014/main" id="{BB43EA2B-E012-402F-B0E7-0CE15341E109}"/>
              </a:ext>
            </a:extLst>
          </p:cNvPr>
          <p:cNvSpPr/>
          <p:nvPr/>
        </p:nvSpPr>
        <p:spPr>
          <a:xfrm>
            <a:off x="2469981" y="2105242"/>
            <a:ext cx="1388501" cy="333015"/>
          </a:xfrm>
          <a:prstGeom prst="wedgeRectCallout">
            <a:avLst>
              <a:gd name="adj1" fmla="val 34394"/>
              <a:gd name="adj2" fmla="val 88843"/>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A local maxima</a:t>
            </a:r>
          </a:p>
        </p:txBody>
      </p:sp>
      <p:sp>
        <p:nvSpPr>
          <p:cNvPr id="18" name="Speech Bubble: Rectangle 17">
            <a:extLst>
              <a:ext uri="{FF2B5EF4-FFF2-40B4-BE49-F238E27FC236}">
                <a16:creationId xmlns:a16="http://schemas.microsoft.com/office/drawing/2014/main" id="{96063477-4E17-4A0E-A747-F2A8DAA4D3C2}"/>
              </a:ext>
            </a:extLst>
          </p:cNvPr>
          <p:cNvSpPr/>
          <p:nvPr/>
        </p:nvSpPr>
        <p:spPr>
          <a:xfrm>
            <a:off x="4140744" y="2159110"/>
            <a:ext cx="1388501" cy="333015"/>
          </a:xfrm>
          <a:prstGeom prst="wedgeRectCallout">
            <a:avLst>
              <a:gd name="adj1" fmla="val -27287"/>
              <a:gd name="adj2" fmla="val 125583"/>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A local maxima</a:t>
            </a:r>
          </a:p>
        </p:txBody>
      </p:sp>
      <p:sp>
        <p:nvSpPr>
          <p:cNvPr id="19" name="Speech Bubble: Rectangle 18">
            <a:extLst>
              <a:ext uri="{FF2B5EF4-FFF2-40B4-BE49-F238E27FC236}">
                <a16:creationId xmlns:a16="http://schemas.microsoft.com/office/drawing/2014/main" id="{0BFCDB1C-C420-4803-B0E1-C520325C4C77}"/>
              </a:ext>
            </a:extLst>
          </p:cNvPr>
          <p:cNvSpPr/>
          <p:nvPr/>
        </p:nvSpPr>
        <p:spPr>
          <a:xfrm>
            <a:off x="1934039" y="3794168"/>
            <a:ext cx="1388501" cy="333015"/>
          </a:xfrm>
          <a:prstGeom prst="wedgeRectCallout">
            <a:avLst>
              <a:gd name="adj1" fmla="val 22306"/>
              <a:gd name="adj2" fmla="val -73153"/>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A local minima</a:t>
            </a:r>
          </a:p>
        </p:txBody>
      </p:sp>
      <p:sp>
        <p:nvSpPr>
          <p:cNvPr id="21" name="Speech Bubble: Rectangle 20">
            <a:extLst>
              <a:ext uri="{FF2B5EF4-FFF2-40B4-BE49-F238E27FC236}">
                <a16:creationId xmlns:a16="http://schemas.microsoft.com/office/drawing/2014/main" id="{E17C20B7-ABD2-444E-8830-4934942D3D8B}"/>
              </a:ext>
            </a:extLst>
          </p:cNvPr>
          <p:cNvSpPr/>
          <p:nvPr/>
        </p:nvSpPr>
        <p:spPr>
          <a:xfrm>
            <a:off x="3403138" y="3509596"/>
            <a:ext cx="1388501" cy="333015"/>
          </a:xfrm>
          <a:prstGeom prst="wedgeRectCallout">
            <a:avLst>
              <a:gd name="adj1" fmla="val -2708"/>
              <a:gd name="adj2" fmla="val -81321"/>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A local minima</a:t>
            </a:r>
          </a:p>
        </p:txBody>
      </p:sp>
      <p:sp>
        <p:nvSpPr>
          <p:cNvPr id="22" name="Speech Bubble: Rectangle 21">
            <a:extLst>
              <a:ext uri="{FF2B5EF4-FFF2-40B4-BE49-F238E27FC236}">
                <a16:creationId xmlns:a16="http://schemas.microsoft.com/office/drawing/2014/main" id="{B045D6A8-3FDB-487A-8969-B3653F9E6A04}"/>
              </a:ext>
            </a:extLst>
          </p:cNvPr>
          <p:cNvSpPr/>
          <p:nvPr/>
        </p:nvSpPr>
        <p:spPr>
          <a:xfrm>
            <a:off x="6144366" y="3788813"/>
            <a:ext cx="1388501" cy="333015"/>
          </a:xfrm>
          <a:prstGeom prst="wedgeRectCallout">
            <a:avLst>
              <a:gd name="adj1" fmla="val -2708"/>
              <a:gd name="adj2" fmla="val -81321"/>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A local minima</a:t>
            </a:r>
          </a:p>
        </p:txBody>
      </p:sp>
      <p:sp>
        <p:nvSpPr>
          <p:cNvPr id="23" name="Speech Bubble: Rectangle 22">
            <a:extLst>
              <a:ext uri="{FF2B5EF4-FFF2-40B4-BE49-F238E27FC236}">
                <a16:creationId xmlns:a16="http://schemas.microsoft.com/office/drawing/2014/main" id="{AE1E3792-7D97-4531-BA33-6D63435A06C8}"/>
              </a:ext>
            </a:extLst>
          </p:cNvPr>
          <p:cNvSpPr/>
          <p:nvPr/>
        </p:nvSpPr>
        <p:spPr>
          <a:xfrm>
            <a:off x="3690619" y="4900747"/>
            <a:ext cx="1388501" cy="333015"/>
          </a:xfrm>
          <a:prstGeom prst="wedgeRectCallout">
            <a:avLst>
              <a:gd name="adj1" fmla="val 70523"/>
              <a:gd name="adj2" fmla="val -43978"/>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b="1" dirty="0">
                <a:solidFill>
                  <a:srgbClr val="00B050"/>
                </a:solidFill>
                <a:latin typeface="Abadi Extra Light" panose="020B0204020104020204" pitchFamily="34" charset="0"/>
              </a:rPr>
              <a:t>Global minima</a:t>
            </a:r>
          </a:p>
        </p:txBody>
      </p:sp>
      <p:sp>
        <p:nvSpPr>
          <p:cNvPr id="27" name="Speech Bubble: Rectangle 26">
            <a:extLst>
              <a:ext uri="{FF2B5EF4-FFF2-40B4-BE49-F238E27FC236}">
                <a16:creationId xmlns:a16="http://schemas.microsoft.com/office/drawing/2014/main" id="{D1AB0EC3-1452-4F30-8DA1-7A440C876FF7}"/>
              </a:ext>
            </a:extLst>
          </p:cNvPr>
          <p:cNvSpPr/>
          <p:nvPr/>
        </p:nvSpPr>
        <p:spPr>
          <a:xfrm>
            <a:off x="10035842" y="4493698"/>
            <a:ext cx="1388502" cy="573557"/>
          </a:xfrm>
          <a:prstGeom prst="wedgeRectCallout">
            <a:avLst>
              <a:gd name="adj1" fmla="val -41420"/>
              <a:gd name="adj2" fmla="val 99483"/>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Will see what these are later</a:t>
            </a:r>
          </a:p>
        </p:txBody>
      </p:sp>
      <p:pic>
        <p:nvPicPr>
          <p:cNvPr id="28" name="Picture 27">
            <a:extLst>
              <a:ext uri="{FF2B5EF4-FFF2-40B4-BE49-F238E27FC236}">
                <a16:creationId xmlns:a16="http://schemas.microsoft.com/office/drawing/2014/main" id="{31747BA4-C6D9-416A-B4A4-7A760BBC399F}"/>
              </a:ext>
            </a:extLst>
          </p:cNvPr>
          <p:cNvPicPr>
            <a:picLocks noChangeAspect="1"/>
          </p:cNvPicPr>
          <p:nvPr/>
        </p:nvPicPr>
        <p:blipFill>
          <a:blip r:embed="rId5" cstate="print"/>
          <a:stretch>
            <a:fillRect/>
          </a:stretch>
        </p:blipFill>
        <p:spPr>
          <a:xfrm>
            <a:off x="10898038" y="2816505"/>
            <a:ext cx="1004822" cy="965223"/>
          </a:xfrm>
          <a:prstGeom prst="rect">
            <a:avLst/>
          </a:prstGeom>
        </p:spPr>
      </p:pic>
      <p:sp>
        <p:nvSpPr>
          <p:cNvPr id="29" name="Speech Bubble: Rectangle 28">
            <a:extLst>
              <a:ext uri="{FF2B5EF4-FFF2-40B4-BE49-F238E27FC236}">
                <a16:creationId xmlns:a16="http://schemas.microsoft.com/office/drawing/2014/main" id="{B65E09A4-AAB3-4365-9993-5A85FEFFC275}"/>
              </a:ext>
            </a:extLst>
          </p:cNvPr>
          <p:cNvSpPr/>
          <p:nvPr/>
        </p:nvSpPr>
        <p:spPr>
          <a:xfrm>
            <a:off x="7869297" y="2497391"/>
            <a:ext cx="2938590" cy="878648"/>
          </a:xfrm>
          <a:prstGeom prst="wedgeRectCallout">
            <a:avLst>
              <a:gd name="adj1" fmla="val 59318"/>
              <a:gd name="adj2" fmla="val 283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Usually interested in global optima but often want to find local optima, too</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569A43D-6820-4628-B4BC-FF2023794BF8}"/>
                  </a:ext>
                </a:extLst>
              </p:cNvPr>
              <p:cNvSpPr txBox="1"/>
              <p:nvPr/>
            </p:nvSpPr>
            <p:spPr>
              <a:xfrm>
                <a:off x="7606565" y="3862389"/>
                <a:ext cx="28341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𝑥</m:t>
                      </m:r>
                    </m:oMath>
                  </m:oMathPara>
                </a14:m>
                <a:endParaRPr lang="en-IN" sz="2800" dirty="0"/>
              </a:p>
            </p:txBody>
          </p:sp>
        </mc:Choice>
        <mc:Fallback xmlns="">
          <p:sp>
            <p:nvSpPr>
              <p:cNvPr id="32" name="TextBox 31">
                <a:extLst>
                  <a:ext uri="{FF2B5EF4-FFF2-40B4-BE49-F238E27FC236}">
                    <a16:creationId xmlns:a16="http://schemas.microsoft.com/office/drawing/2014/main" xmlns="" xmlns:a14="http://schemas.microsoft.com/office/drawing/2010/main" id="{2569A43D-6820-4628-B4BC-FF2023794BF8}"/>
                  </a:ext>
                </a:extLst>
              </p:cNvPr>
              <p:cNvSpPr txBox="1">
                <a:spLocks noRot="1" noChangeAspect="1" noMove="1" noResize="1" noEditPoints="1" noAdjustHandles="1" noChangeArrowheads="1" noChangeShapeType="1" noTextEdit="1"/>
              </p:cNvSpPr>
              <p:nvPr/>
            </p:nvSpPr>
            <p:spPr>
              <a:xfrm>
                <a:off x="7606565" y="3862389"/>
                <a:ext cx="283411" cy="430887"/>
              </a:xfrm>
              <a:prstGeom prst="rect">
                <a:avLst/>
              </a:prstGeom>
              <a:blipFill>
                <a:blip r:embed="rId6" cstate="print"/>
                <a:stretch>
                  <a:fillRect/>
                </a:stretch>
              </a:blipFill>
            </p:spPr>
            <p:txBody>
              <a:bodyPr/>
              <a:lstStyle/>
              <a:p>
                <a:r>
                  <a:rPr lang="en-IN">
                    <a:noFill/>
                  </a:rPr>
                  <a:t> </a:t>
                </a:r>
              </a:p>
            </p:txBody>
          </p:sp>
        </mc:Fallback>
      </mc:AlternateContent>
      <p:sp>
        <p:nvSpPr>
          <p:cNvPr id="20" name="Speech Bubble: Rectangle 19">
            <a:extLst>
              <a:ext uri="{FF2B5EF4-FFF2-40B4-BE49-F238E27FC236}">
                <a16:creationId xmlns:a16="http://schemas.microsoft.com/office/drawing/2014/main" id="{CD6A1AD0-B1FF-4A3F-AE88-0117DA885142}"/>
              </a:ext>
            </a:extLst>
          </p:cNvPr>
          <p:cNvSpPr/>
          <p:nvPr/>
        </p:nvSpPr>
        <p:spPr>
          <a:xfrm>
            <a:off x="6473565" y="260890"/>
            <a:ext cx="2865027" cy="808640"/>
          </a:xfrm>
          <a:prstGeom prst="wedgeRectCallout">
            <a:avLst>
              <a:gd name="adj1" fmla="val 6222"/>
              <a:gd name="adj2" fmla="val 64526"/>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The objective function of the ML problem we are solving (e.g., squared loss for regression)</a:t>
            </a:r>
          </a:p>
        </p:txBody>
      </p:sp>
      <p:sp>
        <p:nvSpPr>
          <p:cNvPr id="24" name="Speech Bubble: Rectangle 23">
            <a:extLst>
              <a:ext uri="{FF2B5EF4-FFF2-40B4-BE49-F238E27FC236}">
                <a16:creationId xmlns:a16="http://schemas.microsoft.com/office/drawing/2014/main" id="{88C3CF7C-4F64-4C04-AE27-585F58C462B8}"/>
              </a:ext>
            </a:extLst>
          </p:cNvPr>
          <p:cNvSpPr/>
          <p:nvPr/>
        </p:nvSpPr>
        <p:spPr>
          <a:xfrm>
            <a:off x="9448800" y="225308"/>
            <a:ext cx="2176542" cy="777914"/>
          </a:xfrm>
          <a:prstGeom prst="wedgeRectCallout">
            <a:avLst>
              <a:gd name="adj1" fmla="val 30325"/>
              <a:gd name="adj2" fmla="val 81987"/>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Assume unconstrained for now, i.e., just a real-valued number/vector</a:t>
            </a:r>
          </a:p>
        </p:txBody>
      </p:sp>
      <p:sp>
        <p:nvSpPr>
          <p:cNvPr id="25" name="Speech Bubble: Rectangle 24">
            <a:extLst>
              <a:ext uri="{FF2B5EF4-FFF2-40B4-BE49-F238E27FC236}">
                <a16:creationId xmlns:a16="http://schemas.microsoft.com/office/drawing/2014/main" id="{A0F8094E-A11A-4784-B6E7-46AE8773A4BA}"/>
              </a:ext>
            </a:extLst>
          </p:cNvPr>
          <p:cNvSpPr/>
          <p:nvPr/>
        </p:nvSpPr>
        <p:spPr>
          <a:xfrm>
            <a:off x="8128990" y="3491993"/>
            <a:ext cx="3386735" cy="808640"/>
          </a:xfrm>
          <a:prstGeom prst="wedgeRectCallout">
            <a:avLst>
              <a:gd name="adj1" fmla="val -35847"/>
              <a:gd name="adj2" fmla="val -66856"/>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For deep learning models, often the local optima are what we can find (and they usually suffice) – more later</a:t>
            </a:r>
          </a:p>
        </p:txBody>
      </p:sp>
    </p:spTree>
    <p:custDataLst>
      <p:tags r:id="rId1"/>
    </p:custDataLst>
    <p:extLst>
      <p:ext uri="{BB962C8B-B14F-4D97-AF65-F5344CB8AC3E}">
        <p14:creationId xmlns:p14="http://schemas.microsoft.com/office/powerpoint/2010/main" val="2981699802"/>
      </p:ext>
    </p:extLst>
  </p:cSld>
  <p:clrMapOvr>
    <a:masterClrMapping/>
  </p:clrMapOvr>
  <mc:AlternateContent xmlns:mc="http://schemas.openxmlformats.org/markup-compatibility/2006" xmlns:p14="http://schemas.microsoft.com/office/powerpoint/2010/main">
    <mc:Choice Requires="p14">
      <p:transition spd="slow" p14:dur="2000" advTm="218986"/>
    </mc:Choice>
    <mc:Fallback xmlns="">
      <p:transition spd="slow" advTm="2189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down)">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down)">
                                      <p:cBhvr>
                                        <p:cTn id="81" dur="500"/>
                                        <p:tgtEl>
                                          <p:spTgt spid="2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down)">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4">
                                            <p:txEl>
                                              <p:pRg st="12" end="12"/>
                                            </p:txEl>
                                          </p:spTgt>
                                        </p:tgtEl>
                                        <p:attrNameLst>
                                          <p:attrName>style.visibility</p:attrName>
                                        </p:attrNameLst>
                                      </p:cBhvr>
                                      <p:to>
                                        <p:strVal val="visible"/>
                                      </p:to>
                                    </p:set>
                                    <p:animEffect transition="in" filter="wipe(down)">
                                      <p:cBhvr>
                                        <p:cTn id="94" dur="500"/>
                                        <p:tgtEl>
                                          <p:spTgt spid="4">
                                            <p:txEl>
                                              <p:pRg st="12" end="12"/>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down)">
                                      <p:cBhvr>
                                        <p:cTn id="99" dur="500"/>
                                        <p:tgtEl>
                                          <p:spTgt spid="2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
                                            <p:txEl>
                                              <p:pRg st="14" end="14"/>
                                            </p:txEl>
                                          </p:spTgt>
                                        </p:tgtEl>
                                        <p:attrNameLst>
                                          <p:attrName>style.visibility</p:attrName>
                                        </p:attrNameLst>
                                      </p:cBhvr>
                                      <p:to>
                                        <p:strVal val="visible"/>
                                      </p:to>
                                    </p:set>
                                    <p:animEffect transition="in" filter="wipe(down)">
                                      <p:cBhvr>
                                        <p:cTn id="104"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animBg="1"/>
      <p:bldP spid="17" grpId="0" animBg="1"/>
      <p:bldP spid="18" grpId="0" animBg="1"/>
      <p:bldP spid="19" grpId="0" animBg="1"/>
      <p:bldP spid="21" grpId="0" animBg="1"/>
      <p:bldP spid="22" grpId="0" animBg="1"/>
      <p:bldP spid="23" grpId="0" animBg="1"/>
      <p:bldP spid="27" grpId="0" animBg="1"/>
      <p:bldP spid="29" grpId="0" animBg="1"/>
      <p:bldP spid="32" grpId="0" animBg="1"/>
      <p:bldP spid="20"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5470715" cy="821500"/>
          </a:xfrm>
        </p:spPr>
        <p:txBody>
          <a:bodyPr>
            <a:normAutofit/>
          </a:bodyPr>
          <a:lstStyle/>
          <a:p>
            <a:r>
              <a:rPr lang="en-IN" dirty="0">
                <a:solidFill>
                  <a:schemeClr val="accent2">
                    <a:lumMod val="75000"/>
                  </a:schemeClr>
                </a:solidFill>
              </a:rPr>
              <a:t>Derivatives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400" dirty="0">
                    <a:latin typeface="Abadi Extra Light" panose="020B0204020104020204" pitchFamily="34" charset="0"/>
                  </a:rPr>
                  <a:t>Magnitude of derivative at a point is the rate of change of the </a:t>
                </a:r>
                <a:r>
                  <a:rPr lang="en-IN" sz="2400" dirty="0" err="1">
                    <a:latin typeface="Abadi Extra Light" panose="020B0204020104020204" pitchFamily="34" charset="0"/>
                  </a:rPr>
                  <a:t>func</a:t>
                </a:r>
                <a:r>
                  <a:rPr lang="en-IN" sz="2400" dirty="0">
                    <a:latin typeface="Abadi Extra Light" panose="020B0204020104020204" pitchFamily="34" charset="0"/>
                  </a:rPr>
                  <a:t> at that point</a:t>
                </a:r>
              </a:p>
              <a:p>
                <a:pPr marL="0" indent="0">
                  <a:buNone/>
                </a:pPr>
                <a:endParaRPr lang="en-IN" sz="2400" dirty="0">
                  <a:latin typeface="Abadi Extra Light" panose="020B0204020104020204" pitchFamily="34" charset="0"/>
                </a:endParaRPr>
              </a:p>
              <a:p>
                <a:pPr marL="0" indent="0">
                  <a:buNone/>
                </a:pPr>
                <a:endParaRPr lang="en-IN" sz="20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marL="0" indent="0">
                  <a:buNone/>
                </a:pPr>
                <a:endParaRPr lang="en-IN" sz="2400" dirty="0">
                  <a:latin typeface="Abadi Extra Light" panose="020B0204020104020204" pitchFamily="34" charset="0"/>
                </a:endParaRPr>
              </a:p>
              <a:p>
                <a:pPr marL="0" indent="0">
                  <a:buNone/>
                </a:pPr>
                <a:endParaRPr lang="en-IN" sz="6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r>
                  <a:rPr lang="en-IN" sz="2400" dirty="0">
                    <a:latin typeface="Abadi Extra Light" panose="020B0204020104020204" pitchFamily="34" charset="0"/>
                  </a:rPr>
                  <a:t>Derivative becomes zero at stationary points (optima or saddle points)</a:t>
                </a:r>
              </a:p>
              <a:p>
                <a:pPr lvl="1">
                  <a:buFont typeface="Wingdings" panose="05000000000000000000" pitchFamily="2" charset="2"/>
                  <a:buChar char="§"/>
                </a:pPr>
                <a:r>
                  <a:rPr lang="en-IN" sz="2000" dirty="0">
                    <a:latin typeface="Abadi Extra Light" panose="020B0204020104020204" pitchFamily="34" charset="0"/>
                  </a:rPr>
                  <a:t>The function becomes </a:t>
                </a:r>
                <a:r>
                  <a:rPr lang="en-IN" sz="2000" dirty="0">
                    <a:solidFill>
                      <a:srgbClr val="00B050"/>
                    </a:solidFill>
                    <a:latin typeface="Abadi Extra Light" panose="020B0204020104020204" pitchFamily="34" charset="0"/>
                  </a:rPr>
                  <a:t>“flat” </a:t>
                </a:r>
                <a:r>
                  <a:rPr lang="en-IN" sz="2000" dirty="0">
                    <a:latin typeface="Abadi Extra Light" panose="020B0204020104020204" pitchFamily="34" charset="0"/>
                  </a:rPr>
                  <a:t>(</a:t>
                </a:r>
                <a14:m>
                  <m:oMath xmlns:m="http://schemas.openxmlformats.org/officeDocument/2006/math">
                    <m:r>
                      <a:rPr lang="en-IN" sz="2000" i="1">
                        <a:latin typeface="Cambria Math" panose="02040503050406030204" pitchFamily="18" charset="0"/>
                        <a:ea typeface="Cambria Math" panose="02040503050406030204" pitchFamily="18" charset="0"/>
                      </a:rPr>
                      <m:t>∆</m:t>
                    </m:r>
                    <m:r>
                      <a:rPr lang="en-IN" sz="2000" i="1">
                        <a:latin typeface="Cambria Math" panose="02040503050406030204" pitchFamily="18" charset="0"/>
                        <a:ea typeface="Cambria Math" panose="02040503050406030204" pitchFamily="18" charset="0"/>
                      </a:rPr>
                      <m:t>𝑓</m:t>
                    </m:r>
                    <m:d>
                      <m:dPr>
                        <m:ctrlPr>
                          <a:rPr lang="en-IN" sz="2000" i="1">
                            <a:latin typeface="Cambria Math" panose="02040503050406030204" pitchFamily="18" charset="0"/>
                            <a:ea typeface="Cambria Math" panose="02040503050406030204" pitchFamily="18" charset="0"/>
                          </a:rPr>
                        </m:ctrlPr>
                      </m:dPr>
                      <m:e>
                        <m:r>
                          <a:rPr lang="en-IN" sz="2000" i="1">
                            <a:latin typeface="Cambria Math" panose="02040503050406030204" pitchFamily="18" charset="0"/>
                            <a:ea typeface="Cambria Math" panose="02040503050406030204" pitchFamily="18" charset="0"/>
                          </a:rPr>
                          <m:t>𝑥</m:t>
                        </m:r>
                      </m:e>
                    </m:d>
                    <m:r>
                      <a:rPr lang="en-IN" sz="2000" b="0" i="1" smtClean="0">
                        <a:latin typeface="Cambria Math" panose="02040503050406030204" pitchFamily="18" charset="0"/>
                        <a:ea typeface="Cambria Math" panose="02040503050406030204" pitchFamily="18" charset="0"/>
                      </a:rPr>
                      <m:t>=0</m:t>
                    </m:r>
                  </m:oMath>
                </a14:m>
                <a:r>
                  <a:rPr lang="en-IN" sz="2000" dirty="0">
                    <a:latin typeface="Abadi Extra Light" panose="020B0204020104020204" pitchFamily="34" charset="0"/>
                  </a:rPr>
                  <a:t> if we change </a:t>
                </a:r>
                <a14:m>
                  <m:oMath xmlns:m="http://schemas.openxmlformats.org/officeDocument/2006/math">
                    <m:r>
                      <a:rPr lang="en-IN" sz="2000" i="1" dirty="0" smtClean="0">
                        <a:latin typeface="Cambria Math" panose="02040503050406030204" pitchFamily="18" charset="0"/>
                      </a:rPr>
                      <m:t>𝑥</m:t>
                    </m:r>
                  </m:oMath>
                </a14:m>
                <a:r>
                  <a:rPr lang="en-IN" sz="2000" dirty="0">
                    <a:latin typeface="Abadi Extra Light" panose="020B0204020104020204" pitchFamily="34" charset="0"/>
                  </a:rPr>
                  <a:t> by a very little at such points)</a:t>
                </a:r>
              </a:p>
              <a:p>
                <a:pPr lvl="1">
                  <a:buFont typeface="Wingdings" panose="05000000000000000000" pitchFamily="2" charset="2"/>
                  <a:buChar char="§"/>
                </a:pPr>
                <a:r>
                  <a:rPr lang="en-IN" sz="2000" dirty="0">
                    <a:latin typeface="Abadi Extra Light" panose="020B0204020104020204" pitchFamily="34" charset="0"/>
                  </a:rPr>
                  <a:t>These are the points where the function has its maxima/minima (unless they are saddles)</a:t>
                </a:r>
              </a:p>
              <a:p>
                <a:pPr marL="0" indent="0">
                  <a:buNone/>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marL="0" indent="0">
                  <a:buNone/>
                </a:pPr>
                <a:endParaRPr lang="en-GB" sz="100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757" t="-911" b="-2961"/>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4C04CC-85CE-4975-9C3C-EFADC2A0E1F6}"/>
                  </a:ext>
                </a:extLst>
              </p:cNvPr>
              <p:cNvSpPr txBox="1"/>
              <p:nvPr/>
            </p:nvSpPr>
            <p:spPr>
              <a:xfrm>
                <a:off x="950085" y="1886668"/>
                <a:ext cx="3438955" cy="724044"/>
              </a:xfrm>
              <a:prstGeom prst="rect">
                <a:avLst/>
              </a:prstGeom>
              <a:noFill/>
            </p:spPr>
            <p:txBody>
              <a:bodyPr wrap="none" lIns="0" tIns="0" rIns="0" bIns="0" rtlCol="0">
                <a:spAutoFit/>
              </a:bodyPr>
              <a:lstStyle/>
              <a:p>
                <a14:m>
                  <m:oMath xmlns:m="http://schemas.openxmlformats.org/officeDocument/2006/math">
                    <m:f>
                      <m:fPr>
                        <m:ctrlPr>
                          <a:rPr lang="en-IN" sz="3200" i="1" smtClean="0">
                            <a:latin typeface="Cambria Math" panose="02040503050406030204" pitchFamily="18" charset="0"/>
                          </a:rPr>
                        </m:ctrlPr>
                      </m:fPr>
                      <m:num>
                        <m:r>
                          <a:rPr lang="en-IN" sz="3200" b="0" i="1" smtClean="0">
                            <a:latin typeface="Cambria Math" panose="02040503050406030204" pitchFamily="18" charset="0"/>
                          </a:rPr>
                          <m:t>𝑑𝑓</m:t>
                        </m:r>
                        <m:r>
                          <a:rPr lang="en-IN" sz="3200" b="0" i="1" smtClean="0">
                            <a:latin typeface="Cambria Math" panose="02040503050406030204" pitchFamily="18" charset="0"/>
                          </a:rPr>
                          <m:t>(</m:t>
                        </m:r>
                        <m:r>
                          <a:rPr lang="en-IN" sz="3200" b="0" i="1" smtClean="0">
                            <a:latin typeface="Cambria Math" panose="02040503050406030204" pitchFamily="18" charset="0"/>
                          </a:rPr>
                          <m:t>𝑥</m:t>
                        </m:r>
                        <m:r>
                          <a:rPr lang="en-IN" sz="3200" b="0" i="1" smtClean="0">
                            <a:latin typeface="Cambria Math" panose="02040503050406030204" pitchFamily="18" charset="0"/>
                          </a:rPr>
                          <m:t>)</m:t>
                        </m:r>
                      </m:num>
                      <m:den>
                        <m:r>
                          <a:rPr lang="en-IN" sz="3200" b="0" i="1" smtClean="0">
                            <a:latin typeface="Cambria Math" panose="02040503050406030204" pitchFamily="18" charset="0"/>
                          </a:rPr>
                          <m:t>𝑑𝑥</m:t>
                        </m:r>
                      </m:den>
                    </m:f>
                  </m:oMath>
                </a14:m>
                <a:r>
                  <a:rPr lang="en-IN" sz="3200" dirty="0"/>
                  <a:t> = </a:t>
                </a:r>
                <a14:m>
                  <m:oMath xmlns:m="http://schemas.openxmlformats.org/officeDocument/2006/math">
                    <m:func>
                      <m:funcPr>
                        <m:ctrlPr>
                          <a:rPr lang="en-IN" sz="3200" i="1" smtClean="0">
                            <a:latin typeface="Cambria Math" panose="02040503050406030204" pitchFamily="18" charset="0"/>
                          </a:rPr>
                        </m:ctrlPr>
                      </m:funcPr>
                      <m:fName>
                        <m:sSub>
                          <m:sSubPr>
                            <m:ctrlPr>
                              <a:rPr lang="en-IN" sz="3200" i="1" smtClean="0">
                                <a:latin typeface="Cambria Math" panose="02040503050406030204" pitchFamily="18" charset="0"/>
                              </a:rPr>
                            </m:ctrlPr>
                          </m:sSubPr>
                          <m:e>
                            <m:r>
                              <m:rPr>
                                <m:sty m:val="p"/>
                              </m:rPr>
                              <a:rPr lang="en-IN" sz="3200" i="0" smtClean="0">
                                <a:latin typeface="Cambria Math" panose="02040503050406030204" pitchFamily="18" charset="0"/>
                              </a:rPr>
                              <m:t>l</m:t>
                            </m:r>
                            <m:r>
                              <m:rPr>
                                <m:sty m:val="p"/>
                              </m:rPr>
                              <a:rPr lang="en-IN" sz="3200" b="0" i="0" smtClean="0">
                                <a:latin typeface="Cambria Math" panose="02040503050406030204" pitchFamily="18" charset="0"/>
                              </a:rPr>
                              <m:t>im</m:t>
                            </m:r>
                          </m:e>
                          <m:sub>
                            <m:r>
                              <a:rPr lang="en-IN" sz="3200" i="1">
                                <a:latin typeface="Cambria Math" panose="02040503050406030204" pitchFamily="18" charset="0"/>
                                <a:ea typeface="Cambria Math" panose="02040503050406030204" pitchFamily="18" charset="0"/>
                              </a:rPr>
                              <m:t>∆</m:t>
                            </m:r>
                            <m:r>
                              <a:rPr lang="en-IN" sz="3200" b="0" i="1" smtClean="0">
                                <a:latin typeface="Cambria Math" panose="02040503050406030204" pitchFamily="18" charset="0"/>
                                <a:ea typeface="Cambria Math" panose="02040503050406030204" pitchFamily="18" charset="0"/>
                              </a:rPr>
                              <m:t>𝑥</m:t>
                            </m:r>
                            <m:r>
                              <a:rPr lang="en-IN" sz="3200" b="0" i="1" smtClean="0">
                                <a:latin typeface="Cambria Math" panose="02040503050406030204" pitchFamily="18" charset="0"/>
                                <a:ea typeface="Cambria Math" panose="02040503050406030204" pitchFamily="18" charset="0"/>
                              </a:rPr>
                              <m:t>→0</m:t>
                            </m:r>
                          </m:sub>
                        </m:sSub>
                      </m:fName>
                      <m:e>
                        <m:f>
                          <m:fPr>
                            <m:ctrlPr>
                              <a:rPr lang="en-IN" sz="3200" i="1">
                                <a:latin typeface="Cambria Math" panose="02040503050406030204" pitchFamily="18" charset="0"/>
                              </a:rPr>
                            </m:ctrlPr>
                          </m:fPr>
                          <m:num>
                            <m:r>
                              <a:rPr lang="en-IN" sz="3200" i="1" smtClean="0">
                                <a:latin typeface="Cambria Math" panose="02040503050406030204" pitchFamily="18" charset="0"/>
                                <a:ea typeface="Cambria Math" panose="02040503050406030204" pitchFamily="18" charset="0"/>
                              </a:rPr>
                              <m:t>∆</m:t>
                            </m:r>
                            <m:r>
                              <a:rPr lang="en-IN" sz="3200" i="1" smtClean="0">
                                <a:latin typeface="Cambria Math" panose="02040503050406030204" pitchFamily="18" charset="0"/>
                                <a:ea typeface="Cambria Math" panose="02040503050406030204" pitchFamily="18" charset="0"/>
                              </a:rPr>
                              <m:t>𝑓</m:t>
                            </m:r>
                            <m:r>
                              <a:rPr lang="en-IN" sz="3200" i="1" smtClean="0">
                                <a:latin typeface="Cambria Math" panose="02040503050406030204" pitchFamily="18" charset="0"/>
                                <a:ea typeface="Cambria Math" panose="02040503050406030204" pitchFamily="18" charset="0"/>
                              </a:rPr>
                              <m:t>(</m:t>
                            </m:r>
                            <m:r>
                              <a:rPr lang="en-IN" sz="3200" i="1" smtClean="0">
                                <a:latin typeface="Cambria Math" panose="02040503050406030204" pitchFamily="18" charset="0"/>
                                <a:ea typeface="Cambria Math" panose="02040503050406030204" pitchFamily="18" charset="0"/>
                              </a:rPr>
                              <m:t>𝑥</m:t>
                            </m:r>
                            <m:r>
                              <a:rPr lang="en-IN" sz="3200" i="1" smtClean="0">
                                <a:latin typeface="Cambria Math" panose="02040503050406030204" pitchFamily="18" charset="0"/>
                                <a:ea typeface="Cambria Math" panose="02040503050406030204" pitchFamily="18" charset="0"/>
                              </a:rPr>
                              <m:t>)</m:t>
                            </m:r>
                          </m:num>
                          <m:den>
                            <m:r>
                              <a:rPr lang="en-IN" sz="3200" i="1">
                                <a:latin typeface="Cambria Math" panose="02040503050406030204" pitchFamily="18" charset="0"/>
                                <a:ea typeface="Cambria Math" panose="02040503050406030204" pitchFamily="18" charset="0"/>
                              </a:rPr>
                              <m:t>∆</m:t>
                            </m:r>
                            <m:r>
                              <a:rPr lang="en-IN" sz="3200" i="1">
                                <a:latin typeface="Cambria Math" panose="02040503050406030204" pitchFamily="18" charset="0"/>
                                <a:ea typeface="Cambria Math" panose="02040503050406030204" pitchFamily="18" charset="0"/>
                              </a:rPr>
                              <m:t>𝑥</m:t>
                            </m:r>
                          </m:den>
                        </m:f>
                      </m:e>
                    </m:func>
                  </m:oMath>
                </a14:m>
                <a:endParaRPr lang="en-IN" sz="3200" dirty="0"/>
              </a:p>
            </p:txBody>
          </p:sp>
        </mc:Choice>
        <mc:Fallback xmlns="">
          <p:sp>
            <p:nvSpPr>
              <p:cNvPr id="3" name="TextBox 2">
                <a:extLst>
                  <a:ext uri="{FF2B5EF4-FFF2-40B4-BE49-F238E27FC236}">
                    <a16:creationId xmlns:a16="http://schemas.microsoft.com/office/drawing/2014/main" xmlns="" xmlns:a14="http://schemas.microsoft.com/office/drawing/2010/main" id="{104C04CC-85CE-4975-9C3C-EFADC2A0E1F6}"/>
                  </a:ext>
                </a:extLst>
              </p:cNvPr>
              <p:cNvSpPr txBox="1">
                <a:spLocks noRot="1" noChangeAspect="1" noMove="1" noResize="1" noEditPoints="1" noAdjustHandles="1" noChangeArrowheads="1" noChangeShapeType="1" noTextEdit="1"/>
              </p:cNvSpPr>
              <p:nvPr/>
            </p:nvSpPr>
            <p:spPr>
              <a:xfrm>
                <a:off x="950085" y="1886668"/>
                <a:ext cx="3438955" cy="724044"/>
              </a:xfrm>
              <a:prstGeom prst="rect">
                <a:avLst/>
              </a:prstGeom>
              <a:blipFill>
                <a:blip r:embed="rId4" cstate="print"/>
                <a:stretch>
                  <a:fillRect l="-177" b="-19328"/>
                </a:stretch>
              </a:blipFill>
            </p:spPr>
            <p:txBody>
              <a:bodyPr/>
              <a:lstStyle/>
              <a:p>
                <a:r>
                  <a:rPr lang="en-IN">
                    <a:noFill/>
                  </a:rPr>
                  <a:t> </a:t>
                </a:r>
              </a:p>
            </p:txBody>
          </p:sp>
        </mc:Fallback>
      </mc:AlternateContent>
      <p:sp>
        <p:nvSpPr>
          <p:cNvPr id="51" name="Freeform: Shape 50">
            <a:extLst>
              <a:ext uri="{FF2B5EF4-FFF2-40B4-BE49-F238E27FC236}">
                <a16:creationId xmlns:a16="http://schemas.microsoft.com/office/drawing/2014/main" id="{92968B5C-4201-42F3-82DD-08DC6313C478}"/>
              </a:ext>
            </a:extLst>
          </p:cNvPr>
          <p:cNvSpPr/>
          <p:nvPr/>
        </p:nvSpPr>
        <p:spPr>
          <a:xfrm>
            <a:off x="6236383" y="2400781"/>
            <a:ext cx="5356184" cy="2768481"/>
          </a:xfrm>
          <a:custGeom>
            <a:avLst/>
            <a:gdLst>
              <a:gd name="connsiteX0" fmla="*/ 0 w 3309870"/>
              <a:gd name="connsiteY0" fmla="*/ 2126925 h 2160894"/>
              <a:gd name="connsiteX1" fmla="*/ 122349 w 3309870"/>
              <a:gd name="connsiteY1" fmla="*/ 433353 h 2160894"/>
              <a:gd name="connsiteX2" fmla="*/ 656822 w 3309870"/>
              <a:gd name="connsiteY2" fmla="*/ 1482981 h 2160894"/>
              <a:gd name="connsiteX3" fmla="*/ 953036 w 3309870"/>
              <a:gd name="connsiteY3" fmla="*/ 748885 h 2160894"/>
              <a:gd name="connsiteX4" fmla="*/ 1712890 w 3309870"/>
              <a:gd name="connsiteY4" fmla="*/ 2159122 h 2160894"/>
              <a:gd name="connsiteX5" fmla="*/ 2176529 w 3309870"/>
              <a:gd name="connsiteY5" fmla="*/ 1019342 h 2160894"/>
              <a:gd name="connsiteX6" fmla="*/ 2569335 w 3309870"/>
              <a:gd name="connsiteY6" fmla="*/ 8350 h 2160894"/>
              <a:gd name="connsiteX7" fmla="*/ 2981459 w 3309870"/>
              <a:gd name="connsiteY7" fmla="*/ 1592451 h 2160894"/>
              <a:gd name="connsiteX8" fmla="*/ 3309870 w 3309870"/>
              <a:gd name="connsiteY8" fmla="*/ 632975 h 2160894"/>
              <a:gd name="connsiteX9" fmla="*/ 3309870 w 3309870"/>
              <a:gd name="connsiteY9" fmla="*/ 632975 h 2160894"/>
              <a:gd name="connsiteX0" fmla="*/ 0 w 3483734"/>
              <a:gd name="connsiteY0" fmla="*/ 2062530 h 2160894"/>
              <a:gd name="connsiteX1" fmla="*/ 296213 w 3483734"/>
              <a:gd name="connsiteY1" fmla="*/ 433353 h 2160894"/>
              <a:gd name="connsiteX2" fmla="*/ 830686 w 3483734"/>
              <a:gd name="connsiteY2" fmla="*/ 1482981 h 2160894"/>
              <a:gd name="connsiteX3" fmla="*/ 1126900 w 3483734"/>
              <a:gd name="connsiteY3" fmla="*/ 748885 h 2160894"/>
              <a:gd name="connsiteX4" fmla="*/ 1886754 w 3483734"/>
              <a:gd name="connsiteY4" fmla="*/ 2159122 h 2160894"/>
              <a:gd name="connsiteX5" fmla="*/ 2350393 w 3483734"/>
              <a:gd name="connsiteY5" fmla="*/ 1019342 h 2160894"/>
              <a:gd name="connsiteX6" fmla="*/ 2743199 w 3483734"/>
              <a:gd name="connsiteY6" fmla="*/ 8350 h 2160894"/>
              <a:gd name="connsiteX7" fmla="*/ 3155323 w 3483734"/>
              <a:gd name="connsiteY7" fmla="*/ 1592451 h 2160894"/>
              <a:gd name="connsiteX8" fmla="*/ 3483734 w 3483734"/>
              <a:gd name="connsiteY8" fmla="*/ 632975 h 2160894"/>
              <a:gd name="connsiteX9" fmla="*/ 3483734 w 3483734"/>
              <a:gd name="connsiteY9" fmla="*/ 632975 h 2160894"/>
              <a:gd name="connsiteX0" fmla="*/ 0 w 3483734"/>
              <a:gd name="connsiteY0" fmla="*/ 2062530 h 2160894"/>
              <a:gd name="connsiteX1" fmla="*/ 296213 w 3483734"/>
              <a:gd name="connsiteY1" fmla="*/ 433353 h 2160894"/>
              <a:gd name="connsiteX2" fmla="*/ 830686 w 3483734"/>
              <a:gd name="connsiteY2" fmla="*/ 1482981 h 2160894"/>
              <a:gd name="connsiteX3" fmla="*/ 1126900 w 3483734"/>
              <a:gd name="connsiteY3" fmla="*/ 748885 h 2160894"/>
              <a:gd name="connsiteX4" fmla="*/ 1886754 w 3483734"/>
              <a:gd name="connsiteY4" fmla="*/ 2159122 h 2160894"/>
              <a:gd name="connsiteX5" fmla="*/ 2350393 w 3483734"/>
              <a:gd name="connsiteY5" fmla="*/ 1019342 h 2160894"/>
              <a:gd name="connsiteX6" fmla="*/ 2743199 w 3483734"/>
              <a:gd name="connsiteY6" fmla="*/ 8350 h 2160894"/>
              <a:gd name="connsiteX7" fmla="*/ 3155323 w 3483734"/>
              <a:gd name="connsiteY7" fmla="*/ 1592451 h 2160894"/>
              <a:gd name="connsiteX8" fmla="*/ 3483734 w 3483734"/>
              <a:gd name="connsiteY8" fmla="*/ 632975 h 2160894"/>
              <a:gd name="connsiteX9" fmla="*/ 3483734 w 3483734"/>
              <a:gd name="connsiteY9" fmla="*/ 632975 h 2160894"/>
              <a:gd name="connsiteX0" fmla="*/ 0 w 3483734"/>
              <a:gd name="connsiteY0" fmla="*/ 2062530 h 2160894"/>
              <a:gd name="connsiteX1" fmla="*/ 553790 w 3483734"/>
              <a:gd name="connsiteY1" fmla="*/ 433353 h 2160894"/>
              <a:gd name="connsiteX2" fmla="*/ 830686 w 3483734"/>
              <a:gd name="connsiteY2" fmla="*/ 1482981 h 2160894"/>
              <a:gd name="connsiteX3" fmla="*/ 1126900 w 3483734"/>
              <a:gd name="connsiteY3" fmla="*/ 748885 h 2160894"/>
              <a:gd name="connsiteX4" fmla="*/ 1886754 w 3483734"/>
              <a:gd name="connsiteY4" fmla="*/ 2159122 h 2160894"/>
              <a:gd name="connsiteX5" fmla="*/ 2350393 w 3483734"/>
              <a:gd name="connsiteY5" fmla="*/ 1019342 h 2160894"/>
              <a:gd name="connsiteX6" fmla="*/ 2743199 w 3483734"/>
              <a:gd name="connsiteY6" fmla="*/ 8350 h 2160894"/>
              <a:gd name="connsiteX7" fmla="*/ 3155323 w 3483734"/>
              <a:gd name="connsiteY7" fmla="*/ 1592451 h 2160894"/>
              <a:gd name="connsiteX8" fmla="*/ 3483734 w 3483734"/>
              <a:gd name="connsiteY8" fmla="*/ 632975 h 2160894"/>
              <a:gd name="connsiteX9" fmla="*/ 3483734 w 3483734"/>
              <a:gd name="connsiteY9" fmla="*/ 632975 h 2160894"/>
              <a:gd name="connsiteX0" fmla="*/ 0 w 3483734"/>
              <a:gd name="connsiteY0" fmla="*/ 2062530 h 2161878"/>
              <a:gd name="connsiteX1" fmla="*/ 553790 w 3483734"/>
              <a:gd name="connsiteY1" fmla="*/ 433353 h 2161878"/>
              <a:gd name="connsiteX2" fmla="*/ 830686 w 3483734"/>
              <a:gd name="connsiteY2" fmla="*/ 1482981 h 2161878"/>
              <a:gd name="connsiteX3" fmla="*/ 1294326 w 3483734"/>
              <a:gd name="connsiteY3" fmla="*/ 678051 h 2161878"/>
              <a:gd name="connsiteX4" fmla="*/ 1886754 w 3483734"/>
              <a:gd name="connsiteY4" fmla="*/ 2159122 h 2161878"/>
              <a:gd name="connsiteX5" fmla="*/ 2350393 w 3483734"/>
              <a:gd name="connsiteY5" fmla="*/ 1019342 h 2161878"/>
              <a:gd name="connsiteX6" fmla="*/ 2743199 w 3483734"/>
              <a:gd name="connsiteY6" fmla="*/ 8350 h 2161878"/>
              <a:gd name="connsiteX7" fmla="*/ 3155323 w 3483734"/>
              <a:gd name="connsiteY7" fmla="*/ 1592451 h 2161878"/>
              <a:gd name="connsiteX8" fmla="*/ 3483734 w 3483734"/>
              <a:gd name="connsiteY8" fmla="*/ 632975 h 2161878"/>
              <a:gd name="connsiteX9" fmla="*/ 3483734 w 3483734"/>
              <a:gd name="connsiteY9" fmla="*/ 632975 h 2161878"/>
              <a:gd name="connsiteX0" fmla="*/ 0 w 3483734"/>
              <a:gd name="connsiteY0" fmla="*/ 2062530 h 2161878"/>
              <a:gd name="connsiteX1" fmla="*/ 405683 w 3483734"/>
              <a:gd name="connsiteY1" fmla="*/ 401156 h 2161878"/>
              <a:gd name="connsiteX2" fmla="*/ 830686 w 3483734"/>
              <a:gd name="connsiteY2" fmla="*/ 1482981 h 2161878"/>
              <a:gd name="connsiteX3" fmla="*/ 1294326 w 3483734"/>
              <a:gd name="connsiteY3" fmla="*/ 678051 h 2161878"/>
              <a:gd name="connsiteX4" fmla="*/ 1886754 w 3483734"/>
              <a:gd name="connsiteY4" fmla="*/ 2159122 h 2161878"/>
              <a:gd name="connsiteX5" fmla="*/ 2350393 w 3483734"/>
              <a:gd name="connsiteY5" fmla="*/ 1019342 h 2161878"/>
              <a:gd name="connsiteX6" fmla="*/ 2743199 w 3483734"/>
              <a:gd name="connsiteY6" fmla="*/ 8350 h 2161878"/>
              <a:gd name="connsiteX7" fmla="*/ 3155323 w 3483734"/>
              <a:gd name="connsiteY7" fmla="*/ 1592451 h 2161878"/>
              <a:gd name="connsiteX8" fmla="*/ 3483734 w 3483734"/>
              <a:gd name="connsiteY8" fmla="*/ 632975 h 2161878"/>
              <a:gd name="connsiteX9" fmla="*/ 3483734 w 3483734"/>
              <a:gd name="connsiteY9" fmla="*/ 632975 h 2161878"/>
              <a:gd name="connsiteX0" fmla="*/ 0 w 3483734"/>
              <a:gd name="connsiteY0" fmla="*/ 2062530 h 2161977"/>
              <a:gd name="connsiteX1" fmla="*/ 405683 w 3483734"/>
              <a:gd name="connsiteY1" fmla="*/ 401156 h 2161977"/>
              <a:gd name="connsiteX2" fmla="*/ 830686 w 3483734"/>
              <a:gd name="connsiteY2" fmla="*/ 1482981 h 2161977"/>
              <a:gd name="connsiteX3" fmla="*/ 1242811 w 3483734"/>
              <a:gd name="connsiteY3" fmla="*/ 671611 h 2161977"/>
              <a:gd name="connsiteX4" fmla="*/ 1886754 w 3483734"/>
              <a:gd name="connsiteY4" fmla="*/ 2159122 h 2161977"/>
              <a:gd name="connsiteX5" fmla="*/ 2350393 w 3483734"/>
              <a:gd name="connsiteY5" fmla="*/ 1019342 h 2161977"/>
              <a:gd name="connsiteX6" fmla="*/ 2743199 w 3483734"/>
              <a:gd name="connsiteY6" fmla="*/ 8350 h 2161977"/>
              <a:gd name="connsiteX7" fmla="*/ 3155323 w 3483734"/>
              <a:gd name="connsiteY7" fmla="*/ 1592451 h 2161977"/>
              <a:gd name="connsiteX8" fmla="*/ 3483734 w 3483734"/>
              <a:gd name="connsiteY8" fmla="*/ 632975 h 2161977"/>
              <a:gd name="connsiteX9" fmla="*/ 3483734 w 3483734"/>
              <a:gd name="connsiteY9" fmla="*/ 632975 h 2161977"/>
              <a:gd name="connsiteX0" fmla="*/ 0 w 3483734"/>
              <a:gd name="connsiteY0" fmla="*/ 2066295 h 2164348"/>
              <a:gd name="connsiteX1" fmla="*/ 405683 w 3483734"/>
              <a:gd name="connsiteY1" fmla="*/ 404921 h 2164348"/>
              <a:gd name="connsiteX2" fmla="*/ 830686 w 3483734"/>
              <a:gd name="connsiteY2" fmla="*/ 1486746 h 2164348"/>
              <a:gd name="connsiteX3" fmla="*/ 1242811 w 3483734"/>
              <a:gd name="connsiteY3" fmla="*/ 675376 h 2164348"/>
              <a:gd name="connsiteX4" fmla="*/ 1886754 w 3483734"/>
              <a:gd name="connsiteY4" fmla="*/ 2162887 h 2164348"/>
              <a:gd name="connsiteX5" fmla="*/ 2234483 w 3483734"/>
              <a:gd name="connsiteY5" fmla="*/ 932955 h 2164348"/>
              <a:gd name="connsiteX6" fmla="*/ 2743199 w 3483734"/>
              <a:gd name="connsiteY6" fmla="*/ 12115 h 2164348"/>
              <a:gd name="connsiteX7" fmla="*/ 3155323 w 3483734"/>
              <a:gd name="connsiteY7" fmla="*/ 1596216 h 2164348"/>
              <a:gd name="connsiteX8" fmla="*/ 3483734 w 3483734"/>
              <a:gd name="connsiteY8" fmla="*/ 636740 h 2164348"/>
              <a:gd name="connsiteX9" fmla="*/ 3483734 w 3483734"/>
              <a:gd name="connsiteY9" fmla="*/ 636740 h 2164348"/>
              <a:gd name="connsiteX0" fmla="*/ 0 w 3483734"/>
              <a:gd name="connsiteY0" fmla="*/ 2067028 h 2165153"/>
              <a:gd name="connsiteX1" fmla="*/ 405683 w 3483734"/>
              <a:gd name="connsiteY1" fmla="*/ 405654 h 2165153"/>
              <a:gd name="connsiteX2" fmla="*/ 830686 w 3483734"/>
              <a:gd name="connsiteY2" fmla="*/ 1487479 h 2165153"/>
              <a:gd name="connsiteX3" fmla="*/ 1242811 w 3483734"/>
              <a:gd name="connsiteY3" fmla="*/ 676109 h 2165153"/>
              <a:gd name="connsiteX4" fmla="*/ 1886754 w 3483734"/>
              <a:gd name="connsiteY4" fmla="*/ 2163620 h 2165153"/>
              <a:gd name="connsiteX5" fmla="*/ 2234483 w 3483734"/>
              <a:gd name="connsiteY5" fmla="*/ 933688 h 2165153"/>
              <a:gd name="connsiteX6" fmla="*/ 2743199 w 3483734"/>
              <a:gd name="connsiteY6" fmla="*/ 12848 h 2165153"/>
              <a:gd name="connsiteX7" fmla="*/ 3155323 w 3483734"/>
              <a:gd name="connsiteY7" fmla="*/ 1596949 h 2165153"/>
              <a:gd name="connsiteX8" fmla="*/ 3483734 w 3483734"/>
              <a:gd name="connsiteY8" fmla="*/ 637473 h 2165153"/>
              <a:gd name="connsiteX9" fmla="*/ 3483734 w 3483734"/>
              <a:gd name="connsiteY9" fmla="*/ 637473 h 2165153"/>
              <a:gd name="connsiteX0" fmla="*/ 0 w 3483734"/>
              <a:gd name="connsiteY0" fmla="*/ 2161730 h 2259808"/>
              <a:gd name="connsiteX1" fmla="*/ 405683 w 3483734"/>
              <a:gd name="connsiteY1" fmla="*/ 500356 h 2259808"/>
              <a:gd name="connsiteX2" fmla="*/ 830686 w 3483734"/>
              <a:gd name="connsiteY2" fmla="*/ 1582181 h 2259808"/>
              <a:gd name="connsiteX3" fmla="*/ 1242811 w 3483734"/>
              <a:gd name="connsiteY3" fmla="*/ 770811 h 2259808"/>
              <a:gd name="connsiteX4" fmla="*/ 1886754 w 3483734"/>
              <a:gd name="connsiteY4" fmla="*/ 2258322 h 2259808"/>
              <a:gd name="connsiteX5" fmla="*/ 2234483 w 3483734"/>
              <a:gd name="connsiteY5" fmla="*/ 1028390 h 2259808"/>
              <a:gd name="connsiteX6" fmla="*/ 2556455 w 3483734"/>
              <a:gd name="connsiteY6" fmla="*/ 10958 h 2259808"/>
              <a:gd name="connsiteX7" fmla="*/ 3155323 w 3483734"/>
              <a:gd name="connsiteY7" fmla="*/ 1691651 h 2259808"/>
              <a:gd name="connsiteX8" fmla="*/ 3483734 w 3483734"/>
              <a:gd name="connsiteY8" fmla="*/ 732175 h 2259808"/>
              <a:gd name="connsiteX9" fmla="*/ 3483734 w 3483734"/>
              <a:gd name="connsiteY9" fmla="*/ 732175 h 2259808"/>
              <a:gd name="connsiteX0" fmla="*/ 0 w 3483734"/>
              <a:gd name="connsiteY0" fmla="*/ 2161730 h 2259808"/>
              <a:gd name="connsiteX1" fmla="*/ 405683 w 3483734"/>
              <a:gd name="connsiteY1" fmla="*/ 500356 h 2259808"/>
              <a:gd name="connsiteX2" fmla="*/ 830686 w 3483734"/>
              <a:gd name="connsiteY2" fmla="*/ 1582181 h 2259808"/>
              <a:gd name="connsiteX3" fmla="*/ 1242811 w 3483734"/>
              <a:gd name="connsiteY3" fmla="*/ 770811 h 2259808"/>
              <a:gd name="connsiteX4" fmla="*/ 1886754 w 3483734"/>
              <a:gd name="connsiteY4" fmla="*/ 2258322 h 2259808"/>
              <a:gd name="connsiteX5" fmla="*/ 2234483 w 3483734"/>
              <a:gd name="connsiteY5" fmla="*/ 1028390 h 2259808"/>
              <a:gd name="connsiteX6" fmla="*/ 2556455 w 3483734"/>
              <a:gd name="connsiteY6" fmla="*/ 10958 h 2259808"/>
              <a:gd name="connsiteX7" fmla="*/ 3000776 w 3483734"/>
              <a:gd name="connsiteY7" fmla="*/ 1691651 h 2259808"/>
              <a:gd name="connsiteX8" fmla="*/ 3483734 w 3483734"/>
              <a:gd name="connsiteY8" fmla="*/ 732175 h 2259808"/>
              <a:gd name="connsiteX9" fmla="*/ 3483734 w 3483734"/>
              <a:gd name="connsiteY9" fmla="*/ 732175 h 2259808"/>
              <a:gd name="connsiteX0" fmla="*/ 0 w 3483734"/>
              <a:gd name="connsiteY0" fmla="*/ 2161730 h 2259808"/>
              <a:gd name="connsiteX1" fmla="*/ 405683 w 3483734"/>
              <a:gd name="connsiteY1" fmla="*/ 500356 h 2259808"/>
              <a:gd name="connsiteX2" fmla="*/ 830686 w 3483734"/>
              <a:gd name="connsiteY2" fmla="*/ 1582181 h 2259808"/>
              <a:gd name="connsiteX3" fmla="*/ 1242811 w 3483734"/>
              <a:gd name="connsiteY3" fmla="*/ 770811 h 2259808"/>
              <a:gd name="connsiteX4" fmla="*/ 1886754 w 3483734"/>
              <a:gd name="connsiteY4" fmla="*/ 2258322 h 2259808"/>
              <a:gd name="connsiteX5" fmla="*/ 2234483 w 3483734"/>
              <a:gd name="connsiteY5" fmla="*/ 1028390 h 2259808"/>
              <a:gd name="connsiteX6" fmla="*/ 2556455 w 3483734"/>
              <a:gd name="connsiteY6" fmla="*/ 10958 h 2259808"/>
              <a:gd name="connsiteX7" fmla="*/ 3000776 w 3483734"/>
              <a:gd name="connsiteY7" fmla="*/ 1691651 h 2259808"/>
              <a:gd name="connsiteX8" fmla="*/ 3483734 w 3483734"/>
              <a:gd name="connsiteY8" fmla="*/ 732175 h 2259808"/>
              <a:gd name="connsiteX9" fmla="*/ 3483734 w 3483734"/>
              <a:gd name="connsiteY9" fmla="*/ 732175 h 2259808"/>
              <a:gd name="connsiteX0" fmla="*/ 35126 w 3518860"/>
              <a:gd name="connsiteY0" fmla="*/ 2161730 h 2279804"/>
              <a:gd name="connsiteX1" fmla="*/ 28685 w 3518860"/>
              <a:gd name="connsiteY1" fmla="*/ 2155292 h 2279804"/>
              <a:gd name="connsiteX2" fmla="*/ 440809 w 3518860"/>
              <a:gd name="connsiteY2" fmla="*/ 500356 h 2279804"/>
              <a:gd name="connsiteX3" fmla="*/ 865812 w 3518860"/>
              <a:gd name="connsiteY3" fmla="*/ 1582181 h 2279804"/>
              <a:gd name="connsiteX4" fmla="*/ 1277937 w 3518860"/>
              <a:gd name="connsiteY4" fmla="*/ 770811 h 2279804"/>
              <a:gd name="connsiteX5" fmla="*/ 1921880 w 3518860"/>
              <a:gd name="connsiteY5" fmla="*/ 2258322 h 2279804"/>
              <a:gd name="connsiteX6" fmla="*/ 2269609 w 3518860"/>
              <a:gd name="connsiteY6" fmla="*/ 1028390 h 2279804"/>
              <a:gd name="connsiteX7" fmla="*/ 2591581 w 3518860"/>
              <a:gd name="connsiteY7" fmla="*/ 10958 h 2279804"/>
              <a:gd name="connsiteX8" fmla="*/ 3035902 w 3518860"/>
              <a:gd name="connsiteY8" fmla="*/ 1691651 h 2279804"/>
              <a:gd name="connsiteX9" fmla="*/ 3518860 w 3518860"/>
              <a:gd name="connsiteY9" fmla="*/ 732175 h 2279804"/>
              <a:gd name="connsiteX10" fmla="*/ 3518860 w 3518860"/>
              <a:gd name="connsiteY10" fmla="*/ 732175 h 2279804"/>
              <a:gd name="connsiteX0" fmla="*/ 515875 w 3999609"/>
              <a:gd name="connsiteY0" fmla="*/ 2161730 h 2259808"/>
              <a:gd name="connsiteX1" fmla="*/ 509434 w 3999609"/>
              <a:gd name="connsiteY1" fmla="*/ 2155292 h 2259808"/>
              <a:gd name="connsiteX2" fmla="*/ 921558 w 3999609"/>
              <a:gd name="connsiteY2" fmla="*/ 500356 h 2259808"/>
              <a:gd name="connsiteX3" fmla="*/ 1346561 w 3999609"/>
              <a:gd name="connsiteY3" fmla="*/ 1582181 h 2259808"/>
              <a:gd name="connsiteX4" fmla="*/ 1758686 w 3999609"/>
              <a:gd name="connsiteY4" fmla="*/ 770811 h 2259808"/>
              <a:gd name="connsiteX5" fmla="*/ 2402629 w 3999609"/>
              <a:gd name="connsiteY5" fmla="*/ 2258322 h 2259808"/>
              <a:gd name="connsiteX6" fmla="*/ 2750358 w 3999609"/>
              <a:gd name="connsiteY6" fmla="*/ 1028390 h 2259808"/>
              <a:gd name="connsiteX7" fmla="*/ 3072330 w 3999609"/>
              <a:gd name="connsiteY7" fmla="*/ 10958 h 2259808"/>
              <a:gd name="connsiteX8" fmla="*/ 3516651 w 3999609"/>
              <a:gd name="connsiteY8" fmla="*/ 1691651 h 2259808"/>
              <a:gd name="connsiteX9" fmla="*/ 3999609 w 3999609"/>
              <a:gd name="connsiteY9" fmla="*/ 732175 h 2259808"/>
              <a:gd name="connsiteX10" fmla="*/ 3999609 w 3999609"/>
              <a:gd name="connsiteY10" fmla="*/ 732175 h 2259808"/>
              <a:gd name="connsiteX0" fmla="*/ 797662 w 4281396"/>
              <a:gd name="connsiteY0" fmla="*/ 2161730 h 2259808"/>
              <a:gd name="connsiteX1" fmla="*/ 430612 w 4281396"/>
              <a:gd name="connsiteY1" fmla="*/ 2193929 h 2259808"/>
              <a:gd name="connsiteX2" fmla="*/ 1203345 w 4281396"/>
              <a:gd name="connsiteY2" fmla="*/ 500356 h 2259808"/>
              <a:gd name="connsiteX3" fmla="*/ 1628348 w 4281396"/>
              <a:gd name="connsiteY3" fmla="*/ 1582181 h 2259808"/>
              <a:gd name="connsiteX4" fmla="*/ 2040473 w 4281396"/>
              <a:gd name="connsiteY4" fmla="*/ 770811 h 2259808"/>
              <a:gd name="connsiteX5" fmla="*/ 2684416 w 4281396"/>
              <a:gd name="connsiteY5" fmla="*/ 2258322 h 2259808"/>
              <a:gd name="connsiteX6" fmla="*/ 3032145 w 4281396"/>
              <a:gd name="connsiteY6" fmla="*/ 1028390 h 2259808"/>
              <a:gd name="connsiteX7" fmla="*/ 3354117 w 4281396"/>
              <a:gd name="connsiteY7" fmla="*/ 10958 h 2259808"/>
              <a:gd name="connsiteX8" fmla="*/ 3798438 w 4281396"/>
              <a:gd name="connsiteY8" fmla="*/ 1691651 h 2259808"/>
              <a:gd name="connsiteX9" fmla="*/ 4281396 w 4281396"/>
              <a:gd name="connsiteY9" fmla="*/ 732175 h 2259808"/>
              <a:gd name="connsiteX10" fmla="*/ 4281396 w 4281396"/>
              <a:gd name="connsiteY10" fmla="*/ 732175 h 2259808"/>
              <a:gd name="connsiteX0" fmla="*/ 188977 w 4529156"/>
              <a:gd name="connsiteY0" fmla="*/ 1446953 h 2259808"/>
              <a:gd name="connsiteX1" fmla="*/ 678372 w 4529156"/>
              <a:gd name="connsiteY1" fmla="*/ 2193929 h 2259808"/>
              <a:gd name="connsiteX2" fmla="*/ 1451105 w 4529156"/>
              <a:gd name="connsiteY2" fmla="*/ 500356 h 2259808"/>
              <a:gd name="connsiteX3" fmla="*/ 1876108 w 4529156"/>
              <a:gd name="connsiteY3" fmla="*/ 1582181 h 2259808"/>
              <a:gd name="connsiteX4" fmla="*/ 2288233 w 4529156"/>
              <a:gd name="connsiteY4" fmla="*/ 770811 h 2259808"/>
              <a:gd name="connsiteX5" fmla="*/ 2932176 w 4529156"/>
              <a:gd name="connsiteY5" fmla="*/ 2258322 h 2259808"/>
              <a:gd name="connsiteX6" fmla="*/ 3279905 w 4529156"/>
              <a:gd name="connsiteY6" fmla="*/ 1028390 h 2259808"/>
              <a:gd name="connsiteX7" fmla="*/ 3601877 w 4529156"/>
              <a:gd name="connsiteY7" fmla="*/ 10958 h 2259808"/>
              <a:gd name="connsiteX8" fmla="*/ 4046198 w 4529156"/>
              <a:gd name="connsiteY8" fmla="*/ 1691651 h 2259808"/>
              <a:gd name="connsiteX9" fmla="*/ 4529156 w 4529156"/>
              <a:gd name="connsiteY9" fmla="*/ 732175 h 2259808"/>
              <a:gd name="connsiteX10" fmla="*/ 4529156 w 4529156"/>
              <a:gd name="connsiteY10" fmla="*/ 732175 h 2259808"/>
              <a:gd name="connsiteX0" fmla="*/ 225610 w 4565789"/>
              <a:gd name="connsiteY0" fmla="*/ 1446953 h 2259808"/>
              <a:gd name="connsiteX1" fmla="*/ 650610 w 4565789"/>
              <a:gd name="connsiteY1" fmla="*/ 2103777 h 2259808"/>
              <a:gd name="connsiteX2" fmla="*/ 1487738 w 4565789"/>
              <a:gd name="connsiteY2" fmla="*/ 500356 h 2259808"/>
              <a:gd name="connsiteX3" fmla="*/ 1912741 w 4565789"/>
              <a:gd name="connsiteY3" fmla="*/ 1582181 h 2259808"/>
              <a:gd name="connsiteX4" fmla="*/ 2324866 w 4565789"/>
              <a:gd name="connsiteY4" fmla="*/ 770811 h 2259808"/>
              <a:gd name="connsiteX5" fmla="*/ 2968809 w 4565789"/>
              <a:gd name="connsiteY5" fmla="*/ 2258322 h 2259808"/>
              <a:gd name="connsiteX6" fmla="*/ 3316538 w 4565789"/>
              <a:gd name="connsiteY6" fmla="*/ 1028390 h 2259808"/>
              <a:gd name="connsiteX7" fmla="*/ 3638510 w 4565789"/>
              <a:gd name="connsiteY7" fmla="*/ 10958 h 2259808"/>
              <a:gd name="connsiteX8" fmla="*/ 4082831 w 4565789"/>
              <a:gd name="connsiteY8" fmla="*/ 1691651 h 2259808"/>
              <a:gd name="connsiteX9" fmla="*/ 4565789 w 4565789"/>
              <a:gd name="connsiteY9" fmla="*/ 732175 h 2259808"/>
              <a:gd name="connsiteX10" fmla="*/ 4565789 w 4565789"/>
              <a:gd name="connsiteY10" fmla="*/ 732175 h 2259808"/>
              <a:gd name="connsiteX0" fmla="*/ 225610 w 4565789"/>
              <a:gd name="connsiteY0" fmla="*/ 1446953 h 2259808"/>
              <a:gd name="connsiteX1" fmla="*/ 650610 w 4565789"/>
              <a:gd name="connsiteY1" fmla="*/ 2103777 h 2259808"/>
              <a:gd name="connsiteX2" fmla="*/ 1487738 w 4565789"/>
              <a:gd name="connsiteY2" fmla="*/ 500356 h 2259808"/>
              <a:gd name="connsiteX3" fmla="*/ 1912741 w 4565789"/>
              <a:gd name="connsiteY3" fmla="*/ 1582181 h 2259808"/>
              <a:gd name="connsiteX4" fmla="*/ 2324866 w 4565789"/>
              <a:gd name="connsiteY4" fmla="*/ 770811 h 2259808"/>
              <a:gd name="connsiteX5" fmla="*/ 2968809 w 4565789"/>
              <a:gd name="connsiteY5" fmla="*/ 2258322 h 2259808"/>
              <a:gd name="connsiteX6" fmla="*/ 3316538 w 4565789"/>
              <a:gd name="connsiteY6" fmla="*/ 1028390 h 2259808"/>
              <a:gd name="connsiteX7" fmla="*/ 3638510 w 4565789"/>
              <a:gd name="connsiteY7" fmla="*/ 10958 h 2259808"/>
              <a:gd name="connsiteX8" fmla="*/ 4082831 w 4565789"/>
              <a:gd name="connsiteY8" fmla="*/ 1691651 h 2259808"/>
              <a:gd name="connsiteX9" fmla="*/ 4565789 w 4565789"/>
              <a:gd name="connsiteY9" fmla="*/ 732175 h 2259808"/>
              <a:gd name="connsiteX10" fmla="*/ 4565789 w 4565789"/>
              <a:gd name="connsiteY10" fmla="*/ 732175 h 2259808"/>
              <a:gd name="connsiteX0" fmla="*/ 225610 w 4565789"/>
              <a:gd name="connsiteY0" fmla="*/ 1446953 h 2259808"/>
              <a:gd name="connsiteX1" fmla="*/ 650610 w 4565789"/>
              <a:gd name="connsiteY1" fmla="*/ 2103777 h 2259808"/>
              <a:gd name="connsiteX2" fmla="*/ 1487738 w 4565789"/>
              <a:gd name="connsiteY2" fmla="*/ 500356 h 2259808"/>
              <a:gd name="connsiteX3" fmla="*/ 1912741 w 4565789"/>
              <a:gd name="connsiteY3" fmla="*/ 1582181 h 2259808"/>
              <a:gd name="connsiteX4" fmla="*/ 2324866 w 4565789"/>
              <a:gd name="connsiteY4" fmla="*/ 770811 h 2259808"/>
              <a:gd name="connsiteX5" fmla="*/ 2968809 w 4565789"/>
              <a:gd name="connsiteY5" fmla="*/ 2258322 h 2259808"/>
              <a:gd name="connsiteX6" fmla="*/ 3316538 w 4565789"/>
              <a:gd name="connsiteY6" fmla="*/ 1028390 h 2259808"/>
              <a:gd name="connsiteX7" fmla="*/ 3638510 w 4565789"/>
              <a:gd name="connsiteY7" fmla="*/ 10958 h 2259808"/>
              <a:gd name="connsiteX8" fmla="*/ 4082831 w 4565789"/>
              <a:gd name="connsiteY8" fmla="*/ 1691651 h 2259808"/>
              <a:gd name="connsiteX9" fmla="*/ 4565789 w 4565789"/>
              <a:gd name="connsiteY9" fmla="*/ 732175 h 2259808"/>
              <a:gd name="connsiteX10" fmla="*/ 4565789 w 4565789"/>
              <a:gd name="connsiteY10" fmla="*/ 732175 h 2259808"/>
              <a:gd name="connsiteX0" fmla="*/ 3 w 5299658"/>
              <a:gd name="connsiteY0" fmla="*/ 1170058 h 2259808"/>
              <a:gd name="connsiteX1" fmla="*/ 1384479 w 5299658"/>
              <a:gd name="connsiteY1" fmla="*/ 2103777 h 2259808"/>
              <a:gd name="connsiteX2" fmla="*/ 2221607 w 5299658"/>
              <a:gd name="connsiteY2" fmla="*/ 500356 h 2259808"/>
              <a:gd name="connsiteX3" fmla="*/ 2646610 w 5299658"/>
              <a:gd name="connsiteY3" fmla="*/ 1582181 h 2259808"/>
              <a:gd name="connsiteX4" fmla="*/ 3058735 w 5299658"/>
              <a:gd name="connsiteY4" fmla="*/ 770811 h 2259808"/>
              <a:gd name="connsiteX5" fmla="*/ 3702678 w 5299658"/>
              <a:gd name="connsiteY5" fmla="*/ 2258322 h 2259808"/>
              <a:gd name="connsiteX6" fmla="*/ 4050407 w 5299658"/>
              <a:gd name="connsiteY6" fmla="*/ 1028390 h 2259808"/>
              <a:gd name="connsiteX7" fmla="*/ 4372379 w 5299658"/>
              <a:gd name="connsiteY7" fmla="*/ 10958 h 2259808"/>
              <a:gd name="connsiteX8" fmla="*/ 4816700 w 5299658"/>
              <a:gd name="connsiteY8" fmla="*/ 1691651 h 2259808"/>
              <a:gd name="connsiteX9" fmla="*/ 5299658 w 5299658"/>
              <a:gd name="connsiteY9" fmla="*/ 732175 h 2259808"/>
              <a:gd name="connsiteX10" fmla="*/ 5299658 w 5299658"/>
              <a:gd name="connsiteY10" fmla="*/ 732175 h 2259808"/>
              <a:gd name="connsiteX0" fmla="*/ 88862 w 4699498"/>
              <a:gd name="connsiteY0" fmla="*/ 584070 h 2259808"/>
              <a:gd name="connsiteX1" fmla="*/ 784319 w 4699498"/>
              <a:gd name="connsiteY1" fmla="*/ 2103777 h 2259808"/>
              <a:gd name="connsiteX2" fmla="*/ 1621447 w 4699498"/>
              <a:gd name="connsiteY2" fmla="*/ 500356 h 2259808"/>
              <a:gd name="connsiteX3" fmla="*/ 2046450 w 4699498"/>
              <a:gd name="connsiteY3" fmla="*/ 1582181 h 2259808"/>
              <a:gd name="connsiteX4" fmla="*/ 2458575 w 4699498"/>
              <a:gd name="connsiteY4" fmla="*/ 770811 h 2259808"/>
              <a:gd name="connsiteX5" fmla="*/ 3102518 w 4699498"/>
              <a:gd name="connsiteY5" fmla="*/ 2258322 h 2259808"/>
              <a:gd name="connsiteX6" fmla="*/ 3450247 w 4699498"/>
              <a:gd name="connsiteY6" fmla="*/ 1028390 h 2259808"/>
              <a:gd name="connsiteX7" fmla="*/ 3772219 w 4699498"/>
              <a:gd name="connsiteY7" fmla="*/ 10958 h 2259808"/>
              <a:gd name="connsiteX8" fmla="*/ 4216540 w 4699498"/>
              <a:gd name="connsiteY8" fmla="*/ 1691651 h 2259808"/>
              <a:gd name="connsiteX9" fmla="*/ 4699498 w 4699498"/>
              <a:gd name="connsiteY9" fmla="*/ 732175 h 2259808"/>
              <a:gd name="connsiteX10" fmla="*/ 4699498 w 4699498"/>
              <a:gd name="connsiteY10" fmla="*/ 732175 h 2259808"/>
              <a:gd name="connsiteX0" fmla="*/ 59521 w 4747430"/>
              <a:gd name="connsiteY0" fmla="*/ 526115 h 2259808"/>
              <a:gd name="connsiteX1" fmla="*/ 832251 w 4747430"/>
              <a:gd name="connsiteY1" fmla="*/ 2103777 h 2259808"/>
              <a:gd name="connsiteX2" fmla="*/ 1669379 w 4747430"/>
              <a:gd name="connsiteY2" fmla="*/ 500356 h 2259808"/>
              <a:gd name="connsiteX3" fmla="*/ 2094382 w 4747430"/>
              <a:gd name="connsiteY3" fmla="*/ 1582181 h 2259808"/>
              <a:gd name="connsiteX4" fmla="*/ 2506507 w 4747430"/>
              <a:gd name="connsiteY4" fmla="*/ 770811 h 2259808"/>
              <a:gd name="connsiteX5" fmla="*/ 3150450 w 4747430"/>
              <a:gd name="connsiteY5" fmla="*/ 2258322 h 2259808"/>
              <a:gd name="connsiteX6" fmla="*/ 3498179 w 4747430"/>
              <a:gd name="connsiteY6" fmla="*/ 1028390 h 2259808"/>
              <a:gd name="connsiteX7" fmla="*/ 3820151 w 4747430"/>
              <a:gd name="connsiteY7" fmla="*/ 10958 h 2259808"/>
              <a:gd name="connsiteX8" fmla="*/ 4264472 w 4747430"/>
              <a:gd name="connsiteY8" fmla="*/ 1691651 h 2259808"/>
              <a:gd name="connsiteX9" fmla="*/ 4747430 w 4747430"/>
              <a:gd name="connsiteY9" fmla="*/ 732175 h 2259808"/>
              <a:gd name="connsiteX10" fmla="*/ 4747430 w 4747430"/>
              <a:gd name="connsiteY10" fmla="*/ 732175 h 2259808"/>
              <a:gd name="connsiteX0" fmla="*/ 53011 w 4740920"/>
              <a:gd name="connsiteY0" fmla="*/ 526115 h 2259808"/>
              <a:gd name="connsiteX1" fmla="*/ 845059 w 4740920"/>
              <a:gd name="connsiteY1" fmla="*/ 2116656 h 2259808"/>
              <a:gd name="connsiteX2" fmla="*/ 1662869 w 4740920"/>
              <a:gd name="connsiteY2" fmla="*/ 500356 h 2259808"/>
              <a:gd name="connsiteX3" fmla="*/ 2087872 w 4740920"/>
              <a:gd name="connsiteY3" fmla="*/ 1582181 h 2259808"/>
              <a:gd name="connsiteX4" fmla="*/ 2499997 w 4740920"/>
              <a:gd name="connsiteY4" fmla="*/ 770811 h 2259808"/>
              <a:gd name="connsiteX5" fmla="*/ 3143940 w 4740920"/>
              <a:gd name="connsiteY5" fmla="*/ 2258322 h 2259808"/>
              <a:gd name="connsiteX6" fmla="*/ 3491669 w 4740920"/>
              <a:gd name="connsiteY6" fmla="*/ 1028390 h 2259808"/>
              <a:gd name="connsiteX7" fmla="*/ 3813641 w 4740920"/>
              <a:gd name="connsiteY7" fmla="*/ 10958 h 2259808"/>
              <a:gd name="connsiteX8" fmla="*/ 4257962 w 4740920"/>
              <a:gd name="connsiteY8" fmla="*/ 1691651 h 2259808"/>
              <a:gd name="connsiteX9" fmla="*/ 4740920 w 4740920"/>
              <a:gd name="connsiteY9" fmla="*/ 732175 h 2259808"/>
              <a:gd name="connsiteX10" fmla="*/ 4740920 w 4740920"/>
              <a:gd name="connsiteY10" fmla="*/ 732175 h 2259808"/>
              <a:gd name="connsiteX0" fmla="*/ 5 w 4687914"/>
              <a:gd name="connsiteY0" fmla="*/ 526115 h 2259808"/>
              <a:gd name="connsiteX1" fmla="*/ 792053 w 4687914"/>
              <a:gd name="connsiteY1" fmla="*/ 2116656 h 2259808"/>
              <a:gd name="connsiteX2" fmla="*/ 1609863 w 4687914"/>
              <a:gd name="connsiteY2" fmla="*/ 500356 h 2259808"/>
              <a:gd name="connsiteX3" fmla="*/ 2034866 w 4687914"/>
              <a:gd name="connsiteY3" fmla="*/ 1582181 h 2259808"/>
              <a:gd name="connsiteX4" fmla="*/ 2446991 w 4687914"/>
              <a:gd name="connsiteY4" fmla="*/ 770811 h 2259808"/>
              <a:gd name="connsiteX5" fmla="*/ 3090934 w 4687914"/>
              <a:gd name="connsiteY5" fmla="*/ 2258322 h 2259808"/>
              <a:gd name="connsiteX6" fmla="*/ 3438663 w 4687914"/>
              <a:gd name="connsiteY6" fmla="*/ 1028390 h 2259808"/>
              <a:gd name="connsiteX7" fmla="*/ 3760635 w 4687914"/>
              <a:gd name="connsiteY7" fmla="*/ 10958 h 2259808"/>
              <a:gd name="connsiteX8" fmla="*/ 4204956 w 4687914"/>
              <a:gd name="connsiteY8" fmla="*/ 1691651 h 2259808"/>
              <a:gd name="connsiteX9" fmla="*/ 4687914 w 4687914"/>
              <a:gd name="connsiteY9" fmla="*/ 732175 h 2259808"/>
              <a:gd name="connsiteX10" fmla="*/ 4687914 w 4687914"/>
              <a:gd name="connsiteY10" fmla="*/ 732175 h 2259808"/>
              <a:gd name="connsiteX0" fmla="*/ 4 w 4687913"/>
              <a:gd name="connsiteY0" fmla="*/ 526115 h 2259808"/>
              <a:gd name="connsiteX1" fmla="*/ 856446 w 4687913"/>
              <a:gd name="connsiteY1" fmla="*/ 1878397 h 2259808"/>
              <a:gd name="connsiteX2" fmla="*/ 1609862 w 4687913"/>
              <a:gd name="connsiteY2" fmla="*/ 500356 h 2259808"/>
              <a:gd name="connsiteX3" fmla="*/ 2034865 w 4687913"/>
              <a:gd name="connsiteY3" fmla="*/ 1582181 h 2259808"/>
              <a:gd name="connsiteX4" fmla="*/ 2446990 w 4687913"/>
              <a:gd name="connsiteY4" fmla="*/ 770811 h 2259808"/>
              <a:gd name="connsiteX5" fmla="*/ 3090933 w 4687913"/>
              <a:gd name="connsiteY5" fmla="*/ 2258322 h 2259808"/>
              <a:gd name="connsiteX6" fmla="*/ 3438662 w 4687913"/>
              <a:gd name="connsiteY6" fmla="*/ 1028390 h 2259808"/>
              <a:gd name="connsiteX7" fmla="*/ 3760634 w 4687913"/>
              <a:gd name="connsiteY7" fmla="*/ 10958 h 2259808"/>
              <a:gd name="connsiteX8" fmla="*/ 4204955 w 4687913"/>
              <a:gd name="connsiteY8" fmla="*/ 1691651 h 2259808"/>
              <a:gd name="connsiteX9" fmla="*/ 4687913 w 4687913"/>
              <a:gd name="connsiteY9" fmla="*/ 732175 h 2259808"/>
              <a:gd name="connsiteX10" fmla="*/ 4687913 w 4687913"/>
              <a:gd name="connsiteY10" fmla="*/ 732175 h 2259808"/>
              <a:gd name="connsiteX0" fmla="*/ 4 w 4687913"/>
              <a:gd name="connsiteY0" fmla="*/ 526115 h 2259808"/>
              <a:gd name="connsiteX1" fmla="*/ 856446 w 4687913"/>
              <a:gd name="connsiteY1" fmla="*/ 1878397 h 2259808"/>
              <a:gd name="connsiteX2" fmla="*/ 1609862 w 4687913"/>
              <a:gd name="connsiteY2" fmla="*/ 500356 h 2259808"/>
              <a:gd name="connsiteX3" fmla="*/ 2034865 w 4687913"/>
              <a:gd name="connsiteY3" fmla="*/ 1582181 h 2259808"/>
              <a:gd name="connsiteX4" fmla="*/ 2446990 w 4687913"/>
              <a:gd name="connsiteY4" fmla="*/ 770811 h 2259808"/>
              <a:gd name="connsiteX5" fmla="*/ 3090933 w 4687913"/>
              <a:gd name="connsiteY5" fmla="*/ 2258322 h 2259808"/>
              <a:gd name="connsiteX6" fmla="*/ 3438662 w 4687913"/>
              <a:gd name="connsiteY6" fmla="*/ 1028390 h 2259808"/>
              <a:gd name="connsiteX7" fmla="*/ 3760634 w 4687913"/>
              <a:gd name="connsiteY7" fmla="*/ 10958 h 2259808"/>
              <a:gd name="connsiteX8" fmla="*/ 4204955 w 4687913"/>
              <a:gd name="connsiteY8" fmla="*/ 1691651 h 2259808"/>
              <a:gd name="connsiteX9" fmla="*/ 4687913 w 4687913"/>
              <a:gd name="connsiteY9" fmla="*/ 732175 h 2259808"/>
              <a:gd name="connsiteX10" fmla="*/ 4687913 w 4687913"/>
              <a:gd name="connsiteY10" fmla="*/ 732175 h 2259808"/>
              <a:gd name="connsiteX0" fmla="*/ 1146 w 4689055"/>
              <a:gd name="connsiteY0" fmla="*/ 526115 h 2259808"/>
              <a:gd name="connsiteX1" fmla="*/ 857588 w 4689055"/>
              <a:gd name="connsiteY1" fmla="*/ 1878397 h 2259808"/>
              <a:gd name="connsiteX2" fmla="*/ 1611004 w 4689055"/>
              <a:gd name="connsiteY2" fmla="*/ 500356 h 2259808"/>
              <a:gd name="connsiteX3" fmla="*/ 2036007 w 4689055"/>
              <a:gd name="connsiteY3" fmla="*/ 1582181 h 2259808"/>
              <a:gd name="connsiteX4" fmla="*/ 2448132 w 4689055"/>
              <a:gd name="connsiteY4" fmla="*/ 770811 h 2259808"/>
              <a:gd name="connsiteX5" fmla="*/ 3092075 w 4689055"/>
              <a:gd name="connsiteY5" fmla="*/ 2258322 h 2259808"/>
              <a:gd name="connsiteX6" fmla="*/ 3439804 w 4689055"/>
              <a:gd name="connsiteY6" fmla="*/ 1028390 h 2259808"/>
              <a:gd name="connsiteX7" fmla="*/ 3761776 w 4689055"/>
              <a:gd name="connsiteY7" fmla="*/ 10958 h 2259808"/>
              <a:gd name="connsiteX8" fmla="*/ 4206097 w 4689055"/>
              <a:gd name="connsiteY8" fmla="*/ 1691651 h 2259808"/>
              <a:gd name="connsiteX9" fmla="*/ 4689055 w 4689055"/>
              <a:gd name="connsiteY9" fmla="*/ 732175 h 2259808"/>
              <a:gd name="connsiteX10" fmla="*/ 4689055 w 4689055"/>
              <a:gd name="connsiteY10" fmla="*/ 732175 h 2259808"/>
              <a:gd name="connsiteX0" fmla="*/ 13 w 4687922"/>
              <a:gd name="connsiteY0" fmla="*/ 526115 h 2259808"/>
              <a:gd name="connsiteX1" fmla="*/ 856455 w 4687922"/>
              <a:gd name="connsiteY1" fmla="*/ 1878397 h 2259808"/>
              <a:gd name="connsiteX2" fmla="*/ 1609871 w 4687922"/>
              <a:gd name="connsiteY2" fmla="*/ 500356 h 2259808"/>
              <a:gd name="connsiteX3" fmla="*/ 2034874 w 4687922"/>
              <a:gd name="connsiteY3" fmla="*/ 1582181 h 2259808"/>
              <a:gd name="connsiteX4" fmla="*/ 2446999 w 4687922"/>
              <a:gd name="connsiteY4" fmla="*/ 770811 h 2259808"/>
              <a:gd name="connsiteX5" fmla="*/ 3090942 w 4687922"/>
              <a:gd name="connsiteY5" fmla="*/ 2258322 h 2259808"/>
              <a:gd name="connsiteX6" fmla="*/ 3438671 w 4687922"/>
              <a:gd name="connsiteY6" fmla="*/ 1028390 h 2259808"/>
              <a:gd name="connsiteX7" fmla="*/ 3760643 w 4687922"/>
              <a:gd name="connsiteY7" fmla="*/ 10958 h 2259808"/>
              <a:gd name="connsiteX8" fmla="*/ 4204964 w 4687922"/>
              <a:gd name="connsiteY8" fmla="*/ 1691651 h 2259808"/>
              <a:gd name="connsiteX9" fmla="*/ 4687922 w 4687922"/>
              <a:gd name="connsiteY9" fmla="*/ 732175 h 2259808"/>
              <a:gd name="connsiteX10" fmla="*/ 4687922 w 4687922"/>
              <a:gd name="connsiteY10" fmla="*/ 732175 h 2259808"/>
              <a:gd name="connsiteX0" fmla="*/ 4 w 4816701"/>
              <a:gd name="connsiteY0" fmla="*/ 513236 h 2259808"/>
              <a:gd name="connsiteX1" fmla="*/ 985234 w 4816701"/>
              <a:gd name="connsiteY1" fmla="*/ 1878397 h 2259808"/>
              <a:gd name="connsiteX2" fmla="*/ 1738650 w 4816701"/>
              <a:gd name="connsiteY2" fmla="*/ 500356 h 2259808"/>
              <a:gd name="connsiteX3" fmla="*/ 2163653 w 4816701"/>
              <a:gd name="connsiteY3" fmla="*/ 1582181 h 2259808"/>
              <a:gd name="connsiteX4" fmla="*/ 2575778 w 4816701"/>
              <a:gd name="connsiteY4" fmla="*/ 770811 h 2259808"/>
              <a:gd name="connsiteX5" fmla="*/ 3219721 w 4816701"/>
              <a:gd name="connsiteY5" fmla="*/ 2258322 h 2259808"/>
              <a:gd name="connsiteX6" fmla="*/ 3567450 w 4816701"/>
              <a:gd name="connsiteY6" fmla="*/ 1028390 h 2259808"/>
              <a:gd name="connsiteX7" fmla="*/ 3889422 w 4816701"/>
              <a:gd name="connsiteY7" fmla="*/ 10958 h 2259808"/>
              <a:gd name="connsiteX8" fmla="*/ 4333743 w 4816701"/>
              <a:gd name="connsiteY8" fmla="*/ 1691651 h 2259808"/>
              <a:gd name="connsiteX9" fmla="*/ 4816701 w 4816701"/>
              <a:gd name="connsiteY9" fmla="*/ 732175 h 2259808"/>
              <a:gd name="connsiteX10" fmla="*/ 4816701 w 4816701"/>
              <a:gd name="connsiteY10" fmla="*/ 732175 h 2259808"/>
              <a:gd name="connsiteX0" fmla="*/ 0 w 4816697"/>
              <a:gd name="connsiteY0" fmla="*/ 513236 h 2259808"/>
              <a:gd name="connsiteX1" fmla="*/ 199623 w 4816697"/>
              <a:gd name="connsiteY1" fmla="*/ 976875 h 2259808"/>
              <a:gd name="connsiteX2" fmla="*/ 985230 w 4816697"/>
              <a:gd name="connsiteY2" fmla="*/ 1878397 h 2259808"/>
              <a:gd name="connsiteX3" fmla="*/ 1738646 w 4816697"/>
              <a:gd name="connsiteY3" fmla="*/ 500356 h 2259808"/>
              <a:gd name="connsiteX4" fmla="*/ 2163649 w 4816697"/>
              <a:gd name="connsiteY4" fmla="*/ 1582181 h 2259808"/>
              <a:gd name="connsiteX5" fmla="*/ 2575774 w 4816697"/>
              <a:gd name="connsiteY5" fmla="*/ 770811 h 2259808"/>
              <a:gd name="connsiteX6" fmla="*/ 3219717 w 4816697"/>
              <a:gd name="connsiteY6" fmla="*/ 2258322 h 2259808"/>
              <a:gd name="connsiteX7" fmla="*/ 3567446 w 4816697"/>
              <a:gd name="connsiteY7" fmla="*/ 1028390 h 2259808"/>
              <a:gd name="connsiteX8" fmla="*/ 3889418 w 4816697"/>
              <a:gd name="connsiteY8" fmla="*/ 10958 h 2259808"/>
              <a:gd name="connsiteX9" fmla="*/ 4333739 w 4816697"/>
              <a:gd name="connsiteY9" fmla="*/ 1691651 h 2259808"/>
              <a:gd name="connsiteX10" fmla="*/ 4816697 w 4816697"/>
              <a:gd name="connsiteY10" fmla="*/ 732175 h 2259808"/>
              <a:gd name="connsiteX11" fmla="*/ 4816697 w 4816697"/>
              <a:gd name="connsiteY11" fmla="*/ 732175 h 2259808"/>
              <a:gd name="connsiteX0" fmla="*/ 0 w 4997001"/>
              <a:gd name="connsiteY0" fmla="*/ 481039 h 2259808"/>
              <a:gd name="connsiteX1" fmla="*/ 379927 w 4997001"/>
              <a:gd name="connsiteY1" fmla="*/ 976875 h 2259808"/>
              <a:gd name="connsiteX2" fmla="*/ 1165534 w 4997001"/>
              <a:gd name="connsiteY2" fmla="*/ 1878397 h 2259808"/>
              <a:gd name="connsiteX3" fmla="*/ 1918950 w 4997001"/>
              <a:gd name="connsiteY3" fmla="*/ 500356 h 2259808"/>
              <a:gd name="connsiteX4" fmla="*/ 2343953 w 4997001"/>
              <a:gd name="connsiteY4" fmla="*/ 1582181 h 2259808"/>
              <a:gd name="connsiteX5" fmla="*/ 2756078 w 4997001"/>
              <a:gd name="connsiteY5" fmla="*/ 770811 h 2259808"/>
              <a:gd name="connsiteX6" fmla="*/ 3400021 w 4997001"/>
              <a:gd name="connsiteY6" fmla="*/ 2258322 h 2259808"/>
              <a:gd name="connsiteX7" fmla="*/ 3747750 w 4997001"/>
              <a:gd name="connsiteY7" fmla="*/ 1028390 h 2259808"/>
              <a:gd name="connsiteX8" fmla="*/ 4069722 w 4997001"/>
              <a:gd name="connsiteY8" fmla="*/ 10958 h 2259808"/>
              <a:gd name="connsiteX9" fmla="*/ 4514043 w 4997001"/>
              <a:gd name="connsiteY9" fmla="*/ 1691651 h 2259808"/>
              <a:gd name="connsiteX10" fmla="*/ 4997001 w 4997001"/>
              <a:gd name="connsiteY10" fmla="*/ 732175 h 2259808"/>
              <a:gd name="connsiteX11" fmla="*/ 4997001 w 4997001"/>
              <a:gd name="connsiteY11" fmla="*/ 732175 h 2259808"/>
              <a:gd name="connsiteX0" fmla="*/ 0 w 4913288"/>
              <a:gd name="connsiteY0" fmla="*/ 326492 h 2259808"/>
              <a:gd name="connsiteX1" fmla="*/ 296214 w 4913288"/>
              <a:gd name="connsiteY1" fmla="*/ 976875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425003 w 4913288"/>
              <a:gd name="connsiteY1" fmla="*/ 1221574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624625 w 4913288"/>
              <a:gd name="connsiteY1" fmla="*/ 1137861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624625 w 4913288"/>
              <a:gd name="connsiteY1" fmla="*/ 1137861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913288"/>
              <a:gd name="connsiteY0" fmla="*/ 326492 h 2259808"/>
              <a:gd name="connsiteX1" fmla="*/ 624625 w 4913288"/>
              <a:gd name="connsiteY1" fmla="*/ 1137861 h 2259808"/>
              <a:gd name="connsiteX2" fmla="*/ 1081821 w 4913288"/>
              <a:gd name="connsiteY2" fmla="*/ 1878397 h 2259808"/>
              <a:gd name="connsiteX3" fmla="*/ 1835237 w 4913288"/>
              <a:gd name="connsiteY3" fmla="*/ 500356 h 2259808"/>
              <a:gd name="connsiteX4" fmla="*/ 2260240 w 4913288"/>
              <a:gd name="connsiteY4" fmla="*/ 1582181 h 2259808"/>
              <a:gd name="connsiteX5" fmla="*/ 2672365 w 4913288"/>
              <a:gd name="connsiteY5" fmla="*/ 770811 h 2259808"/>
              <a:gd name="connsiteX6" fmla="*/ 3316308 w 4913288"/>
              <a:gd name="connsiteY6" fmla="*/ 2258322 h 2259808"/>
              <a:gd name="connsiteX7" fmla="*/ 3664037 w 4913288"/>
              <a:gd name="connsiteY7" fmla="*/ 1028390 h 2259808"/>
              <a:gd name="connsiteX8" fmla="*/ 3986009 w 4913288"/>
              <a:gd name="connsiteY8" fmla="*/ 10958 h 2259808"/>
              <a:gd name="connsiteX9" fmla="*/ 4430330 w 4913288"/>
              <a:gd name="connsiteY9" fmla="*/ 1691651 h 2259808"/>
              <a:gd name="connsiteX10" fmla="*/ 4913288 w 4913288"/>
              <a:gd name="connsiteY10" fmla="*/ 732175 h 2259808"/>
              <a:gd name="connsiteX11" fmla="*/ 4913288 w 4913288"/>
              <a:gd name="connsiteY11" fmla="*/ 732175 h 2259808"/>
              <a:gd name="connsiteX0" fmla="*/ 0 w 4507603"/>
              <a:gd name="connsiteY0" fmla="*/ 236340 h 2259808"/>
              <a:gd name="connsiteX1" fmla="*/ 218940 w 4507603"/>
              <a:gd name="connsiteY1" fmla="*/ 1137861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167424 w 4507603"/>
              <a:gd name="connsiteY1" fmla="*/ 1131422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257576 w 4507603"/>
              <a:gd name="connsiteY1" fmla="*/ 1137861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257576 w 4507603"/>
              <a:gd name="connsiteY1" fmla="*/ 1137861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199621 w 4507603"/>
              <a:gd name="connsiteY1" fmla="*/ 1131422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6340 h 2259808"/>
              <a:gd name="connsiteX1" fmla="*/ 199621 w 4507603"/>
              <a:gd name="connsiteY1" fmla="*/ 1131422 h 2259808"/>
              <a:gd name="connsiteX2" fmla="*/ 676136 w 4507603"/>
              <a:gd name="connsiteY2" fmla="*/ 1878397 h 2259808"/>
              <a:gd name="connsiteX3" fmla="*/ 1429552 w 4507603"/>
              <a:gd name="connsiteY3" fmla="*/ 500356 h 2259808"/>
              <a:gd name="connsiteX4" fmla="*/ 1854555 w 4507603"/>
              <a:gd name="connsiteY4" fmla="*/ 1582181 h 2259808"/>
              <a:gd name="connsiteX5" fmla="*/ 2266680 w 4507603"/>
              <a:gd name="connsiteY5" fmla="*/ 770811 h 2259808"/>
              <a:gd name="connsiteX6" fmla="*/ 2910623 w 4507603"/>
              <a:gd name="connsiteY6" fmla="*/ 2258322 h 2259808"/>
              <a:gd name="connsiteX7" fmla="*/ 3258352 w 4507603"/>
              <a:gd name="connsiteY7" fmla="*/ 1028390 h 2259808"/>
              <a:gd name="connsiteX8" fmla="*/ 3580324 w 4507603"/>
              <a:gd name="connsiteY8" fmla="*/ 10958 h 2259808"/>
              <a:gd name="connsiteX9" fmla="*/ 4024645 w 4507603"/>
              <a:gd name="connsiteY9" fmla="*/ 1691651 h 2259808"/>
              <a:gd name="connsiteX10" fmla="*/ 4507603 w 4507603"/>
              <a:gd name="connsiteY10" fmla="*/ 732175 h 2259808"/>
              <a:gd name="connsiteX11" fmla="*/ 4507603 w 4507603"/>
              <a:gd name="connsiteY11" fmla="*/ 732175 h 2259808"/>
              <a:gd name="connsiteX0" fmla="*/ 0 w 4507603"/>
              <a:gd name="connsiteY0" fmla="*/ 235807 h 2259443"/>
              <a:gd name="connsiteX1" fmla="*/ 199621 w 4507603"/>
              <a:gd name="connsiteY1" fmla="*/ 1130889 h 2259443"/>
              <a:gd name="connsiteX2" fmla="*/ 676136 w 4507603"/>
              <a:gd name="connsiteY2" fmla="*/ 1877864 h 2259443"/>
              <a:gd name="connsiteX3" fmla="*/ 1429552 w 4507603"/>
              <a:gd name="connsiteY3" fmla="*/ 499823 h 2259443"/>
              <a:gd name="connsiteX4" fmla="*/ 1854555 w 4507603"/>
              <a:gd name="connsiteY4" fmla="*/ 1581648 h 2259443"/>
              <a:gd name="connsiteX5" fmla="*/ 2266680 w 4507603"/>
              <a:gd name="connsiteY5" fmla="*/ 770278 h 2259443"/>
              <a:gd name="connsiteX6" fmla="*/ 2910623 w 4507603"/>
              <a:gd name="connsiteY6" fmla="*/ 2257789 h 2259443"/>
              <a:gd name="connsiteX7" fmla="*/ 3284110 w 4507603"/>
              <a:gd name="connsiteY7" fmla="*/ 1040736 h 2259443"/>
              <a:gd name="connsiteX8" fmla="*/ 3580324 w 4507603"/>
              <a:gd name="connsiteY8" fmla="*/ 10425 h 2259443"/>
              <a:gd name="connsiteX9" fmla="*/ 4024645 w 4507603"/>
              <a:gd name="connsiteY9" fmla="*/ 1691118 h 2259443"/>
              <a:gd name="connsiteX10" fmla="*/ 4507603 w 4507603"/>
              <a:gd name="connsiteY10" fmla="*/ 731642 h 2259443"/>
              <a:gd name="connsiteX11" fmla="*/ 4507603 w 4507603"/>
              <a:gd name="connsiteY11" fmla="*/ 731642 h 2259443"/>
              <a:gd name="connsiteX0" fmla="*/ 0 w 4507603"/>
              <a:gd name="connsiteY0" fmla="*/ 236204 h 2259900"/>
              <a:gd name="connsiteX1" fmla="*/ 199621 w 4507603"/>
              <a:gd name="connsiteY1" fmla="*/ 1131286 h 2259900"/>
              <a:gd name="connsiteX2" fmla="*/ 676136 w 4507603"/>
              <a:gd name="connsiteY2" fmla="*/ 1878261 h 2259900"/>
              <a:gd name="connsiteX3" fmla="*/ 1429552 w 4507603"/>
              <a:gd name="connsiteY3" fmla="*/ 500220 h 2259900"/>
              <a:gd name="connsiteX4" fmla="*/ 1854555 w 4507603"/>
              <a:gd name="connsiteY4" fmla="*/ 1582045 h 2259900"/>
              <a:gd name="connsiteX5" fmla="*/ 2266680 w 4507603"/>
              <a:gd name="connsiteY5" fmla="*/ 770675 h 2259900"/>
              <a:gd name="connsiteX6" fmla="*/ 2910623 w 4507603"/>
              <a:gd name="connsiteY6" fmla="*/ 2258186 h 2259900"/>
              <a:gd name="connsiteX7" fmla="*/ 3284110 w 4507603"/>
              <a:gd name="connsiteY7" fmla="*/ 1041133 h 2259900"/>
              <a:gd name="connsiteX8" fmla="*/ 3580324 w 4507603"/>
              <a:gd name="connsiteY8" fmla="*/ 10822 h 2259900"/>
              <a:gd name="connsiteX9" fmla="*/ 4024645 w 4507603"/>
              <a:gd name="connsiteY9" fmla="*/ 1691515 h 2259900"/>
              <a:gd name="connsiteX10" fmla="*/ 4507603 w 4507603"/>
              <a:gd name="connsiteY10" fmla="*/ 732039 h 2259900"/>
              <a:gd name="connsiteX11" fmla="*/ 4507603 w 4507603"/>
              <a:gd name="connsiteY11" fmla="*/ 732039 h 2259900"/>
              <a:gd name="connsiteX0" fmla="*/ 0 w 4507603"/>
              <a:gd name="connsiteY0" fmla="*/ 236287 h 2259995"/>
              <a:gd name="connsiteX1" fmla="*/ 199621 w 4507603"/>
              <a:gd name="connsiteY1" fmla="*/ 1131369 h 2259995"/>
              <a:gd name="connsiteX2" fmla="*/ 676136 w 4507603"/>
              <a:gd name="connsiteY2" fmla="*/ 1878344 h 2259995"/>
              <a:gd name="connsiteX3" fmla="*/ 1429552 w 4507603"/>
              <a:gd name="connsiteY3" fmla="*/ 500303 h 2259995"/>
              <a:gd name="connsiteX4" fmla="*/ 1854555 w 4507603"/>
              <a:gd name="connsiteY4" fmla="*/ 1582128 h 2259995"/>
              <a:gd name="connsiteX5" fmla="*/ 2266680 w 4507603"/>
              <a:gd name="connsiteY5" fmla="*/ 770758 h 2259995"/>
              <a:gd name="connsiteX6" fmla="*/ 2910623 w 4507603"/>
              <a:gd name="connsiteY6" fmla="*/ 2258269 h 2259995"/>
              <a:gd name="connsiteX7" fmla="*/ 3284110 w 4507603"/>
              <a:gd name="connsiteY7" fmla="*/ 1041216 h 2259995"/>
              <a:gd name="connsiteX8" fmla="*/ 3580324 w 4507603"/>
              <a:gd name="connsiteY8" fmla="*/ 10905 h 2259995"/>
              <a:gd name="connsiteX9" fmla="*/ 4024645 w 4507603"/>
              <a:gd name="connsiteY9" fmla="*/ 1691598 h 2259995"/>
              <a:gd name="connsiteX10" fmla="*/ 4507603 w 4507603"/>
              <a:gd name="connsiteY10" fmla="*/ 732122 h 2259995"/>
              <a:gd name="connsiteX11" fmla="*/ 4507603 w 4507603"/>
              <a:gd name="connsiteY11" fmla="*/ 732122 h 2259995"/>
              <a:gd name="connsiteX0" fmla="*/ 0 w 4507603"/>
              <a:gd name="connsiteY0" fmla="*/ 299582 h 2323238"/>
              <a:gd name="connsiteX1" fmla="*/ 199621 w 4507603"/>
              <a:gd name="connsiteY1" fmla="*/ 1194664 h 2323238"/>
              <a:gd name="connsiteX2" fmla="*/ 676136 w 4507603"/>
              <a:gd name="connsiteY2" fmla="*/ 1941639 h 2323238"/>
              <a:gd name="connsiteX3" fmla="*/ 1429552 w 4507603"/>
              <a:gd name="connsiteY3" fmla="*/ 563598 h 2323238"/>
              <a:gd name="connsiteX4" fmla="*/ 1854555 w 4507603"/>
              <a:gd name="connsiteY4" fmla="*/ 1645423 h 2323238"/>
              <a:gd name="connsiteX5" fmla="*/ 2266680 w 4507603"/>
              <a:gd name="connsiteY5" fmla="*/ 834053 h 2323238"/>
              <a:gd name="connsiteX6" fmla="*/ 2910623 w 4507603"/>
              <a:gd name="connsiteY6" fmla="*/ 2321564 h 2323238"/>
              <a:gd name="connsiteX7" fmla="*/ 3284110 w 4507603"/>
              <a:gd name="connsiteY7" fmla="*/ 1104511 h 2323238"/>
              <a:gd name="connsiteX8" fmla="*/ 3567445 w 4507603"/>
              <a:gd name="connsiteY8" fmla="*/ 9805 h 2323238"/>
              <a:gd name="connsiteX9" fmla="*/ 4024645 w 4507603"/>
              <a:gd name="connsiteY9" fmla="*/ 1754893 h 2323238"/>
              <a:gd name="connsiteX10" fmla="*/ 4507603 w 4507603"/>
              <a:gd name="connsiteY10" fmla="*/ 795417 h 2323238"/>
              <a:gd name="connsiteX11" fmla="*/ 4507603 w 4507603"/>
              <a:gd name="connsiteY11" fmla="*/ 795417 h 2323238"/>
              <a:gd name="connsiteX0" fmla="*/ 0 w 4507603"/>
              <a:gd name="connsiteY0" fmla="*/ 299721 h 2323400"/>
              <a:gd name="connsiteX1" fmla="*/ 199621 w 4507603"/>
              <a:gd name="connsiteY1" fmla="*/ 1194803 h 2323400"/>
              <a:gd name="connsiteX2" fmla="*/ 676136 w 4507603"/>
              <a:gd name="connsiteY2" fmla="*/ 1941778 h 2323400"/>
              <a:gd name="connsiteX3" fmla="*/ 1429552 w 4507603"/>
              <a:gd name="connsiteY3" fmla="*/ 563737 h 2323400"/>
              <a:gd name="connsiteX4" fmla="*/ 1854555 w 4507603"/>
              <a:gd name="connsiteY4" fmla="*/ 1645562 h 2323400"/>
              <a:gd name="connsiteX5" fmla="*/ 2266680 w 4507603"/>
              <a:gd name="connsiteY5" fmla="*/ 834192 h 2323400"/>
              <a:gd name="connsiteX6" fmla="*/ 2910623 w 4507603"/>
              <a:gd name="connsiteY6" fmla="*/ 2321703 h 2323400"/>
              <a:gd name="connsiteX7" fmla="*/ 3284110 w 4507603"/>
              <a:gd name="connsiteY7" fmla="*/ 1104650 h 2323400"/>
              <a:gd name="connsiteX8" fmla="*/ 3567445 w 4507603"/>
              <a:gd name="connsiteY8" fmla="*/ 9944 h 2323400"/>
              <a:gd name="connsiteX9" fmla="*/ 4024645 w 4507603"/>
              <a:gd name="connsiteY9" fmla="*/ 1755032 h 2323400"/>
              <a:gd name="connsiteX10" fmla="*/ 4507603 w 4507603"/>
              <a:gd name="connsiteY10" fmla="*/ 795556 h 2323400"/>
              <a:gd name="connsiteX11" fmla="*/ 4507603 w 4507603"/>
              <a:gd name="connsiteY11" fmla="*/ 795556 h 2323400"/>
              <a:gd name="connsiteX0" fmla="*/ 0 w 4507603"/>
              <a:gd name="connsiteY0" fmla="*/ 299583 h 2323239"/>
              <a:gd name="connsiteX1" fmla="*/ 199621 w 4507603"/>
              <a:gd name="connsiteY1" fmla="*/ 1194665 h 2323239"/>
              <a:gd name="connsiteX2" fmla="*/ 676136 w 4507603"/>
              <a:gd name="connsiteY2" fmla="*/ 1941640 h 2323239"/>
              <a:gd name="connsiteX3" fmla="*/ 1429552 w 4507603"/>
              <a:gd name="connsiteY3" fmla="*/ 563599 h 2323239"/>
              <a:gd name="connsiteX4" fmla="*/ 1854555 w 4507603"/>
              <a:gd name="connsiteY4" fmla="*/ 1645424 h 2323239"/>
              <a:gd name="connsiteX5" fmla="*/ 2266680 w 4507603"/>
              <a:gd name="connsiteY5" fmla="*/ 834054 h 2323239"/>
              <a:gd name="connsiteX6" fmla="*/ 2910623 w 4507603"/>
              <a:gd name="connsiteY6" fmla="*/ 2321565 h 2323239"/>
              <a:gd name="connsiteX7" fmla="*/ 3284110 w 4507603"/>
              <a:gd name="connsiteY7" fmla="*/ 1104512 h 2323239"/>
              <a:gd name="connsiteX8" fmla="*/ 3567445 w 4507603"/>
              <a:gd name="connsiteY8" fmla="*/ 9806 h 2323239"/>
              <a:gd name="connsiteX9" fmla="*/ 4024645 w 4507603"/>
              <a:gd name="connsiteY9" fmla="*/ 1754894 h 2323239"/>
              <a:gd name="connsiteX10" fmla="*/ 4507603 w 4507603"/>
              <a:gd name="connsiteY10" fmla="*/ 795418 h 2323239"/>
              <a:gd name="connsiteX11" fmla="*/ 4507603 w 4507603"/>
              <a:gd name="connsiteY11" fmla="*/ 795418 h 2323239"/>
              <a:gd name="connsiteX0" fmla="*/ 0 w 4507603"/>
              <a:gd name="connsiteY0" fmla="*/ 296657 h 2320313"/>
              <a:gd name="connsiteX1" fmla="*/ 199621 w 4507603"/>
              <a:gd name="connsiteY1" fmla="*/ 1191739 h 2320313"/>
              <a:gd name="connsiteX2" fmla="*/ 676136 w 4507603"/>
              <a:gd name="connsiteY2" fmla="*/ 1938714 h 2320313"/>
              <a:gd name="connsiteX3" fmla="*/ 1429552 w 4507603"/>
              <a:gd name="connsiteY3" fmla="*/ 560673 h 2320313"/>
              <a:gd name="connsiteX4" fmla="*/ 1854555 w 4507603"/>
              <a:gd name="connsiteY4" fmla="*/ 1642498 h 2320313"/>
              <a:gd name="connsiteX5" fmla="*/ 2266680 w 4507603"/>
              <a:gd name="connsiteY5" fmla="*/ 831128 h 2320313"/>
              <a:gd name="connsiteX6" fmla="*/ 2910623 w 4507603"/>
              <a:gd name="connsiteY6" fmla="*/ 2318639 h 2320313"/>
              <a:gd name="connsiteX7" fmla="*/ 3284110 w 4507603"/>
              <a:gd name="connsiteY7" fmla="*/ 1101586 h 2320313"/>
              <a:gd name="connsiteX8" fmla="*/ 3567445 w 4507603"/>
              <a:gd name="connsiteY8" fmla="*/ 6880 h 2320313"/>
              <a:gd name="connsiteX9" fmla="*/ 4024645 w 4507603"/>
              <a:gd name="connsiteY9" fmla="*/ 1751968 h 2320313"/>
              <a:gd name="connsiteX10" fmla="*/ 4507603 w 4507603"/>
              <a:gd name="connsiteY10" fmla="*/ 792492 h 2320313"/>
              <a:gd name="connsiteX11" fmla="*/ 4507603 w 4507603"/>
              <a:gd name="connsiteY11" fmla="*/ 792492 h 2320313"/>
              <a:gd name="connsiteX0" fmla="*/ 0 w 4507603"/>
              <a:gd name="connsiteY0" fmla="*/ 291624 h 2315280"/>
              <a:gd name="connsiteX1" fmla="*/ 199621 w 4507603"/>
              <a:gd name="connsiteY1" fmla="*/ 1186706 h 2315280"/>
              <a:gd name="connsiteX2" fmla="*/ 676136 w 4507603"/>
              <a:gd name="connsiteY2" fmla="*/ 1933681 h 2315280"/>
              <a:gd name="connsiteX3" fmla="*/ 1429552 w 4507603"/>
              <a:gd name="connsiteY3" fmla="*/ 555640 h 2315280"/>
              <a:gd name="connsiteX4" fmla="*/ 1854555 w 4507603"/>
              <a:gd name="connsiteY4" fmla="*/ 1637465 h 2315280"/>
              <a:gd name="connsiteX5" fmla="*/ 2266680 w 4507603"/>
              <a:gd name="connsiteY5" fmla="*/ 826095 h 2315280"/>
              <a:gd name="connsiteX6" fmla="*/ 2910623 w 4507603"/>
              <a:gd name="connsiteY6" fmla="*/ 2313606 h 2315280"/>
              <a:gd name="connsiteX7" fmla="*/ 3284110 w 4507603"/>
              <a:gd name="connsiteY7" fmla="*/ 1096553 h 2315280"/>
              <a:gd name="connsiteX8" fmla="*/ 3567445 w 4507603"/>
              <a:gd name="connsiteY8" fmla="*/ 1847 h 2315280"/>
              <a:gd name="connsiteX9" fmla="*/ 4024645 w 4507603"/>
              <a:gd name="connsiteY9" fmla="*/ 1746935 h 2315280"/>
              <a:gd name="connsiteX10" fmla="*/ 4507603 w 4507603"/>
              <a:gd name="connsiteY10" fmla="*/ 787459 h 2315280"/>
              <a:gd name="connsiteX11" fmla="*/ 4507603 w 4507603"/>
              <a:gd name="connsiteY11" fmla="*/ 787459 h 2315280"/>
              <a:gd name="connsiteX0" fmla="*/ 0 w 4507603"/>
              <a:gd name="connsiteY0" fmla="*/ 292150 h 3382998"/>
              <a:gd name="connsiteX1" fmla="*/ 199621 w 4507603"/>
              <a:gd name="connsiteY1" fmla="*/ 1187232 h 3382998"/>
              <a:gd name="connsiteX2" fmla="*/ 676136 w 4507603"/>
              <a:gd name="connsiteY2" fmla="*/ 1934207 h 3382998"/>
              <a:gd name="connsiteX3" fmla="*/ 1429552 w 4507603"/>
              <a:gd name="connsiteY3" fmla="*/ 556166 h 3382998"/>
              <a:gd name="connsiteX4" fmla="*/ 1854555 w 4507603"/>
              <a:gd name="connsiteY4" fmla="*/ 1637991 h 3382998"/>
              <a:gd name="connsiteX5" fmla="*/ 2266680 w 4507603"/>
              <a:gd name="connsiteY5" fmla="*/ 826621 h 3382998"/>
              <a:gd name="connsiteX6" fmla="*/ 2808210 w 4507603"/>
              <a:gd name="connsiteY6" fmla="*/ 3382152 h 3382998"/>
              <a:gd name="connsiteX7" fmla="*/ 3284110 w 4507603"/>
              <a:gd name="connsiteY7" fmla="*/ 1097079 h 3382998"/>
              <a:gd name="connsiteX8" fmla="*/ 3567445 w 4507603"/>
              <a:gd name="connsiteY8" fmla="*/ 2373 h 3382998"/>
              <a:gd name="connsiteX9" fmla="*/ 4024645 w 4507603"/>
              <a:gd name="connsiteY9" fmla="*/ 1747461 h 3382998"/>
              <a:gd name="connsiteX10" fmla="*/ 4507603 w 4507603"/>
              <a:gd name="connsiteY10" fmla="*/ 787985 h 3382998"/>
              <a:gd name="connsiteX11" fmla="*/ 4507603 w 4507603"/>
              <a:gd name="connsiteY11" fmla="*/ 787985 h 3382998"/>
              <a:gd name="connsiteX0" fmla="*/ 0 w 4507603"/>
              <a:gd name="connsiteY0" fmla="*/ 292062 h 3236668"/>
              <a:gd name="connsiteX1" fmla="*/ 199621 w 4507603"/>
              <a:gd name="connsiteY1" fmla="*/ 1187144 h 3236668"/>
              <a:gd name="connsiteX2" fmla="*/ 676136 w 4507603"/>
              <a:gd name="connsiteY2" fmla="*/ 1934119 h 3236668"/>
              <a:gd name="connsiteX3" fmla="*/ 1429552 w 4507603"/>
              <a:gd name="connsiteY3" fmla="*/ 556078 h 3236668"/>
              <a:gd name="connsiteX4" fmla="*/ 1854555 w 4507603"/>
              <a:gd name="connsiteY4" fmla="*/ 1637903 h 3236668"/>
              <a:gd name="connsiteX5" fmla="*/ 2266680 w 4507603"/>
              <a:gd name="connsiteY5" fmla="*/ 826533 h 3236668"/>
              <a:gd name="connsiteX6" fmla="*/ 2815526 w 4507603"/>
              <a:gd name="connsiteY6" fmla="*/ 3235760 h 3236668"/>
              <a:gd name="connsiteX7" fmla="*/ 3284110 w 4507603"/>
              <a:gd name="connsiteY7" fmla="*/ 1096991 h 3236668"/>
              <a:gd name="connsiteX8" fmla="*/ 3567445 w 4507603"/>
              <a:gd name="connsiteY8" fmla="*/ 2285 h 3236668"/>
              <a:gd name="connsiteX9" fmla="*/ 4024645 w 4507603"/>
              <a:gd name="connsiteY9" fmla="*/ 1747373 h 3236668"/>
              <a:gd name="connsiteX10" fmla="*/ 4507603 w 4507603"/>
              <a:gd name="connsiteY10" fmla="*/ 787897 h 3236668"/>
              <a:gd name="connsiteX11" fmla="*/ 4507603 w 4507603"/>
              <a:gd name="connsiteY11" fmla="*/ 787897 h 3236668"/>
              <a:gd name="connsiteX0" fmla="*/ 0 w 4507603"/>
              <a:gd name="connsiteY0" fmla="*/ 160860 h 3105454"/>
              <a:gd name="connsiteX1" fmla="*/ 199621 w 4507603"/>
              <a:gd name="connsiteY1" fmla="*/ 1055942 h 3105454"/>
              <a:gd name="connsiteX2" fmla="*/ 676136 w 4507603"/>
              <a:gd name="connsiteY2" fmla="*/ 1802917 h 3105454"/>
              <a:gd name="connsiteX3" fmla="*/ 1429552 w 4507603"/>
              <a:gd name="connsiteY3" fmla="*/ 424876 h 3105454"/>
              <a:gd name="connsiteX4" fmla="*/ 1854555 w 4507603"/>
              <a:gd name="connsiteY4" fmla="*/ 1506701 h 3105454"/>
              <a:gd name="connsiteX5" fmla="*/ 2266680 w 4507603"/>
              <a:gd name="connsiteY5" fmla="*/ 695331 h 3105454"/>
              <a:gd name="connsiteX6" fmla="*/ 2815526 w 4507603"/>
              <a:gd name="connsiteY6" fmla="*/ 3104558 h 3105454"/>
              <a:gd name="connsiteX7" fmla="*/ 3284110 w 4507603"/>
              <a:gd name="connsiteY7" fmla="*/ 965789 h 3105454"/>
              <a:gd name="connsiteX8" fmla="*/ 3560130 w 4507603"/>
              <a:gd name="connsiteY8" fmla="*/ 2756 h 3105454"/>
              <a:gd name="connsiteX9" fmla="*/ 4024645 w 4507603"/>
              <a:gd name="connsiteY9" fmla="*/ 1616171 h 3105454"/>
              <a:gd name="connsiteX10" fmla="*/ 4507603 w 4507603"/>
              <a:gd name="connsiteY10" fmla="*/ 656695 h 3105454"/>
              <a:gd name="connsiteX11" fmla="*/ 4507603 w 4507603"/>
              <a:gd name="connsiteY11" fmla="*/ 656695 h 3105454"/>
              <a:gd name="connsiteX0" fmla="*/ 0 w 4507603"/>
              <a:gd name="connsiteY0" fmla="*/ 160860 h 3105454"/>
              <a:gd name="connsiteX1" fmla="*/ 199621 w 4507603"/>
              <a:gd name="connsiteY1" fmla="*/ 1055942 h 3105454"/>
              <a:gd name="connsiteX2" fmla="*/ 676136 w 4507603"/>
              <a:gd name="connsiteY2" fmla="*/ 1802917 h 3105454"/>
              <a:gd name="connsiteX3" fmla="*/ 1429552 w 4507603"/>
              <a:gd name="connsiteY3" fmla="*/ 541919 h 3105454"/>
              <a:gd name="connsiteX4" fmla="*/ 1854555 w 4507603"/>
              <a:gd name="connsiteY4" fmla="*/ 1506701 h 3105454"/>
              <a:gd name="connsiteX5" fmla="*/ 2266680 w 4507603"/>
              <a:gd name="connsiteY5" fmla="*/ 695331 h 3105454"/>
              <a:gd name="connsiteX6" fmla="*/ 2815526 w 4507603"/>
              <a:gd name="connsiteY6" fmla="*/ 3104558 h 3105454"/>
              <a:gd name="connsiteX7" fmla="*/ 3284110 w 4507603"/>
              <a:gd name="connsiteY7" fmla="*/ 965789 h 3105454"/>
              <a:gd name="connsiteX8" fmla="*/ 3560130 w 4507603"/>
              <a:gd name="connsiteY8" fmla="*/ 2756 h 3105454"/>
              <a:gd name="connsiteX9" fmla="*/ 4024645 w 4507603"/>
              <a:gd name="connsiteY9" fmla="*/ 1616171 h 3105454"/>
              <a:gd name="connsiteX10" fmla="*/ 4507603 w 4507603"/>
              <a:gd name="connsiteY10" fmla="*/ 656695 h 3105454"/>
              <a:gd name="connsiteX11" fmla="*/ 4507603 w 4507603"/>
              <a:gd name="connsiteY11" fmla="*/ 656695 h 3105454"/>
              <a:gd name="connsiteX0" fmla="*/ 0 w 4507603"/>
              <a:gd name="connsiteY0" fmla="*/ 160860 h 3106628"/>
              <a:gd name="connsiteX1" fmla="*/ 199621 w 4507603"/>
              <a:gd name="connsiteY1" fmla="*/ 1055942 h 3106628"/>
              <a:gd name="connsiteX2" fmla="*/ 676136 w 4507603"/>
              <a:gd name="connsiteY2" fmla="*/ 1802917 h 3106628"/>
              <a:gd name="connsiteX3" fmla="*/ 1429552 w 4507603"/>
              <a:gd name="connsiteY3" fmla="*/ 541919 h 3106628"/>
              <a:gd name="connsiteX4" fmla="*/ 1854555 w 4507603"/>
              <a:gd name="connsiteY4" fmla="*/ 1506701 h 3106628"/>
              <a:gd name="connsiteX5" fmla="*/ 2266680 w 4507603"/>
              <a:gd name="connsiteY5" fmla="*/ 695331 h 3106628"/>
              <a:gd name="connsiteX6" fmla="*/ 2815526 w 4507603"/>
              <a:gd name="connsiteY6" fmla="*/ 3104558 h 3106628"/>
              <a:gd name="connsiteX7" fmla="*/ 3284110 w 4507603"/>
              <a:gd name="connsiteY7" fmla="*/ 965789 h 3106628"/>
              <a:gd name="connsiteX8" fmla="*/ 3560130 w 4507603"/>
              <a:gd name="connsiteY8" fmla="*/ 2756 h 3106628"/>
              <a:gd name="connsiteX9" fmla="*/ 4024645 w 4507603"/>
              <a:gd name="connsiteY9" fmla="*/ 1616171 h 3106628"/>
              <a:gd name="connsiteX10" fmla="*/ 4507603 w 4507603"/>
              <a:gd name="connsiteY10" fmla="*/ 656695 h 3106628"/>
              <a:gd name="connsiteX11" fmla="*/ 4507603 w 4507603"/>
              <a:gd name="connsiteY11" fmla="*/ 656695 h 3106628"/>
              <a:gd name="connsiteX0" fmla="*/ 0 w 4507603"/>
              <a:gd name="connsiteY0" fmla="*/ 160823 h 3106591"/>
              <a:gd name="connsiteX1" fmla="*/ 199621 w 4507603"/>
              <a:gd name="connsiteY1" fmla="*/ 1055905 h 3106591"/>
              <a:gd name="connsiteX2" fmla="*/ 676136 w 4507603"/>
              <a:gd name="connsiteY2" fmla="*/ 1802880 h 3106591"/>
              <a:gd name="connsiteX3" fmla="*/ 1429552 w 4507603"/>
              <a:gd name="connsiteY3" fmla="*/ 541882 h 3106591"/>
              <a:gd name="connsiteX4" fmla="*/ 1854555 w 4507603"/>
              <a:gd name="connsiteY4" fmla="*/ 1506664 h 3106591"/>
              <a:gd name="connsiteX5" fmla="*/ 2266680 w 4507603"/>
              <a:gd name="connsiteY5" fmla="*/ 695294 h 3106591"/>
              <a:gd name="connsiteX6" fmla="*/ 2815526 w 4507603"/>
              <a:gd name="connsiteY6" fmla="*/ 3104521 h 3106591"/>
              <a:gd name="connsiteX7" fmla="*/ 3284110 w 4507603"/>
              <a:gd name="connsiteY7" fmla="*/ 965752 h 3106591"/>
              <a:gd name="connsiteX8" fmla="*/ 3560130 w 4507603"/>
              <a:gd name="connsiteY8" fmla="*/ 2719 h 3106591"/>
              <a:gd name="connsiteX9" fmla="*/ 4024645 w 4507603"/>
              <a:gd name="connsiteY9" fmla="*/ 1616134 h 3106591"/>
              <a:gd name="connsiteX10" fmla="*/ 4507603 w 4507603"/>
              <a:gd name="connsiteY10" fmla="*/ 656658 h 3106591"/>
              <a:gd name="connsiteX11" fmla="*/ 4507603 w 4507603"/>
              <a:gd name="connsiteY11" fmla="*/ 656658 h 3106591"/>
              <a:gd name="connsiteX0" fmla="*/ 0 w 4507603"/>
              <a:gd name="connsiteY0" fmla="*/ 160680 h 2879865"/>
              <a:gd name="connsiteX1" fmla="*/ 199621 w 4507603"/>
              <a:gd name="connsiteY1" fmla="*/ 1055762 h 2879865"/>
              <a:gd name="connsiteX2" fmla="*/ 676136 w 4507603"/>
              <a:gd name="connsiteY2" fmla="*/ 1802737 h 2879865"/>
              <a:gd name="connsiteX3" fmla="*/ 1429552 w 4507603"/>
              <a:gd name="connsiteY3" fmla="*/ 541739 h 2879865"/>
              <a:gd name="connsiteX4" fmla="*/ 1854555 w 4507603"/>
              <a:gd name="connsiteY4" fmla="*/ 1506521 h 2879865"/>
              <a:gd name="connsiteX5" fmla="*/ 2266680 w 4507603"/>
              <a:gd name="connsiteY5" fmla="*/ 695151 h 2879865"/>
              <a:gd name="connsiteX6" fmla="*/ 2874048 w 4507603"/>
              <a:gd name="connsiteY6" fmla="*/ 2877607 h 2879865"/>
              <a:gd name="connsiteX7" fmla="*/ 3284110 w 4507603"/>
              <a:gd name="connsiteY7" fmla="*/ 965609 h 2879865"/>
              <a:gd name="connsiteX8" fmla="*/ 3560130 w 4507603"/>
              <a:gd name="connsiteY8" fmla="*/ 2576 h 2879865"/>
              <a:gd name="connsiteX9" fmla="*/ 4024645 w 4507603"/>
              <a:gd name="connsiteY9" fmla="*/ 1615991 h 2879865"/>
              <a:gd name="connsiteX10" fmla="*/ 4507603 w 4507603"/>
              <a:gd name="connsiteY10" fmla="*/ 656515 h 2879865"/>
              <a:gd name="connsiteX11" fmla="*/ 4507603 w 4507603"/>
              <a:gd name="connsiteY11" fmla="*/ 656515 h 2879865"/>
              <a:gd name="connsiteX0" fmla="*/ 0 w 4507603"/>
              <a:gd name="connsiteY0" fmla="*/ 160746 h 2879931"/>
              <a:gd name="connsiteX1" fmla="*/ 199621 w 4507603"/>
              <a:gd name="connsiteY1" fmla="*/ 1055828 h 2879931"/>
              <a:gd name="connsiteX2" fmla="*/ 676136 w 4507603"/>
              <a:gd name="connsiteY2" fmla="*/ 1802803 h 2879931"/>
              <a:gd name="connsiteX3" fmla="*/ 1429552 w 4507603"/>
              <a:gd name="connsiteY3" fmla="*/ 541805 h 2879931"/>
              <a:gd name="connsiteX4" fmla="*/ 1854555 w 4507603"/>
              <a:gd name="connsiteY4" fmla="*/ 1506587 h 2879931"/>
              <a:gd name="connsiteX5" fmla="*/ 2266680 w 4507603"/>
              <a:gd name="connsiteY5" fmla="*/ 695217 h 2879931"/>
              <a:gd name="connsiteX6" fmla="*/ 2874048 w 4507603"/>
              <a:gd name="connsiteY6" fmla="*/ 2877673 h 2879931"/>
              <a:gd name="connsiteX7" fmla="*/ 3284110 w 4507603"/>
              <a:gd name="connsiteY7" fmla="*/ 965675 h 2879931"/>
              <a:gd name="connsiteX8" fmla="*/ 3560130 w 4507603"/>
              <a:gd name="connsiteY8" fmla="*/ 2642 h 2879931"/>
              <a:gd name="connsiteX9" fmla="*/ 4024645 w 4507603"/>
              <a:gd name="connsiteY9" fmla="*/ 1616057 h 2879931"/>
              <a:gd name="connsiteX10" fmla="*/ 4507603 w 4507603"/>
              <a:gd name="connsiteY10" fmla="*/ 656581 h 2879931"/>
              <a:gd name="connsiteX11" fmla="*/ 4507603 w 4507603"/>
              <a:gd name="connsiteY11" fmla="*/ 656581 h 2879931"/>
              <a:gd name="connsiteX0" fmla="*/ 0 w 4507603"/>
              <a:gd name="connsiteY0" fmla="*/ 161051 h 2880236"/>
              <a:gd name="connsiteX1" fmla="*/ 199621 w 4507603"/>
              <a:gd name="connsiteY1" fmla="*/ 1056133 h 2880236"/>
              <a:gd name="connsiteX2" fmla="*/ 676136 w 4507603"/>
              <a:gd name="connsiteY2" fmla="*/ 1803108 h 2880236"/>
              <a:gd name="connsiteX3" fmla="*/ 1429552 w 4507603"/>
              <a:gd name="connsiteY3" fmla="*/ 542110 h 2880236"/>
              <a:gd name="connsiteX4" fmla="*/ 1854555 w 4507603"/>
              <a:gd name="connsiteY4" fmla="*/ 1506892 h 2880236"/>
              <a:gd name="connsiteX5" fmla="*/ 2266680 w 4507603"/>
              <a:gd name="connsiteY5" fmla="*/ 695522 h 2880236"/>
              <a:gd name="connsiteX6" fmla="*/ 2874048 w 4507603"/>
              <a:gd name="connsiteY6" fmla="*/ 2877978 h 2880236"/>
              <a:gd name="connsiteX7" fmla="*/ 3284110 w 4507603"/>
              <a:gd name="connsiteY7" fmla="*/ 965980 h 2880236"/>
              <a:gd name="connsiteX8" fmla="*/ 3560130 w 4507603"/>
              <a:gd name="connsiteY8" fmla="*/ 2947 h 2880236"/>
              <a:gd name="connsiteX9" fmla="*/ 4024645 w 4507603"/>
              <a:gd name="connsiteY9" fmla="*/ 1616362 h 2880236"/>
              <a:gd name="connsiteX10" fmla="*/ 4507603 w 4507603"/>
              <a:gd name="connsiteY10" fmla="*/ 656886 h 2880236"/>
              <a:gd name="connsiteX11" fmla="*/ 4507603 w 4507603"/>
              <a:gd name="connsiteY11" fmla="*/ 656886 h 2880236"/>
              <a:gd name="connsiteX0" fmla="*/ 0 w 4507603"/>
              <a:gd name="connsiteY0" fmla="*/ 161379 h 2880564"/>
              <a:gd name="connsiteX1" fmla="*/ 199621 w 4507603"/>
              <a:gd name="connsiteY1" fmla="*/ 1056461 h 2880564"/>
              <a:gd name="connsiteX2" fmla="*/ 676136 w 4507603"/>
              <a:gd name="connsiteY2" fmla="*/ 1803436 h 2880564"/>
              <a:gd name="connsiteX3" fmla="*/ 1429552 w 4507603"/>
              <a:gd name="connsiteY3" fmla="*/ 542438 h 2880564"/>
              <a:gd name="connsiteX4" fmla="*/ 1854555 w 4507603"/>
              <a:gd name="connsiteY4" fmla="*/ 1507220 h 2880564"/>
              <a:gd name="connsiteX5" fmla="*/ 2266680 w 4507603"/>
              <a:gd name="connsiteY5" fmla="*/ 695850 h 2880564"/>
              <a:gd name="connsiteX6" fmla="*/ 2874048 w 4507603"/>
              <a:gd name="connsiteY6" fmla="*/ 2878306 h 2880564"/>
              <a:gd name="connsiteX7" fmla="*/ 3284110 w 4507603"/>
              <a:gd name="connsiteY7" fmla="*/ 966308 h 2880564"/>
              <a:gd name="connsiteX8" fmla="*/ 3560130 w 4507603"/>
              <a:gd name="connsiteY8" fmla="*/ 3275 h 2880564"/>
              <a:gd name="connsiteX9" fmla="*/ 4024645 w 4507603"/>
              <a:gd name="connsiteY9" fmla="*/ 1616690 h 2880564"/>
              <a:gd name="connsiteX10" fmla="*/ 4507603 w 4507603"/>
              <a:gd name="connsiteY10" fmla="*/ 657214 h 2880564"/>
              <a:gd name="connsiteX11" fmla="*/ 4507603 w 4507603"/>
              <a:gd name="connsiteY11" fmla="*/ 657214 h 2880564"/>
              <a:gd name="connsiteX0" fmla="*/ 0 w 4507603"/>
              <a:gd name="connsiteY0" fmla="*/ 160708 h 2916436"/>
              <a:gd name="connsiteX1" fmla="*/ 199621 w 4507603"/>
              <a:gd name="connsiteY1" fmla="*/ 1055790 h 2916436"/>
              <a:gd name="connsiteX2" fmla="*/ 676136 w 4507603"/>
              <a:gd name="connsiteY2" fmla="*/ 1802765 h 2916436"/>
              <a:gd name="connsiteX3" fmla="*/ 1429552 w 4507603"/>
              <a:gd name="connsiteY3" fmla="*/ 541767 h 2916436"/>
              <a:gd name="connsiteX4" fmla="*/ 1854555 w 4507603"/>
              <a:gd name="connsiteY4" fmla="*/ 1506549 h 2916436"/>
              <a:gd name="connsiteX5" fmla="*/ 2266680 w 4507603"/>
              <a:gd name="connsiteY5" fmla="*/ 695179 h 2916436"/>
              <a:gd name="connsiteX6" fmla="*/ 3144711 w 4507603"/>
              <a:gd name="connsiteY6" fmla="*/ 2914211 h 2916436"/>
              <a:gd name="connsiteX7" fmla="*/ 3284110 w 4507603"/>
              <a:gd name="connsiteY7" fmla="*/ 965637 h 2916436"/>
              <a:gd name="connsiteX8" fmla="*/ 3560130 w 4507603"/>
              <a:gd name="connsiteY8" fmla="*/ 2604 h 2916436"/>
              <a:gd name="connsiteX9" fmla="*/ 4024645 w 4507603"/>
              <a:gd name="connsiteY9" fmla="*/ 1616019 h 2916436"/>
              <a:gd name="connsiteX10" fmla="*/ 4507603 w 4507603"/>
              <a:gd name="connsiteY10" fmla="*/ 656543 h 2916436"/>
              <a:gd name="connsiteX11" fmla="*/ 4507603 w 4507603"/>
              <a:gd name="connsiteY11" fmla="*/ 656543 h 2916436"/>
              <a:gd name="connsiteX0" fmla="*/ 0 w 4507603"/>
              <a:gd name="connsiteY0" fmla="*/ 173715 h 2927898"/>
              <a:gd name="connsiteX1" fmla="*/ 199621 w 4507603"/>
              <a:gd name="connsiteY1" fmla="*/ 1068797 h 2927898"/>
              <a:gd name="connsiteX2" fmla="*/ 676136 w 4507603"/>
              <a:gd name="connsiteY2" fmla="*/ 1815772 h 2927898"/>
              <a:gd name="connsiteX3" fmla="*/ 1429552 w 4507603"/>
              <a:gd name="connsiteY3" fmla="*/ 554774 h 2927898"/>
              <a:gd name="connsiteX4" fmla="*/ 1854555 w 4507603"/>
              <a:gd name="connsiteY4" fmla="*/ 1519556 h 2927898"/>
              <a:gd name="connsiteX5" fmla="*/ 2266680 w 4507603"/>
              <a:gd name="connsiteY5" fmla="*/ 708186 h 2927898"/>
              <a:gd name="connsiteX6" fmla="*/ 3144711 w 4507603"/>
              <a:gd name="connsiteY6" fmla="*/ 2927218 h 2927898"/>
              <a:gd name="connsiteX7" fmla="*/ 3547457 w 4507603"/>
              <a:gd name="connsiteY7" fmla="*/ 934753 h 2927898"/>
              <a:gd name="connsiteX8" fmla="*/ 3560130 w 4507603"/>
              <a:gd name="connsiteY8" fmla="*/ 15611 h 2927898"/>
              <a:gd name="connsiteX9" fmla="*/ 4024645 w 4507603"/>
              <a:gd name="connsiteY9" fmla="*/ 1629026 h 2927898"/>
              <a:gd name="connsiteX10" fmla="*/ 4507603 w 4507603"/>
              <a:gd name="connsiteY10" fmla="*/ 669550 h 2927898"/>
              <a:gd name="connsiteX11" fmla="*/ 4507603 w 4507603"/>
              <a:gd name="connsiteY11" fmla="*/ 669550 h 2927898"/>
              <a:gd name="connsiteX0" fmla="*/ 0 w 4507603"/>
              <a:gd name="connsiteY0" fmla="*/ 109299 h 2863477"/>
              <a:gd name="connsiteX1" fmla="*/ 199621 w 4507603"/>
              <a:gd name="connsiteY1" fmla="*/ 1004381 h 2863477"/>
              <a:gd name="connsiteX2" fmla="*/ 676136 w 4507603"/>
              <a:gd name="connsiteY2" fmla="*/ 1751356 h 2863477"/>
              <a:gd name="connsiteX3" fmla="*/ 1429552 w 4507603"/>
              <a:gd name="connsiteY3" fmla="*/ 490358 h 2863477"/>
              <a:gd name="connsiteX4" fmla="*/ 1854555 w 4507603"/>
              <a:gd name="connsiteY4" fmla="*/ 1455140 h 2863477"/>
              <a:gd name="connsiteX5" fmla="*/ 2266680 w 4507603"/>
              <a:gd name="connsiteY5" fmla="*/ 643770 h 2863477"/>
              <a:gd name="connsiteX6" fmla="*/ 3144711 w 4507603"/>
              <a:gd name="connsiteY6" fmla="*/ 2862802 h 2863477"/>
              <a:gd name="connsiteX7" fmla="*/ 3547457 w 4507603"/>
              <a:gd name="connsiteY7" fmla="*/ 870337 h 2863477"/>
              <a:gd name="connsiteX8" fmla="*/ 3772271 w 4507603"/>
              <a:gd name="connsiteY8" fmla="*/ 17032 h 2863477"/>
              <a:gd name="connsiteX9" fmla="*/ 4024645 w 4507603"/>
              <a:gd name="connsiteY9" fmla="*/ 1564610 h 2863477"/>
              <a:gd name="connsiteX10" fmla="*/ 4507603 w 4507603"/>
              <a:gd name="connsiteY10" fmla="*/ 605134 h 2863477"/>
              <a:gd name="connsiteX11" fmla="*/ 4507603 w 4507603"/>
              <a:gd name="connsiteY11" fmla="*/ 605134 h 2863477"/>
              <a:gd name="connsiteX0" fmla="*/ 0 w 4507603"/>
              <a:gd name="connsiteY0" fmla="*/ 111717 h 2865895"/>
              <a:gd name="connsiteX1" fmla="*/ 199621 w 4507603"/>
              <a:gd name="connsiteY1" fmla="*/ 1006799 h 2865895"/>
              <a:gd name="connsiteX2" fmla="*/ 676136 w 4507603"/>
              <a:gd name="connsiteY2" fmla="*/ 1753774 h 2865895"/>
              <a:gd name="connsiteX3" fmla="*/ 1429552 w 4507603"/>
              <a:gd name="connsiteY3" fmla="*/ 492776 h 2865895"/>
              <a:gd name="connsiteX4" fmla="*/ 1854555 w 4507603"/>
              <a:gd name="connsiteY4" fmla="*/ 1457558 h 2865895"/>
              <a:gd name="connsiteX5" fmla="*/ 2266680 w 4507603"/>
              <a:gd name="connsiteY5" fmla="*/ 646188 h 2865895"/>
              <a:gd name="connsiteX6" fmla="*/ 3144711 w 4507603"/>
              <a:gd name="connsiteY6" fmla="*/ 2865220 h 2865895"/>
              <a:gd name="connsiteX7" fmla="*/ 3547457 w 4507603"/>
              <a:gd name="connsiteY7" fmla="*/ 872755 h 2865895"/>
              <a:gd name="connsiteX8" fmla="*/ 3772271 w 4507603"/>
              <a:gd name="connsiteY8" fmla="*/ 19450 h 2865895"/>
              <a:gd name="connsiteX9" fmla="*/ 4251416 w 4507603"/>
              <a:gd name="connsiteY9" fmla="*/ 1625549 h 2865895"/>
              <a:gd name="connsiteX10" fmla="*/ 4507603 w 4507603"/>
              <a:gd name="connsiteY10" fmla="*/ 607552 h 2865895"/>
              <a:gd name="connsiteX11" fmla="*/ 4507603 w 4507603"/>
              <a:gd name="connsiteY11" fmla="*/ 607552 h 2865895"/>
              <a:gd name="connsiteX0" fmla="*/ 0 w 4507603"/>
              <a:gd name="connsiteY0" fmla="*/ 0 h 2754169"/>
              <a:gd name="connsiteX1" fmla="*/ 199621 w 4507603"/>
              <a:gd name="connsiteY1" fmla="*/ 895082 h 2754169"/>
              <a:gd name="connsiteX2" fmla="*/ 676136 w 4507603"/>
              <a:gd name="connsiteY2" fmla="*/ 1642057 h 2754169"/>
              <a:gd name="connsiteX3" fmla="*/ 1429552 w 4507603"/>
              <a:gd name="connsiteY3" fmla="*/ 381059 h 2754169"/>
              <a:gd name="connsiteX4" fmla="*/ 1854555 w 4507603"/>
              <a:gd name="connsiteY4" fmla="*/ 1345841 h 2754169"/>
              <a:gd name="connsiteX5" fmla="*/ 2266680 w 4507603"/>
              <a:gd name="connsiteY5" fmla="*/ 534471 h 2754169"/>
              <a:gd name="connsiteX6" fmla="*/ 3144711 w 4507603"/>
              <a:gd name="connsiteY6" fmla="*/ 2753503 h 2754169"/>
              <a:gd name="connsiteX7" fmla="*/ 3547457 w 4507603"/>
              <a:gd name="connsiteY7" fmla="*/ 761038 h 2754169"/>
              <a:gd name="connsiteX8" fmla="*/ 3867368 w 4507603"/>
              <a:gd name="connsiteY8" fmla="*/ 39407 h 2754169"/>
              <a:gd name="connsiteX9" fmla="*/ 4251416 w 4507603"/>
              <a:gd name="connsiteY9" fmla="*/ 1513832 h 2754169"/>
              <a:gd name="connsiteX10" fmla="*/ 4507603 w 4507603"/>
              <a:gd name="connsiteY10" fmla="*/ 495835 h 2754169"/>
              <a:gd name="connsiteX11" fmla="*/ 4507603 w 4507603"/>
              <a:gd name="connsiteY11" fmla="*/ 495835 h 2754169"/>
              <a:gd name="connsiteX0" fmla="*/ 0 w 4507603"/>
              <a:gd name="connsiteY0" fmla="*/ 0 h 2754169"/>
              <a:gd name="connsiteX1" fmla="*/ 199621 w 4507603"/>
              <a:gd name="connsiteY1" fmla="*/ 895082 h 2754169"/>
              <a:gd name="connsiteX2" fmla="*/ 676136 w 4507603"/>
              <a:gd name="connsiteY2" fmla="*/ 1642057 h 2754169"/>
              <a:gd name="connsiteX3" fmla="*/ 1429552 w 4507603"/>
              <a:gd name="connsiteY3" fmla="*/ 381059 h 2754169"/>
              <a:gd name="connsiteX4" fmla="*/ 1854555 w 4507603"/>
              <a:gd name="connsiteY4" fmla="*/ 1345841 h 2754169"/>
              <a:gd name="connsiteX5" fmla="*/ 2266680 w 4507603"/>
              <a:gd name="connsiteY5" fmla="*/ 534471 h 2754169"/>
              <a:gd name="connsiteX6" fmla="*/ 3144711 w 4507603"/>
              <a:gd name="connsiteY6" fmla="*/ 2753503 h 2754169"/>
              <a:gd name="connsiteX7" fmla="*/ 3547457 w 4507603"/>
              <a:gd name="connsiteY7" fmla="*/ 761038 h 2754169"/>
              <a:gd name="connsiteX8" fmla="*/ 3867368 w 4507603"/>
              <a:gd name="connsiteY8" fmla="*/ 39407 h 2754169"/>
              <a:gd name="connsiteX9" fmla="*/ 4251416 w 4507603"/>
              <a:gd name="connsiteY9" fmla="*/ 1513832 h 2754169"/>
              <a:gd name="connsiteX10" fmla="*/ 4507603 w 4507603"/>
              <a:gd name="connsiteY10" fmla="*/ 495835 h 2754169"/>
              <a:gd name="connsiteX11" fmla="*/ 4507603 w 4507603"/>
              <a:gd name="connsiteY11" fmla="*/ 495835 h 2754169"/>
              <a:gd name="connsiteX0" fmla="*/ 0 w 4507603"/>
              <a:gd name="connsiteY0" fmla="*/ 168 h 2754337"/>
              <a:gd name="connsiteX1" fmla="*/ 199621 w 4507603"/>
              <a:gd name="connsiteY1" fmla="*/ 895250 h 2754337"/>
              <a:gd name="connsiteX2" fmla="*/ 676136 w 4507603"/>
              <a:gd name="connsiteY2" fmla="*/ 1642225 h 2754337"/>
              <a:gd name="connsiteX3" fmla="*/ 1429552 w 4507603"/>
              <a:gd name="connsiteY3" fmla="*/ 381227 h 2754337"/>
              <a:gd name="connsiteX4" fmla="*/ 1854555 w 4507603"/>
              <a:gd name="connsiteY4" fmla="*/ 1346009 h 2754337"/>
              <a:gd name="connsiteX5" fmla="*/ 2266680 w 4507603"/>
              <a:gd name="connsiteY5" fmla="*/ 534639 h 2754337"/>
              <a:gd name="connsiteX6" fmla="*/ 3144711 w 4507603"/>
              <a:gd name="connsiteY6" fmla="*/ 2753671 h 2754337"/>
              <a:gd name="connsiteX7" fmla="*/ 3547457 w 4507603"/>
              <a:gd name="connsiteY7" fmla="*/ 761206 h 2754337"/>
              <a:gd name="connsiteX8" fmla="*/ 3867368 w 4507603"/>
              <a:gd name="connsiteY8" fmla="*/ 39575 h 2754337"/>
              <a:gd name="connsiteX9" fmla="*/ 4251416 w 4507603"/>
              <a:gd name="connsiteY9" fmla="*/ 1514000 h 2754337"/>
              <a:gd name="connsiteX10" fmla="*/ 4507603 w 4507603"/>
              <a:gd name="connsiteY10" fmla="*/ 496003 h 2754337"/>
              <a:gd name="connsiteX11" fmla="*/ 4507603 w 4507603"/>
              <a:gd name="connsiteY11" fmla="*/ 496003 h 2754337"/>
              <a:gd name="connsiteX0" fmla="*/ 0 w 4507603"/>
              <a:gd name="connsiteY0" fmla="*/ 168 h 2754337"/>
              <a:gd name="connsiteX1" fmla="*/ 199621 w 4507603"/>
              <a:gd name="connsiteY1" fmla="*/ 895250 h 2754337"/>
              <a:gd name="connsiteX2" fmla="*/ 676136 w 4507603"/>
              <a:gd name="connsiteY2" fmla="*/ 1642225 h 2754337"/>
              <a:gd name="connsiteX3" fmla="*/ 1429552 w 4507603"/>
              <a:gd name="connsiteY3" fmla="*/ 381227 h 2754337"/>
              <a:gd name="connsiteX4" fmla="*/ 1854555 w 4507603"/>
              <a:gd name="connsiteY4" fmla="*/ 1346009 h 2754337"/>
              <a:gd name="connsiteX5" fmla="*/ 2266680 w 4507603"/>
              <a:gd name="connsiteY5" fmla="*/ 534639 h 2754337"/>
              <a:gd name="connsiteX6" fmla="*/ 3144711 w 4507603"/>
              <a:gd name="connsiteY6" fmla="*/ 2753671 h 2754337"/>
              <a:gd name="connsiteX7" fmla="*/ 3547457 w 4507603"/>
              <a:gd name="connsiteY7" fmla="*/ 761206 h 2754337"/>
              <a:gd name="connsiteX8" fmla="*/ 3867368 w 4507603"/>
              <a:gd name="connsiteY8" fmla="*/ 39575 h 2754337"/>
              <a:gd name="connsiteX9" fmla="*/ 4251416 w 4507603"/>
              <a:gd name="connsiteY9" fmla="*/ 1514000 h 2754337"/>
              <a:gd name="connsiteX10" fmla="*/ 4507603 w 4507603"/>
              <a:gd name="connsiteY10" fmla="*/ 496003 h 2754337"/>
              <a:gd name="connsiteX11" fmla="*/ 4507603 w 4507603"/>
              <a:gd name="connsiteY11" fmla="*/ 496003 h 2754337"/>
              <a:gd name="connsiteX0" fmla="*/ 0 w 4507603"/>
              <a:gd name="connsiteY0" fmla="*/ 168 h 2753851"/>
              <a:gd name="connsiteX1" fmla="*/ 199621 w 4507603"/>
              <a:gd name="connsiteY1" fmla="*/ 895250 h 2753851"/>
              <a:gd name="connsiteX2" fmla="*/ 676136 w 4507603"/>
              <a:gd name="connsiteY2" fmla="*/ 1642225 h 2753851"/>
              <a:gd name="connsiteX3" fmla="*/ 1429552 w 4507603"/>
              <a:gd name="connsiteY3" fmla="*/ 381227 h 2753851"/>
              <a:gd name="connsiteX4" fmla="*/ 1854555 w 4507603"/>
              <a:gd name="connsiteY4" fmla="*/ 1346009 h 2753851"/>
              <a:gd name="connsiteX5" fmla="*/ 2325201 w 4507603"/>
              <a:gd name="connsiteY5" fmla="*/ 644367 h 2753851"/>
              <a:gd name="connsiteX6" fmla="*/ 3144711 w 4507603"/>
              <a:gd name="connsiteY6" fmla="*/ 2753671 h 2753851"/>
              <a:gd name="connsiteX7" fmla="*/ 3547457 w 4507603"/>
              <a:gd name="connsiteY7" fmla="*/ 761206 h 2753851"/>
              <a:gd name="connsiteX8" fmla="*/ 3867368 w 4507603"/>
              <a:gd name="connsiteY8" fmla="*/ 39575 h 2753851"/>
              <a:gd name="connsiteX9" fmla="*/ 4251416 w 4507603"/>
              <a:gd name="connsiteY9" fmla="*/ 1514000 h 2753851"/>
              <a:gd name="connsiteX10" fmla="*/ 4507603 w 4507603"/>
              <a:gd name="connsiteY10" fmla="*/ 496003 h 2753851"/>
              <a:gd name="connsiteX11" fmla="*/ 4507603 w 4507603"/>
              <a:gd name="connsiteY11" fmla="*/ 496003 h 2753851"/>
              <a:gd name="connsiteX0" fmla="*/ 0 w 4507603"/>
              <a:gd name="connsiteY0" fmla="*/ 168 h 2753851"/>
              <a:gd name="connsiteX1" fmla="*/ 338609 w 4507603"/>
              <a:gd name="connsiteY1" fmla="*/ 880620 h 2753851"/>
              <a:gd name="connsiteX2" fmla="*/ 676136 w 4507603"/>
              <a:gd name="connsiteY2" fmla="*/ 1642225 h 2753851"/>
              <a:gd name="connsiteX3" fmla="*/ 1429552 w 4507603"/>
              <a:gd name="connsiteY3" fmla="*/ 381227 h 2753851"/>
              <a:gd name="connsiteX4" fmla="*/ 1854555 w 4507603"/>
              <a:gd name="connsiteY4" fmla="*/ 1346009 h 2753851"/>
              <a:gd name="connsiteX5" fmla="*/ 2325201 w 4507603"/>
              <a:gd name="connsiteY5" fmla="*/ 644367 h 2753851"/>
              <a:gd name="connsiteX6" fmla="*/ 3144711 w 4507603"/>
              <a:gd name="connsiteY6" fmla="*/ 2753671 h 2753851"/>
              <a:gd name="connsiteX7" fmla="*/ 3547457 w 4507603"/>
              <a:gd name="connsiteY7" fmla="*/ 761206 h 2753851"/>
              <a:gd name="connsiteX8" fmla="*/ 3867368 w 4507603"/>
              <a:gd name="connsiteY8" fmla="*/ 39575 h 2753851"/>
              <a:gd name="connsiteX9" fmla="*/ 4251416 w 4507603"/>
              <a:gd name="connsiteY9" fmla="*/ 1514000 h 2753851"/>
              <a:gd name="connsiteX10" fmla="*/ 4507603 w 4507603"/>
              <a:gd name="connsiteY10" fmla="*/ 496003 h 2753851"/>
              <a:gd name="connsiteX11" fmla="*/ 4507603 w 4507603"/>
              <a:gd name="connsiteY11" fmla="*/ 496003 h 2753851"/>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24343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37147 w 4368614"/>
              <a:gd name="connsiteY2" fmla="*/ 1685948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250826 w 4368614"/>
              <a:gd name="connsiteY1" fmla="*/ 909712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17027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17027 h 2797574"/>
              <a:gd name="connsiteX2" fmla="*/ 559092 w 4368614"/>
              <a:gd name="connsiteY2" fmla="*/ 1568904 h 2797574"/>
              <a:gd name="connsiteX3" fmla="*/ 1290563 w 4368614"/>
              <a:gd name="connsiteY3" fmla="*/ 424950 h 2797574"/>
              <a:gd name="connsiteX4" fmla="*/ 1715566 w 4368614"/>
              <a:gd name="connsiteY4" fmla="*/ 1389732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574"/>
              <a:gd name="connsiteX1" fmla="*/ 199620 w 4368614"/>
              <a:gd name="connsiteY1" fmla="*/ 917027 h 2797574"/>
              <a:gd name="connsiteX2" fmla="*/ 559092 w 4368614"/>
              <a:gd name="connsiteY2" fmla="*/ 1568904 h 2797574"/>
              <a:gd name="connsiteX3" fmla="*/ 1290563 w 4368614"/>
              <a:gd name="connsiteY3" fmla="*/ 424950 h 2797574"/>
              <a:gd name="connsiteX4" fmla="*/ 1708251 w 4368614"/>
              <a:gd name="connsiteY4" fmla="*/ 1294635 h 2797574"/>
              <a:gd name="connsiteX5" fmla="*/ 2186212 w 4368614"/>
              <a:gd name="connsiteY5" fmla="*/ 688090 h 2797574"/>
              <a:gd name="connsiteX6" fmla="*/ 3005722 w 4368614"/>
              <a:gd name="connsiteY6" fmla="*/ 2797394 h 2797574"/>
              <a:gd name="connsiteX7" fmla="*/ 3408468 w 4368614"/>
              <a:gd name="connsiteY7" fmla="*/ 804929 h 2797574"/>
              <a:gd name="connsiteX8" fmla="*/ 3728379 w 4368614"/>
              <a:gd name="connsiteY8" fmla="*/ 83298 h 2797574"/>
              <a:gd name="connsiteX9" fmla="*/ 4112427 w 4368614"/>
              <a:gd name="connsiteY9" fmla="*/ 1557723 h 2797574"/>
              <a:gd name="connsiteX10" fmla="*/ 4368614 w 4368614"/>
              <a:gd name="connsiteY10" fmla="*/ 539726 h 2797574"/>
              <a:gd name="connsiteX11" fmla="*/ 4368614 w 4368614"/>
              <a:gd name="connsiteY11" fmla="*/ 539726 h 2797574"/>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368614"/>
              <a:gd name="connsiteY0" fmla="*/ 0 h 2797742"/>
              <a:gd name="connsiteX1" fmla="*/ 199620 w 4368614"/>
              <a:gd name="connsiteY1" fmla="*/ 917027 h 2797742"/>
              <a:gd name="connsiteX2" fmla="*/ 559092 w 4368614"/>
              <a:gd name="connsiteY2" fmla="*/ 1568904 h 2797742"/>
              <a:gd name="connsiteX3" fmla="*/ 1290563 w 4368614"/>
              <a:gd name="connsiteY3" fmla="*/ 424950 h 2797742"/>
              <a:gd name="connsiteX4" fmla="*/ 1708251 w 4368614"/>
              <a:gd name="connsiteY4" fmla="*/ 1294635 h 2797742"/>
              <a:gd name="connsiteX5" fmla="*/ 2186212 w 4368614"/>
              <a:gd name="connsiteY5" fmla="*/ 688090 h 2797742"/>
              <a:gd name="connsiteX6" fmla="*/ 3005722 w 4368614"/>
              <a:gd name="connsiteY6" fmla="*/ 2797394 h 2797742"/>
              <a:gd name="connsiteX7" fmla="*/ 3576718 w 4368614"/>
              <a:gd name="connsiteY7" fmla="*/ 848820 h 2797742"/>
              <a:gd name="connsiteX8" fmla="*/ 3728379 w 4368614"/>
              <a:gd name="connsiteY8" fmla="*/ 83298 h 2797742"/>
              <a:gd name="connsiteX9" fmla="*/ 4112427 w 4368614"/>
              <a:gd name="connsiteY9" fmla="*/ 1557723 h 2797742"/>
              <a:gd name="connsiteX10" fmla="*/ 4368614 w 4368614"/>
              <a:gd name="connsiteY10" fmla="*/ 539726 h 2797742"/>
              <a:gd name="connsiteX11" fmla="*/ 4368614 w 4368614"/>
              <a:gd name="connsiteY11" fmla="*/ 539726 h 2797742"/>
              <a:gd name="connsiteX0" fmla="*/ 0 w 4489911"/>
              <a:gd name="connsiteY0" fmla="*/ 0 h 2797742"/>
              <a:gd name="connsiteX1" fmla="*/ 199620 w 4489911"/>
              <a:gd name="connsiteY1" fmla="*/ 917027 h 2797742"/>
              <a:gd name="connsiteX2" fmla="*/ 559092 w 4489911"/>
              <a:gd name="connsiteY2" fmla="*/ 1568904 h 2797742"/>
              <a:gd name="connsiteX3" fmla="*/ 1290563 w 4489911"/>
              <a:gd name="connsiteY3" fmla="*/ 424950 h 2797742"/>
              <a:gd name="connsiteX4" fmla="*/ 1708251 w 4489911"/>
              <a:gd name="connsiteY4" fmla="*/ 1294635 h 2797742"/>
              <a:gd name="connsiteX5" fmla="*/ 2186212 w 4489911"/>
              <a:gd name="connsiteY5" fmla="*/ 688090 h 2797742"/>
              <a:gd name="connsiteX6" fmla="*/ 3005722 w 4489911"/>
              <a:gd name="connsiteY6" fmla="*/ 2797394 h 2797742"/>
              <a:gd name="connsiteX7" fmla="*/ 3576718 w 4489911"/>
              <a:gd name="connsiteY7" fmla="*/ 848820 h 2797742"/>
              <a:gd name="connsiteX8" fmla="*/ 3728379 w 4489911"/>
              <a:gd name="connsiteY8" fmla="*/ 83298 h 2797742"/>
              <a:gd name="connsiteX9" fmla="*/ 4456242 w 4489911"/>
              <a:gd name="connsiteY9" fmla="*/ 1565038 h 2797742"/>
              <a:gd name="connsiteX10" fmla="*/ 4368614 w 4489911"/>
              <a:gd name="connsiteY10" fmla="*/ 539726 h 2797742"/>
              <a:gd name="connsiteX11" fmla="*/ 4368614 w 4489911"/>
              <a:gd name="connsiteY11" fmla="*/ 539726 h 2797742"/>
              <a:gd name="connsiteX0" fmla="*/ 0 w 4474551"/>
              <a:gd name="connsiteY0" fmla="*/ 0 h 2797742"/>
              <a:gd name="connsiteX1" fmla="*/ 199620 w 4474551"/>
              <a:gd name="connsiteY1" fmla="*/ 917027 h 2797742"/>
              <a:gd name="connsiteX2" fmla="*/ 559092 w 4474551"/>
              <a:gd name="connsiteY2" fmla="*/ 1568904 h 2797742"/>
              <a:gd name="connsiteX3" fmla="*/ 1290563 w 4474551"/>
              <a:gd name="connsiteY3" fmla="*/ 424950 h 2797742"/>
              <a:gd name="connsiteX4" fmla="*/ 1708251 w 4474551"/>
              <a:gd name="connsiteY4" fmla="*/ 1294635 h 2797742"/>
              <a:gd name="connsiteX5" fmla="*/ 2186212 w 4474551"/>
              <a:gd name="connsiteY5" fmla="*/ 688090 h 2797742"/>
              <a:gd name="connsiteX6" fmla="*/ 3005722 w 4474551"/>
              <a:gd name="connsiteY6" fmla="*/ 2797394 h 2797742"/>
              <a:gd name="connsiteX7" fmla="*/ 3576718 w 4474551"/>
              <a:gd name="connsiteY7" fmla="*/ 848820 h 2797742"/>
              <a:gd name="connsiteX8" fmla="*/ 3962465 w 4474551"/>
              <a:gd name="connsiteY8" fmla="*/ 90613 h 2797742"/>
              <a:gd name="connsiteX9" fmla="*/ 4456242 w 4474551"/>
              <a:gd name="connsiteY9" fmla="*/ 1565038 h 2797742"/>
              <a:gd name="connsiteX10" fmla="*/ 4368614 w 4474551"/>
              <a:gd name="connsiteY10" fmla="*/ 539726 h 2797742"/>
              <a:gd name="connsiteX11" fmla="*/ 4368614 w 4474551"/>
              <a:gd name="connsiteY11" fmla="*/ 539726 h 2797742"/>
              <a:gd name="connsiteX0" fmla="*/ 0 w 4474661"/>
              <a:gd name="connsiteY0" fmla="*/ 0 h 2797742"/>
              <a:gd name="connsiteX1" fmla="*/ 199620 w 4474661"/>
              <a:gd name="connsiteY1" fmla="*/ 917027 h 2797742"/>
              <a:gd name="connsiteX2" fmla="*/ 559092 w 4474661"/>
              <a:gd name="connsiteY2" fmla="*/ 1568904 h 2797742"/>
              <a:gd name="connsiteX3" fmla="*/ 1290563 w 4474661"/>
              <a:gd name="connsiteY3" fmla="*/ 424950 h 2797742"/>
              <a:gd name="connsiteX4" fmla="*/ 1708251 w 4474661"/>
              <a:gd name="connsiteY4" fmla="*/ 1294635 h 2797742"/>
              <a:gd name="connsiteX5" fmla="*/ 2186212 w 4474661"/>
              <a:gd name="connsiteY5" fmla="*/ 688090 h 2797742"/>
              <a:gd name="connsiteX6" fmla="*/ 3005722 w 4474661"/>
              <a:gd name="connsiteY6" fmla="*/ 2797394 h 2797742"/>
              <a:gd name="connsiteX7" fmla="*/ 3576718 w 4474661"/>
              <a:gd name="connsiteY7" fmla="*/ 848820 h 2797742"/>
              <a:gd name="connsiteX8" fmla="*/ 3962465 w 4474661"/>
              <a:gd name="connsiteY8" fmla="*/ 90613 h 2797742"/>
              <a:gd name="connsiteX9" fmla="*/ 4456242 w 4474661"/>
              <a:gd name="connsiteY9" fmla="*/ 1565038 h 2797742"/>
              <a:gd name="connsiteX10" fmla="*/ 4368614 w 4474661"/>
              <a:gd name="connsiteY10" fmla="*/ 539726 h 2797742"/>
              <a:gd name="connsiteX11" fmla="*/ 4361299 w 4474661"/>
              <a:gd name="connsiteY11" fmla="*/ 488520 h 2797742"/>
              <a:gd name="connsiteX0" fmla="*/ 0 w 4807538"/>
              <a:gd name="connsiteY0" fmla="*/ 0 h 2797742"/>
              <a:gd name="connsiteX1" fmla="*/ 199620 w 4807538"/>
              <a:gd name="connsiteY1" fmla="*/ 917027 h 2797742"/>
              <a:gd name="connsiteX2" fmla="*/ 559092 w 4807538"/>
              <a:gd name="connsiteY2" fmla="*/ 1568904 h 2797742"/>
              <a:gd name="connsiteX3" fmla="*/ 1290563 w 4807538"/>
              <a:gd name="connsiteY3" fmla="*/ 424950 h 2797742"/>
              <a:gd name="connsiteX4" fmla="*/ 1708251 w 4807538"/>
              <a:gd name="connsiteY4" fmla="*/ 1294635 h 2797742"/>
              <a:gd name="connsiteX5" fmla="*/ 2186212 w 4807538"/>
              <a:gd name="connsiteY5" fmla="*/ 688090 h 2797742"/>
              <a:gd name="connsiteX6" fmla="*/ 3005722 w 4807538"/>
              <a:gd name="connsiteY6" fmla="*/ 2797394 h 2797742"/>
              <a:gd name="connsiteX7" fmla="*/ 3576718 w 4807538"/>
              <a:gd name="connsiteY7" fmla="*/ 848820 h 2797742"/>
              <a:gd name="connsiteX8" fmla="*/ 3962465 w 4807538"/>
              <a:gd name="connsiteY8" fmla="*/ 90613 h 2797742"/>
              <a:gd name="connsiteX9" fmla="*/ 4456242 w 4807538"/>
              <a:gd name="connsiteY9" fmla="*/ 1565038 h 2797742"/>
              <a:gd name="connsiteX10" fmla="*/ 4368614 w 4807538"/>
              <a:gd name="connsiteY10" fmla="*/ 539726 h 2797742"/>
              <a:gd name="connsiteX11" fmla="*/ 4807527 w 4807538"/>
              <a:gd name="connsiteY11" fmla="*/ 459259 h 2797742"/>
              <a:gd name="connsiteX0" fmla="*/ 0 w 4985518"/>
              <a:gd name="connsiteY0" fmla="*/ 0 h 2797742"/>
              <a:gd name="connsiteX1" fmla="*/ 199620 w 4985518"/>
              <a:gd name="connsiteY1" fmla="*/ 917027 h 2797742"/>
              <a:gd name="connsiteX2" fmla="*/ 559092 w 4985518"/>
              <a:gd name="connsiteY2" fmla="*/ 1568904 h 2797742"/>
              <a:gd name="connsiteX3" fmla="*/ 1290563 w 4985518"/>
              <a:gd name="connsiteY3" fmla="*/ 424950 h 2797742"/>
              <a:gd name="connsiteX4" fmla="*/ 1708251 w 4985518"/>
              <a:gd name="connsiteY4" fmla="*/ 1294635 h 2797742"/>
              <a:gd name="connsiteX5" fmla="*/ 2186212 w 4985518"/>
              <a:gd name="connsiteY5" fmla="*/ 688090 h 2797742"/>
              <a:gd name="connsiteX6" fmla="*/ 3005722 w 4985518"/>
              <a:gd name="connsiteY6" fmla="*/ 2797394 h 2797742"/>
              <a:gd name="connsiteX7" fmla="*/ 3576718 w 4985518"/>
              <a:gd name="connsiteY7" fmla="*/ 848820 h 2797742"/>
              <a:gd name="connsiteX8" fmla="*/ 3962465 w 4985518"/>
              <a:gd name="connsiteY8" fmla="*/ 90613 h 2797742"/>
              <a:gd name="connsiteX9" fmla="*/ 4456242 w 4985518"/>
              <a:gd name="connsiteY9" fmla="*/ 1565038 h 2797742"/>
              <a:gd name="connsiteX10" fmla="*/ 4975776 w 4985518"/>
              <a:gd name="connsiteY10" fmla="*/ 568987 h 2797742"/>
              <a:gd name="connsiteX11" fmla="*/ 4807527 w 4985518"/>
              <a:gd name="connsiteY11" fmla="*/ 459259 h 2797742"/>
              <a:gd name="connsiteX0" fmla="*/ 0 w 5093073"/>
              <a:gd name="connsiteY0" fmla="*/ 0 h 2797742"/>
              <a:gd name="connsiteX1" fmla="*/ 199620 w 5093073"/>
              <a:gd name="connsiteY1" fmla="*/ 917027 h 2797742"/>
              <a:gd name="connsiteX2" fmla="*/ 559092 w 5093073"/>
              <a:gd name="connsiteY2" fmla="*/ 1568904 h 2797742"/>
              <a:gd name="connsiteX3" fmla="*/ 1290563 w 5093073"/>
              <a:gd name="connsiteY3" fmla="*/ 424950 h 2797742"/>
              <a:gd name="connsiteX4" fmla="*/ 1708251 w 5093073"/>
              <a:gd name="connsiteY4" fmla="*/ 1294635 h 2797742"/>
              <a:gd name="connsiteX5" fmla="*/ 2186212 w 5093073"/>
              <a:gd name="connsiteY5" fmla="*/ 688090 h 2797742"/>
              <a:gd name="connsiteX6" fmla="*/ 3005722 w 5093073"/>
              <a:gd name="connsiteY6" fmla="*/ 2797394 h 2797742"/>
              <a:gd name="connsiteX7" fmla="*/ 3576718 w 5093073"/>
              <a:gd name="connsiteY7" fmla="*/ 848820 h 2797742"/>
              <a:gd name="connsiteX8" fmla="*/ 3962465 w 5093073"/>
              <a:gd name="connsiteY8" fmla="*/ 90613 h 2797742"/>
              <a:gd name="connsiteX9" fmla="*/ 4456242 w 5093073"/>
              <a:gd name="connsiteY9" fmla="*/ 1565038 h 2797742"/>
              <a:gd name="connsiteX10" fmla="*/ 4975776 w 5093073"/>
              <a:gd name="connsiteY10" fmla="*/ 568987 h 2797742"/>
              <a:gd name="connsiteX11" fmla="*/ 5092820 w 5093073"/>
              <a:gd name="connsiteY11" fmla="*/ 334901 h 2797742"/>
              <a:gd name="connsiteX0" fmla="*/ 0 w 5042627"/>
              <a:gd name="connsiteY0" fmla="*/ 0 h 2797742"/>
              <a:gd name="connsiteX1" fmla="*/ 199620 w 5042627"/>
              <a:gd name="connsiteY1" fmla="*/ 917027 h 2797742"/>
              <a:gd name="connsiteX2" fmla="*/ 559092 w 5042627"/>
              <a:gd name="connsiteY2" fmla="*/ 1568904 h 2797742"/>
              <a:gd name="connsiteX3" fmla="*/ 1290563 w 5042627"/>
              <a:gd name="connsiteY3" fmla="*/ 424950 h 2797742"/>
              <a:gd name="connsiteX4" fmla="*/ 1708251 w 5042627"/>
              <a:gd name="connsiteY4" fmla="*/ 1294635 h 2797742"/>
              <a:gd name="connsiteX5" fmla="*/ 2186212 w 5042627"/>
              <a:gd name="connsiteY5" fmla="*/ 688090 h 2797742"/>
              <a:gd name="connsiteX6" fmla="*/ 3005722 w 5042627"/>
              <a:gd name="connsiteY6" fmla="*/ 2797394 h 2797742"/>
              <a:gd name="connsiteX7" fmla="*/ 3576718 w 5042627"/>
              <a:gd name="connsiteY7" fmla="*/ 848820 h 2797742"/>
              <a:gd name="connsiteX8" fmla="*/ 3962465 w 5042627"/>
              <a:gd name="connsiteY8" fmla="*/ 90613 h 2797742"/>
              <a:gd name="connsiteX9" fmla="*/ 4456242 w 5042627"/>
              <a:gd name="connsiteY9" fmla="*/ 1565038 h 2797742"/>
              <a:gd name="connsiteX10" fmla="*/ 4975776 w 5042627"/>
              <a:gd name="connsiteY10" fmla="*/ 568987 h 2797742"/>
              <a:gd name="connsiteX11" fmla="*/ 5034298 w 5042627"/>
              <a:gd name="connsiteY11" fmla="*/ 247119 h 2797742"/>
              <a:gd name="connsiteX0" fmla="*/ 0 w 5064720"/>
              <a:gd name="connsiteY0" fmla="*/ 0 h 2797742"/>
              <a:gd name="connsiteX1" fmla="*/ 199620 w 5064720"/>
              <a:gd name="connsiteY1" fmla="*/ 917027 h 2797742"/>
              <a:gd name="connsiteX2" fmla="*/ 559092 w 5064720"/>
              <a:gd name="connsiteY2" fmla="*/ 1568904 h 2797742"/>
              <a:gd name="connsiteX3" fmla="*/ 1290563 w 5064720"/>
              <a:gd name="connsiteY3" fmla="*/ 424950 h 2797742"/>
              <a:gd name="connsiteX4" fmla="*/ 1708251 w 5064720"/>
              <a:gd name="connsiteY4" fmla="*/ 1294635 h 2797742"/>
              <a:gd name="connsiteX5" fmla="*/ 2186212 w 5064720"/>
              <a:gd name="connsiteY5" fmla="*/ 688090 h 2797742"/>
              <a:gd name="connsiteX6" fmla="*/ 3005722 w 5064720"/>
              <a:gd name="connsiteY6" fmla="*/ 2797394 h 2797742"/>
              <a:gd name="connsiteX7" fmla="*/ 3576718 w 5064720"/>
              <a:gd name="connsiteY7" fmla="*/ 848820 h 2797742"/>
              <a:gd name="connsiteX8" fmla="*/ 3962465 w 5064720"/>
              <a:gd name="connsiteY8" fmla="*/ 90613 h 2797742"/>
              <a:gd name="connsiteX9" fmla="*/ 4456242 w 5064720"/>
              <a:gd name="connsiteY9" fmla="*/ 1565038 h 2797742"/>
              <a:gd name="connsiteX10" fmla="*/ 4975776 w 5064720"/>
              <a:gd name="connsiteY10" fmla="*/ 568987 h 2797742"/>
              <a:gd name="connsiteX11" fmla="*/ 5034298 w 5064720"/>
              <a:gd name="connsiteY11" fmla="*/ 247119 h 2797742"/>
              <a:gd name="connsiteX0" fmla="*/ 0 w 5129491"/>
              <a:gd name="connsiteY0" fmla="*/ 0 h 2797742"/>
              <a:gd name="connsiteX1" fmla="*/ 199620 w 5129491"/>
              <a:gd name="connsiteY1" fmla="*/ 917027 h 2797742"/>
              <a:gd name="connsiteX2" fmla="*/ 559092 w 5129491"/>
              <a:gd name="connsiteY2" fmla="*/ 1568904 h 2797742"/>
              <a:gd name="connsiteX3" fmla="*/ 1290563 w 5129491"/>
              <a:gd name="connsiteY3" fmla="*/ 424950 h 2797742"/>
              <a:gd name="connsiteX4" fmla="*/ 1708251 w 5129491"/>
              <a:gd name="connsiteY4" fmla="*/ 1294635 h 2797742"/>
              <a:gd name="connsiteX5" fmla="*/ 2186212 w 5129491"/>
              <a:gd name="connsiteY5" fmla="*/ 688090 h 2797742"/>
              <a:gd name="connsiteX6" fmla="*/ 3005722 w 5129491"/>
              <a:gd name="connsiteY6" fmla="*/ 2797394 h 2797742"/>
              <a:gd name="connsiteX7" fmla="*/ 3576718 w 5129491"/>
              <a:gd name="connsiteY7" fmla="*/ 848820 h 2797742"/>
              <a:gd name="connsiteX8" fmla="*/ 3962465 w 5129491"/>
              <a:gd name="connsiteY8" fmla="*/ 90613 h 2797742"/>
              <a:gd name="connsiteX9" fmla="*/ 4456242 w 5129491"/>
              <a:gd name="connsiteY9" fmla="*/ 1565038 h 2797742"/>
              <a:gd name="connsiteX10" fmla="*/ 4975776 w 5129491"/>
              <a:gd name="connsiteY10" fmla="*/ 568987 h 2797742"/>
              <a:gd name="connsiteX11" fmla="*/ 5129396 w 5129491"/>
              <a:gd name="connsiteY11" fmla="*/ 166652 h 2797742"/>
              <a:gd name="connsiteX0" fmla="*/ 0 w 5407390"/>
              <a:gd name="connsiteY0" fmla="*/ 0 h 2797742"/>
              <a:gd name="connsiteX1" fmla="*/ 199620 w 5407390"/>
              <a:gd name="connsiteY1" fmla="*/ 917027 h 2797742"/>
              <a:gd name="connsiteX2" fmla="*/ 559092 w 5407390"/>
              <a:gd name="connsiteY2" fmla="*/ 1568904 h 2797742"/>
              <a:gd name="connsiteX3" fmla="*/ 1290563 w 5407390"/>
              <a:gd name="connsiteY3" fmla="*/ 424950 h 2797742"/>
              <a:gd name="connsiteX4" fmla="*/ 1708251 w 5407390"/>
              <a:gd name="connsiteY4" fmla="*/ 1294635 h 2797742"/>
              <a:gd name="connsiteX5" fmla="*/ 2186212 w 5407390"/>
              <a:gd name="connsiteY5" fmla="*/ 688090 h 2797742"/>
              <a:gd name="connsiteX6" fmla="*/ 3005722 w 5407390"/>
              <a:gd name="connsiteY6" fmla="*/ 2797394 h 2797742"/>
              <a:gd name="connsiteX7" fmla="*/ 3576718 w 5407390"/>
              <a:gd name="connsiteY7" fmla="*/ 848820 h 2797742"/>
              <a:gd name="connsiteX8" fmla="*/ 3962465 w 5407390"/>
              <a:gd name="connsiteY8" fmla="*/ 90613 h 2797742"/>
              <a:gd name="connsiteX9" fmla="*/ 4456242 w 5407390"/>
              <a:gd name="connsiteY9" fmla="*/ 1565038 h 2797742"/>
              <a:gd name="connsiteX10" fmla="*/ 4975776 w 5407390"/>
              <a:gd name="connsiteY10" fmla="*/ 568987 h 2797742"/>
              <a:gd name="connsiteX11" fmla="*/ 5407374 w 5407390"/>
              <a:gd name="connsiteY11" fmla="*/ 400738 h 2797742"/>
              <a:gd name="connsiteX0" fmla="*/ 0 w 5356184"/>
              <a:gd name="connsiteY0" fmla="*/ 0 h 2768481"/>
              <a:gd name="connsiteX1" fmla="*/ 148414 w 5356184"/>
              <a:gd name="connsiteY1" fmla="*/ 887766 h 2768481"/>
              <a:gd name="connsiteX2" fmla="*/ 507886 w 5356184"/>
              <a:gd name="connsiteY2" fmla="*/ 1539643 h 2768481"/>
              <a:gd name="connsiteX3" fmla="*/ 1239357 w 5356184"/>
              <a:gd name="connsiteY3" fmla="*/ 395689 h 2768481"/>
              <a:gd name="connsiteX4" fmla="*/ 1657045 w 5356184"/>
              <a:gd name="connsiteY4" fmla="*/ 1265374 h 2768481"/>
              <a:gd name="connsiteX5" fmla="*/ 2135006 w 5356184"/>
              <a:gd name="connsiteY5" fmla="*/ 658829 h 2768481"/>
              <a:gd name="connsiteX6" fmla="*/ 2954516 w 5356184"/>
              <a:gd name="connsiteY6" fmla="*/ 2768133 h 2768481"/>
              <a:gd name="connsiteX7" fmla="*/ 3525512 w 5356184"/>
              <a:gd name="connsiteY7" fmla="*/ 819559 h 2768481"/>
              <a:gd name="connsiteX8" fmla="*/ 3911259 w 5356184"/>
              <a:gd name="connsiteY8" fmla="*/ 61352 h 2768481"/>
              <a:gd name="connsiteX9" fmla="*/ 4405036 w 5356184"/>
              <a:gd name="connsiteY9" fmla="*/ 1535777 h 2768481"/>
              <a:gd name="connsiteX10" fmla="*/ 4924570 w 5356184"/>
              <a:gd name="connsiteY10" fmla="*/ 539726 h 2768481"/>
              <a:gd name="connsiteX11" fmla="*/ 5356168 w 5356184"/>
              <a:gd name="connsiteY11" fmla="*/ 371477 h 276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6184" h="2768481">
                <a:moveTo>
                  <a:pt x="0" y="0"/>
                </a:moveTo>
                <a:cubicBezTo>
                  <a:pt x="34344" y="81566"/>
                  <a:pt x="42164" y="505693"/>
                  <a:pt x="148414" y="887766"/>
                </a:cubicBezTo>
                <a:cubicBezTo>
                  <a:pt x="255541" y="1281843"/>
                  <a:pt x="398759" y="1477052"/>
                  <a:pt x="507886" y="1539643"/>
                </a:cubicBezTo>
                <a:cubicBezTo>
                  <a:pt x="967118" y="1477001"/>
                  <a:pt x="1047831" y="441400"/>
                  <a:pt x="1239357" y="395689"/>
                </a:cubicBezTo>
                <a:cubicBezTo>
                  <a:pt x="1430883" y="349978"/>
                  <a:pt x="1507770" y="1221517"/>
                  <a:pt x="1657045" y="1265374"/>
                </a:cubicBezTo>
                <a:cubicBezTo>
                  <a:pt x="1806320" y="1309231"/>
                  <a:pt x="1918761" y="408369"/>
                  <a:pt x="2135006" y="658829"/>
                </a:cubicBezTo>
                <a:cubicBezTo>
                  <a:pt x="2351251" y="909289"/>
                  <a:pt x="2722765" y="2741345"/>
                  <a:pt x="2954516" y="2768133"/>
                </a:cubicBezTo>
                <a:cubicBezTo>
                  <a:pt x="3186267" y="2794921"/>
                  <a:pt x="3366055" y="1270689"/>
                  <a:pt x="3525512" y="819559"/>
                </a:cubicBezTo>
                <a:cubicBezTo>
                  <a:pt x="3684969" y="368429"/>
                  <a:pt x="3764672" y="-58018"/>
                  <a:pt x="3911259" y="61352"/>
                </a:cubicBezTo>
                <a:cubicBezTo>
                  <a:pt x="4057846" y="180722"/>
                  <a:pt x="4236151" y="1456048"/>
                  <a:pt x="4405036" y="1535777"/>
                </a:cubicBezTo>
                <a:cubicBezTo>
                  <a:pt x="4573921" y="1615506"/>
                  <a:pt x="4766048" y="733776"/>
                  <a:pt x="4924570" y="539726"/>
                </a:cubicBezTo>
                <a:cubicBezTo>
                  <a:pt x="5083092" y="345676"/>
                  <a:pt x="5358606" y="388546"/>
                  <a:pt x="5356168" y="371477"/>
                </a:cubicBezTo>
              </a:path>
            </a:pathLst>
          </a:custGeom>
          <a:noFill/>
          <a:ln w="28575">
            <a:solidFill>
              <a:srgbClr val="B80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19C7AEC-D7AE-4774-97F7-33F493060161}"/>
                  </a:ext>
                </a:extLst>
              </p:cNvPr>
              <p:cNvSpPr txBox="1"/>
              <p:nvPr/>
            </p:nvSpPr>
            <p:spPr>
              <a:xfrm>
                <a:off x="5143283" y="2228670"/>
                <a:ext cx="7892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𝑓</m:t>
                      </m:r>
                      <m:r>
                        <a:rPr lang="en-IN" sz="2800" b="0" i="1" smtClean="0">
                          <a:latin typeface="Cambria Math" panose="02040503050406030204" pitchFamily="18" charset="0"/>
                        </a:rPr>
                        <m:t>(</m:t>
                      </m:r>
                      <m:r>
                        <a:rPr lang="en-IN" sz="2800" b="0" i="1" smtClean="0">
                          <a:latin typeface="Cambria Math" panose="02040503050406030204" pitchFamily="18" charset="0"/>
                        </a:rPr>
                        <m:t>𝑥</m:t>
                      </m:r>
                      <m:r>
                        <a:rPr lang="en-IN" sz="2800" b="0" i="1" smtClean="0">
                          <a:latin typeface="Cambria Math" panose="02040503050406030204" pitchFamily="18" charset="0"/>
                        </a:rPr>
                        <m:t>)</m:t>
                      </m:r>
                    </m:oMath>
                  </m:oMathPara>
                </a14:m>
                <a:endParaRPr lang="en-IN" sz="2800" dirty="0"/>
              </a:p>
            </p:txBody>
          </p:sp>
        </mc:Choice>
        <mc:Fallback xmlns="">
          <p:sp>
            <p:nvSpPr>
              <p:cNvPr id="52" name="TextBox 51">
                <a:extLst>
                  <a:ext uri="{FF2B5EF4-FFF2-40B4-BE49-F238E27FC236}">
                    <a16:creationId xmlns:a16="http://schemas.microsoft.com/office/drawing/2014/main" xmlns="" xmlns:a14="http://schemas.microsoft.com/office/drawing/2010/main" id="{919C7AEC-D7AE-4774-97F7-33F493060161}"/>
                  </a:ext>
                </a:extLst>
              </p:cNvPr>
              <p:cNvSpPr txBox="1">
                <a:spLocks noRot="1" noChangeAspect="1" noMove="1" noResize="1" noEditPoints="1" noAdjustHandles="1" noChangeArrowheads="1" noChangeShapeType="1" noTextEdit="1"/>
              </p:cNvSpPr>
              <p:nvPr/>
            </p:nvSpPr>
            <p:spPr>
              <a:xfrm>
                <a:off x="5143283" y="2228670"/>
                <a:ext cx="789255" cy="430887"/>
              </a:xfrm>
              <a:prstGeom prst="rect">
                <a:avLst/>
              </a:prstGeom>
              <a:blipFill>
                <a:blip r:embed="rId5" cstate="print"/>
                <a:stretch>
                  <a:fillRect/>
                </a:stretch>
              </a:blipFill>
            </p:spPr>
            <p:txBody>
              <a:bodyPr/>
              <a:lstStyle/>
              <a:p>
                <a:r>
                  <a:rPr lang="en-IN">
                    <a:noFill/>
                  </a:rPr>
                  <a:t> </a:t>
                </a:r>
              </a:p>
            </p:txBody>
          </p:sp>
        </mc:Fallback>
      </mc:AlternateContent>
      <p:cxnSp>
        <p:nvCxnSpPr>
          <p:cNvPr id="53" name="Straight Connector 52">
            <a:extLst>
              <a:ext uri="{FF2B5EF4-FFF2-40B4-BE49-F238E27FC236}">
                <a16:creationId xmlns:a16="http://schemas.microsoft.com/office/drawing/2014/main" id="{20D5B5BE-6496-4EAB-85AE-4DBE7A51730C}"/>
              </a:ext>
            </a:extLst>
          </p:cNvPr>
          <p:cNvCxnSpPr>
            <a:cxnSpLocks/>
          </p:cNvCxnSpPr>
          <p:nvPr/>
        </p:nvCxnSpPr>
        <p:spPr>
          <a:xfrm>
            <a:off x="5932538" y="2142723"/>
            <a:ext cx="5623" cy="3026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F9C2610-0F7E-4A5B-AF13-3B5FC97419C6}"/>
              </a:ext>
            </a:extLst>
          </p:cNvPr>
          <p:cNvCxnSpPr>
            <a:cxnSpLocks/>
          </p:cNvCxnSpPr>
          <p:nvPr/>
        </p:nvCxnSpPr>
        <p:spPr>
          <a:xfrm flipH="1">
            <a:off x="5595865" y="4160500"/>
            <a:ext cx="60705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2FECC63-7E05-4C58-9AB9-1237C1CC4A30}"/>
                  </a:ext>
                </a:extLst>
              </p:cNvPr>
              <p:cNvSpPr txBox="1"/>
              <p:nvPr/>
            </p:nvSpPr>
            <p:spPr>
              <a:xfrm>
                <a:off x="11438794" y="4111563"/>
                <a:ext cx="28341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𝑥</m:t>
                      </m:r>
                    </m:oMath>
                  </m:oMathPara>
                </a14:m>
                <a:endParaRPr lang="en-IN" sz="2800" dirty="0"/>
              </a:p>
            </p:txBody>
          </p:sp>
        </mc:Choice>
        <mc:Fallback xmlns="">
          <p:sp>
            <p:nvSpPr>
              <p:cNvPr id="62" name="TextBox 61">
                <a:extLst>
                  <a:ext uri="{FF2B5EF4-FFF2-40B4-BE49-F238E27FC236}">
                    <a16:creationId xmlns:a16="http://schemas.microsoft.com/office/drawing/2014/main" xmlns="" xmlns:a14="http://schemas.microsoft.com/office/drawing/2010/main" id="{F2FECC63-7E05-4C58-9AB9-1237C1CC4A30}"/>
                  </a:ext>
                </a:extLst>
              </p:cNvPr>
              <p:cNvSpPr txBox="1">
                <a:spLocks noRot="1" noChangeAspect="1" noMove="1" noResize="1" noEditPoints="1" noAdjustHandles="1" noChangeArrowheads="1" noChangeShapeType="1" noTextEdit="1"/>
              </p:cNvSpPr>
              <p:nvPr/>
            </p:nvSpPr>
            <p:spPr>
              <a:xfrm>
                <a:off x="11438794" y="4111563"/>
                <a:ext cx="283411" cy="430887"/>
              </a:xfrm>
              <a:prstGeom prst="rect">
                <a:avLst/>
              </a:prstGeom>
              <a:blipFill>
                <a:blip r:embed="rId6" cstate="print"/>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9C9DAC-661A-4125-B11A-333618AE41B8}"/>
                  </a:ext>
                </a:extLst>
              </p:cNvPr>
              <p:cNvSpPr txBox="1"/>
              <p:nvPr/>
            </p:nvSpPr>
            <p:spPr>
              <a:xfrm>
                <a:off x="6861959" y="4160620"/>
                <a:ext cx="3211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solidFill>
                            <a:srgbClr val="FF0000"/>
                          </a:solidFill>
                          <a:latin typeface="Cambria Math" panose="02040503050406030204" pitchFamily="18" charset="0"/>
                          <a:ea typeface="Cambria Math" panose="02040503050406030204" pitchFamily="18" charset="0"/>
                        </a:rPr>
                        <m:t>∆</m:t>
                      </m:r>
                      <m:r>
                        <a:rPr lang="en-IN" i="1" smtClean="0">
                          <a:solidFill>
                            <a:srgbClr val="FF0000"/>
                          </a:solidFill>
                          <a:latin typeface="Cambria Math" panose="02040503050406030204" pitchFamily="18" charset="0"/>
                          <a:ea typeface="Cambria Math" panose="02040503050406030204" pitchFamily="18" charset="0"/>
                        </a:rPr>
                        <m:t>𝑥</m:t>
                      </m:r>
                    </m:oMath>
                  </m:oMathPara>
                </a14:m>
                <a:endParaRPr lang="en-IN" dirty="0">
                  <a:solidFill>
                    <a:srgbClr val="FF0000"/>
                  </a:solidFill>
                </a:endParaRPr>
              </a:p>
            </p:txBody>
          </p:sp>
        </mc:Choice>
        <mc:Fallback xmlns="">
          <p:sp>
            <p:nvSpPr>
              <p:cNvPr id="6" name="TextBox 5">
                <a:extLst>
                  <a:ext uri="{FF2B5EF4-FFF2-40B4-BE49-F238E27FC236}">
                    <a16:creationId xmlns:a16="http://schemas.microsoft.com/office/drawing/2014/main" xmlns="" xmlns:a14="http://schemas.microsoft.com/office/drawing/2010/main" id="{979C9DAC-661A-4125-B11A-333618AE41B8}"/>
                  </a:ext>
                </a:extLst>
              </p:cNvPr>
              <p:cNvSpPr txBox="1">
                <a:spLocks noRot="1" noChangeAspect="1" noMove="1" noResize="1" noEditPoints="1" noAdjustHandles="1" noChangeArrowheads="1" noChangeShapeType="1" noTextEdit="1"/>
              </p:cNvSpPr>
              <p:nvPr/>
            </p:nvSpPr>
            <p:spPr>
              <a:xfrm>
                <a:off x="6861959" y="4160620"/>
                <a:ext cx="321177" cy="276999"/>
              </a:xfrm>
              <a:prstGeom prst="rect">
                <a:avLst/>
              </a:prstGeom>
              <a:blipFill>
                <a:blip r:embed="rId7" cstate="print"/>
                <a:stretch>
                  <a:fillRect l="-17308" r="-11538" b="-6667"/>
                </a:stretch>
              </a:blipFill>
            </p:spPr>
            <p:txBody>
              <a:bodyPr/>
              <a:lstStyle/>
              <a:p>
                <a:r>
                  <a:rPr lang="en-IN">
                    <a:noFill/>
                  </a:rPr>
                  <a:t> </a:t>
                </a:r>
              </a:p>
            </p:txBody>
          </p:sp>
        </mc:Fallback>
      </mc:AlternateContent>
      <p:cxnSp>
        <p:nvCxnSpPr>
          <p:cNvPr id="10" name="Straight Connector 9">
            <a:extLst>
              <a:ext uri="{FF2B5EF4-FFF2-40B4-BE49-F238E27FC236}">
                <a16:creationId xmlns:a16="http://schemas.microsoft.com/office/drawing/2014/main" id="{CE87662E-7E9D-41B3-B3AB-60C8DFB490BD}"/>
              </a:ext>
            </a:extLst>
          </p:cNvPr>
          <p:cNvCxnSpPr>
            <a:cxnSpLocks/>
          </p:cNvCxnSpPr>
          <p:nvPr/>
        </p:nvCxnSpPr>
        <p:spPr>
          <a:xfrm>
            <a:off x="6926558" y="3833959"/>
            <a:ext cx="0" cy="37547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2D4ED8D-C064-4C62-BB0B-50F45D01FA31}"/>
              </a:ext>
            </a:extLst>
          </p:cNvPr>
          <p:cNvCxnSpPr>
            <a:cxnSpLocks/>
          </p:cNvCxnSpPr>
          <p:nvPr/>
        </p:nvCxnSpPr>
        <p:spPr>
          <a:xfrm>
            <a:off x="7050109" y="3668117"/>
            <a:ext cx="6675" cy="54526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217A3D1-D675-464E-A619-157DCE9D155D}"/>
              </a:ext>
            </a:extLst>
          </p:cNvPr>
          <p:cNvCxnSpPr>
            <a:cxnSpLocks/>
          </p:cNvCxnSpPr>
          <p:nvPr/>
        </p:nvCxnSpPr>
        <p:spPr>
          <a:xfrm>
            <a:off x="5968376" y="3815024"/>
            <a:ext cx="1031333"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1E80A96-7161-439D-85E1-77EEE80F3102}"/>
              </a:ext>
            </a:extLst>
          </p:cNvPr>
          <p:cNvCxnSpPr>
            <a:cxnSpLocks/>
          </p:cNvCxnSpPr>
          <p:nvPr/>
        </p:nvCxnSpPr>
        <p:spPr>
          <a:xfrm>
            <a:off x="5905757" y="3670245"/>
            <a:ext cx="114435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697776A-F972-4D0E-B8A9-D28B0AEAF17D}"/>
                  </a:ext>
                </a:extLst>
              </p:cNvPr>
              <p:cNvSpPr txBox="1"/>
              <p:nvPr/>
            </p:nvSpPr>
            <p:spPr>
              <a:xfrm>
                <a:off x="5258850" y="3606503"/>
                <a:ext cx="6469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solidFill>
                            <a:srgbClr val="FF0000"/>
                          </a:solidFill>
                          <a:latin typeface="Cambria Math" panose="02040503050406030204" pitchFamily="18" charset="0"/>
                          <a:ea typeface="Cambria Math" panose="02040503050406030204" pitchFamily="18" charset="0"/>
                        </a:rPr>
                        <m:t>∆</m:t>
                      </m:r>
                      <m:r>
                        <a:rPr lang="en-IN" i="1" smtClean="0">
                          <a:solidFill>
                            <a:srgbClr val="FF0000"/>
                          </a:solidFill>
                          <a:latin typeface="Cambria Math" panose="02040503050406030204" pitchFamily="18" charset="0"/>
                          <a:ea typeface="Cambria Math" panose="02040503050406030204" pitchFamily="18" charset="0"/>
                        </a:rPr>
                        <m:t>𝑓</m:t>
                      </m:r>
                      <m:r>
                        <a:rPr lang="en-IN" i="1" smtClean="0">
                          <a:solidFill>
                            <a:srgbClr val="FF0000"/>
                          </a:solidFill>
                          <a:latin typeface="Cambria Math" panose="02040503050406030204" pitchFamily="18" charset="0"/>
                          <a:ea typeface="Cambria Math" panose="02040503050406030204" pitchFamily="18" charset="0"/>
                        </a:rPr>
                        <m:t>(</m:t>
                      </m:r>
                      <m:r>
                        <a:rPr lang="en-IN" i="1" smtClean="0">
                          <a:solidFill>
                            <a:srgbClr val="FF0000"/>
                          </a:solidFill>
                          <a:latin typeface="Cambria Math" panose="02040503050406030204" pitchFamily="18" charset="0"/>
                          <a:ea typeface="Cambria Math" panose="02040503050406030204" pitchFamily="18" charset="0"/>
                        </a:rPr>
                        <m:t>𝑥</m:t>
                      </m:r>
                      <m:r>
                        <a:rPr lang="en-IN" i="1" smtClean="0">
                          <a:solidFill>
                            <a:srgbClr val="FF0000"/>
                          </a:solidFill>
                          <a:latin typeface="Cambria Math" panose="02040503050406030204" pitchFamily="18" charset="0"/>
                          <a:ea typeface="Cambria Math" panose="02040503050406030204" pitchFamily="18" charset="0"/>
                        </a:rPr>
                        <m:t>)</m:t>
                      </m:r>
                    </m:oMath>
                  </m:oMathPara>
                </a14:m>
                <a:endParaRPr lang="en-IN" dirty="0">
                  <a:solidFill>
                    <a:srgbClr val="FF0000"/>
                  </a:solidFill>
                </a:endParaRPr>
              </a:p>
            </p:txBody>
          </p:sp>
        </mc:Choice>
        <mc:Fallback xmlns="">
          <p:sp>
            <p:nvSpPr>
              <p:cNvPr id="85" name="TextBox 84">
                <a:extLst>
                  <a:ext uri="{FF2B5EF4-FFF2-40B4-BE49-F238E27FC236}">
                    <a16:creationId xmlns:a16="http://schemas.microsoft.com/office/drawing/2014/main" xmlns="" xmlns:a14="http://schemas.microsoft.com/office/drawing/2010/main" id="{7697776A-F972-4D0E-B8A9-D28B0AEAF17D}"/>
                  </a:ext>
                </a:extLst>
              </p:cNvPr>
              <p:cNvSpPr txBox="1">
                <a:spLocks noRot="1" noChangeAspect="1" noMove="1" noResize="1" noEditPoints="1" noAdjustHandles="1" noChangeArrowheads="1" noChangeShapeType="1" noTextEdit="1"/>
              </p:cNvSpPr>
              <p:nvPr/>
            </p:nvSpPr>
            <p:spPr>
              <a:xfrm>
                <a:off x="5258850" y="3606503"/>
                <a:ext cx="646907" cy="276999"/>
              </a:xfrm>
              <a:prstGeom prst="rect">
                <a:avLst/>
              </a:prstGeom>
              <a:blipFill>
                <a:blip r:embed="rId8" cstate="print"/>
                <a:stretch>
                  <a:fillRect l="-8491" t="-4444" r="-13208" b="-3555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375694B-5BF3-476E-9428-A0B73675167A}"/>
                  </a:ext>
                </a:extLst>
              </p:cNvPr>
              <p:cNvSpPr txBox="1"/>
              <p:nvPr/>
            </p:nvSpPr>
            <p:spPr>
              <a:xfrm>
                <a:off x="8345857" y="4209438"/>
                <a:ext cx="3211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solidFill>
                            <a:srgbClr val="0000FF"/>
                          </a:solidFill>
                          <a:latin typeface="Cambria Math" panose="02040503050406030204" pitchFamily="18" charset="0"/>
                          <a:ea typeface="Cambria Math" panose="02040503050406030204" pitchFamily="18" charset="0"/>
                        </a:rPr>
                        <m:t>∆</m:t>
                      </m:r>
                      <m:r>
                        <a:rPr lang="en-IN" i="1" smtClean="0">
                          <a:solidFill>
                            <a:srgbClr val="0000FF"/>
                          </a:solidFill>
                          <a:latin typeface="Cambria Math" panose="02040503050406030204" pitchFamily="18" charset="0"/>
                          <a:ea typeface="Cambria Math" panose="02040503050406030204" pitchFamily="18" charset="0"/>
                        </a:rPr>
                        <m:t>𝑥</m:t>
                      </m:r>
                    </m:oMath>
                  </m:oMathPara>
                </a14:m>
                <a:endParaRPr lang="en-IN" dirty="0">
                  <a:solidFill>
                    <a:srgbClr val="0000FF"/>
                  </a:solidFill>
                </a:endParaRPr>
              </a:p>
            </p:txBody>
          </p:sp>
        </mc:Choice>
        <mc:Fallback xmlns="">
          <p:sp>
            <p:nvSpPr>
              <p:cNvPr id="86" name="TextBox 85">
                <a:extLst>
                  <a:ext uri="{FF2B5EF4-FFF2-40B4-BE49-F238E27FC236}">
                    <a16:creationId xmlns:a16="http://schemas.microsoft.com/office/drawing/2014/main" xmlns="" xmlns:a14="http://schemas.microsoft.com/office/drawing/2010/main" id="{C375694B-5BF3-476E-9428-A0B73675167A}"/>
                  </a:ext>
                </a:extLst>
              </p:cNvPr>
              <p:cNvSpPr txBox="1">
                <a:spLocks noRot="1" noChangeAspect="1" noMove="1" noResize="1" noEditPoints="1" noAdjustHandles="1" noChangeArrowheads="1" noChangeShapeType="1" noTextEdit="1"/>
              </p:cNvSpPr>
              <p:nvPr/>
            </p:nvSpPr>
            <p:spPr>
              <a:xfrm>
                <a:off x="8345857" y="4209438"/>
                <a:ext cx="321177" cy="276999"/>
              </a:xfrm>
              <a:prstGeom prst="rect">
                <a:avLst/>
              </a:prstGeom>
              <a:blipFill>
                <a:blip r:embed="rId9" cstate="print"/>
                <a:stretch>
                  <a:fillRect l="-15094" r="-9434" b="-6667"/>
                </a:stretch>
              </a:blipFill>
            </p:spPr>
            <p:txBody>
              <a:bodyPr/>
              <a:lstStyle/>
              <a:p>
                <a:r>
                  <a:rPr lang="en-IN">
                    <a:noFill/>
                  </a:rPr>
                  <a:t> </a:t>
                </a:r>
              </a:p>
            </p:txBody>
          </p:sp>
        </mc:Fallback>
      </mc:AlternateContent>
      <p:cxnSp>
        <p:nvCxnSpPr>
          <p:cNvPr id="87" name="Straight Connector 86">
            <a:extLst>
              <a:ext uri="{FF2B5EF4-FFF2-40B4-BE49-F238E27FC236}">
                <a16:creationId xmlns:a16="http://schemas.microsoft.com/office/drawing/2014/main" id="{87AF055C-E645-4590-B5D0-BCAD3D738C6E}"/>
              </a:ext>
            </a:extLst>
          </p:cNvPr>
          <p:cNvCxnSpPr>
            <a:cxnSpLocks/>
          </p:cNvCxnSpPr>
          <p:nvPr/>
        </p:nvCxnSpPr>
        <p:spPr>
          <a:xfrm>
            <a:off x="8552883" y="3560691"/>
            <a:ext cx="13411" cy="64874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822D4B7-D665-4110-ACA2-D538C3DFD867}"/>
              </a:ext>
            </a:extLst>
          </p:cNvPr>
          <p:cNvCxnSpPr>
            <a:cxnSpLocks/>
          </p:cNvCxnSpPr>
          <p:nvPr/>
        </p:nvCxnSpPr>
        <p:spPr>
          <a:xfrm>
            <a:off x="8408427" y="3100614"/>
            <a:ext cx="20906" cy="110089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2B68E2B-D91E-4FCA-8388-FEBE564FC2F7}"/>
              </a:ext>
            </a:extLst>
          </p:cNvPr>
          <p:cNvCxnSpPr>
            <a:cxnSpLocks/>
          </p:cNvCxnSpPr>
          <p:nvPr/>
        </p:nvCxnSpPr>
        <p:spPr>
          <a:xfrm>
            <a:off x="5941595" y="3139587"/>
            <a:ext cx="245987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0892A74-960C-4043-A7E7-4B5C4D648DD6}"/>
              </a:ext>
            </a:extLst>
          </p:cNvPr>
          <p:cNvCxnSpPr>
            <a:cxnSpLocks/>
          </p:cNvCxnSpPr>
          <p:nvPr/>
        </p:nvCxnSpPr>
        <p:spPr>
          <a:xfrm>
            <a:off x="5941595" y="3557494"/>
            <a:ext cx="256485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6BA2B47-3338-4EA6-8A3D-F36A7D351CBA}"/>
                  </a:ext>
                </a:extLst>
              </p:cNvPr>
              <p:cNvSpPr txBox="1"/>
              <p:nvPr/>
            </p:nvSpPr>
            <p:spPr>
              <a:xfrm>
                <a:off x="5260632" y="3202675"/>
                <a:ext cx="6469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solidFill>
                            <a:srgbClr val="0000FF"/>
                          </a:solidFill>
                          <a:latin typeface="Cambria Math" panose="02040503050406030204" pitchFamily="18" charset="0"/>
                          <a:ea typeface="Cambria Math" panose="02040503050406030204" pitchFamily="18" charset="0"/>
                        </a:rPr>
                        <m:t>∆</m:t>
                      </m:r>
                      <m:r>
                        <a:rPr lang="en-IN" i="1" smtClean="0">
                          <a:solidFill>
                            <a:srgbClr val="0000FF"/>
                          </a:solidFill>
                          <a:latin typeface="Cambria Math" panose="02040503050406030204" pitchFamily="18" charset="0"/>
                          <a:ea typeface="Cambria Math" panose="02040503050406030204" pitchFamily="18" charset="0"/>
                        </a:rPr>
                        <m:t>𝑓</m:t>
                      </m:r>
                      <m:r>
                        <a:rPr lang="en-IN" i="1" smtClean="0">
                          <a:solidFill>
                            <a:srgbClr val="0000FF"/>
                          </a:solidFill>
                          <a:latin typeface="Cambria Math" panose="02040503050406030204" pitchFamily="18" charset="0"/>
                          <a:ea typeface="Cambria Math" panose="02040503050406030204" pitchFamily="18" charset="0"/>
                        </a:rPr>
                        <m:t>(</m:t>
                      </m:r>
                      <m:r>
                        <a:rPr lang="en-IN" i="1" smtClean="0">
                          <a:solidFill>
                            <a:srgbClr val="0000FF"/>
                          </a:solidFill>
                          <a:latin typeface="Cambria Math" panose="02040503050406030204" pitchFamily="18" charset="0"/>
                          <a:ea typeface="Cambria Math" panose="02040503050406030204" pitchFamily="18" charset="0"/>
                        </a:rPr>
                        <m:t>𝑥</m:t>
                      </m:r>
                      <m:r>
                        <a:rPr lang="en-IN" i="1" smtClean="0">
                          <a:solidFill>
                            <a:srgbClr val="0000FF"/>
                          </a:solidFill>
                          <a:latin typeface="Cambria Math" panose="02040503050406030204" pitchFamily="18" charset="0"/>
                          <a:ea typeface="Cambria Math" panose="02040503050406030204" pitchFamily="18" charset="0"/>
                        </a:rPr>
                        <m:t>)</m:t>
                      </m:r>
                    </m:oMath>
                  </m:oMathPara>
                </a14:m>
                <a:endParaRPr lang="en-IN" dirty="0">
                  <a:solidFill>
                    <a:srgbClr val="0000FF"/>
                  </a:solidFill>
                </a:endParaRPr>
              </a:p>
            </p:txBody>
          </p:sp>
        </mc:Choice>
        <mc:Fallback xmlns="">
          <p:sp>
            <p:nvSpPr>
              <p:cNvPr id="97" name="TextBox 96">
                <a:extLst>
                  <a:ext uri="{FF2B5EF4-FFF2-40B4-BE49-F238E27FC236}">
                    <a16:creationId xmlns:a16="http://schemas.microsoft.com/office/drawing/2014/main" xmlns="" xmlns:a14="http://schemas.microsoft.com/office/drawing/2010/main" id="{26BA2B47-3338-4EA6-8A3D-F36A7D351CBA}"/>
                  </a:ext>
                </a:extLst>
              </p:cNvPr>
              <p:cNvSpPr txBox="1">
                <a:spLocks noRot="1" noChangeAspect="1" noMove="1" noResize="1" noEditPoints="1" noAdjustHandles="1" noChangeArrowheads="1" noChangeShapeType="1" noTextEdit="1"/>
              </p:cNvSpPr>
              <p:nvPr/>
            </p:nvSpPr>
            <p:spPr>
              <a:xfrm>
                <a:off x="5260632" y="3202675"/>
                <a:ext cx="646907" cy="276999"/>
              </a:xfrm>
              <a:prstGeom prst="rect">
                <a:avLst/>
              </a:prstGeom>
              <a:blipFill>
                <a:blip r:embed="rId10" cstate="print"/>
                <a:stretch>
                  <a:fillRect l="-8491" t="-2174" r="-13208" b="-32609"/>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9" name="Speech Bubble: Rectangle 98">
                <a:extLst>
                  <a:ext uri="{FF2B5EF4-FFF2-40B4-BE49-F238E27FC236}">
                    <a16:creationId xmlns:a16="http://schemas.microsoft.com/office/drawing/2014/main" id="{B4AC3364-B840-4857-8EFF-D0CD8CE95B7C}"/>
                  </a:ext>
                </a:extLst>
              </p:cNvPr>
              <p:cNvSpPr/>
              <p:nvPr/>
            </p:nvSpPr>
            <p:spPr>
              <a:xfrm>
                <a:off x="448820" y="2867356"/>
                <a:ext cx="4549090" cy="1380275"/>
              </a:xfrm>
              <a:prstGeom prst="wedgeRectCallout">
                <a:avLst>
                  <a:gd name="adj1" fmla="val -36164"/>
                  <a:gd name="adj2" fmla="val -67122"/>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Sign is also important: Positive derivative means </a:t>
                </a:r>
                <a14:m>
                  <m:oMath xmlns:m="http://schemas.openxmlformats.org/officeDocument/2006/math">
                    <m:r>
                      <a:rPr lang="en-IN" i="1" dirty="0" smtClean="0">
                        <a:solidFill>
                          <a:schemeClr val="tx1"/>
                        </a:solidFill>
                        <a:latin typeface="Cambria Math" panose="02040503050406030204" pitchFamily="18" charset="0"/>
                      </a:rPr>
                      <m:t>𝑓</m:t>
                    </m:r>
                  </m:oMath>
                </a14:m>
                <a:r>
                  <a:rPr lang="en-IN" dirty="0">
                    <a:solidFill>
                      <a:schemeClr val="tx1"/>
                    </a:solidFill>
                    <a:latin typeface="Abadi Extra Light" panose="020B0204020104020204" pitchFamily="34" charset="0"/>
                  </a:rPr>
                  <a:t> is </a:t>
                </a:r>
                <a:r>
                  <a:rPr lang="en-IN" dirty="0">
                    <a:solidFill>
                      <a:srgbClr val="FF0000"/>
                    </a:solidFill>
                    <a:latin typeface="Abadi Extra Light" panose="020B0204020104020204" pitchFamily="34" charset="0"/>
                  </a:rPr>
                  <a:t>increasing</a:t>
                </a:r>
                <a:r>
                  <a:rPr lang="en-IN" dirty="0">
                    <a:solidFill>
                      <a:schemeClr val="tx1"/>
                    </a:solidFill>
                    <a:latin typeface="Abadi Extra Light" panose="020B0204020104020204" pitchFamily="34" charset="0"/>
                  </a:rPr>
                  <a:t> at </a:t>
                </a:r>
                <a14:m>
                  <m:oMath xmlns:m="http://schemas.openxmlformats.org/officeDocument/2006/math">
                    <m:r>
                      <a:rPr lang="en-IN" i="1" dirty="0" smtClean="0">
                        <a:solidFill>
                          <a:schemeClr val="tx1"/>
                        </a:solidFill>
                        <a:latin typeface="Cambria Math" panose="02040503050406030204" pitchFamily="18" charset="0"/>
                      </a:rPr>
                      <m:t>𝑥</m:t>
                    </m:r>
                  </m:oMath>
                </a14:m>
                <a:r>
                  <a:rPr lang="en-IN" dirty="0">
                    <a:solidFill>
                      <a:schemeClr val="tx1"/>
                    </a:solidFill>
                    <a:latin typeface="Abadi Extra Light" panose="020B0204020104020204" pitchFamily="34" charset="0"/>
                  </a:rPr>
                  <a:t> if we increase the value of </a:t>
                </a:r>
                <a14:m>
                  <m:oMath xmlns:m="http://schemas.openxmlformats.org/officeDocument/2006/math">
                    <m:r>
                      <a:rPr lang="en-IN" i="1" dirty="0" smtClean="0">
                        <a:solidFill>
                          <a:schemeClr val="tx1"/>
                        </a:solidFill>
                        <a:latin typeface="Cambria Math" panose="02040503050406030204" pitchFamily="18" charset="0"/>
                      </a:rPr>
                      <m:t>𝑥</m:t>
                    </m:r>
                  </m:oMath>
                </a14:m>
                <a:r>
                  <a:rPr lang="en-IN" dirty="0">
                    <a:solidFill>
                      <a:schemeClr val="tx1"/>
                    </a:solidFill>
                    <a:latin typeface="Abadi Extra Light" panose="020B0204020104020204" pitchFamily="34" charset="0"/>
                  </a:rPr>
                  <a:t> by a very small amount; negative derivative means it is </a:t>
                </a:r>
                <a:r>
                  <a:rPr lang="en-IN" dirty="0">
                    <a:solidFill>
                      <a:srgbClr val="0000FF"/>
                    </a:solidFill>
                    <a:latin typeface="Abadi Extra Light" panose="020B0204020104020204" pitchFamily="34" charset="0"/>
                  </a:rPr>
                  <a:t>decreasing</a:t>
                </a:r>
              </a:p>
            </p:txBody>
          </p:sp>
        </mc:Choice>
        <mc:Fallback xmlns="">
          <p:sp>
            <p:nvSpPr>
              <p:cNvPr id="99" name="Speech Bubble: Rectangle 98">
                <a:extLst>
                  <a:ext uri="{FF2B5EF4-FFF2-40B4-BE49-F238E27FC236}">
                    <a16:creationId xmlns:a16="http://schemas.microsoft.com/office/drawing/2014/main" id="{B4AC3364-B840-4857-8EFF-D0CD8CE95B7C}"/>
                  </a:ext>
                </a:extLst>
              </p:cNvPr>
              <p:cNvSpPr>
                <a:spLocks noRot="1" noChangeAspect="1" noMove="1" noResize="1" noEditPoints="1" noAdjustHandles="1" noChangeArrowheads="1" noChangeShapeType="1" noTextEdit="1"/>
              </p:cNvSpPr>
              <p:nvPr/>
            </p:nvSpPr>
            <p:spPr>
              <a:xfrm>
                <a:off x="448820" y="2867356"/>
                <a:ext cx="4549090" cy="1380275"/>
              </a:xfrm>
              <a:prstGeom prst="wedgeRectCallout">
                <a:avLst>
                  <a:gd name="adj1" fmla="val -36164"/>
                  <a:gd name="adj2" fmla="val -67122"/>
                </a:avLst>
              </a:prstGeom>
              <a:blipFill>
                <a:blip r:embed="rId11"/>
                <a:stretch>
                  <a:fillRect l="-1111"/>
                </a:stretch>
              </a:blipFill>
              <a:ln w="19050">
                <a:solidFill>
                  <a:schemeClr val="accent2"/>
                </a:solidFill>
              </a:ln>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25" name="Speech Bubble: Rectangle 24">
                <a:extLst>
                  <a:ext uri="{FF2B5EF4-FFF2-40B4-BE49-F238E27FC236}">
                    <a16:creationId xmlns:a16="http://schemas.microsoft.com/office/drawing/2014/main" id="{D5A5B9B8-A139-4AE2-A299-A7618DEBF451}"/>
                  </a:ext>
                </a:extLst>
              </p:cNvPr>
              <p:cNvSpPr/>
              <p:nvPr/>
            </p:nvSpPr>
            <p:spPr>
              <a:xfrm>
                <a:off x="409871" y="4486436"/>
                <a:ext cx="4826492" cy="895187"/>
              </a:xfrm>
              <a:prstGeom prst="wedgeRectCallout">
                <a:avLst>
                  <a:gd name="adj1" fmla="val -33709"/>
                  <a:gd name="adj2" fmla="val -82212"/>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Understanding how </a:t>
                </a:r>
                <a14:m>
                  <m:oMath xmlns:m="http://schemas.openxmlformats.org/officeDocument/2006/math">
                    <m:r>
                      <a:rPr lang="en-IN" i="1" dirty="0" smtClean="0">
                        <a:solidFill>
                          <a:schemeClr val="tx1"/>
                        </a:solidFill>
                        <a:latin typeface="Cambria Math" panose="02040503050406030204" pitchFamily="18" charset="0"/>
                      </a:rPr>
                      <m:t>𝑓</m:t>
                    </m:r>
                  </m:oMath>
                </a14:m>
                <a:r>
                  <a:rPr lang="en-IN" dirty="0">
                    <a:solidFill>
                      <a:schemeClr val="tx1"/>
                    </a:solidFill>
                    <a:latin typeface="Abadi Extra Light" panose="020B0204020104020204" pitchFamily="34" charset="0"/>
                  </a:rPr>
                  <a:t> changes its value as we change </a:t>
                </a:r>
                <a14:m>
                  <m:oMath xmlns:m="http://schemas.openxmlformats.org/officeDocument/2006/math">
                    <m:r>
                      <a:rPr lang="en-IN" i="1" dirty="0" smtClean="0">
                        <a:solidFill>
                          <a:schemeClr val="tx1"/>
                        </a:solidFill>
                        <a:latin typeface="Cambria Math" panose="02040503050406030204" pitchFamily="18" charset="0"/>
                      </a:rPr>
                      <m:t>𝑥</m:t>
                    </m:r>
                  </m:oMath>
                </a14:m>
                <a:r>
                  <a:rPr lang="en-IN" dirty="0">
                    <a:solidFill>
                      <a:schemeClr val="tx1"/>
                    </a:solidFill>
                    <a:latin typeface="Abadi Extra Light" panose="020B0204020104020204" pitchFamily="34" charset="0"/>
                  </a:rPr>
                  <a:t> is helpful to understand optimization (minimization/maximization) algorithms</a:t>
                </a:r>
                <a:endParaRPr lang="en-IN" dirty="0">
                  <a:solidFill>
                    <a:srgbClr val="0000FF"/>
                  </a:solidFill>
                  <a:latin typeface="Abadi Extra Light" panose="020B0204020104020204" pitchFamily="34" charset="0"/>
                </a:endParaRPr>
              </a:p>
            </p:txBody>
          </p:sp>
        </mc:Choice>
        <mc:Fallback xmlns="">
          <p:sp>
            <p:nvSpPr>
              <p:cNvPr id="25" name="Speech Bubble: Rectangle 24">
                <a:extLst>
                  <a:ext uri="{FF2B5EF4-FFF2-40B4-BE49-F238E27FC236}">
                    <a16:creationId xmlns:a16="http://schemas.microsoft.com/office/drawing/2014/main" id="{D5A5B9B8-A139-4AE2-A299-A7618DEBF451}"/>
                  </a:ext>
                </a:extLst>
              </p:cNvPr>
              <p:cNvSpPr>
                <a:spLocks noRot="1" noChangeAspect="1" noMove="1" noResize="1" noEditPoints="1" noAdjustHandles="1" noChangeArrowheads="1" noChangeShapeType="1" noTextEdit="1"/>
              </p:cNvSpPr>
              <p:nvPr/>
            </p:nvSpPr>
            <p:spPr>
              <a:xfrm>
                <a:off x="409871" y="4486436"/>
                <a:ext cx="4826492" cy="895187"/>
              </a:xfrm>
              <a:prstGeom prst="wedgeRectCallout">
                <a:avLst>
                  <a:gd name="adj1" fmla="val -33709"/>
                  <a:gd name="adj2" fmla="val -82212"/>
                </a:avLst>
              </a:prstGeom>
              <a:blipFill>
                <a:blip r:embed="rId12"/>
                <a:stretch>
                  <a:fillRect l="-783" b="-8333"/>
                </a:stretch>
              </a:blipFill>
              <a:ln w="19050">
                <a:solidFill>
                  <a:schemeClr val="accent2"/>
                </a:solidFill>
              </a:ln>
            </p:spPr>
            <p:txBody>
              <a:bodyPr/>
              <a:lstStyle/>
              <a:p>
                <a:r>
                  <a:rPr lang="en-CY">
                    <a:noFill/>
                  </a:rPr>
                  <a:t> </a:t>
                </a:r>
              </a:p>
            </p:txBody>
          </p:sp>
        </mc:Fallback>
      </mc:AlternateContent>
      <p:cxnSp>
        <p:nvCxnSpPr>
          <p:cNvPr id="28" name="Straight Connector 27">
            <a:extLst>
              <a:ext uri="{FF2B5EF4-FFF2-40B4-BE49-F238E27FC236}">
                <a16:creationId xmlns:a16="http://schemas.microsoft.com/office/drawing/2014/main" id="{FDAC7B53-43AC-4187-90E7-51CB9782B662}"/>
              </a:ext>
            </a:extLst>
          </p:cNvPr>
          <p:cNvCxnSpPr>
            <a:cxnSpLocks/>
          </p:cNvCxnSpPr>
          <p:nvPr/>
        </p:nvCxnSpPr>
        <p:spPr>
          <a:xfrm>
            <a:off x="7284142" y="2773986"/>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C18F53-9BA8-492C-A252-0C186EE63BE8}"/>
              </a:ext>
            </a:extLst>
          </p:cNvPr>
          <p:cNvCxnSpPr>
            <a:cxnSpLocks/>
          </p:cNvCxnSpPr>
          <p:nvPr/>
        </p:nvCxnSpPr>
        <p:spPr>
          <a:xfrm>
            <a:off x="8110367" y="3012111"/>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90F9B5-7816-43AE-B4DC-D47A4FF59AAD}"/>
              </a:ext>
            </a:extLst>
          </p:cNvPr>
          <p:cNvCxnSpPr>
            <a:cxnSpLocks/>
          </p:cNvCxnSpPr>
          <p:nvPr/>
        </p:nvCxnSpPr>
        <p:spPr>
          <a:xfrm>
            <a:off x="9846367" y="2410787"/>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4E1F4D-B8CF-4E4C-8277-091CC38599EF}"/>
              </a:ext>
            </a:extLst>
          </p:cNvPr>
          <p:cNvCxnSpPr>
            <a:cxnSpLocks/>
          </p:cNvCxnSpPr>
          <p:nvPr/>
        </p:nvCxnSpPr>
        <p:spPr>
          <a:xfrm>
            <a:off x="10455967" y="3974136"/>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81CC63-A4DC-4A70-9601-DCC4CD0601C9}"/>
              </a:ext>
            </a:extLst>
          </p:cNvPr>
          <p:cNvCxnSpPr>
            <a:cxnSpLocks/>
          </p:cNvCxnSpPr>
          <p:nvPr/>
        </p:nvCxnSpPr>
        <p:spPr>
          <a:xfrm>
            <a:off x="7726658" y="3679853"/>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DDB727-C304-4295-9172-063A95A6140F}"/>
              </a:ext>
            </a:extLst>
          </p:cNvPr>
          <p:cNvCxnSpPr>
            <a:cxnSpLocks/>
          </p:cNvCxnSpPr>
          <p:nvPr/>
        </p:nvCxnSpPr>
        <p:spPr>
          <a:xfrm>
            <a:off x="6484042" y="3974136"/>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F1F5A5-D3B6-438B-8695-E044415CCEAF}"/>
              </a:ext>
            </a:extLst>
          </p:cNvPr>
          <p:cNvCxnSpPr>
            <a:cxnSpLocks/>
          </p:cNvCxnSpPr>
          <p:nvPr/>
        </p:nvCxnSpPr>
        <p:spPr>
          <a:xfrm>
            <a:off x="8989117" y="5169262"/>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12957068-15B3-4852-BA61-FFEA45B3B163}"/>
              </a:ext>
            </a:extLst>
          </p:cNvPr>
          <p:cNvPicPr>
            <a:picLocks noChangeAspect="1"/>
          </p:cNvPicPr>
          <p:nvPr/>
        </p:nvPicPr>
        <p:blipFill>
          <a:blip r:embed="rId13" cstate="print"/>
          <a:stretch>
            <a:fillRect/>
          </a:stretch>
        </p:blipFill>
        <p:spPr>
          <a:xfrm>
            <a:off x="10455967" y="292597"/>
            <a:ext cx="1004822" cy="965223"/>
          </a:xfrm>
          <a:prstGeom prst="rect">
            <a:avLst/>
          </a:prstGeom>
        </p:spPr>
      </p:pic>
      <mc:AlternateContent xmlns:mc="http://schemas.openxmlformats.org/markup-compatibility/2006" xmlns:a14="http://schemas.microsoft.com/office/drawing/2010/main">
        <mc:Choice Requires="a14">
          <p:sp>
            <p:nvSpPr>
              <p:cNvPr id="38" name="Speech Bubble: Rectangle 37">
                <a:extLst>
                  <a:ext uri="{FF2B5EF4-FFF2-40B4-BE49-F238E27FC236}">
                    <a16:creationId xmlns:a16="http://schemas.microsoft.com/office/drawing/2014/main" id="{4FF33222-2B8B-4365-86CF-53652BD06E50}"/>
                  </a:ext>
                </a:extLst>
              </p:cNvPr>
              <p:cNvSpPr/>
              <p:nvPr/>
            </p:nvSpPr>
            <p:spPr>
              <a:xfrm>
                <a:off x="7056784" y="158957"/>
                <a:ext cx="3320076" cy="878648"/>
              </a:xfrm>
              <a:prstGeom prst="wedgeRectCallout">
                <a:avLst>
                  <a:gd name="adj1" fmla="val 59318"/>
                  <a:gd name="adj2" fmla="val 283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0" dirty="0">
                    <a:solidFill>
                      <a:schemeClr val="tx1"/>
                    </a:solidFill>
                    <a:latin typeface="Abadi Extra Light" panose="020B0204020104020204" pitchFamily="34" charset="0"/>
                  </a:rPr>
                  <a:t>Will sometimes use </a:t>
                </a:r>
                <a14:m>
                  <m:oMath xmlns:m="http://schemas.openxmlformats.org/officeDocument/2006/math">
                    <m:sSup>
                      <m:sSupPr>
                        <m:ctrlPr>
                          <a:rPr lang="en-IN" sz="2000" b="0" i="1" dirty="0" smtClean="0">
                            <a:solidFill>
                              <a:schemeClr val="tx1"/>
                            </a:solidFill>
                            <a:latin typeface="Cambria Math" panose="02040503050406030204" pitchFamily="18" charset="0"/>
                          </a:rPr>
                        </m:ctrlPr>
                      </m:sSupPr>
                      <m:e>
                        <m:r>
                          <a:rPr lang="en-IN" sz="2000" b="0" i="1" dirty="0" smtClean="0">
                            <a:solidFill>
                              <a:schemeClr val="tx1"/>
                            </a:solidFill>
                            <a:latin typeface="Cambria Math" panose="02040503050406030204" pitchFamily="18" charset="0"/>
                          </a:rPr>
                          <m:t>𝑓</m:t>
                        </m:r>
                      </m:e>
                      <m:sup>
                        <m:r>
                          <a:rPr lang="en-IN" sz="2000" b="0" i="1" dirty="0" smtClean="0">
                            <a:solidFill>
                              <a:schemeClr val="tx1"/>
                            </a:solidFill>
                            <a:latin typeface="Cambria Math" panose="02040503050406030204" pitchFamily="18" charset="0"/>
                          </a:rPr>
                          <m:t>′</m:t>
                        </m:r>
                      </m:sup>
                    </m:sSup>
                    <m:r>
                      <a:rPr lang="en-IN" sz="2000" b="0" i="1" dirty="0" smtClean="0">
                        <a:solidFill>
                          <a:schemeClr val="tx1"/>
                        </a:solidFill>
                        <a:latin typeface="Cambria Math" panose="02040503050406030204" pitchFamily="18" charset="0"/>
                      </a:rPr>
                      <m:t>(</m:t>
                    </m:r>
                    <m:r>
                      <a:rPr lang="en-IN" sz="2000" b="0" i="1" dirty="0" smtClean="0">
                        <a:solidFill>
                          <a:schemeClr val="tx1"/>
                        </a:solidFill>
                        <a:latin typeface="Cambria Math" panose="02040503050406030204" pitchFamily="18" charset="0"/>
                      </a:rPr>
                      <m:t>𝑥</m:t>
                    </m:r>
                    <m:r>
                      <a:rPr lang="en-IN" sz="2000" b="0" i="1" dirty="0" smtClean="0">
                        <a:solidFill>
                          <a:schemeClr val="tx1"/>
                        </a:solidFill>
                        <a:latin typeface="Cambria Math" panose="02040503050406030204" pitchFamily="18" charset="0"/>
                      </a:rPr>
                      <m:t>)</m:t>
                    </m:r>
                  </m:oMath>
                </a14:m>
                <a:r>
                  <a:rPr lang="en-IN" sz="2000" b="0" dirty="0">
                    <a:solidFill>
                      <a:schemeClr val="tx1"/>
                    </a:solidFill>
                    <a:latin typeface="Abadi Extra Light" panose="020B0204020104020204" pitchFamily="34" charset="0"/>
                  </a:rPr>
                  <a:t> to denote the derivative</a:t>
                </a:r>
              </a:p>
            </p:txBody>
          </p:sp>
        </mc:Choice>
        <mc:Fallback xmlns="">
          <p:sp>
            <p:nvSpPr>
              <p:cNvPr id="38" name="Speech Bubble: Rectangle 37">
                <a:extLst>
                  <a:ext uri="{FF2B5EF4-FFF2-40B4-BE49-F238E27FC236}">
                    <a16:creationId xmlns:a16="http://schemas.microsoft.com/office/drawing/2014/main" xmlns="" xmlns:a14="http://schemas.microsoft.com/office/drawing/2010/main" id="{4FF33222-2B8B-4365-86CF-53652BD06E50}"/>
                  </a:ext>
                </a:extLst>
              </p:cNvPr>
              <p:cNvSpPr>
                <a:spLocks noRot="1" noChangeAspect="1" noMove="1" noResize="1" noEditPoints="1" noAdjustHandles="1" noChangeArrowheads="1" noChangeShapeType="1" noTextEdit="1"/>
              </p:cNvSpPr>
              <p:nvPr/>
            </p:nvSpPr>
            <p:spPr>
              <a:xfrm>
                <a:off x="7056784" y="158957"/>
                <a:ext cx="3320076" cy="878648"/>
              </a:xfrm>
              <a:prstGeom prst="wedgeRectCallout">
                <a:avLst>
                  <a:gd name="adj1" fmla="val 59318"/>
                  <a:gd name="adj2" fmla="val 28371"/>
                </a:avLst>
              </a:prstGeom>
              <a:blipFill>
                <a:blip r:embed="rId14" cstate="print"/>
                <a:stretch>
                  <a:fillRect l="-1669" b="-2055"/>
                </a:stretch>
              </a:blipFill>
              <a:ln>
                <a:solidFill>
                  <a:schemeClr val="accent2"/>
                </a:solidFill>
              </a:ln>
            </p:spPr>
            <p:txBody>
              <a:bodyPr/>
              <a:lstStyle/>
              <a:p>
                <a:r>
                  <a:rPr lang="en-IN">
                    <a:noFill/>
                  </a:rPr>
                  <a:t> </a:t>
                </a:r>
              </a:p>
            </p:txBody>
          </p:sp>
        </mc:Fallback>
      </mc:AlternateContent>
    </p:spTree>
    <p:custDataLst>
      <p:tags r:id="rId1"/>
    </p:custDataLst>
    <p:extLst>
      <p:ext uri="{BB962C8B-B14F-4D97-AF65-F5344CB8AC3E}">
        <p14:creationId xmlns:p14="http://schemas.microsoft.com/office/powerpoint/2010/main" val="4105871969"/>
      </p:ext>
    </p:extLst>
  </p:cSld>
  <p:clrMapOvr>
    <a:masterClrMapping/>
  </p:clrMapOvr>
  <mc:AlternateContent xmlns:mc="http://schemas.openxmlformats.org/markup-compatibility/2006" xmlns:p14="http://schemas.microsoft.com/office/powerpoint/2010/main">
    <mc:Choice Requires="p14">
      <p:transition spd="slow" p14:dur="2000" advTm="202313"/>
    </mc:Choice>
    <mc:Fallback xmlns="">
      <p:transition spd="slow" advTm="202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2000"/>
                                        <p:tgtEl>
                                          <p:spTgt spid="5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par>
                                <p:cTn id="19" presetID="22" presetClass="entr" presetSubtype="8"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left)">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left)">
                                      <p:cBhvr>
                                        <p:cTn id="45" dur="500"/>
                                        <p:tgtEl>
                                          <p:spTgt spid="79"/>
                                        </p:tgtEl>
                                      </p:cBhvr>
                                    </p:animEffect>
                                  </p:childTnLst>
                                </p:cTn>
                              </p:par>
                              <p:par>
                                <p:cTn id="46" presetID="22" presetClass="entr" presetSubtype="8" fill="hold"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wipe(left)">
                                      <p:cBhvr>
                                        <p:cTn id="48" dur="500"/>
                                        <p:tgtEl>
                                          <p:spTgt spid="8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wipe(left)">
                                      <p:cBhvr>
                                        <p:cTn id="51" dur="500"/>
                                        <p:tgtEl>
                                          <p:spTgt spid="8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wipe(left)">
                                      <p:cBhvr>
                                        <p:cTn id="56" dur="500"/>
                                        <p:tgtEl>
                                          <p:spTgt spid="86"/>
                                        </p:tgtEl>
                                      </p:cBhvr>
                                    </p:animEffect>
                                  </p:childTnLst>
                                </p:cTn>
                              </p:par>
                              <p:par>
                                <p:cTn id="57" presetID="22" presetClass="entr" presetSubtype="8" fill="hold" nodeType="with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wipe(left)">
                                      <p:cBhvr>
                                        <p:cTn id="59" dur="500"/>
                                        <p:tgtEl>
                                          <p:spTgt spid="87"/>
                                        </p:tgtEl>
                                      </p:cBhvr>
                                    </p:animEffect>
                                  </p:childTnLst>
                                </p:cTn>
                              </p:par>
                              <p:par>
                                <p:cTn id="60" presetID="22" presetClass="entr" presetSubtype="8" fill="hold"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left)">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par>
                                <p:cTn id="68" presetID="22" presetClass="entr" presetSubtype="8" fill="hold"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97"/>
                                        </p:tgtEl>
                                        <p:attrNameLst>
                                          <p:attrName>style.visibility</p:attrName>
                                        </p:attrNameLst>
                                      </p:cBhvr>
                                      <p:to>
                                        <p:strVal val="visible"/>
                                      </p:to>
                                    </p:set>
                                    <p:animEffect transition="in" filter="wipe(left)">
                                      <p:cBhvr>
                                        <p:cTn id="73" dur="500"/>
                                        <p:tgtEl>
                                          <p:spTgt spid="9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wipe(down)">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4">
                                            <p:txEl>
                                              <p:pRg st="11" end="11"/>
                                            </p:txEl>
                                          </p:spTgt>
                                        </p:tgtEl>
                                        <p:attrNameLst>
                                          <p:attrName>style.visibility</p:attrName>
                                        </p:attrNameLst>
                                      </p:cBhvr>
                                      <p:to>
                                        <p:strVal val="visible"/>
                                      </p:to>
                                    </p:set>
                                    <p:animEffect transition="in" filter="wipe(down)">
                                      <p:cBhvr>
                                        <p:cTn id="88" dur="500"/>
                                        <p:tgtEl>
                                          <p:spTgt spid="4">
                                            <p:txEl>
                                              <p:pRg st="11" end="1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4">
                                            <p:txEl>
                                              <p:pRg st="12" end="12"/>
                                            </p:txEl>
                                          </p:spTgt>
                                        </p:tgtEl>
                                        <p:attrNameLst>
                                          <p:attrName>style.visibility</p:attrName>
                                        </p:attrNameLst>
                                      </p:cBhvr>
                                      <p:to>
                                        <p:strVal val="visible"/>
                                      </p:to>
                                    </p:set>
                                    <p:animEffect transition="in" filter="wipe(down)">
                                      <p:cBhvr>
                                        <p:cTn id="93" dur="500"/>
                                        <p:tgtEl>
                                          <p:spTgt spid="4">
                                            <p:txEl>
                                              <p:pRg st="12" end="1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left)">
                                      <p:cBhvr>
                                        <p:cTn id="103" dur="5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left)">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wipe(left)">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wipe(left)">
                                      <p:cBhvr>
                                        <p:cTn id="123" dur="5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left)">
                                      <p:cBhvr>
                                        <p:cTn id="128" dur="500"/>
                                        <p:tgtEl>
                                          <p:spTgt spid="33"/>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4">
                                            <p:txEl>
                                              <p:pRg st="13" end="13"/>
                                            </p:txEl>
                                          </p:spTgt>
                                        </p:tgtEl>
                                        <p:attrNameLst>
                                          <p:attrName>style.visibility</p:attrName>
                                        </p:attrNameLst>
                                      </p:cBhvr>
                                      <p:to>
                                        <p:strVal val="visible"/>
                                      </p:to>
                                    </p:set>
                                    <p:animEffect transition="in" filter="wipe(down)">
                                      <p:cBhvr>
                                        <p:cTn id="133" dur="500"/>
                                        <p:tgtEl>
                                          <p:spTgt spid="4">
                                            <p:txEl>
                                              <p:pRg st="13" end="13"/>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37"/>
                                        </p:tgtEl>
                                        <p:attrNameLst>
                                          <p:attrName>style.visibility</p:attrName>
                                        </p:attrNameLst>
                                      </p:cBhvr>
                                      <p:to>
                                        <p:strVal val="visible"/>
                                      </p:to>
                                    </p:set>
                                    <p:animEffect transition="in" filter="wipe(down)">
                                      <p:cBhvr>
                                        <p:cTn id="138" dur="500"/>
                                        <p:tgtEl>
                                          <p:spTgt spid="37"/>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wipe(down)">
                                      <p:cBhvr>
                                        <p:cTn id="1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P spid="51" grpId="0" animBg="1"/>
      <p:bldP spid="52" grpId="0" animBg="1"/>
      <p:bldP spid="62" grpId="0" animBg="1"/>
      <p:bldP spid="6" grpId="0" animBg="1"/>
      <p:bldP spid="85" grpId="0" animBg="1"/>
      <p:bldP spid="86" grpId="0" animBg="1"/>
      <p:bldP spid="97" grpId="0" animBg="1"/>
      <p:bldP spid="99" grpId="0" animBg="1"/>
      <p:bldP spid="25"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Rules of Derivatives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marL="0" indent="0">
                  <a:buNone/>
                </a:pPr>
                <a:r>
                  <a:rPr lang="en-IN" sz="2400" dirty="0">
                    <a:latin typeface="Abadi Extra Light" panose="020B0204020104020204" pitchFamily="34" charset="0"/>
                  </a:rPr>
                  <a:t>Some basic rules of taking derivatives</a:t>
                </a:r>
              </a:p>
              <a:p>
                <a:pPr>
                  <a:buFont typeface="Wingdings" panose="05000000000000000000" pitchFamily="2" charset="2"/>
                  <a:buChar char="§"/>
                </a:pPr>
                <a:r>
                  <a:rPr lang="en-IN" sz="2400" b="1" dirty="0">
                    <a:latin typeface="Abadi Extra Light" panose="020B0204020104020204" pitchFamily="34" charset="0"/>
                  </a:rPr>
                  <a:t>Sum Rule</a:t>
                </a:r>
                <a:r>
                  <a:rPr lang="en-IN" sz="2400" dirty="0">
                    <a:latin typeface="Abadi Extra Light" panose="020B0204020104020204" pitchFamily="34" charset="0"/>
                  </a:rPr>
                  <a:t>: </a:t>
                </a:r>
                <a14:m>
                  <m:oMath xmlns:m="http://schemas.openxmlformats.org/officeDocument/2006/math">
                    <m:sSup>
                      <m:sSupPr>
                        <m:ctrlPr>
                          <a:rPr lang="en-IN" sz="2400" i="1">
                            <a:latin typeface="Cambria Math" panose="02040503050406030204" pitchFamily="18" charset="0"/>
                          </a:rPr>
                        </m:ctrlPr>
                      </m:sSupPr>
                      <m:e>
                        <m:d>
                          <m:dPr>
                            <m:ctrlPr>
                              <a:rPr lang="en-IN" sz="2400" i="1">
                                <a:latin typeface="Cambria Math" panose="02040503050406030204" pitchFamily="18" charset="0"/>
                              </a:rPr>
                            </m:ctrlPr>
                          </m:dPr>
                          <m:e>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e>
                      <m:sup>
                        <m:r>
                          <a:rPr lang="en-IN" sz="2400" i="1">
                            <a:latin typeface="Cambria Math" panose="02040503050406030204" pitchFamily="18" charset="0"/>
                          </a:rPr>
                          <m:t>′</m:t>
                        </m:r>
                      </m:sup>
                    </m:sSup>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𝑓</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𝑔</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oMath>
                </a14:m>
                <a:endParaRPr lang="en-IN" sz="2400" dirty="0">
                  <a:latin typeface="Abadi Extra Light" panose="020B0204020104020204" pitchFamily="34" charset="0"/>
                </a:endParaRPr>
              </a:p>
              <a:p>
                <a:pPr>
                  <a:buFont typeface="Wingdings" panose="05000000000000000000" pitchFamily="2" charset="2"/>
                  <a:buChar char="§"/>
                </a:pPr>
                <a:r>
                  <a:rPr lang="en-IN" sz="2400" b="1" dirty="0">
                    <a:latin typeface="Abadi Extra Light" panose="020B0204020104020204" pitchFamily="34" charset="0"/>
                  </a:rPr>
                  <a:t>Scaling Rule</a:t>
                </a:r>
                <a:r>
                  <a:rPr lang="en-IN" sz="2400" dirty="0">
                    <a:latin typeface="Abadi Extra Light" panose="020B0204020104020204" pitchFamily="34" charset="0"/>
                  </a:rPr>
                  <a:t>: </a:t>
                </a:r>
                <a14:m>
                  <m:oMath xmlns:m="http://schemas.openxmlformats.org/officeDocument/2006/math">
                    <m:sSup>
                      <m:sSupPr>
                        <m:ctrlPr>
                          <a:rPr lang="en-IN" sz="2400" i="1">
                            <a:latin typeface="Cambria Math" panose="02040503050406030204" pitchFamily="18" charset="0"/>
                          </a:rPr>
                        </m:ctrlPr>
                      </m:sSupPr>
                      <m:e>
                        <m:d>
                          <m:dPr>
                            <m:ctrlPr>
                              <a:rPr lang="en-IN" sz="2400" i="1">
                                <a:latin typeface="Cambria Math" panose="02040503050406030204" pitchFamily="18" charset="0"/>
                              </a:rPr>
                            </m:ctrlPr>
                          </m:dPr>
                          <m:e>
                            <m:r>
                              <a:rPr lang="en-IN" sz="2400" i="1">
                                <a:latin typeface="Cambria Math" panose="02040503050406030204" pitchFamily="18" charset="0"/>
                              </a:rPr>
                              <m:t>𝑎</m:t>
                            </m:r>
                            <m:r>
                              <a:rPr lang="en-IN" sz="2400" i="1">
                                <a:latin typeface="Cambria Math" panose="02040503050406030204" pitchFamily="18" charset="0"/>
                              </a:rPr>
                              <m:t>⋅</m:t>
                            </m:r>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e>
                      <m:sup>
                        <m:r>
                          <a:rPr lang="en-IN" sz="2400" i="1">
                            <a:latin typeface="Cambria Math" panose="02040503050406030204" pitchFamily="18" charset="0"/>
                          </a:rPr>
                          <m:t>′</m:t>
                        </m:r>
                      </m:sup>
                    </m:sSup>
                    <m:r>
                      <a:rPr lang="en-IN" sz="2400" i="1">
                        <a:latin typeface="Cambria Math" panose="02040503050406030204" pitchFamily="18" charset="0"/>
                      </a:rPr>
                      <m:t>=</m:t>
                    </m:r>
                    <m:r>
                      <a:rPr lang="en-IN" sz="2400" i="1">
                        <a:latin typeface="Cambria Math" panose="02040503050406030204" pitchFamily="18" charset="0"/>
                      </a:rPr>
                      <m:t>𝑎</m:t>
                    </m:r>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𝑓</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oMath>
                </a14:m>
                <a:r>
                  <a:rPr lang="en-IN" sz="2400" dirty="0">
                    <a:latin typeface="Abadi Extra Light" panose="020B0204020104020204" pitchFamily="34" charset="0"/>
                  </a:rPr>
                  <a:t> if </a:t>
                </a:r>
                <a14:m>
                  <m:oMath xmlns:m="http://schemas.openxmlformats.org/officeDocument/2006/math">
                    <m:r>
                      <a:rPr lang="en-IN" sz="2400" i="1">
                        <a:latin typeface="Cambria Math" panose="02040503050406030204" pitchFamily="18" charset="0"/>
                      </a:rPr>
                      <m:t>𝑎</m:t>
                    </m:r>
                  </m:oMath>
                </a14:m>
                <a:r>
                  <a:rPr lang="en-IN" sz="2400" dirty="0">
                    <a:latin typeface="Abadi Extra Light" panose="020B0204020104020204" pitchFamily="34" charset="0"/>
                  </a:rPr>
                  <a:t> is not a function of </a:t>
                </a:r>
                <a14:m>
                  <m:oMath xmlns:m="http://schemas.openxmlformats.org/officeDocument/2006/math">
                    <m:r>
                      <a:rPr lang="en-IN" sz="2400" i="1">
                        <a:latin typeface="Cambria Math" panose="02040503050406030204" pitchFamily="18" charset="0"/>
                      </a:rPr>
                      <m:t>𝑥</m:t>
                    </m:r>
                  </m:oMath>
                </a14:m>
                <a:endParaRPr lang="en-IN" sz="2400" dirty="0">
                  <a:latin typeface="Abadi Extra Light" panose="020B0204020104020204" pitchFamily="34" charset="0"/>
                </a:endParaRPr>
              </a:p>
              <a:p>
                <a:pPr>
                  <a:buFont typeface="Wingdings" panose="05000000000000000000" pitchFamily="2" charset="2"/>
                  <a:buChar char="§"/>
                </a:pPr>
                <a:r>
                  <a:rPr lang="en-IN" sz="2400" b="1" dirty="0">
                    <a:latin typeface="Abadi Extra Light" panose="020B0204020104020204" pitchFamily="34" charset="0"/>
                  </a:rPr>
                  <a:t>Product Rule</a:t>
                </a:r>
                <a:r>
                  <a:rPr lang="en-IN" sz="2400" dirty="0">
                    <a:latin typeface="Abadi Extra Light" panose="020B0204020104020204" pitchFamily="34" charset="0"/>
                  </a:rPr>
                  <a:t>: </a:t>
                </a:r>
                <a14:m>
                  <m:oMath xmlns:m="http://schemas.openxmlformats.org/officeDocument/2006/math">
                    <m:sSup>
                      <m:sSupPr>
                        <m:ctrlPr>
                          <a:rPr lang="en-IN" sz="2400" i="1">
                            <a:latin typeface="Cambria Math" panose="02040503050406030204" pitchFamily="18" charset="0"/>
                          </a:rPr>
                        </m:ctrlPr>
                      </m:sSupPr>
                      <m:e>
                        <m:d>
                          <m:dPr>
                            <m:ctrlPr>
                              <a:rPr lang="en-IN" sz="2400" i="1">
                                <a:latin typeface="Cambria Math" panose="02040503050406030204" pitchFamily="18" charset="0"/>
                              </a:rPr>
                            </m:ctrlPr>
                          </m:dPr>
                          <m:e>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e>
                      <m:sup>
                        <m:r>
                          <a:rPr lang="en-IN" sz="2400" i="1">
                            <a:latin typeface="Cambria Math" panose="02040503050406030204" pitchFamily="18" charset="0"/>
                          </a:rPr>
                          <m:t>′</m:t>
                        </m:r>
                      </m:sup>
                    </m:sSup>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𝑓</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𝑔</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𝑥</m:t>
                        </m:r>
                      </m:e>
                    </m:d>
                  </m:oMath>
                </a14:m>
                <a:endParaRPr lang="en-IN" sz="2400" dirty="0">
                  <a:latin typeface="Abadi Extra Light" panose="020B0204020104020204" pitchFamily="34" charset="0"/>
                </a:endParaRPr>
              </a:p>
              <a:p>
                <a:pPr>
                  <a:buFont typeface="Wingdings" panose="05000000000000000000" pitchFamily="2" charset="2"/>
                  <a:buChar char="§"/>
                </a:pPr>
                <a:r>
                  <a:rPr lang="en-IN" sz="2400" b="1" dirty="0">
                    <a:latin typeface="Abadi Extra Light" panose="020B0204020104020204" pitchFamily="34" charset="0"/>
                  </a:rPr>
                  <a:t>Quotient Rule</a:t>
                </a:r>
                <a:r>
                  <a:rPr lang="en-IN" sz="2400" dirty="0">
                    <a:latin typeface="Abadi Extra Light" panose="020B0204020104020204" pitchFamily="34" charset="0"/>
                  </a:rPr>
                  <a:t>: </a:t>
                </a:r>
                <a14:m>
                  <m:oMath xmlns:m="http://schemas.openxmlformats.org/officeDocument/2006/math">
                    <m:d>
                      <m:dPr>
                        <m:ctrlPr>
                          <a:rPr lang="en-IN" sz="2400" i="1">
                            <a:latin typeface="Cambria Math" panose="02040503050406030204" pitchFamily="18" charset="0"/>
                          </a:rPr>
                        </m:ctrlPr>
                      </m:dPr>
                      <m:e>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r>
                      <a:rPr lang="en-IN" sz="2400" i="1">
                        <a:latin typeface="Cambria Math" panose="02040503050406030204" pitchFamily="18" charset="0"/>
                      </a:rPr>
                      <m:t>′</m:t>
                    </m:r>
                    <m:r>
                      <a:rPr lang="en-IN" sz="2400">
                        <a:latin typeface="Cambria Math" panose="02040503050406030204" pitchFamily="18" charset="0"/>
                      </a:rPr>
                      <m:t>=</m:t>
                    </m:r>
                    <m:d>
                      <m:dPr>
                        <m:ctrlPr>
                          <a:rPr lang="en-IN" sz="2400" i="1">
                            <a:latin typeface="Cambria Math" panose="02040503050406030204" pitchFamily="18" charset="0"/>
                          </a:rPr>
                        </m:ctrlPr>
                      </m:dPr>
                      <m:e>
                        <m:sSup>
                          <m:sSupPr>
                            <m:ctrlPr>
                              <a:rPr lang="en-IN" sz="2400" i="1">
                                <a:latin typeface="Cambria Math" panose="02040503050406030204" pitchFamily="18" charset="0"/>
                              </a:rPr>
                            </m:ctrlPr>
                          </m:sSupPr>
                          <m:e>
                            <m:r>
                              <a:rPr lang="en-IN" sz="2400" i="1">
                                <a:latin typeface="Cambria Math" panose="02040503050406030204" pitchFamily="18" charset="0"/>
                              </a:rPr>
                              <m:t>𝑓</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𝑔</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r>
                      <a:rPr lang="en-IN" sz="2400" i="1">
                        <a:latin typeface="Cambria Math" panose="02040503050406030204" pitchFamily="18" charset="0"/>
                      </a:rPr>
                      <m:t>/</m:t>
                    </m:r>
                    <m:sSup>
                      <m:sSupPr>
                        <m:ctrlPr>
                          <a:rPr lang="en-IN" sz="2400" i="1">
                            <a:latin typeface="Cambria Math" panose="02040503050406030204" pitchFamily="18" charset="0"/>
                          </a:rPr>
                        </m:ctrlPr>
                      </m:sSupPr>
                      <m:e>
                        <m:d>
                          <m:dPr>
                            <m:ctrlPr>
                              <a:rPr lang="en-IN" sz="2400" i="1">
                                <a:latin typeface="Cambria Math" panose="02040503050406030204" pitchFamily="18" charset="0"/>
                              </a:rPr>
                            </m:ctrlPr>
                          </m:dPr>
                          <m:e>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e>
                      <m:sup>
                        <m:r>
                          <a:rPr lang="en-IN" sz="2400" i="1">
                            <a:latin typeface="Cambria Math" panose="02040503050406030204" pitchFamily="18" charset="0"/>
                          </a:rPr>
                          <m:t>2</m:t>
                        </m:r>
                      </m:sup>
                    </m:sSup>
                  </m:oMath>
                </a14:m>
                <a:endParaRPr lang="en-IN" sz="2400" dirty="0">
                  <a:latin typeface="Abadi Extra Light" panose="020B0204020104020204" pitchFamily="34" charset="0"/>
                </a:endParaRPr>
              </a:p>
              <a:p>
                <a:pPr>
                  <a:buFont typeface="Wingdings" panose="05000000000000000000" pitchFamily="2" charset="2"/>
                  <a:buChar char="§"/>
                </a:pPr>
                <a:r>
                  <a:rPr lang="en-IN" sz="2400" b="1" dirty="0">
                    <a:latin typeface="Abadi Extra Light" panose="020B0204020104020204" pitchFamily="34" charset="0"/>
                  </a:rPr>
                  <a:t>Chain Rule</a:t>
                </a:r>
                <a:r>
                  <a:rPr lang="en-IN" sz="2400" dirty="0">
                    <a:latin typeface="Abadi Extra Light" panose="020B0204020104020204" pitchFamily="34" charset="0"/>
                  </a:rPr>
                  <a:t>: </a:t>
                </a:r>
                <a14:m>
                  <m:oMath xmlns:m="http://schemas.openxmlformats.org/officeDocument/2006/math">
                    <m:sSup>
                      <m:sSupPr>
                        <m:ctrlPr>
                          <a:rPr lang="en-IN" sz="2400" i="1">
                            <a:latin typeface="Cambria Math" panose="02040503050406030204" pitchFamily="18" charset="0"/>
                          </a:rPr>
                        </m:ctrlPr>
                      </m:sSupPr>
                      <m:e>
                        <m:d>
                          <m:dPr>
                            <m:ctrlPr>
                              <a:rPr lang="en-IN" sz="2400" i="1">
                                <a:latin typeface="Cambria Math" panose="02040503050406030204" pitchFamily="18" charset="0"/>
                              </a:rPr>
                            </m:ctrlPr>
                          </m:dPr>
                          <m:e>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e>
                        </m:d>
                      </m:e>
                      <m:sup>
                        <m:r>
                          <a:rPr lang="en-IN" sz="2400" i="1">
                            <a:latin typeface="Cambria Math" panose="02040503050406030204" pitchFamily="18" charset="0"/>
                          </a:rPr>
                          <m:t>′</m:t>
                        </m:r>
                      </m:sup>
                    </m:sSup>
                    <m:r>
                      <a:rPr lang="en-IN" sz="2400" i="1">
                        <a:latin typeface="Cambria Math" panose="02040503050406030204" pitchFamily="18" charset="0"/>
                      </a:rPr>
                      <m:t>≝</m:t>
                    </m:r>
                    <m:sSup>
                      <m:sSupPr>
                        <m:ctrlPr>
                          <a:rPr lang="en-IN" sz="2400" i="1">
                            <a:latin typeface="Cambria Math" panose="02040503050406030204" pitchFamily="18" charset="0"/>
                          </a:rPr>
                        </m:ctrlPr>
                      </m:sSupPr>
                      <m:e>
                        <m:d>
                          <m:dPr>
                            <m:ctrlPr>
                              <a:rPr lang="en-IN" sz="2400" i="1">
                                <a:latin typeface="Cambria Math" panose="02040503050406030204" pitchFamily="18" charset="0"/>
                              </a:rPr>
                            </m:ctrlPr>
                          </m:dPr>
                          <m:e>
                            <m:r>
                              <a:rPr lang="en-IN" sz="2400" i="1">
                                <a:latin typeface="Cambria Math" panose="02040503050406030204" pitchFamily="18" charset="0"/>
                              </a:rPr>
                              <m:t>𝑓</m:t>
                            </m:r>
                            <m:r>
                              <a:rPr lang="en-IN" sz="2400" i="1">
                                <a:latin typeface="Cambria Math" panose="02040503050406030204" pitchFamily="18" charset="0"/>
                              </a:rPr>
                              <m:t>∘</m:t>
                            </m:r>
                            <m:r>
                              <a:rPr lang="en-IN" sz="2400" i="1">
                                <a:latin typeface="Cambria Math" panose="02040503050406030204" pitchFamily="18" charset="0"/>
                              </a:rPr>
                              <m:t>𝑔</m:t>
                            </m:r>
                          </m:e>
                        </m:d>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𝑓</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𝑔</m:t>
                        </m:r>
                        <m:d>
                          <m:dPr>
                            <m:ctrlPr>
                              <a:rPr lang="en-IN" sz="2400" i="1">
                                <a:latin typeface="Cambria Math" panose="02040503050406030204" pitchFamily="18" charset="0"/>
                              </a:rPr>
                            </m:ctrlPr>
                          </m:dPr>
                          <m:e>
                            <m:r>
                              <a:rPr lang="en-IN" sz="2400" i="1">
                                <a:latin typeface="Cambria Math" panose="02040503050406030204" pitchFamily="18" charset="0"/>
                              </a:rPr>
                              <m:t>𝑥</m:t>
                            </m:r>
                          </m:e>
                        </m:d>
                      </m:e>
                    </m:d>
                    <m:r>
                      <a:rPr lang="en-IN" sz="2400" i="1">
                        <a:latin typeface="Cambria Math" panose="02040503050406030204" pitchFamily="18" charset="0"/>
                      </a:rPr>
                      <m:t>⋅</m:t>
                    </m:r>
                    <m:sSup>
                      <m:sSupPr>
                        <m:ctrlPr>
                          <a:rPr lang="en-IN" sz="2400" i="1">
                            <a:latin typeface="Cambria Math" panose="02040503050406030204" pitchFamily="18" charset="0"/>
                          </a:rPr>
                        </m:ctrlPr>
                      </m:sSupPr>
                      <m:e>
                        <m:r>
                          <a:rPr lang="en-IN" sz="2400" i="1">
                            <a:latin typeface="Cambria Math" panose="02040503050406030204" pitchFamily="18" charset="0"/>
                          </a:rPr>
                          <m:t>𝑔</m:t>
                        </m:r>
                      </m:e>
                      <m:sup>
                        <m:r>
                          <a:rPr lang="en-IN" sz="2400" i="1">
                            <a:latin typeface="Cambria Math" panose="02040503050406030204" pitchFamily="18" charset="0"/>
                          </a:rPr>
                          <m:t>′</m:t>
                        </m:r>
                      </m:sup>
                    </m:sSup>
                    <m:d>
                      <m:dPr>
                        <m:ctrlPr>
                          <a:rPr lang="en-IN" sz="2400" i="1">
                            <a:latin typeface="Cambria Math" panose="02040503050406030204" pitchFamily="18" charset="0"/>
                          </a:rPr>
                        </m:ctrlPr>
                      </m:dPr>
                      <m:e>
                        <m:r>
                          <a:rPr lang="en-IN" sz="2400" i="1">
                            <a:latin typeface="Cambria Math" panose="02040503050406030204" pitchFamily="18" charset="0"/>
                          </a:rPr>
                          <m:t>𝑥</m:t>
                        </m:r>
                      </m:e>
                    </m:d>
                  </m:oMath>
                </a14:m>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marL="0" indent="0">
                  <a:buNone/>
                </a:pPr>
                <a:endParaRPr lang="en-IN" sz="2400" dirty="0">
                  <a:latin typeface="Abadi Extra Light" panose="020B0204020104020204" pitchFamily="34" charset="0"/>
                </a:endParaRPr>
              </a:p>
              <a:p>
                <a:pPr marL="0" indent="0">
                  <a:buNone/>
                </a:pPr>
                <a:endParaRPr lang="en-IN" sz="600" dirty="0">
                  <a:latin typeface="Abadi Extra Light" panose="020B0204020104020204" pitchFamily="34" charset="0"/>
                </a:endParaRPr>
              </a:p>
              <a:p>
                <a:pPr marL="0" indent="0">
                  <a:buNone/>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marL="0" indent="0">
                  <a:buNone/>
                </a:pPr>
                <a:endParaRPr lang="en-GB" sz="100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831" t="-987"/>
                </a:stretch>
              </a:blipFill>
            </p:spPr>
            <p:txBody>
              <a:bodyPr/>
              <a:lstStyle/>
              <a:p>
                <a:r>
                  <a:rPr lang="en-US">
                    <a:noFill/>
                  </a:rPr>
                  <a:t> </a:t>
                </a:r>
              </a:p>
            </p:txBody>
          </p:sp>
        </mc:Fallback>
      </mc:AlternateContent>
      <p:pic>
        <p:nvPicPr>
          <p:cNvPr id="40" name="Picture 39">
            <a:extLst>
              <a:ext uri="{FF2B5EF4-FFF2-40B4-BE49-F238E27FC236}">
                <a16:creationId xmlns:a16="http://schemas.microsoft.com/office/drawing/2014/main" id="{3256A0B4-C822-4404-9053-1C8B1FCFF60D}"/>
              </a:ext>
            </a:extLst>
          </p:cNvPr>
          <p:cNvPicPr>
            <a:picLocks noChangeAspect="1"/>
          </p:cNvPicPr>
          <p:nvPr/>
        </p:nvPicPr>
        <p:blipFill>
          <a:blip r:embed="rId4" cstate="print"/>
          <a:stretch>
            <a:fillRect/>
          </a:stretch>
        </p:blipFill>
        <p:spPr>
          <a:xfrm>
            <a:off x="1800629" y="5244602"/>
            <a:ext cx="1004822" cy="965223"/>
          </a:xfrm>
          <a:prstGeom prst="rect">
            <a:avLst/>
          </a:prstGeom>
        </p:spPr>
      </p:pic>
      <p:sp>
        <p:nvSpPr>
          <p:cNvPr id="39" name="Speech Bubble: Rectangle 38">
            <a:extLst>
              <a:ext uri="{FF2B5EF4-FFF2-40B4-BE49-F238E27FC236}">
                <a16:creationId xmlns:a16="http://schemas.microsoft.com/office/drawing/2014/main" id="{DAF8F2AD-4581-40D1-9FD9-51176A8A8DB5}"/>
              </a:ext>
            </a:extLst>
          </p:cNvPr>
          <p:cNvSpPr/>
          <p:nvPr/>
        </p:nvSpPr>
        <p:spPr>
          <a:xfrm>
            <a:off x="2912560" y="5058127"/>
            <a:ext cx="4922757" cy="878648"/>
          </a:xfrm>
          <a:prstGeom prst="wedgeRectCallout">
            <a:avLst>
              <a:gd name="adj1" fmla="val -60231"/>
              <a:gd name="adj2" fmla="val 1882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0" dirty="0">
                <a:solidFill>
                  <a:schemeClr val="tx1"/>
                </a:solidFill>
                <a:latin typeface="Abadi Extra Light" panose="020B0204020104020204" pitchFamily="34" charset="0"/>
              </a:rPr>
              <a:t>We already used some of these (sum, scaling and chain) when </a:t>
            </a:r>
            <a:r>
              <a:rPr lang="en-IN" sz="2000" dirty="0">
                <a:solidFill>
                  <a:schemeClr val="tx1"/>
                </a:solidFill>
                <a:latin typeface="Abadi Extra Light" panose="020B0204020104020204" pitchFamily="34" charset="0"/>
              </a:rPr>
              <a:t>calculating the </a:t>
            </a:r>
            <a:r>
              <a:rPr lang="en-IN" sz="2000" b="0" dirty="0">
                <a:solidFill>
                  <a:schemeClr val="tx1"/>
                </a:solidFill>
                <a:latin typeface="Abadi Extra Light" panose="020B0204020104020204" pitchFamily="34" charset="0"/>
              </a:rPr>
              <a:t>derivative for the linear regression model</a:t>
            </a:r>
          </a:p>
        </p:txBody>
      </p:sp>
    </p:spTree>
    <p:custDataLst>
      <p:tags r:id="rId1"/>
    </p:custDataLst>
    <p:extLst>
      <p:ext uri="{BB962C8B-B14F-4D97-AF65-F5344CB8AC3E}">
        <p14:creationId xmlns:p14="http://schemas.microsoft.com/office/powerpoint/2010/main" val="4073148105"/>
      </p:ext>
    </p:extLst>
  </p:cSld>
  <p:clrMapOvr>
    <a:masterClrMapping/>
  </p:clrMapOvr>
  <mc:AlternateContent xmlns:mc="http://schemas.openxmlformats.org/markup-compatibility/2006" xmlns:p14="http://schemas.microsoft.com/office/powerpoint/2010/main">
    <mc:Choice Requires="p14">
      <p:transition spd="slow" p14:dur="2000" advTm="59401"/>
    </mc:Choice>
    <mc:Fallback xmlns="">
      <p:transition spd="slow" advTm="594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32DD83E9-FA2F-44C6-89CB-0160E901F87C}"/>
              </a:ext>
            </a:extLst>
          </p:cNvPr>
          <p:cNvPicPr>
            <a:picLocks noChangeAspect="1"/>
          </p:cNvPicPr>
          <p:nvPr/>
        </p:nvPicPr>
        <p:blipFill>
          <a:blip r:embed="rId3" cstate="print"/>
          <a:stretch>
            <a:fillRect/>
          </a:stretch>
        </p:blipFill>
        <p:spPr>
          <a:xfrm>
            <a:off x="10953018" y="2210042"/>
            <a:ext cx="1004822" cy="965223"/>
          </a:xfrm>
          <a:prstGeom prst="rect">
            <a:avLst/>
          </a:prstGeom>
        </p:spPr>
      </p:pic>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Derivatives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800" dirty="0">
                    <a:latin typeface="Abadi Extra Light" panose="020B0204020104020204" pitchFamily="34" charset="0"/>
                  </a:rPr>
                  <a:t>How the derivative itself changes tells us about the function’s optima</a:t>
                </a: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r>
                  <a:rPr lang="en-IN" sz="2800" dirty="0">
                    <a:latin typeface="Abadi Extra Light" panose="020B0204020104020204" pitchFamily="34" charset="0"/>
                  </a:rPr>
                  <a:t>The second derivative </a:t>
                </a:r>
                <a14:m>
                  <m:oMath xmlns:m="http://schemas.openxmlformats.org/officeDocument/2006/math">
                    <m:r>
                      <a:rPr lang="en-GB" sz="2800" i="1" dirty="0">
                        <a:latin typeface="Cambria Math" panose="02040503050406030204" pitchFamily="18" charset="0"/>
                      </a:rPr>
                      <m:t>𝑓</m:t>
                    </m:r>
                    <m:r>
                      <a:rPr lang="en-GB" sz="2800" i="1" dirty="0">
                        <a:latin typeface="Cambria Math" panose="02040503050406030204" pitchFamily="18" charset="0"/>
                      </a:rPr>
                      <m:t>’’(</m:t>
                    </m:r>
                    <m:r>
                      <a:rPr lang="en-GB" sz="2800" i="1" dirty="0">
                        <a:latin typeface="Cambria Math" panose="02040503050406030204" pitchFamily="18" charset="0"/>
                      </a:rPr>
                      <m:t>𝑥</m:t>
                    </m:r>
                    <m:r>
                      <a:rPr lang="en-GB" sz="2800" i="1" dirty="0">
                        <a:latin typeface="Cambria Math" panose="02040503050406030204" pitchFamily="18" charset="0"/>
                      </a:rPr>
                      <m:t>) </m:t>
                    </m:r>
                  </m:oMath>
                </a14:m>
                <a:r>
                  <a:rPr lang="en-IN" sz="2800" dirty="0">
                    <a:latin typeface="Abadi Extra Light" panose="020B0204020104020204" pitchFamily="34" charset="0"/>
                  </a:rPr>
                  <a:t>can provide this information</a:t>
                </a:r>
              </a:p>
              <a:p>
                <a:pPr marL="0" indent="0">
                  <a:buNone/>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marL="0" indent="0">
                  <a:buNone/>
                </a:pPr>
                <a:endParaRPr lang="en-IN" sz="2800" dirty="0">
                  <a:latin typeface="Abadi Extra Light" panose="020B0204020104020204" pitchFamily="34" charset="0"/>
                </a:endParaRPr>
              </a:p>
              <a:p>
                <a:pPr>
                  <a:buFont typeface="Wingdings" panose="05000000000000000000" pitchFamily="2" charset="2"/>
                  <a:buChar char="§"/>
                </a:pPr>
                <a:endParaRPr lang="en-IN" sz="2800" dirty="0">
                  <a:latin typeface="Abadi Extra Light" panose="020B0204020104020204" pitchFamily="34" charset="0"/>
                </a:endParaRPr>
              </a:p>
              <a:p>
                <a:pPr marL="457200" lvl="1" indent="0">
                  <a:buNone/>
                </a:pPr>
                <a:endParaRPr lang="en-GB" sz="2400" dirty="0">
                  <a:latin typeface="Abadi Extra Light" panose="020B0204020104020204" pitchFamily="34" charset="0"/>
                </a:endParaRPr>
              </a:p>
              <a:p>
                <a:pPr>
                  <a:buFont typeface="Wingdings" panose="05000000000000000000" pitchFamily="2" charset="2"/>
                  <a:buChar char="§"/>
                </a:pPr>
                <a:endParaRPr lang="en-GB" sz="2800" dirty="0">
                  <a:latin typeface="Abadi Extra Light" panose="020B0204020104020204" pitchFamily="34" charset="0"/>
                </a:endParaRPr>
              </a:p>
              <a:p>
                <a:pPr>
                  <a:buFont typeface="Wingdings" panose="05000000000000000000" pitchFamily="2" charset="2"/>
                  <a:buChar char="§"/>
                </a:pPr>
                <a:endParaRPr lang="en-GB" sz="280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4"/>
                <a:stretch>
                  <a:fillRect l="-935" t="-1096"/>
                </a:stretch>
              </a:blipFill>
            </p:spPr>
            <p:txBody>
              <a:bodyPr/>
              <a:lstStyle/>
              <a:p>
                <a:r>
                  <a:rPr lang="en-US">
                    <a:noFill/>
                  </a:rPr>
                  <a:t> </a:t>
                </a:r>
              </a:p>
            </p:txBody>
          </p:sp>
        </mc:Fallback>
      </mc:AlternateContent>
      <p:sp>
        <p:nvSpPr>
          <p:cNvPr id="32" name="Freeform: Shape 31">
            <a:extLst>
              <a:ext uri="{FF2B5EF4-FFF2-40B4-BE49-F238E27FC236}">
                <a16:creationId xmlns:a16="http://schemas.microsoft.com/office/drawing/2014/main" id="{CB0F32E9-5CF6-4360-BCE6-C0F6905C5BA1}"/>
              </a:ext>
            </a:extLst>
          </p:cNvPr>
          <p:cNvSpPr/>
          <p:nvPr/>
        </p:nvSpPr>
        <p:spPr>
          <a:xfrm>
            <a:off x="3341810" y="2900292"/>
            <a:ext cx="3743325" cy="2160579"/>
          </a:xfrm>
          <a:custGeom>
            <a:avLst/>
            <a:gdLst>
              <a:gd name="connsiteX0" fmla="*/ 0 w 2809875"/>
              <a:gd name="connsiteY0" fmla="*/ 1815755 h 1815755"/>
              <a:gd name="connsiteX1" fmla="*/ 257175 w 2809875"/>
              <a:gd name="connsiteY1" fmla="*/ 587030 h 1815755"/>
              <a:gd name="connsiteX2" fmla="*/ 695325 w 2809875"/>
              <a:gd name="connsiteY2" fmla="*/ 1253780 h 1815755"/>
              <a:gd name="connsiteX3" fmla="*/ 1343025 w 2809875"/>
              <a:gd name="connsiteY3" fmla="*/ 491780 h 1815755"/>
              <a:gd name="connsiteX4" fmla="*/ 1924050 w 2809875"/>
              <a:gd name="connsiteY4" fmla="*/ 358430 h 1815755"/>
              <a:gd name="connsiteX5" fmla="*/ 2200275 w 2809875"/>
              <a:gd name="connsiteY5" fmla="*/ 6005 h 1815755"/>
              <a:gd name="connsiteX6" fmla="*/ 2495550 w 2809875"/>
              <a:gd name="connsiteY6" fmla="*/ 682280 h 1815755"/>
              <a:gd name="connsiteX7" fmla="*/ 2809875 w 2809875"/>
              <a:gd name="connsiteY7" fmla="*/ 244130 h 1815755"/>
              <a:gd name="connsiteX8" fmla="*/ 2809875 w 2809875"/>
              <a:gd name="connsiteY8" fmla="*/ 244130 h 1815755"/>
              <a:gd name="connsiteX0" fmla="*/ 0 w 2809875"/>
              <a:gd name="connsiteY0" fmla="*/ 1815755 h 1815755"/>
              <a:gd name="connsiteX1" fmla="*/ 257175 w 2809875"/>
              <a:gd name="connsiteY1" fmla="*/ 587030 h 1815755"/>
              <a:gd name="connsiteX2" fmla="*/ 695325 w 2809875"/>
              <a:gd name="connsiteY2" fmla="*/ 1253780 h 1815755"/>
              <a:gd name="connsiteX3" fmla="*/ 1343025 w 2809875"/>
              <a:gd name="connsiteY3" fmla="*/ 491780 h 1815755"/>
              <a:gd name="connsiteX4" fmla="*/ 1859702 w 2809875"/>
              <a:gd name="connsiteY4" fmla="*/ 358430 h 1815755"/>
              <a:gd name="connsiteX5" fmla="*/ 2200275 w 2809875"/>
              <a:gd name="connsiteY5" fmla="*/ 6005 h 1815755"/>
              <a:gd name="connsiteX6" fmla="*/ 2495550 w 2809875"/>
              <a:gd name="connsiteY6" fmla="*/ 682280 h 1815755"/>
              <a:gd name="connsiteX7" fmla="*/ 2809875 w 2809875"/>
              <a:gd name="connsiteY7" fmla="*/ 244130 h 1815755"/>
              <a:gd name="connsiteX8" fmla="*/ 2809875 w 2809875"/>
              <a:gd name="connsiteY8" fmla="*/ 244130 h 1815755"/>
              <a:gd name="connsiteX0" fmla="*/ 0 w 2809875"/>
              <a:gd name="connsiteY0" fmla="*/ 1814900 h 1814900"/>
              <a:gd name="connsiteX1" fmla="*/ 257175 w 2809875"/>
              <a:gd name="connsiteY1" fmla="*/ 586175 h 1814900"/>
              <a:gd name="connsiteX2" fmla="*/ 695325 w 2809875"/>
              <a:gd name="connsiteY2" fmla="*/ 1252925 h 1814900"/>
              <a:gd name="connsiteX3" fmla="*/ 1343025 w 2809875"/>
              <a:gd name="connsiteY3" fmla="*/ 490925 h 1814900"/>
              <a:gd name="connsiteX4" fmla="*/ 1859702 w 2809875"/>
              <a:gd name="connsiteY4" fmla="*/ 357575 h 1814900"/>
              <a:gd name="connsiteX5" fmla="*/ 2200275 w 2809875"/>
              <a:gd name="connsiteY5" fmla="*/ 5150 h 1814900"/>
              <a:gd name="connsiteX6" fmla="*/ 2495550 w 2809875"/>
              <a:gd name="connsiteY6" fmla="*/ 681425 h 1814900"/>
              <a:gd name="connsiteX7" fmla="*/ 2809875 w 2809875"/>
              <a:gd name="connsiteY7" fmla="*/ 243275 h 1814900"/>
              <a:gd name="connsiteX8" fmla="*/ 2809875 w 2809875"/>
              <a:gd name="connsiteY8" fmla="*/ 243275 h 1814900"/>
              <a:gd name="connsiteX0" fmla="*/ 0 w 2809875"/>
              <a:gd name="connsiteY0" fmla="*/ 2018483 h 2018483"/>
              <a:gd name="connsiteX1" fmla="*/ 257175 w 2809875"/>
              <a:gd name="connsiteY1" fmla="*/ 789758 h 2018483"/>
              <a:gd name="connsiteX2" fmla="*/ 695325 w 2809875"/>
              <a:gd name="connsiteY2" fmla="*/ 1456508 h 2018483"/>
              <a:gd name="connsiteX3" fmla="*/ 1343025 w 2809875"/>
              <a:gd name="connsiteY3" fmla="*/ 694508 h 2018483"/>
              <a:gd name="connsiteX4" fmla="*/ 1859702 w 2809875"/>
              <a:gd name="connsiteY4" fmla="*/ 561158 h 2018483"/>
              <a:gd name="connsiteX5" fmla="*/ 2286073 w 2809875"/>
              <a:gd name="connsiteY5" fmla="*/ 4090 h 2018483"/>
              <a:gd name="connsiteX6" fmla="*/ 2495550 w 2809875"/>
              <a:gd name="connsiteY6" fmla="*/ 885008 h 2018483"/>
              <a:gd name="connsiteX7" fmla="*/ 2809875 w 2809875"/>
              <a:gd name="connsiteY7" fmla="*/ 446858 h 2018483"/>
              <a:gd name="connsiteX8" fmla="*/ 2809875 w 2809875"/>
              <a:gd name="connsiteY8" fmla="*/ 446858 h 2018483"/>
              <a:gd name="connsiteX0" fmla="*/ 0 w 2809875"/>
              <a:gd name="connsiteY0" fmla="*/ 2017962 h 2017962"/>
              <a:gd name="connsiteX1" fmla="*/ 257175 w 2809875"/>
              <a:gd name="connsiteY1" fmla="*/ 789237 h 2017962"/>
              <a:gd name="connsiteX2" fmla="*/ 695325 w 2809875"/>
              <a:gd name="connsiteY2" fmla="*/ 1455987 h 2017962"/>
              <a:gd name="connsiteX3" fmla="*/ 1343025 w 2809875"/>
              <a:gd name="connsiteY3" fmla="*/ 693987 h 2017962"/>
              <a:gd name="connsiteX4" fmla="*/ 1881151 w 2809875"/>
              <a:gd name="connsiteY4" fmla="*/ 578432 h 2017962"/>
              <a:gd name="connsiteX5" fmla="*/ 2286073 w 2809875"/>
              <a:gd name="connsiteY5" fmla="*/ 3569 h 2017962"/>
              <a:gd name="connsiteX6" fmla="*/ 2495550 w 2809875"/>
              <a:gd name="connsiteY6" fmla="*/ 884487 h 2017962"/>
              <a:gd name="connsiteX7" fmla="*/ 2809875 w 2809875"/>
              <a:gd name="connsiteY7" fmla="*/ 446337 h 2017962"/>
              <a:gd name="connsiteX8" fmla="*/ 2809875 w 2809875"/>
              <a:gd name="connsiteY8" fmla="*/ 446337 h 2017962"/>
              <a:gd name="connsiteX0" fmla="*/ 0 w 2809875"/>
              <a:gd name="connsiteY0" fmla="*/ 2017513 h 2017513"/>
              <a:gd name="connsiteX1" fmla="*/ 257175 w 2809875"/>
              <a:gd name="connsiteY1" fmla="*/ 788788 h 2017513"/>
              <a:gd name="connsiteX2" fmla="*/ 695325 w 2809875"/>
              <a:gd name="connsiteY2" fmla="*/ 1455538 h 2017513"/>
              <a:gd name="connsiteX3" fmla="*/ 1343025 w 2809875"/>
              <a:gd name="connsiteY3" fmla="*/ 693538 h 2017513"/>
              <a:gd name="connsiteX4" fmla="*/ 1881151 w 2809875"/>
              <a:gd name="connsiteY4" fmla="*/ 577983 h 2017513"/>
              <a:gd name="connsiteX5" fmla="*/ 2286073 w 2809875"/>
              <a:gd name="connsiteY5" fmla="*/ 3120 h 2017513"/>
              <a:gd name="connsiteX6" fmla="*/ 2495550 w 2809875"/>
              <a:gd name="connsiteY6" fmla="*/ 884038 h 2017513"/>
              <a:gd name="connsiteX7" fmla="*/ 2809875 w 2809875"/>
              <a:gd name="connsiteY7" fmla="*/ 445888 h 2017513"/>
              <a:gd name="connsiteX8" fmla="*/ 2809875 w 2809875"/>
              <a:gd name="connsiteY8" fmla="*/ 445888 h 2017513"/>
              <a:gd name="connsiteX0" fmla="*/ 0 w 2809875"/>
              <a:gd name="connsiteY0" fmla="*/ 2018019 h 2018019"/>
              <a:gd name="connsiteX1" fmla="*/ 257175 w 2809875"/>
              <a:gd name="connsiteY1" fmla="*/ 789294 h 2018019"/>
              <a:gd name="connsiteX2" fmla="*/ 695325 w 2809875"/>
              <a:gd name="connsiteY2" fmla="*/ 1456044 h 2018019"/>
              <a:gd name="connsiteX3" fmla="*/ 1357325 w 2809875"/>
              <a:gd name="connsiteY3" fmla="*/ 747429 h 2018019"/>
              <a:gd name="connsiteX4" fmla="*/ 1881151 w 2809875"/>
              <a:gd name="connsiteY4" fmla="*/ 578489 h 2018019"/>
              <a:gd name="connsiteX5" fmla="*/ 2286073 w 2809875"/>
              <a:gd name="connsiteY5" fmla="*/ 3626 h 2018019"/>
              <a:gd name="connsiteX6" fmla="*/ 2495550 w 2809875"/>
              <a:gd name="connsiteY6" fmla="*/ 884544 h 2018019"/>
              <a:gd name="connsiteX7" fmla="*/ 2809875 w 2809875"/>
              <a:gd name="connsiteY7" fmla="*/ 446394 h 2018019"/>
              <a:gd name="connsiteX8" fmla="*/ 2809875 w 2809875"/>
              <a:gd name="connsiteY8" fmla="*/ 446394 h 2018019"/>
              <a:gd name="connsiteX0" fmla="*/ 0 w 2809875"/>
              <a:gd name="connsiteY0" fmla="*/ 2016895 h 2016895"/>
              <a:gd name="connsiteX1" fmla="*/ 257175 w 2809875"/>
              <a:gd name="connsiteY1" fmla="*/ 788170 h 2016895"/>
              <a:gd name="connsiteX2" fmla="*/ 695325 w 2809875"/>
              <a:gd name="connsiteY2" fmla="*/ 1454920 h 2016895"/>
              <a:gd name="connsiteX3" fmla="*/ 1357325 w 2809875"/>
              <a:gd name="connsiteY3" fmla="*/ 746305 h 2016895"/>
              <a:gd name="connsiteX4" fmla="*/ 1881151 w 2809875"/>
              <a:gd name="connsiteY4" fmla="*/ 621852 h 2016895"/>
              <a:gd name="connsiteX5" fmla="*/ 2286073 w 2809875"/>
              <a:gd name="connsiteY5" fmla="*/ 2502 h 2016895"/>
              <a:gd name="connsiteX6" fmla="*/ 2495550 w 2809875"/>
              <a:gd name="connsiteY6" fmla="*/ 883420 h 2016895"/>
              <a:gd name="connsiteX7" fmla="*/ 2809875 w 2809875"/>
              <a:gd name="connsiteY7" fmla="*/ 445270 h 2016895"/>
              <a:gd name="connsiteX8" fmla="*/ 2809875 w 2809875"/>
              <a:gd name="connsiteY8" fmla="*/ 445270 h 2016895"/>
              <a:gd name="connsiteX0" fmla="*/ 0 w 2809875"/>
              <a:gd name="connsiteY0" fmla="*/ 2016478 h 2016478"/>
              <a:gd name="connsiteX1" fmla="*/ 257175 w 2809875"/>
              <a:gd name="connsiteY1" fmla="*/ 787753 h 2016478"/>
              <a:gd name="connsiteX2" fmla="*/ 695325 w 2809875"/>
              <a:gd name="connsiteY2" fmla="*/ 1454503 h 2016478"/>
              <a:gd name="connsiteX3" fmla="*/ 1357325 w 2809875"/>
              <a:gd name="connsiteY3" fmla="*/ 745888 h 2016478"/>
              <a:gd name="connsiteX4" fmla="*/ 1881151 w 2809875"/>
              <a:gd name="connsiteY4" fmla="*/ 621435 h 2016478"/>
              <a:gd name="connsiteX5" fmla="*/ 2286073 w 2809875"/>
              <a:gd name="connsiteY5" fmla="*/ 2085 h 2016478"/>
              <a:gd name="connsiteX6" fmla="*/ 2495550 w 2809875"/>
              <a:gd name="connsiteY6" fmla="*/ 883003 h 2016478"/>
              <a:gd name="connsiteX7" fmla="*/ 2809875 w 2809875"/>
              <a:gd name="connsiteY7" fmla="*/ 444853 h 2016478"/>
              <a:gd name="connsiteX8" fmla="*/ 2809875 w 2809875"/>
              <a:gd name="connsiteY8" fmla="*/ 444853 h 2016478"/>
              <a:gd name="connsiteX0" fmla="*/ 0 w 2809875"/>
              <a:gd name="connsiteY0" fmla="*/ 2016920 h 2016920"/>
              <a:gd name="connsiteX1" fmla="*/ 257175 w 2809875"/>
              <a:gd name="connsiteY1" fmla="*/ 788195 h 2016920"/>
              <a:gd name="connsiteX2" fmla="*/ 695325 w 2809875"/>
              <a:gd name="connsiteY2" fmla="*/ 1454945 h 2016920"/>
              <a:gd name="connsiteX3" fmla="*/ 1343025 w 2809875"/>
              <a:gd name="connsiteY3" fmla="*/ 781920 h 2016920"/>
              <a:gd name="connsiteX4" fmla="*/ 1881151 w 2809875"/>
              <a:gd name="connsiteY4" fmla="*/ 621877 h 2016920"/>
              <a:gd name="connsiteX5" fmla="*/ 2286073 w 2809875"/>
              <a:gd name="connsiteY5" fmla="*/ 2527 h 2016920"/>
              <a:gd name="connsiteX6" fmla="*/ 2495550 w 2809875"/>
              <a:gd name="connsiteY6" fmla="*/ 883445 h 2016920"/>
              <a:gd name="connsiteX7" fmla="*/ 2809875 w 2809875"/>
              <a:gd name="connsiteY7" fmla="*/ 445295 h 2016920"/>
              <a:gd name="connsiteX8" fmla="*/ 2809875 w 2809875"/>
              <a:gd name="connsiteY8" fmla="*/ 445295 h 2016920"/>
              <a:gd name="connsiteX0" fmla="*/ 0 w 2809875"/>
              <a:gd name="connsiteY0" fmla="*/ 2016920 h 2016920"/>
              <a:gd name="connsiteX1" fmla="*/ 257175 w 2809875"/>
              <a:gd name="connsiteY1" fmla="*/ 788195 h 2016920"/>
              <a:gd name="connsiteX2" fmla="*/ 695325 w 2809875"/>
              <a:gd name="connsiteY2" fmla="*/ 1454945 h 2016920"/>
              <a:gd name="connsiteX3" fmla="*/ 1343025 w 2809875"/>
              <a:gd name="connsiteY3" fmla="*/ 781920 h 2016920"/>
              <a:gd name="connsiteX4" fmla="*/ 1881151 w 2809875"/>
              <a:gd name="connsiteY4" fmla="*/ 621877 h 2016920"/>
              <a:gd name="connsiteX5" fmla="*/ 2286073 w 2809875"/>
              <a:gd name="connsiteY5" fmla="*/ 2527 h 2016920"/>
              <a:gd name="connsiteX6" fmla="*/ 2495550 w 2809875"/>
              <a:gd name="connsiteY6" fmla="*/ 883445 h 2016920"/>
              <a:gd name="connsiteX7" fmla="*/ 2809875 w 2809875"/>
              <a:gd name="connsiteY7" fmla="*/ 445295 h 2016920"/>
              <a:gd name="connsiteX8" fmla="*/ 2809875 w 2809875"/>
              <a:gd name="connsiteY8" fmla="*/ 445295 h 2016920"/>
              <a:gd name="connsiteX0" fmla="*/ 0 w 2809875"/>
              <a:gd name="connsiteY0" fmla="*/ 2016889 h 2016889"/>
              <a:gd name="connsiteX1" fmla="*/ 257175 w 2809875"/>
              <a:gd name="connsiteY1" fmla="*/ 788164 h 2016889"/>
              <a:gd name="connsiteX2" fmla="*/ 695325 w 2809875"/>
              <a:gd name="connsiteY2" fmla="*/ 1454914 h 2016889"/>
              <a:gd name="connsiteX3" fmla="*/ 1350175 w 2809875"/>
              <a:gd name="connsiteY3" fmla="*/ 737402 h 2016889"/>
              <a:gd name="connsiteX4" fmla="*/ 1881151 w 2809875"/>
              <a:gd name="connsiteY4" fmla="*/ 621846 h 2016889"/>
              <a:gd name="connsiteX5" fmla="*/ 2286073 w 2809875"/>
              <a:gd name="connsiteY5" fmla="*/ 2496 h 2016889"/>
              <a:gd name="connsiteX6" fmla="*/ 2495550 w 2809875"/>
              <a:gd name="connsiteY6" fmla="*/ 883414 h 2016889"/>
              <a:gd name="connsiteX7" fmla="*/ 2809875 w 2809875"/>
              <a:gd name="connsiteY7" fmla="*/ 445264 h 2016889"/>
              <a:gd name="connsiteX8" fmla="*/ 2809875 w 2809875"/>
              <a:gd name="connsiteY8" fmla="*/ 445264 h 2016889"/>
              <a:gd name="connsiteX0" fmla="*/ 0 w 2809875"/>
              <a:gd name="connsiteY0" fmla="*/ 2016870 h 2016870"/>
              <a:gd name="connsiteX1" fmla="*/ 257175 w 2809875"/>
              <a:gd name="connsiteY1" fmla="*/ 788145 h 2016870"/>
              <a:gd name="connsiteX2" fmla="*/ 695325 w 2809875"/>
              <a:gd name="connsiteY2" fmla="*/ 1454895 h 2016870"/>
              <a:gd name="connsiteX3" fmla="*/ 1350175 w 2809875"/>
              <a:gd name="connsiteY3" fmla="*/ 710691 h 2016870"/>
              <a:gd name="connsiteX4" fmla="*/ 1881151 w 2809875"/>
              <a:gd name="connsiteY4" fmla="*/ 621827 h 2016870"/>
              <a:gd name="connsiteX5" fmla="*/ 2286073 w 2809875"/>
              <a:gd name="connsiteY5" fmla="*/ 2477 h 2016870"/>
              <a:gd name="connsiteX6" fmla="*/ 2495550 w 2809875"/>
              <a:gd name="connsiteY6" fmla="*/ 883395 h 2016870"/>
              <a:gd name="connsiteX7" fmla="*/ 2809875 w 2809875"/>
              <a:gd name="connsiteY7" fmla="*/ 445245 h 2016870"/>
              <a:gd name="connsiteX8" fmla="*/ 2809875 w 2809875"/>
              <a:gd name="connsiteY8" fmla="*/ 445245 h 2016870"/>
              <a:gd name="connsiteX0" fmla="*/ 0 w 2809875"/>
              <a:gd name="connsiteY0" fmla="*/ 2017980 h 2017980"/>
              <a:gd name="connsiteX1" fmla="*/ 257175 w 2809875"/>
              <a:gd name="connsiteY1" fmla="*/ 789255 h 2017980"/>
              <a:gd name="connsiteX2" fmla="*/ 695325 w 2809875"/>
              <a:gd name="connsiteY2" fmla="*/ 1456005 h 2017980"/>
              <a:gd name="connsiteX3" fmla="*/ 1350175 w 2809875"/>
              <a:gd name="connsiteY3" fmla="*/ 711801 h 2017980"/>
              <a:gd name="connsiteX4" fmla="*/ 1881151 w 2809875"/>
              <a:gd name="connsiteY4" fmla="*/ 578449 h 2017980"/>
              <a:gd name="connsiteX5" fmla="*/ 2286073 w 2809875"/>
              <a:gd name="connsiteY5" fmla="*/ 3587 h 2017980"/>
              <a:gd name="connsiteX6" fmla="*/ 2495550 w 2809875"/>
              <a:gd name="connsiteY6" fmla="*/ 884505 h 2017980"/>
              <a:gd name="connsiteX7" fmla="*/ 2809875 w 2809875"/>
              <a:gd name="connsiteY7" fmla="*/ 446355 h 2017980"/>
              <a:gd name="connsiteX8" fmla="*/ 2809875 w 2809875"/>
              <a:gd name="connsiteY8" fmla="*/ 446355 h 2017980"/>
              <a:gd name="connsiteX0" fmla="*/ 0 w 2809875"/>
              <a:gd name="connsiteY0" fmla="*/ 2017980 h 2017980"/>
              <a:gd name="connsiteX1" fmla="*/ 257175 w 2809875"/>
              <a:gd name="connsiteY1" fmla="*/ 789255 h 2017980"/>
              <a:gd name="connsiteX2" fmla="*/ 695325 w 2809875"/>
              <a:gd name="connsiteY2" fmla="*/ 1456005 h 2017980"/>
              <a:gd name="connsiteX3" fmla="*/ 1350175 w 2809875"/>
              <a:gd name="connsiteY3" fmla="*/ 711801 h 2017980"/>
              <a:gd name="connsiteX4" fmla="*/ 1881151 w 2809875"/>
              <a:gd name="connsiteY4" fmla="*/ 578449 h 2017980"/>
              <a:gd name="connsiteX5" fmla="*/ 2286073 w 2809875"/>
              <a:gd name="connsiteY5" fmla="*/ 3587 h 2017980"/>
              <a:gd name="connsiteX6" fmla="*/ 2495550 w 2809875"/>
              <a:gd name="connsiteY6" fmla="*/ 884505 h 2017980"/>
              <a:gd name="connsiteX7" fmla="*/ 2809875 w 2809875"/>
              <a:gd name="connsiteY7" fmla="*/ 446355 h 2017980"/>
              <a:gd name="connsiteX8" fmla="*/ 2809875 w 2809875"/>
              <a:gd name="connsiteY8" fmla="*/ 446355 h 2017980"/>
              <a:gd name="connsiteX0" fmla="*/ 0 w 2809875"/>
              <a:gd name="connsiteY0" fmla="*/ 2017401 h 2017401"/>
              <a:gd name="connsiteX1" fmla="*/ 257175 w 2809875"/>
              <a:gd name="connsiteY1" fmla="*/ 788676 h 2017401"/>
              <a:gd name="connsiteX2" fmla="*/ 695325 w 2809875"/>
              <a:gd name="connsiteY2" fmla="*/ 1455426 h 2017401"/>
              <a:gd name="connsiteX3" fmla="*/ 1350175 w 2809875"/>
              <a:gd name="connsiteY3" fmla="*/ 711222 h 2017401"/>
              <a:gd name="connsiteX4" fmla="*/ 1881151 w 2809875"/>
              <a:gd name="connsiteY4" fmla="*/ 577870 h 2017401"/>
              <a:gd name="connsiteX5" fmla="*/ 2286073 w 2809875"/>
              <a:gd name="connsiteY5" fmla="*/ 3008 h 2017401"/>
              <a:gd name="connsiteX6" fmla="*/ 2495550 w 2809875"/>
              <a:gd name="connsiteY6" fmla="*/ 883926 h 2017401"/>
              <a:gd name="connsiteX7" fmla="*/ 2809875 w 2809875"/>
              <a:gd name="connsiteY7" fmla="*/ 445776 h 2017401"/>
              <a:gd name="connsiteX8" fmla="*/ 2809875 w 2809875"/>
              <a:gd name="connsiteY8" fmla="*/ 445776 h 2017401"/>
              <a:gd name="connsiteX0" fmla="*/ 0 w 2809875"/>
              <a:gd name="connsiteY0" fmla="*/ 2018294 h 2018294"/>
              <a:gd name="connsiteX1" fmla="*/ 257175 w 2809875"/>
              <a:gd name="connsiteY1" fmla="*/ 789569 h 2018294"/>
              <a:gd name="connsiteX2" fmla="*/ 695325 w 2809875"/>
              <a:gd name="connsiteY2" fmla="*/ 1456319 h 2018294"/>
              <a:gd name="connsiteX3" fmla="*/ 1350175 w 2809875"/>
              <a:gd name="connsiteY3" fmla="*/ 712115 h 2018294"/>
              <a:gd name="connsiteX4" fmla="*/ 1866852 w 2809875"/>
              <a:gd name="connsiteY4" fmla="*/ 543173 h 2018294"/>
              <a:gd name="connsiteX5" fmla="*/ 2286073 w 2809875"/>
              <a:gd name="connsiteY5" fmla="*/ 3901 h 2018294"/>
              <a:gd name="connsiteX6" fmla="*/ 2495550 w 2809875"/>
              <a:gd name="connsiteY6" fmla="*/ 884819 h 2018294"/>
              <a:gd name="connsiteX7" fmla="*/ 2809875 w 2809875"/>
              <a:gd name="connsiteY7" fmla="*/ 446669 h 2018294"/>
              <a:gd name="connsiteX8" fmla="*/ 2809875 w 2809875"/>
              <a:gd name="connsiteY8" fmla="*/ 446669 h 2018294"/>
              <a:gd name="connsiteX0" fmla="*/ 0 w 2809875"/>
              <a:gd name="connsiteY0" fmla="*/ 2019244 h 2019244"/>
              <a:gd name="connsiteX1" fmla="*/ 257175 w 2809875"/>
              <a:gd name="connsiteY1" fmla="*/ 790519 h 2019244"/>
              <a:gd name="connsiteX2" fmla="*/ 695325 w 2809875"/>
              <a:gd name="connsiteY2" fmla="*/ 1457269 h 2019244"/>
              <a:gd name="connsiteX3" fmla="*/ 1350175 w 2809875"/>
              <a:gd name="connsiteY3" fmla="*/ 713065 h 2019244"/>
              <a:gd name="connsiteX4" fmla="*/ 1866852 w 2809875"/>
              <a:gd name="connsiteY4" fmla="*/ 544123 h 2019244"/>
              <a:gd name="connsiteX5" fmla="*/ 2286073 w 2809875"/>
              <a:gd name="connsiteY5" fmla="*/ 4851 h 2019244"/>
              <a:gd name="connsiteX6" fmla="*/ 2495550 w 2809875"/>
              <a:gd name="connsiteY6" fmla="*/ 885769 h 2019244"/>
              <a:gd name="connsiteX7" fmla="*/ 2809875 w 2809875"/>
              <a:gd name="connsiteY7" fmla="*/ 447619 h 2019244"/>
              <a:gd name="connsiteX8" fmla="*/ 2809875 w 2809875"/>
              <a:gd name="connsiteY8" fmla="*/ 447619 h 2019244"/>
              <a:gd name="connsiteX0" fmla="*/ 0 w 2809875"/>
              <a:gd name="connsiteY0" fmla="*/ 2018720 h 2018720"/>
              <a:gd name="connsiteX1" fmla="*/ 257175 w 2809875"/>
              <a:gd name="connsiteY1" fmla="*/ 789995 h 2018720"/>
              <a:gd name="connsiteX2" fmla="*/ 695325 w 2809875"/>
              <a:gd name="connsiteY2" fmla="*/ 1456745 h 2018720"/>
              <a:gd name="connsiteX3" fmla="*/ 1350175 w 2809875"/>
              <a:gd name="connsiteY3" fmla="*/ 712541 h 2018720"/>
              <a:gd name="connsiteX4" fmla="*/ 1866852 w 2809875"/>
              <a:gd name="connsiteY4" fmla="*/ 543599 h 2018720"/>
              <a:gd name="connsiteX5" fmla="*/ 2286073 w 2809875"/>
              <a:gd name="connsiteY5" fmla="*/ 4327 h 2018720"/>
              <a:gd name="connsiteX6" fmla="*/ 2495550 w 2809875"/>
              <a:gd name="connsiteY6" fmla="*/ 885245 h 2018720"/>
              <a:gd name="connsiteX7" fmla="*/ 2809875 w 2809875"/>
              <a:gd name="connsiteY7" fmla="*/ 447095 h 2018720"/>
              <a:gd name="connsiteX8" fmla="*/ 2809875 w 2809875"/>
              <a:gd name="connsiteY8" fmla="*/ 447095 h 2018720"/>
              <a:gd name="connsiteX0" fmla="*/ 0 w 2809875"/>
              <a:gd name="connsiteY0" fmla="*/ 2017992 h 2017992"/>
              <a:gd name="connsiteX1" fmla="*/ 257175 w 2809875"/>
              <a:gd name="connsiteY1" fmla="*/ 789267 h 2017992"/>
              <a:gd name="connsiteX2" fmla="*/ 695325 w 2809875"/>
              <a:gd name="connsiteY2" fmla="*/ 1456017 h 2017992"/>
              <a:gd name="connsiteX3" fmla="*/ 1350175 w 2809875"/>
              <a:gd name="connsiteY3" fmla="*/ 711813 h 2017992"/>
              <a:gd name="connsiteX4" fmla="*/ 1866852 w 2809875"/>
              <a:gd name="connsiteY4" fmla="*/ 542871 h 2017992"/>
              <a:gd name="connsiteX5" fmla="*/ 2286073 w 2809875"/>
              <a:gd name="connsiteY5" fmla="*/ 3599 h 2017992"/>
              <a:gd name="connsiteX6" fmla="*/ 2495550 w 2809875"/>
              <a:gd name="connsiteY6" fmla="*/ 884517 h 2017992"/>
              <a:gd name="connsiteX7" fmla="*/ 2809875 w 2809875"/>
              <a:gd name="connsiteY7" fmla="*/ 446367 h 2017992"/>
              <a:gd name="connsiteX8" fmla="*/ 2809875 w 2809875"/>
              <a:gd name="connsiteY8" fmla="*/ 446367 h 2017992"/>
              <a:gd name="connsiteX0" fmla="*/ 0 w 2809875"/>
              <a:gd name="connsiteY0" fmla="*/ 2018350 h 2018350"/>
              <a:gd name="connsiteX1" fmla="*/ 257175 w 2809875"/>
              <a:gd name="connsiteY1" fmla="*/ 789625 h 2018350"/>
              <a:gd name="connsiteX2" fmla="*/ 695325 w 2809875"/>
              <a:gd name="connsiteY2" fmla="*/ 1456375 h 2018350"/>
              <a:gd name="connsiteX3" fmla="*/ 1350175 w 2809875"/>
              <a:gd name="connsiteY3" fmla="*/ 712171 h 2018350"/>
              <a:gd name="connsiteX4" fmla="*/ 1866852 w 2809875"/>
              <a:gd name="connsiteY4" fmla="*/ 543229 h 2018350"/>
              <a:gd name="connsiteX5" fmla="*/ 2286073 w 2809875"/>
              <a:gd name="connsiteY5" fmla="*/ 3957 h 2018350"/>
              <a:gd name="connsiteX6" fmla="*/ 2495550 w 2809875"/>
              <a:gd name="connsiteY6" fmla="*/ 884875 h 2018350"/>
              <a:gd name="connsiteX7" fmla="*/ 2809875 w 2809875"/>
              <a:gd name="connsiteY7" fmla="*/ 446725 h 2018350"/>
              <a:gd name="connsiteX8" fmla="*/ 2809875 w 2809875"/>
              <a:gd name="connsiteY8" fmla="*/ 446725 h 2018350"/>
              <a:gd name="connsiteX0" fmla="*/ 0 w 2809875"/>
              <a:gd name="connsiteY0" fmla="*/ 2018241 h 2018241"/>
              <a:gd name="connsiteX1" fmla="*/ 257175 w 2809875"/>
              <a:gd name="connsiteY1" fmla="*/ 789516 h 2018241"/>
              <a:gd name="connsiteX2" fmla="*/ 695325 w 2809875"/>
              <a:gd name="connsiteY2" fmla="*/ 1456266 h 2018241"/>
              <a:gd name="connsiteX3" fmla="*/ 1350175 w 2809875"/>
              <a:gd name="connsiteY3" fmla="*/ 712062 h 2018241"/>
              <a:gd name="connsiteX4" fmla="*/ 1866852 w 2809875"/>
              <a:gd name="connsiteY4" fmla="*/ 543120 h 2018241"/>
              <a:gd name="connsiteX5" fmla="*/ 2286073 w 2809875"/>
              <a:gd name="connsiteY5" fmla="*/ 3848 h 2018241"/>
              <a:gd name="connsiteX6" fmla="*/ 2495550 w 2809875"/>
              <a:gd name="connsiteY6" fmla="*/ 884766 h 2018241"/>
              <a:gd name="connsiteX7" fmla="*/ 2809875 w 2809875"/>
              <a:gd name="connsiteY7" fmla="*/ 446616 h 2018241"/>
              <a:gd name="connsiteX8" fmla="*/ 2809875 w 2809875"/>
              <a:gd name="connsiteY8" fmla="*/ 446616 h 201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5" h="2018241">
                <a:moveTo>
                  <a:pt x="0" y="2018241"/>
                </a:moveTo>
                <a:cubicBezTo>
                  <a:pt x="70644" y="1450709"/>
                  <a:pt x="141288" y="883178"/>
                  <a:pt x="257175" y="789516"/>
                </a:cubicBezTo>
                <a:cubicBezTo>
                  <a:pt x="373062" y="695854"/>
                  <a:pt x="513158" y="1469175"/>
                  <a:pt x="695325" y="1456266"/>
                </a:cubicBezTo>
                <a:cubicBezTo>
                  <a:pt x="877492" y="1443357"/>
                  <a:pt x="1154921" y="864253"/>
                  <a:pt x="1350175" y="712062"/>
                </a:cubicBezTo>
                <a:cubicBezTo>
                  <a:pt x="1545429" y="559871"/>
                  <a:pt x="1582173" y="545489"/>
                  <a:pt x="1866852" y="543120"/>
                </a:cubicBezTo>
                <a:cubicBezTo>
                  <a:pt x="2151531" y="540751"/>
                  <a:pt x="2181290" y="-53093"/>
                  <a:pt x="2286073" y="3848"/>
                </a:cubicBezTo>
                <a:cubicBezTo>
                  <a:pt x="2390856" y="60789"/>
                  <a:pt x="2408250" y="810971"/>
                  <a:pt x="2495550" y="884766"/>
                </a:cubicBezTo>
                <a:cubicBezTo>
                  <a:pt x="2582850" y="958561"/>
                  <a:pt x="2809875" y="446616"/>
                  <a:pt x="2809875" y="446616"/>
                </a:cubicBezTo>
                <a:lnTo>
                  <a:pt x="2809875" y="446616"/>
                </a:lnTo>
              </a:path>
            </a:pathLst>
          </a:custGeom>
          <a:noFill/>
          <a:ln w="28575">
            <a:solidFill>
              <a:srgbClr val="B80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3" name="Straight Connector 32">
            <a:extLst>
              <a:ext uri="{FF2B5EF4-FFF2-40B4-BE49-F238E27FC236}">
                <a16:creationId xmlns:a16="http://schemas.microsoft.com/office/drawing/2014/main" id="{1C2270C5-C3FA-4CA4-A227-BA97C9C489A0}"/>
              </a:ext>
            </a:extLst>
          </p:cNvPr>
          <p:cNvCxnSpPr>
            <a:cxnSpLocks/>
          </p:cNvCxnSpPr>
          <p:nvPr/>
        </p:nvCxnSpPr>
        <p:spPr>
          <a:xfrm>
            <a:off x="3510777" y="3733813"/>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168BE3-C6A6-4EA6-8AFC-D206AD70B5E2}"/>
              </a:ext>
            </a:extLst>
          </p:cNvPr>
          <p:cNvCxnSpPr>
            <a:cxnSpLocks/>
          </p:cNvCxnSpPr>
          <p:nvPr/>
        </p:nvCxnSpPr>
        <p:spPr>
          <a:xfrm>
            <a:off x="4025127" y="4476763"/>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098B6D-6278-47A4-BF58-6D1203F28AA1}"/>
              </a:ext>
            </a:extLst>
          </p:cNvPr>
          <p:cNvCxnSpPr>
            <a:cxnSpLocks/>
          </p:cNvCxnSpPr>
          <p:nvPr/>
        </p:nvCxnSpPr>
        <p:spPr>
          <a:xfrm>
            <a:off x="5418260" y="3476638"/>
            <a:ext cx="781050"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D33764-3FB5-4266-90C8-277C2B402E32}"/>
              </a:ext>
            </a:extLst>
          </p:cNvPr>
          <p:cNvCxnSpPr>
            <a:cxnSpLocks/>
          </p:cNvCxnSpPr>
          <p:nvPr/>
        </p:nvCxnSpPr>
        <p:spPr>
          <a:xfrm>
            <a:off x="6037385" y="2900571"/>
            <a:ext cx="647700"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04D6DF-45BB-4B9E-8CBE-B0C17B2662CE}"/>
              </a:ext>
            </a:extLst>
          </p:cNvPr>
          <p:cNvCxnSpPr>
            <a:cxnSpLocks/>
          </p:cNvCxnSpPr>
          <p:nvPr/>
        </p:nvCxnSpPr>
        <p:spPr>
          <a:xfrm>
            <a:off x="6463827" y="3857638"/>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40" name="Speech Bubble: Rectangle 39">
            <a:extLst>
              <a:ext uri="{FF2B5EF4-FFF2-40B4-BE49-F238E27FC236}">
                <a16:creationId xmlns:a16="http://schemas.microsoft.com/office/drawing/2014/main" id="{C6D90D07-5543-4502-B5C3-C5FE2E5F62F8}"/>
              </a:ext>
            </a:extLst>
          </p:cNvPr>
          <p:cNvSpPr/>
          <p:nvPr/>
        </p:nvSpPr>
        <p:spPr>
          <a:xfrm>
            <a:off x="544109" y="2498179"/>
            <a:ext cx="2400000" cy="1354173"/>
          </a:xfrm>
          <a:prstGeom prst="wedgeRectCallout">
            <a:avLst>
              <a:gd name="adj1" fmla="val 74331"/>
              <a:gd name="adj2" fmla="val 36482"/>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Abadi Extra Light" panose="020B0204020104020204" pitchFamily="34" charset="0"/>
              </a:rPr>
              <a:t>𝑓’(𝑥)= 0 at 𝑥, 𝑓’(𝑥)&gt;0 just before 𝑥 𝑓’(𝑥)&lt;0 just after 𝑥</a:t>
            </a:r>
          </a:p>
          <a:p>
            <a:r>
              <a:rPr lang="en-GB" dirty="0">
                <a:solidFill>
                  <a:schemeClr val="tx1"/>
                </a:solidFill>
                <a:latin typeface="Abadi Extra Light" panose="020B0204020104020204" pitchFamily="34" charset="0"/>
              </a:rPr>
              <a:t>𝑥 is a maxima</a:t>
            </a:r>
          </a:p>
        </p:txBody>
      </p:sp>
      <p:sp>
        <p:nvSpPr>
          <p:cNvPr id="43" name="Speech Bubble: Rectangle 42">
            <a:extLst>
              <a:ext uri="{FF2B5EF4-FFF2-40B4-BE49-F238E27FC236}">
                <a16:creationId xmlns:a16="http://schemas.microsoft.com/office/drawing/2014/main" id="{A7A953BC-EC9C-4756-B42E-33967F23B440}"/>
              </a:ext>
            </a:extLst>
          </p:cNvPr>
          <p:cNvSpPr/>
          <p:nvPr/>
        </p:nvSpPr>
        <p:spPr>
          <a:xfrm>
            <a:off x="4999310" y="4264190"/>
            <a:ext cx="2483526" cy="1354173"/>
          </a:xfrm>
          <a:prstGeom prst="wedgeRectCallout">
            <a:avLst>
              <a:gd name="adj1" fmla="val -68821"/>
              <a:gd name="adj2" fmla="val -31043"/>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Extra Light" panose="020B0204020104020204" pitchFamily="34" charset="0"/>
              </a:rPr>
              <a:t>𝑓’(𝑥)= 0 at 𝑥</a:t>
            </a:r>
          </a:p>
          <a:p>
            <a:r>
              <a:rPr lang="en-GB" sz="2000" dirty="0">
                <a:solidFill>
                  <a:schemeClr val="tx1"/>
                </a:solidFill>
                <a:latin typeface="Abadi Extra Light" panose="020B0204020104020204" pitchFamily="34" charset="0"/>
              </a:rPr>
              <a:t>𝑓’(𝑥)&lt; 0 just before 𝑥 𝑓’(𝑥)&gt;0 just after 𝑥</a:t>
            </a:r>
          </a:p>
          <a:p>
            <a:r>
              <a:rPr lang="en-GB" sz="2000" dirty="0">
                <a:solidFill>
                  <a:schemeClr val="tx1"/>
                </a:solidFill>
                <a:latin typeface="Abadi Extra Light" panose="020B0204020104020204" pitchFamily="34" charset="0"/>
              </a:rPr>
              <a:t>𝑥 is a minima</a:t>
            </a:r>
          </a:p>
        </p:txBody>
      </p:sp>
      <p:sp>
        <p:nvSpPr>
          <p:cNvPr id="44" name="Speech Bubble: Rectangle 43">
            <a:extLst>
              <a:ext uri="{FF2B5EF4-FFF2-40B4-BE49-F238E27FC236}">
                <a16:creationId xmlns:a16="http://schemas.microsoft.com/office/drawing/2014/main" id="{8F08253E-E0FD-43AC-A15E-36B5A8456D8A}"/>
              </a:ext>
            </a:extLst>
          </p:cNvPr>
          <p:cNvSpPr/>
          <p:nvPr/>
        </p:nvSpPr>
        <p:spPr>
          <a:xfrm>
            <a:off x="3262703" y="1927496"/>
            <a:ext cx="2483526" cy="1354173"/>
          </a:xfrm>
          <a:prstGeom prst="wedgeRectCallout">
            <a:avLst>
              <a:gd name="adj1" fmla="val 49659"/>
              <a:gd name="adj2" fmla="val 6072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Abadi Extra Light" panose="020B0204020104020204" pitchFamily="34" charset="0"/>
              </a:rPr>
              <a:t>𝑓’(𝑥)= 0 at 𝑥</a:t>
            </a:r>
          </a:p>
          <a:p>
            <a:r>
              <a:rPr lang="en-GB" dirty="0">
                <a:solidFill>
                  <a:schemeClr val="tx1"/>
                </a:solidFill>
                <a:latin typeface="Abadi Extra Light" panose="020B0204020104020204" pitchFamily="34" charset="0"/>
              </a:rPr>
              <a:t>𝑓’(𝑥)= 0 just before 𝑥 𝑓’(𝑥)= 0 just after 𝑥</a:t>
            </a:r>
          </a:p>
          <a:p>
            <a:r>
              <a:rPr lang="en-GB" dirty="0">
                <a:solidFill>
                  <a:schemeClr val="tx1"/>
                </a:solidFill>
                <a:latin typeface="Abadi Extra Light" panose="020B0204020104020204" pitchFamily="34" charset="0"/>
              </a:rPr>
              <a:t>𝑥 may be a saddle</a:t>
            </a:r>
          </a:p>
        </p:txBody>
      </p:sp>
      <mc:AlternateContent xmlns:mc="http://schemas.openxmlformats.org/markup-compatibility/2006" xmlns:a14="http://schemas.microsoft.com/office/drawing/2010/main">
        <mc:Choice Requires="a14">
          <p:sp>
            <p:nvSpPr>
              <p:cNvPr id="45" name="Speech Bubble: Rectangle 44">
                <a:extLst>
                  <a:ext uri="{FF2B5EF4-FFF2-40B4-BE49-F238E27FC236}">
                    <a16:creationId xmlns:a16="http://schemas.microsoft.com/office/drawing/2014/main" id="{BAD768C0-5FA5-4D64-AEA4-D149399A5C9D}"/>
                  </a:ext>
                </a:extLst>
              </p:cNvPr>
              <p:cNvSpPr/>
              <p:nvPr/>
            </p:nvSpPr>
            <p:spPr>
              <a:xfrm>
                <a:off x="8145023" y="1691893"/>
                <a:ext cx="3020195" cy="757090"/>
              </a:xfrm>
              <a:prstGeom prst="wedgeRectCallout">
                <a:avLst>
                  <a:gd name="adj1" fmla="val 51599"/>
                  <a:gd name="adj2" fmla="val 7001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Extra Light" panose="020B0204020104020204" pitchFamily="34" charset="0"/>
                  </a:rPr>
                  <a:t>𝑓’(𝑥)= 0 and </a:t>
                </a:r>
                <a14:m>
                  <m:oMath xmlns:m="http://schemas.openxmlformats.org/officeDocument/2006/math">
                    <m:r>
                      <a:rPr lang="en-GB" sz="2000" i="1" dirty="0" smtClean="0">
                        <a:solidFill>
                          <a:schemeClr val="tx1"/>
                        </a:solidFill>
                        <a:latin typeface="Cambria Math" panose="02040503050406030204" pitchFamily="18" charset="0"/>
                      </a:rPr>
                      <m:t>𝑓</m:t>
                    </m:r>
                    <m:r>
                      <a:rPr lang="en-GB" sz="2000" i="1" dirty="0" smtClean="0">
                        <a:solidFill>
                          <a:schemeClr val="tx1"/>
                        </a:solidFill>
                        <a:latin typeface="Cambria Math" panose="02040503050406030204" pitchFamily="18" charset="0"/>
                      </a:rPr>
                      <m:t>’’(</m:t>
                    </m:r>
                    <m:r>
                      <a:rPr lang="en-GB" sz="2000" i="1" dirty="0" smtClean="0">
                        <a:solidFill>
                          <a:schemeClr val="tx1"/>
                        </a:solidFill>
                        <a:latin typeface="Cambria Math" panose="02040503050406030204" pitchFamily="18" charset="0"/>
                      </a:rPr>
                      <m:t>𝑥</m:t>
                    </m:r>
                    <m:r>
                      <a:rPr lang="en-GB" sz="2000" i="1" dirty="0" smtClean="0">
                        <a:solidFill>
                          <a:schemeClr val="tx1"/>
                        </a:solidFill>
                        <a:latin typeface="Cambria Math" panose="02040503050406030204" pitchFamily="18" charset="0"/>
                      </a:rPr>
                      <m:t>) &lt; 0</m:t>
                    </m:r>
                  </m:oMath>
                </a14:m>
                <a:endParaRPr lang="en-GB" sz="2000" dirty="0">
                  <a:solidFill>
                    <a:schemeClr val="tx1"/>
                  </a:solidFill>
                  <a:latin typeface="Abadi Extra Light" panose="020B0204020104020204" pitchFamily="34" charset="0"/>
                </a:endParaRPr>
              </a:p>
              <a:p>
                <a14:m>
                  <m:oMath xmlns:m="http://schemas.openxmlformats.org/officeDocument/2006/math">
                    <m:r>
                      <a:rPr lang="en-GB" sz="2000" i="1" dirty="0" smtClean="0">
                        <a:solidFill>
                          <a:schemeClr val="tx1"/>
                        </a:solidFill>
                        <a:latin typeface="Cambria Math" panose="02040503050406030204" pitchFamily="18" charset="0"/>
                      </a:rPr>
                      <m:t>𝑥</m:t>
                    </m:r>
                  </m:oMath>
                </a14:m>
                <a:r>
                  <a:rPr lang="en-GB" sz="2000" dirty="0">
                    <a:solidFill>
                      <a:schemeClr val="tx1"/>
                    </a:solidFill>
                    <a:latin typeface="Abadi Extra Light" panose="020B0204020104020204" pitchFamily="34" charset="0"/>
                  </a:rPr>
                  <a:t> is a maxima</a:t>
                </a:r>
              </a:p>
            </p:txBody>
          </p:sp>
        </mc:Choice>
        <mc:Fallback xmlns="">
          <p:sp>
            <p:nvSpPr>
              <p:cNvPr id="45" name="Speech Bubble: Rectangle 44">
                <a:extLst>
                  <a:ext uri="{FF2B5EF4-FFF2-40B4-BE49-F238E27FC236}">
                    <a16:creationId xmlns:a16="http://schemas.microsoft.com/office/drawing/2014/main" xmlns="" xmlns:a14="http://schemas.microsoft.com/office/drawing/2010/main" id="{BAD768C0-5FA5-4D64-AEA4-D149399A5C9D}"/>
                  </a:ext>
                </a:extLst>
              </p:cNvPr>
              <p:cNvSpPr>
                <a:spLocks noRot="1" noChangeAspect="1" noMove="1" noResize="1" noEditPoints="1" noAdjustHandles="1" noChangeArrowheads="1" noChangeShapeType="1" noTextEdit="1"/>
              </p:cNvSpPr>
              <p:nvPr/>
            </p:nvSpPr>
            <p:spPr>
              <a:xfrm>
                <a:off x="8145023" y="1691893"/>
                <a:ext cx="3020195" cy="757090"/>
              </a:xfrm>
              <a:prstGeom prst="wedgeRectCallout">
                <a:avLst>
                  <a:gd name="adj1" fmla="val 51599"/>
                  <a:gd name="adj2" fmla="val 70011"/>
                </a:avLst>
              </a:prstGeom>
              <a:blipFill>
                <a:blip r:embed="rId5" cstate="print"/>
                <a:stretch>
                  <a:fillRect l="-1737" t="-649"/>
                </a:stretch>
              </a:blipFill>
              <a:ln w="19050">
                <a:solidFill>
                  <a:schemeClr val="accent2"/>
                </a:solid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7" name="Speech Bubble: Rectangle 46">
                <a:extLst>
                  <a:ext uri="{FF2B5EF4-FFF2-40B4-BE49-F238E27FC236}">
                    <a16:creationId xmlns:a16="http://schemas.microsoft.com/office/drawing/2014/main" id="{4AE91475-254D-4637-A5E5-7DFD7791E4D8}"/>
                  </a:ext>
                </a:extLst>
              </p:cNvPr>
              <p:cNvSpPr/>
              <p:nvPr/>
            </p:nvSpPr>
            <p:spPr>
              <a:xfrm>
                <a:off x="7787510" y="2671910"/>
                <a:ext cx="3020195" cy="757090"/>
              </a:xfrm>
              <a:prstGeom prst="wedgeRectCallout">
                <a:avLst>
                  <a:gd name="adj1" fmla="val 751"/>
                  <a:gd name="adj2" fmla="val -7709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Extra Light" panose="020B0204020104020204" pitchFamily="34" charset="0"/>
                  </a:rPr>
                  <a:t>𝑓’(𝑥)= 0 and </a:t>
                </a:r>
                <a14:m>
                  <m:oMath xmlns:m="http://schemas.openxmlformats.org/officeDocument/2006/math">
                    <m:r>
                      <a:rPr lang="en-GB" sz="2000" i="1" dirty="0" smtClean="0">
                        <a:solidFill>
                          <a:schemeClr val="tx1"/>
                        </a:solidFill>
                        <a:latin typeface="Cambria Math" panose="02040503050406030204" pitchFamily="18" charset="0"/>
                      </a:rPr>
                      <m:t>𝑓</m:t>
                    </m:r>
                    <m:r>
                      <a:rPr lang="en-GB" sz="2000" i="1" dirty="0" smtClean="0">
                        <a:solidFill>
                          <a:schemeClr val="tx1"/>
                        </a:solidFill>
                        <a:latin typeface="Cambria Math" panose="02040503050406030204" pitchFamily="18" charset="0"/>
                      </a:rPr>
                      <m:t>’’</m:t>
                    </m:r>
                    <m:d>
                      <m:dPr>
                        <m:ctrlPr>
                          <a:rPr lang="en-GB" sz="2000" i="1" dirty="0" smtClean="0">
                            <a:solidFill>
                              <a:schemeClr val="tx1"/>
                            </a:solidFill>
                            <a:latin typeface="Cambria Math" panose="02040503050406030204" pitchFamily="18" charset="0"/>
                          </a:rPr>
                        </m:ctrlPr>
                      </m:dPr>
                      <m:e>
                        <m:r>
                          <a:rPr lang="en-GB" sz="2000" i="1" dirty="0" smtClean="0">
                            <a:solidFill>
                              <a:schemeClr val="tx1"/>
                            </a:solidFill>
                            <a:latin typeface="Cambria Math" panose="02040503050406030204" pitchFamily="18" charset="0"/>
                          </a:rPr>
                          <m:t>𝑥</m:t>
                        </m:r>
                      </m:e>
                    </m:d>
                    <m:r>
                      <a:rPr lang="en-IN" sz="2000" b="0" i="1" dirty="0" smtClean="0">
                        <a:solidFill>
                          <a:schemeClr val="tx1"/>
                        </a:solidFill>
                        <a:latin typeface="Cambria Math" panose="02040503050406030204" pitchFamily="18" charset="0"/>
                      </a:rPr>
                      <m:t>&gt;</m:t>
                    </m:r>
                    <m:r>
                      <a:rPr lang="en-GB" sz="2000" i="1" dirty="0" smtClean="0">
                        <a:solidFill>
                          <a:schemeClr val="tx1"/>
                        </a:solidFill>
                        <a:latin typeface="Cambria Math" panose="02040503050406030204" pitchFamily="18" charset="0"/>
                      </a:rPr>
                      <m:t> 0</m:t>
                    </m:r>
                  </m:oMath>
                </a14:m>
                <a:endParaRPr lang="en-GB" sz="2000" dirty="0">
                  <a:solidFill>
                    <a:schemeClr val="tx1"/>
                  </a:solidFill>
                  <a:latin typeface="Abadi Extra Light" panose="020B0204020104020204" pitchFamily="34" charset="0"/>
                </a:endParaRPr>
              </a:p>
              <a:p>
                <a14:m>
                  <m:oMath xmlns:m="http://schemas.openxmlformats.org/officeDocument/2006/math">
                    <m:r>
                      <a:rPr lang="en-GB" sz="2000" i="1" dirty="0" smtClean="0">
                        <a:solidFill>
                          <a:schemeClr val="tx1"/>
                        </a:solidFill>
                        <a:latin typeface="Cambria Math" panose="02040503050406030204" pitchFamily="18" charset="0"/>
                      </a:rPr>
                      <m:t>𝑥</m:t>
                    </m:r>
                  </m:oMath>
                </a14:m>
                <a:r>
                  <a:rPr lang="en-GB" sz="2000" dirty="0">
                    <a:solidFill>
                      <a:schemeClr val="tx1"/>
                    </a:solidFill>
                    <a:latin typeface="Abadi Extra Light" panose="020B0204020104020204" pitchFamily="34" charset="0"/>
                  </a:rPr>
                  <a:t> is a minima</a:t>
                </a:r>
              </a:p>
            </p:txBody>
          </p:sp>
        </mc:Choice>
        <mc:Fallback xmlns="">
          <p:sp>
            <p:nvSpPr>
              <p:cNvPr id="47" name="Speech Bubble: Rectangle 46">
                <a:extLst>
                  <a:ext uri="{FF2B5EF4-FFF2-40B4-BE49-F238E27FC236}">
                    <a16:creationId xmlns:a16="http://schemas.microsoft.com/office/drawing/2014/main" xmlns="" xmlns:a14="http://schemas.microsoft.com/office/drawing/2010/main" id="{4AE91475-254D-4637-A5E5-7DFD7791E4D8}"/>
                  </a:ext>
                </a:extLst>
              </p:cNvPr>
              <p:cNvSpPr>
                <a:spLocks noRot="1" noChangeAspect="1" noMove="1" noResize="1" noEditPoints="1" noAdjustHandles="1" noChangeArrowheads="1" noChangeShapeType="1" noTextEdit="1"/>
              </p:cNvSpPr>
              <p:nvPr/>
            </p:nvSpPr>
            <p:spPr>
              <a:xfrm>
                <a:off x="7787510" y="2671910"/>
                <a:ext cx="3020195" cy="757090"/>
              </a:xfrm>
              <a:prstGeom prst="wedgeRectCallout">
                <a:avLst>
                  <a:gd name="adj1" fmla="val 751"/>
                  <a:gd name="adj2" fmla="val -77091"/>
                </a:avLst>
              </a:prstGeom>
              <a:blipFill>
                <a:blip r:embed="rId6" cstate="print"/>
                <a:stretch>
                  <a:fillRect l="-1804" b="-6748"/>
                </a:stretch>
              </a:blipFill>
              <a:ln w="19050">
                <a:solidFill>
                  <a:schemeClr val="accent2"/>
                </a:solid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8" name="Speech Bubble: Rectangle 47">
                <a:extLst>
                  <a:ext uri="{FF2B5EF4-FFF2-40B4-BE49-F238E27FC236}">
                    <a16:creationId xmlns:a16="http://schemas.microsoft.com/office/drawing/2014/main" id="{93F5043D-CFED-41CC-BE55-2A25AB03332B}"/>
                  </a:ext>
                </a:extLst>
              </p:cNvPr>
              <p:cNvSpPr/>
              <p:nvPr/>
            </p:nvSpPr>
            <p:spPr>
              <a:xfrm>
                <a:off x="8066626" y="3656715"/>
                <a:ext cx="3020195" cy="965222"/>
              </a:xfrm>
              <a:prstGeom prst="wedgeRectCallout">
                <a:avLst>
                  <a:gd name="adj1" fmla="val 751"/>
                  <a:gd name="adj2" fmla="val -7709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Extra Light" panose="020B0204020104020204" pitchFamily="34" charset="0"/>
                  </a:rPr>
                  <a:t>𝑓’(𝑥)= 0 and </a:t>
                </a:r>
                <a14:m>
                  <m:oMath xmlns:m="http://schemas.openxmlformats.org/officeDocument/2006/math">
                    <m:r>
                      <a:rPr lang="en-GB" sz="2000" i="1" dirty="0" smtClean="0">
                        <a:solidFill>
                          <a:schemeClr val="tx1"/>
                        </a:solidFill>
                        <a:latin typeface="Cambria Math" panose="02040503050406030204" pitchFamily="18" charset="0"/>
                      </a:rPr>
                      <m:t>𝑓</m:t>
                    </m:r>
                    <m:r>
                      <a:rPr lang="en-GB" sz="2000" i="1" dirty="0" smtClean="0">
                        <a:solidFill>
                          <a:schemeClr val="tx1"/>
                        </a:solidFill>
                        <a:latin typeface="Cambria Math" panose="02040503050406030204" pitchFamily="18" charset="0"/>
                      </a:rPr>
                      <m:t>’’</m:t>
                    </m:r>
                    <m:d>
                      <m:dPr>
                        <m:ctrlPr>
                          <a:rPr lang="en-GB" sz="2000" i="1" dirty="0" smtClean="0">
                            <a:solidFill>
                              <a:schemeClr val="tx1"/>
                            </a:solidFill>
                            <a:latin typeface="Cambria Math" panose="02040503050406030204" pitchFamily="18" charset="0"/>
                          </a:rPr>
                        </m:ctrlPr>
                      </m:dPr>
                      <m:e>
                        <m:r>
                          <a:rPr lang="en-GB" sz="2000" i="1" dirty="0" smtClean="0">
                            <a:solidFill>
                              <a:schemeClr val="tx1"/>
                            </a:solidFill>
                            <a:latin typeface="Cambria Math" panose="02040503050406030204" pitchFamily="18" charset="0"/>
                          </a:rPr>
                          <m:t>𝑥</m:t>
                        </m:r>
                      </m:e>
                    </m:d>
                    <m:r>
                      <a:rPr lang="en-IN" sz="2000" b="0" i="1" dirty="0" smtClean="0">
                        <a:solidFill>
                          <a:schemeClr val="tx1"/>
                        </a:solidFill>
                        <a:latin typeface="Cambria Math" panose="02040503050406030204" pitchFamily="18" charset="0"/>
                      </a:rPr>
                      <m:t>=</m:t>
                    </m:r>
                    <m:r>
                      <a:rPr lang="en-GB" sz="2000" i="1" dirty="0" smtClean="0">
                        <a:solidFill>
                          <a:schemeClr val="tx1"/>
                        </a:solidFill>
                        <a:latin typeface="Cambria Math" panose="02040503050406030204" pitchFamily="18" charset="0"/>
                      </a:rPr>
                      <m:t> 0</m:t>
                    </m:r>
                  </m:oMath>
                </a14:m>
                <a:endParaRPr lang="en-GB" sz="2000" dirty="0">
                  <a:solidFill>
                    <a:schemeClr val="tx1"/>
                  </a:solidFill>
                  <a:latin typeface="Abadi Extra Light" panose="020B0204020104020204" pitchFamily="34" charset="0"/>
                </a:endParaRPr>
              </a:p>
              <a:p>
                <a14:m>
                  <m:oMath xmlns:m="http://schemas.openxmlformats.org/officeDocument/2006/math">
                    <m:r>
                      <a:rPr lang="en-GB" sz="2000" i="1" dirty="0" smtClean="0">
                        <a:solidFill>
                          <a:schemeClr val="tx1"/>
                        </a:solidFill>
                        <a:latin typeface="Cambria Math" panose="02040503050406030204" pitchFamily="18" charset="0"/>
                      </a:rPr>
                      <m:t>𝑥</m:t>
                    </m:r>
                  </m:oMath>
                </a14:m>
                <a:r>
                  <a:rPr lang="en-GB" sz="2000" dirty="0">
                    <a:solidFill>
                      <a:schemeClr val="tx1"/>
                    </a:solidFill>
                    <a:latin typeface="Abadi Extra Light" panose="020B0204020104020204" pitchFamily="34" charset="0"/>
                  </a:rPr>
                  <a:t> may be a saddle. May need higher derivatives</a:t>
                </a:r>
              </a:p>
            </p:txBody>
          </p:sp>
        </mc:Choice>
        <mc:Fallback xmlns="">
          <p:sp>
            <p:nvSpPr>
              <p:cNvPr id="48" name="Speech Bubble: Rectangle 47">
                <a:extLst>
                  <a:ext uri="{FF2B5EF4-FFF2-40B4-BE49-F238E27FC236}">
                    <a16:creationId xmlns:a16="http://schemas.microsoft.com/office/drawing/2014/main" xmlns="" xmlns:a14="http://schemas.microsoft.com/office/drawing/2010/main" id="{93F5043D-CFED-41CC-BE55-2A25AB03332B}"/>
                  </a:ext>
                </a:extLst>
              </p:cNvPr>
              <p:cNvSpPr>
                <a:spLocks noRot="1" noChangeAspect="1" noMove="1" noResize="1" noEditPoints="1" noAdjustHandles="1" noChangeArrowheads="1" noChangeShapeType="1" noTextEdit="1"/>
              </p:cNvSpPr>
              <p:nvPr/>
            </p:nvSpPr>
            <p:spPr>
              <a:xfrm>
                <a:off x="8066626" y="3656715"/>
                <a:ext cx="3020195" cy="965222"/>
              </a:xfrm>
              <a:prstGeom prst="wedgeRectCallout">
                <a:avLst>
                  <a:gd name="adj1" fmla="val 751"/>
                  <a:gd name="adj2" fmla="val -77091"/>
                </a:avLst>
              </a:prstGeom>
              <a:blipFill>
                <a:blip r:embed="rId7" cstate="print"/>
                <a:stretch>
                  <a:fillRect l="-1804" b="-9709"/>
                </a:stretch>
              </a:blipFill>
              <a:ln w="19050">
                <a:solidFill>
                  <a:schemeClr val="accent2"/>
                </a:solidFill>
              </a:ln>
            </p:spPr>
            <p:txBody>
              <a:bodyPr/>
              <a:lstStyle/>
              <a:p>
                <a:r>
                  <a:rPr lang="en-IN">
                    <a:noFill/>
                  </a:rPr>
                  <a:t> </a:t>
                </a:r>
              </a:p>
            </p:txBody>
          </p:sp>
        </mc:Fallback>
      </mc:AlternateContent>
    </p:spTree>
    <p:custDataLst>
      <p:tags r:id="rId1"/>
    </p:custDataLst>
    <p:extLst>
      <p:ext uri="{BB962C8B-B14F-4D97-AF65-F5344CB8AC3E}">
        <p14:creationId xmlns:p14="http://schemas.microsoft.com/office/powerpoint/2010/main" val="627516915"/>
      </p:ext>
    </p:extLst>
  </p:cSld>
  <p:clrMapOvr>
    <a:masterClrMapping/>
  </p:clrMapOvr>
  <mc:AlternateContent xmlns:mc="http://schemas.openxmlformats.org/markup-compatibility/2006" xmlns:p14="http://schemas.microsoft.com/office/powerpoint/2010/main">
    <mc:Choice Requires="p14">
      <p:transition spd="slow" p14:dur="2000" advTm="165379"/>
    </mc:Choice>
    <mc:Fallback xmlns="">
      <p:transition spd="slow" advTm="1653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par>
                                <p:cTn id="24" presetID="22" presetClass="entr" presetSubtype="4"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down)">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wipe(down)">
                                      <p:cBhvr>
                                        <p:cTn id="49" dur="500"/>
                                        <p:tgtEl>
                                          <p:spTgt spid="4">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down)">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down)">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3" grpId="0" animBg="1"/>
      <p:bldP spid="44" grpId="0" animBg="1"/>
      <p:bldP spid="45"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Saddle Points</a:t>
            </a:r>
          </a:p>
        </p:txBody>
      </p:sp>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400" dirty="0">
                <a:latin typeface="Abadi Extra Light" panose="020B0204020104020204" pitchFamily="34" charset="0"/>
              </a:rPr>
              <a:t>Points where derivative is zero but are neither minima nor maxima</a:t>
            </a: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r>
              <a:rPr lang="en-IN" sz="2400" dirty="0">
                <a:latin typeface="Abadi Extra Light" panose="020B0204020104020204" pitchFamily="34" charset="0"/>
              </a:rPr>
              <a:t>Saddle points are very common for loss functions of deep learning models</a:t>
            </a:r>
          </a:p>
          <a:p>
            <a:pPr lvl="1">
              <a:buFont typeface="Wingdings" panose="05000000000000000000" pitchFamily="2" charset="2"/>
              <a:buChar char="§"/>
            </a:pPr>
            <a:r>
              <a:rPr lang="en-IN" sz="2000" dirty="0">
                <a:latin typeface="Abadi Extra Light" panose="020B0204020104020204" pitchFamily="34" charset="0"/>
              </a:rPr>
              <a:t>Need to be handled carefully during optimization</a:t>
            </a:r>
          </a:p>
          <a:p>
            <a:pPr marL="457200" lvl="1" indent="0">
              <a:buNone/>
            </a:pPr>
            <a:endParaRPr lang="en-IN" sz="2000" dirty="0">
              <a:latin typeface="Abadi Extra Light" panose="020B0204020104020204" pitchFamily="34" charset="0"/>
            </a:endParaRPr>
          </a:p>
          <a:p>
            <a:pPr>
              <a:buFont typeface="Wingdings" panose="05000000000000000000" pitchFamily="2" charset="2"/>
              <a:buChar char="§"/>
            </a:pPr>
            <a:r>
              <a:rPr lang="en-IN" sz="2400" dirty="0">
                <a:latin typeface="Abadi Extra Light" panose="020B0204020104020204" pitchFamily="34" charset="0"/>
              </a:rPr>
              <a:t>Second or higher derivative may help identify if a stationary point is a saddle</a:t>
            </a:r>
          </a:p>
          <a:p>
            <a:pPr lvl="1">
              <a:buFont typeface="Wingdings" panose="05000000000000000000" pitchFamily="2" charset="2"/>
              <a:buChar char="§"/>
            </a:pPr>
            <a:endParaRPr lang="en-GB" sz="2000" dirty="0">
              <a:latin typeface="Abadi Extra Light" panose="020B0204020104020204" pitchFamily="34" charset="0"/>
            </a:endParaRPr>
          </a:p>
          <a:p>
            <a:pPr marL="0" indent="0">
              <a:buNone/>
            </a:pPr>
            <a:endParaRPr lang="en-GB" sz="24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p:txBody>
      </p:sp>
      <p:pic>
        <p:nvPicPr>
          <p:cNvPr id="1026" name="Picture 2" descr="Saddle point - Wikipedia">
            <a:extLst>
              <a:ext uri="{FF2B5EF4-FFF2-40B4-BE49-F238E27FC236}">
                <a16:creationId xmlns:a16="http://schemas.microsoft.com/office/drawing/2014/main" id="{54D0BA06-D9CD-4964-9F9C-47CCFF684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771" y="1865415"/>
            <a:ext cx="3107353" cy="242612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C64FABE3-7D8C-4DFE-8708-895095B4E74E}"/>
              </a:ext>
            </a:extLst>
          </p:cNvPr>
          <p:cNvSpPr/>
          <p:nvPr/>
        </p:nvSpPr>
        <p:spPr>
          <a:xfrm>
            <a:off x="2047875" y="2131244"/>
            <a:ext cx="3743325" cy="2160300"/>
          </a:xfrm>
          <a:custGeom>
            <a:avLst/>
            <a:gdLst>
              <a:gd name="connsiteX0" fmla="*/ 0 w 2809875"/>
              <a:gd name="connsiteY0" fmla="*/ 1815755 h 1815755"/>
              <a:gd name="connsiteX1" fmla="*/ 257175 w 2809875"/>
              <a:gd name="connsiteY1" fmla="*/ 587030 h 1815755"/>
              <a:gd name="connsiteX2" fmla="*/ 695325 w 2809875"/>
              <a:gd name="connsiteY2" fmla="*/ 1253780 h 1815755"/>
              <a:gd name="connsiteX3" fmla="*/ 1343025 w 2809875"/>
              <a:gd name="connsiteY3" fmla="*/ 491780 h 1815755"/>
              <a:gd name="connsiteX4" fmla="*/ 1924050 w 2809875"/>
              <a:gd name="connsiteY4" fmla="*/ 358430 h 1815755"/>
              <a:gd name="connsiteX5" fmla="*/ 2200275 w 2809875"/>
              <a:gd name="connsiteY5" fmla="*/ 6005 h 1815755"/>
              <a:gd name="connsiteX6" fmla="*/ 2495550 w 2809875"/>
              <a:gd name="connsiteY6" fmla="*/ 682280 h 1815755"/>
              <a:gd name="connsiteX7" fmla="*/ 2809875 w 2809875"/>
              <a:gd name="connsiteY7" fmla="*/ 244130 h 1815755"/>
              <a:gd name="connsiteX8" fmla="*/ 2809875 w 2809875"/>
              <a:gd name="connsiteY8" fmla="*/ 244130 h 1815755"/>
              <a:gd name="connsiteX0" fmla="*/ 0 w 2809875"/>
              <a:gd name="connsiteY0" fmla="*/ 1815755 h 1815755"/>
              <a:gd name="connsiteX1" fmla="*/ 257175 w 2809875"/>
              <a:gd name="connsiteY1" fmla="*/ 587030 h 1815755"/>
              <a:gd name="connsiteX2" fmla="*/ 695325 w 2809875"/>
              <a:gd name="connsiteY2" fmla="*/ 1253780 h 1815755"/>
              <a:gd name="connsiteX3" fmla="*/ 1343025 w 2809875"/>
              <a:gd name="connsiteY3" fmla="*/ 491780 h 1815755"/>
              <a:gd name="connsiteX4" fmla="*/ 1859702 w 2809875"/>
              <a:gd name="connsiteY4" fmla="*/ 358430 h 1815755"/>
              <a:gd name="connsiteX5" fmla="*/ 2200275 w 2809875"/>
              <a:gd name="connsiteY5" fmla="*/ 6005 h 1815755"/>
              <a:gd name="connsiteX6" fmla="*/ 2495550 w 2809875"/>
              <a:gd name="connsiteY6" fmla="*/ 682280 h 1815755"/>
              <a:gd name="connsiteX7" fmla="*/ 2809875 w 2809875"/>
              <a:gd name="connsiteY7" fmla="*/ 244130 h 1815755"/>
              <a:gd name="connsiteX8" fmla="*/ 2809875 w 2809875"/>
              <a:gd name="connsiteY8" fmla="*/ 244130 h 1815755"/>
              <a:gd name="connsiteX0" fmla="*/ 0 w 2809875"/>
              <a:gd name="connsiteY0" fmla="*/ 1814900 h 1814900"/>
              <a:gd name="connsiteX1" fmla="*/ 257175 w 2809875"/>
              <a:gd name="connsiteY1" fmla="*/ 586175 h 1814900"/>
              <a:gd name="connsiteX2" fmla="*/ 695325 w 2809875"/>
              <a:gd name="connsiteY2" fmla="*/ 1252925 h 1814900"/>
              <a:gd name="connsiteX3" fmla="*/ 1343025 w 2809875"/>
              <a:gd name="connsiteY3" fmla="*/ 490925 h 1814900"/>
              <a:gd name="connsiteX4" fmla="*/ 1859702 w 2809875"/>
              <a:gd name="connsiteY4" fmla="*/ 357575 h 1814900"/>
              <a:gd name="connsiteX5" fmla="*/ 2200275 w 2809875"/>
              <a:gd name="connsiteY5" fmla="*/ 5150 h 1814900"/>
              <a:gd name="connsiteX6" fmla="*/ 2495550 w 2809875"/>
              <a:gd name="connsiteY6" fmla="*/ 681425 h 1814900"/>
              <a:gd name="connsiteX7" fmla="*/ 2809875 w 2809875"/>
              <a:gd name="connsiteY7" fmla="*/ 243275 h 1814900"/>
              <a:gd name="connsiteX8" fmla="*/ 2809875 w 2809875"/>
              <a:gd name="connsiteY8" fmla="*/ 243275 h 1814900"/>
              <a:gd name="connsiteX0" fmla="*/ 0 w 2809875"/>
              <a:gd name="connsiteY0" fmla="*/ 2018483 h 2018483"/>
              <a:gd name="connsiteX1" fmla="*/ 257175 w 2809875"/>
              <a:gd name="connsiteY1" fmla="*/ 789758 h 2018483"/>
              <a:gd name="connsiteX2" fmla="*/ 695325 w 2809875"/>
              <a:gd name="connsiteY2" fmla="*/ 1456508 h 2018483"/>
              <a:gd name="connsiteX3" fmla="*/ 1343025 w 2809875"/>
              <a:gd name="connsiteY3" fmla="*/ 694508 h 2018483"/>
              <a:gd name="connsiteX4" fmla="*/ 1859702 w 2809875"/>
              <a:gd name="connsiteY4" fmla="*/ 561158 h 2018483"/>
              <a:gd name="connsiteX5" fmla="*/ 2286073 w 2809875"/>
              <a:gd name="connsiteY5" fmla="*/ 4090 h 2018483"/>
              <a:gd name="connsiteX6" fmla="*/ 2495550 w 2809875"/>
              <a:gd name="connsiteY6" fmla="*/ 885008 h 2018483"/>
              <a:gd name="connsiteX7" fmla="*/ 2809875 w 2809875"/>
              <a:gd name="connsiteY7" fmla="*/ 446858 h 2018483"/>
              <a:gd name="connsiteX8" fmla="*/ 2809875 w 2809875"/>
              <a:gd name="connsiteY8" fmla="*/ 446858 h 2018483"/>
              <a:gd name="connsiteX0" fmla="*/ 0 w 2809875"/>
              <a:gd name="connsiteY0" fmla="*/ 2017962 h 2017962"/>
              <a:gd name="connsiteX1" fmla="*/ 257175 w 2809875"/>
              <a:gd name="connsiteY1" fmla="*/ 789237 h 2017962"/>
              <a:gd name="connsiteX2" fmla="*/ 695325 w 2809875"/>
              <a:gd name="connsiteY2" fmla="*/ 1455987 h 2017962"/>
              <a:gd name="connsiteX3" fmla="*/ 1343025 w 2809875"/>
              <a:gd name="connsiteY3" fmla="*/ 693987 h 2017962"/>
              <a:gd name="connsiteX4" fmla="*/ 1881151 w 2809875"/>
              <a:gd name="connsiteY4" fmla="*/ 578432 h 2017962"/>
              <a:gd name="connsiteX5" fmla="*/ 2286073 w 2809875"/>
              <a:gd name="connsiteY5" fmla="*/ 3569 h 2017962"/>
              <a:gd name="connsiteX6" fmla="*/ 2495550 w 2809875"/>
              <a:gd name="connsiteY6" fmla="*/ 884487 h 2017962"/>
              <a:gd name="connsiteX7" fmla="*/ 2809875 w 2809875"/>
              <a:gd name="connsiteY7" fmla="*/ 446337 h 2017962"/>
              <a:gd name="connsiteX8" fmla="*/ 2809875 w 2809875"/>
              <a:gd name="connsiteY8" fmla="*/ 446337 h 2017962"/>
              <a:gd name="connsiteX0" fmla="*/ 0 w 2809875"/>
              <a:gd name="connsiteY0" fmla="*/ 2017513 h 2017513"/>
              <a:gd name="connsiteX1" fmla="*/ 257175 w 2809875"/>
              <a:gd name="connsiteY1" fmla="*/ 788788 h 2017513"/>
              <a:gd name="connsiteX2" fmla="*/ 695325 w 2809875"/>
              <a:gd name="connsiteY2" fmla="*/ 1455538 h 2017513"/>
              <a:gd name="connsiteX3" fmla="*/ 1343025 w 2809875"/>
              <a:gd name="connsiteY3" fmla="*/ 693538 h 2017513"/>
              <a:gd name="connsiteX4" fmla="*/ 1881151 w 2809875"/>
              <a:gd name="connsiteY4" fmla="*/ 577983 h 2017513"/>
              <a:gd name="connsiteX5" fmla="*/ 2286073 w 2809875"/>
              <a:gd name="connsiteY5" fmla="*/ 3120 h 2017513"/>
              <a:gd name="connsiteX6" fmla="*/ 2495550 w 2809875"/>
              <a:gd name="connsiteY6" fmla="*/ 884038 h 2017513"/>
              <a:gd name="connsiteX7" fmla="*/ 2809875 w 2809875"/>
              <a:gd name="connsiteY7" fmla="*/ 445888 h 2017513"/>
              <a:gd name="connsiteX8" fmla="*/ 2809875 w 2809875"/>
              <a:gd name="connsiteY8" fmla="*/ 445888 h 2017513"/>
              <a:gd name="connsiteX0" fmla="*/ 0 w 2809875"/>
              <a:gd name="connsiteY0" fmla="*/ 2018019 h 2018019"/>
              <a:gd name="connsiteX1" fmla="*/ 257175 w 2809875"/>
              <a:gd name="connsiteY1" fmla="*/ 789294 h 2018019"/>
              <a:gd name="connsiteX2" fmla="*/ 695325 w 2809875"/>
              <a:gd name="connsiteY2" fmla="*/ 1456044 h 2018019"/>
              <a:gd name="connsiteX3" fmla="*/ 1357325 w 2809875"/>
              <a:gd name="connsiteY3" fmla="*/ 747429 h 2018019"/>
              <a:gd name="connsiteX4" fmla="*/ 1881151 w 2809875"/>
              <a:gd name="connsiteY4" fmla="*/ 578489 h 2018019"/>
              <a:gd name="connsiteX5" fmla="*/ 2286073 w 2809875"/>
              <a:gd name="connsiteY5" fmla="*/ 3626 h 2018019"/>
              <a:gd name="connsiteX6" fmla="*/ 2495550 w 2809875"/>
              <a:gd name="connsiteY6" fmla="*/ 884544 h 2018019"/>
              <a:gd name="connsiteX7" fmla="*/ 2809875 w 2809875"/>
              <a:gd name="connsiteY7" fmla="*/ 446394 h 2018019"/>
              <a:gd name="connsiteX8" fmla="*/ 2809875 w 2809875"/>
              <a:gd name="connsiteY8" fmla="*/ 446394 h 2018019"/>
              <a:gd name="connsiteX0" fmla="*/ 0 w 2809875"/>
              <a:gd name="connsiteY0" fmla="*/ 2016895 h 2016895"/>
              <a:gd name="connsiteX1" fmla="*/ 257175 w 2809875"/>
              <a:gd name="connsiteY1" fmla="*/ 788170 h 2016895"/>
              <a:gd name="connsiteX2" fmla="*/ 695325 w 2809875"/>
              <a:gd name="connsiteY2" fmla="*/ 1454920 h 2016895"/>
              <a:gd name="connsiteX3" fmla="*/ 1357325 w 2809875"/>
              <a:gd name="connsiteY3" fmla="*/ 746305 h 2016895"/>
              <a:gd name="connsiteX4" fmla="*/ 1881151 w 2809875"/>
              <a:gd name="connsiteY4" fmla="*/ 621852 h 2016895"/>
              <a:gd name="connsiteX5" fmla="*/ 2286073 w 2809875"/>
              <a:gd name="connsiteY5" fmla="*/ 2502 h 2016895"/>
              <a:gd name="connsiteX6" fmla="*/ 2495550 w 2809875"/>
              <a:gd name="connsiteY6" fmla="*/ 883420 h 2016895"/>
              <a:gd name="connsiteX7" fmla="*/ 2809875 w 2809875"/>
              <a:gd name="connsiteY7" fmla="*/ 445270 h 2016895"/>
              <a:gd name="connsiteX8" fmla="*/ 2809875 w 2809875"/>
              <a:gd name="connsiteY8" fmla="*/ 445270 h 2016895"/>
              <a:gd name="connsiteX0" fmla="*/ 0 w 2809875"/>
              <a:gd name="connsiteY0" fmla="*/ 2016478 h 2016478"/>
              <a:gd name="connsiteX1" fmla="*/ 257175 w 2809875"/>
              <a:gd name="connsiteY1" fmla="*/ 787753 h 2016478"/>
              <a:gd name="connsiteX2" fmla="*/ 695325 w 2809875"/>
              <a:gd name="connsiteY2" fmla="*/ 1454503 h 2016478"/>
              <a:gd name="connsiteX3" fmla="*/ 1357325 w 2809875"/>
              <a:gd name="connsiteY3" fmla="*/ 745888 h 2016478"/>
              <a:gd name="connsiteX4" fmla="*/ 1881151 w 2809875"/>
              <a:gd name="connsiteY4" fmla="*/ 621435 h 2016478"/>
              <a:gd name="connsiteX5" fmla="*/ 2286073 w 2809875"/>
              <a:gd name="connsiteY5" fmla="*/ 2085 h 2016478"/>
              <a:gd name="connsiteX6" fmla="*/ 2495550 w 2809875"/>
              <a:gd name="connsiteY6" fmla="*/ 883003 h 2016478"/>
              <a:gd name="connsiteX7" fmla="*/ 2809875 w 2809875"/>
              <a:gd name="connsiteY7" fmla="*/ 444853 h 2016478"/>
              <a:gd name="connsiteX8" fmla="*/ 2809875 w 2809875"/>
              <a:gd name="connsiteY8" fmla="*/ 444853 h 2016478"/>
              <a:gd name="connsiteX0" fmla="*/ 0 w 2809875"/>
              <a:gd name="connsiteY0" fmla="*/ 2016920 h 2016920"/>
              <a:gd name="connsiteX1" fmla="*/ 257175 w 2809875"/>
              <a:gd name="connsiteY1" fmla="*/ 788195 h 2016920"/>
              <a:gd name="connsiteX2" fmla="*/ 695325 w 2809875"/>
              <a:gd name="connsiteY2" fmla="*/ 1454945 h 2016920"/>
              <a:gd name="connsiteX3" fmla="*/ 1343025 w 2809875"/>
              <a:gd name="connsiteY3" fmla="*/ 781920 h 2016920"/>
              <a:gd name="connsiteX4" fmla="*/ 1881151 w 2809875"/>
              <a:gd name="connsiteY4" fmla="*/ 621877 h 2016920"/>
              <a:gd name="connsiteX5" fmla="*/ 2286073 w 2809875"/>
              <a:gd name="connsiteY5" fmla="*/ 2527 h 2016920"/>
              <a:gd name="connsiteX6" fmla="*/ 2495550 w 2809875"/>
              <a:gd name="connsiteY6" fmla="*/ 883445 h 2016920"/>
              <a:gd name="connsiteX7" fmla="*/ 2809875 w 2809875"/>
              <a:gd name="connsiteY7" fmla="*/ 445295 h 2016920"/>
              <a:gd name="connsiteX8" fmla="*/ 2809875 w 2809875"/>
              <a:gd name="connsiteY8" fmla="*/ 445295 h 2016920"/>
              <a:gd name="connsiteX0" fmla="*/ 0 w 2809875"/>
              <a:gd name="connsiteY0" fmla="*/ 2016920 h 2016920"/>
              <a:gd name="connsiteX1" fmla="*/ 257175 w 2809875"/>
              <a:gd name="connsiteY1" fmla="*/ 788195 h 2016920"/>
              <a:gd name="connsiteX2" fmla="*/ 695325 w 2809875"/>
              <a:gd name="connsiteY2" fmla="*/ 1454945 h 2016920"/>
              <a:gd name="connsiteX3" fmla="*/ 1343025 w 2809875"/>
              <a:gd name="connsiteY3" fmla="*/ 781920 h 2016920"/>
              <a:gd name="connsiteX4" fmla="*/ 1881151 w 2809875"/>
              <a:gd name="connsiteY4" fmla="*/ 621877 h 2016920"/>
              <a:gd name="connsiteX5" fmla="*/ 2286073 w 2809875"/>
              <a:gd name="connsiteY5" fmla="*/ 2527 h 2016920"/>
              <a:gd name="connsiteX6" fmla="*/ 2495550 w 2809875"/>
              <a:gd name="connsiteY6" fmla="*/ 883445 h 2016920"/>
              <a:gd name="connsiteX7" fmla="*/ 2809875 w 2809875"/>
              <a:gd name="connsiteY7" fmla="*/ 445295 h 2016920"/>
              <a:gd name="connsiteX8" fmla="*/ 2809875 w 2809875"/>
              <a:gd name="connsiteY8" fmla="*/ 445295 h 2016920"/>
              <a:gd name="connsiteX0" fmla="*/ 0 w 2809875"/>
              <a:gd name="connsiteY0" fmla="*/ 2016889 h 2016889"/>
              <a:gd name="connsiteX1" fmla="*/ 257175 w 2809875"/>
              <a:gd name="connsiteY1" fmla="*/ 788164 h 2016889"/>
              <a:gd name="connsiteX2" fmla="*/ 695325 w 2809875"/>
              <a:gd name="connsiteY2" fmla="*/ 1454914 h 2016889"/>
              <a:gd name="connsiteX3" fmla="*/ 1350175 w 2809875"/>
              <a:gd name="connsiteY3" fmla="*/ 737402 h 2016889"/>
              <a:gd name="connsiteX4" fmla="*/ 1881151 w 2809875"/>
              <a:gd name="connsiteY4" fmla="*/ 621846 h 2016889"/>
              <a:gd name="connsiteX5" fmla="*/ 2286073 w 2809875"/>
              <a:gd name="connsiteY5" fmla="*/ 2496 h 2016889"/>
              <a:gd name="connsiteX6" fmla="*/ 2495550 w 2809875"/>
              <a:gd name="connsiteY6" fmla="*/ 883414 h 2016889"/>
              <a:gd name="connsiteX7" fmla="*/ 2809875 w 2809875"/>
              <a:gd name="connsiteY7" fmla="*/ 445264 h 2016889"/>
              <a:gd name="connsiteX8" fmla="*/ 2809875 w 2809875"/>
              <a:gd name="connsiteY8" fmla="*/ 445264 h 2016889"/>
              <a:gd name="connsiteX0" fmla="*/ 0 w 2809875"/>
              <a:gd name="connsiteY0" fmla="*/ 2016870 h 2016870"/>
              <a:gd name="connsiteX1" fmla="*/ 257175 w 2809875"/>
              <a:gd name="connsiteY1" fmla="*/ 788145 h 2016870"/>
              <a:gd name="connsiteX2" fmla="*/ 695325 w 2809875"/>
              <a:gd name="connsiteY2" fmla="*/ 1454895 h 2016870"/>
              <a:gd name="connsiteX3" fmla="*/ 1350175 w 2809875"/>
              <a:gd name="connsiteY3" fmla="*/ 710691 h 2016870"/>
              <a:gd name="connsiteX4" fmla="*/ 1881151 w 2809875"/>
              <a:gd name="connsiteY4" fmla="*/ 621827 h 2016870"/>
              <a:gd name="connsiteX5" fmla="*/ 2286073 w 2809875"/>
              <a:gd name="connsiteY5" fmla="*/ 2477 h 2016870"/>
              <a:gd name="connsiteX6" fmla="*/ 2495550 w 2809875"/>
              <a:gd name="connsiteY6" fmla="*/ 883395 h 2016870"/>
              <a:gd name="connsiteX7" fmla="*/ 2809875 w 2809875"/>
              <a:gd name="connsiteY7" fmla="*/ 445245 h 2016870"/>
              <a:gd name="connsiteX8" fmla="*/ 2809875 w 2809875"/>
              <a:gd name="connsiteY8" fmla="*/ 445245 h 2016870"/>
              <a:gd name="connsiteX0" fmla="*/ 0 w 2809875"/>
              <a:gd name="connsiteY0" fmla="*/ 2017980 h 2017980"/>
              <a:gd name="connsiteX1" fmla="*/ 257175 w 2809875"/>
              <a:gd name="connsiteY1" fmla="*/ 789255 h 2017980"/>
              <a:gd name="connsiteX2" fmla="*/ 695325 w 2809875"/>
              <a:gd name="connsiteY2" fmla="*/ 1456005 h 2017980"/>
              <a:gd name="connsiteX3" fmla="*/ 1350175 w 2809875"/>
              <a:gd name="connsiteY3" fmla="*/ 711801 h 2017980"/>
              <a:gd name="connsiteX4" fmla="*/ 1881151 w 2809875"/>
              <a:gd name="connsiteY4" fmla="*/ 578449 h 2017980"/>
              <a:gd name="connsiteX5" fmla="*/ 2286073 w 2809875"/>
              <a:gd name="connsiteY5" fmla="*/ 3587 h 2017980"/>
              <a:gd name="connsiteX6" fmla="*/ 2495550 w 2809875"/>
              <a:gd name="connsiteY6" fmla="*/ 884505 h 2017980"/>
              <a:gd name="connsiteX7" fmla="*/ 2809875 w 2809875"/>
              <a:gd name="connsiteY7" fmla="*/ 446355 h 2017980"/>
              <a:gd name="connsiteX8" fmla="*/ 2809875 w 2809875"/>
              <a:gd name="connsiteY8" fmla="*/ 446355 h 20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5" h="2017980">
                <a:moveTo>
                  <a:pt x="0" y="2017980"/>
                </a:moveTo>
                <a:cubicBezTo>
                  <a:pt x="70644" y="1450448"/>
                  <a:pt x="141288" y="882917"/>
                  <a:pt x="257175" y="789255"/>
                </a:cubicBezTo>
                <a:cubicBezTo>
                  <a:pt x="373062" y="695593"/>
                  <a:pt x="513158" y="1468914"/>
                  <a:pt x="695325" y="1456005"/>
                </a:cubicBezTo>
                <a:cubicBezTo>
                  <a:pt x="877492" y="1443096"/>
                  <a:pt x="1152537" y="858060"/>
                  <a:pt x="1350175" y="711801"/>
                </a:cubicBezTo>
                <a:cubicBezTo>
                  <a:pt x="1547813" y="565542"/>
                  <a:pt x="1725168" y="696485"/>
                  <a:pt x="1881151" y="578449"/>
                </a:cubicBezTo>
                <a:cubicBezTo>
                  <a:pt x="2037134" y="460413"/>
                  <a:pt x="2183673" y="-47422"/>
                  <a:pt x="2286073" y="3587"/>
                </a:cubicBezTo>
                <a:cubicBezTo>
                  <a:pt x="2388473" y="54596"/>
                  <a:pt x="2408250" y="810710"/>
                  <a:pt x="2495550" y="884505"/>
                </a:cubicBezTo>
                <a:cubicBezTo>
                  <a:pt x="2582850" y="958300"/>
                  <a:pt x="2809875" y="446355"/>
                  <a:pt x="2809875" y="446355"/>
                </a:cubicBezTo>
                <a:lnTo>
                  <a:pt x="2809875" y="446355"/>
                </a:lnTo>
              </a:path>
            </a:pathLst>
          </a:custGeom>
          <a:noFill/>
          <a:ln w="28575">
            <a:solidFill>
              <a:srgbClr val="B80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Connector 8">
            <a:extLst>
              <a:ext uri="{FF2B5EF4-FFF2-40B4-BE49-F238E27FC236}">
                <a16:creationId xmlns:a16="http://schemas.microsoft.com/office/drawing/2014/main" id="{2A2D9A92-A035-479C-976C-52B8797DE128}"/>
              </a:ext>
            </a:extLst>
          </p:cNvPr>
          <p:cNvCxnSpPr>
            <a:cxnSpLocks/>
          </p:cNvCxnSpPr>
          <p:nvPr/>
        </p:nvCxnSpPr>
        <p:spPr>
          <a:xfrm>
            <a:off x="2216842" y="2964486"/>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587B80-6873-42DD-BA75-ADBC8CEB6AC2}"/>
              </a:ext>
            </a:extLst>
          </p:cNvPr>
          <p:cNvCxnSpPr>
            <a:cxnSpLocks/>
          </p:cNvCxnSpPr>
          <p:nvPr/>
        </p:nvCxnSpPr>
        <p:spPr>
          <a:xfrm>
            <a:off x="2731192" y="3707436"/>
            <a:ext cx="442516"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AE37E0-9CFA-4301-B0AE-720340069533}"/>
              </a:ext>
            </a:extLst>
          </p:cNvPr>
          <p:cNvCxnSpPr>
            <a:cxnSpLocks/>
          </p:cNvCxnSpPr>
          <p:nvPr/>
        </p:nvCxnSpPr>
        <p:spPr>
          <a:xfrm>
            <a:off x="4095750" y="2783511"/>
            <a:ext cx="647700"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0E121C-9241-404B-A1EB-3366011524C2}"/>
              </a:ext>
            </a:extLst>
          </p:cNvPr>
          <p:cNvCxnSpPr>
            <a:cxnSpLocks/>
          </p:cNvCxnSpPr>
          <p:nvPr/>
        </p:nvCxnSpPr>
        <p:spPr>
          <a:xfrm>
            <a:off x="4743450" y="2131244"/>
            <a:ext cx="647700"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6" name="Speech Bubble: Rectangle 15">
            <a:extLst>
              <a:ext uri="{FF2B5EF4-FFF2-40B4-BE49-F238E27FC236}">
                <a16:creationId xmlns:a16="http://schemas.microsoft.com/office/drawing/2014/main" id="{6D67086A-CB84-4203-B432-3DA3C9445D02}"/>
              </a:ext>
            </a:extLst>
          </p:cNvPr>
          <p:cNvSpPr/>
          <p:nvPr/>
        </p:nvSpPr>
        <p:spPr>
          <a:xfrm>
            <a:off x="3600451" y="3140342"/>
            <a:ext cx="2190749" cy="723876"/>
          </a:xfrm>
          <a:prstGeom prst="wedgeRectCallout">
            <a:avLst>
              <a:gd name="adj1" fmla="val -12282"/>
              <a:gd name="adj2" fmla="val -87900"/>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Saddle is a point of inflection where the derivative is also zero</a:t>
            </a:r>
          </a:p>
        </p:txBody>
      </p:sp>
      <p:sp>
        <p:nvSpPr>
          <p:cNvPr id="17" name="Speech Bubble: Rectangle 16">
            <a:extLst>
              <a:ext uri="{FF2B5EF4-FFF2-40B4-BE49-F238E27FC236}">
                <a16:creationId xmlns:a16="http://schemas.microsoft.com/office/drawing/2014/main" id="{B4535304-2180-4B1A-9EA0-FD8BA6E44CCF}"/>
              </a:ext>
            </a:extLst>
          </p:cNvPr>
          <p:cNvSpPr/>
          <p:nvPr/>
        </p:nvSpPr>
        <p:spPr>
          <a:xfrm>
            <a:off x="3086101" y="2306952"/>
            <a:ext cx="1333500" cy="320779"/>
          </a:xfrm>
          <a:prstGeom prst="wedgeRectCallout">
            <a:avLst>
              <a:gd name="adj1" fmla="val 47412"/>
              <a:gd name="adj2" fmla="val 79211"/>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A saddle point</a:t>
            </a:r>
          </a:p>
        </p:txBody>
      </p:sp>
    </p:spTree>
    <p:custDataLst>
      <p:tags r:id="rId1"/>
    </p:custDataLst>
    <p:extLst>
      <p:ext uri="{BB962C8B-B14F-4D97-AF65-F5344CB8AC3E}">
        <p14:creationId xmlns:p14="http://schemas.microsoft.com/office/powerpoint/2010/main" val="1129972146"/>
      </p:ext>
    </p:extLst>
  </p:cSld>
  <p:clrMapOvr>
    <a:masterClrMapping/>
  </p:clrMapOvr>
  <mc:AlternateContent xmlns:mc="http://schemas.openxmlformats.org/markup-compatibility/2006" xmlns:p14="http://schemas.microsoft.com/office/powerpoint/2010/main">
    <mc:Choice Requires="p14">
      <p:transition spd="slow" p14:dur="2000" advTm="120212"/>
    </mc:Choice>
    <mc:Fallback xmlns="">
      <p:transition spd="slow" advTm="1202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wipe(down)">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wipe(down)">
                                      <p:cBhvr>
                                        <p:cTn id="46" dur="500"/>
                                        <p:tgtEl>
                                          <p:spTgt spid="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wipe(down)">
                                      <p:cBhvr>
                                        <p:cTn id="51" dur="500"/>
                                        <p:tgtEl>
                                          <p:spTgt spid="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wipe(down)">
                                      <p:cBhvr>
                                        <p:cTn id="5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Multivariate Functions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800" dirty="0">
                    <a:latin typeface="Abadi Extra Light" panose="020B0204020104020204" pitchFamily="34" charset="0"/>
                  </a:rPr>
                  <a:t>Most functions that we see in ML are multivariate function</a:t>
                </a:r>
              </a:p>
              <a:p>
                <a:pPr marL="0" indent="0">
                  <a:buNone/>
                </a:pPr>
                <a:endParaRPr lang="en-IN" sz="700" dirty="0">
                  <a:latin typeface="Abadi Extra Light" panose="020B0204020104020204" pitchFamily="34" charset="0"/>
                </a:endParaRPr>
              </a:p>
              <a:p>
                <a:pPr>
                  <a:buFont typeface="Wingdings" panose="05000000000000000000" pitchFamily="2" charset="2"/>
                  <a:buChar char="§"/>
                </a:pPr>
                <a:r>
                  <a:rPr lang="en-IN" sz="2800" dirty="0">
                    <a:latin typeface="Abadi Extra Light" panose="020B0204020104020204" pitchFamily="34" charset="0"/>
                  </a:rPr>
                  <a:t>Example: Loss </a:t>
                </a:r>
                <a:r>
                  <a:rPr lang="en-IN" sz="2800" dirty="0" err="1">
                    <a:latin typeface="Abadi Extra Light" panose="020B0204020104020204" pitchFamily="34" charset="0"/>
                  </a:rPr>
                  <a:t>fn</a:t>
                </a:r>
                <a:r>
                  <a:rPr lang="en-IN" sz="2800" dirty="0">
                    <a:latin typeface="Abadi Extra Light" panose="020B0204020104020204" pitchFamily="34" charset="0"/>
                  </a:rPr>
                  <a:t> </a:t>
                </a:r>
                <a14:m>
                  <m:oMath xmlns:m="http://schemas.openxmlformats.org/officeDocument/2006/math">
                    <m:r>
                      <a:rPr lang="en-IN" sz="2800" i="1" dirty="0" smtClean="0">
                        <a:latin typeface="Cambria Math" panose="02040503050406030204" pitchFamily="18" charset="0"/>
                      </a:rPr>
                      <m:t>𝐿</m:t>
                    </m:r>
                    <m:r>
                      <a:rPr lang="en-IN" sz="2800" i="1" dirty="0" smtClean="0">
                        <a:latin typeface="Cambria Math" panose="02040503050406030204" pitchFamily="18" charset="0"/>
                      </a:rPr>
                      <m:t>(</m:t>
                    </m:r>
                    <m:r>
                      <a:rPr lang="en-IN" sz="2800" b="1" i="1" dirty="0" smtClean="0">
                        <a:latin typeface="Cambria Math" panose="02040503050406030204" pitchFamily="18" charset="0"/>
                      </a:rPr>
                      <m:t>𝒘</m:t>
                    </m:r>
                    <m:r>
                      <a:rPr lang="en-IN" sz="2800" i="1" dirty="0" smtClean="0">
                        <a:latin typeface="Cambria Math" panose="02040503050406030204" pitchFamily="18" charset="0"/>
                      </a:rPr>
                      <m:t>)</m:t>
                    </m:r>
                  </m:oMath>
                </a14:m>
                <a:r>
                  <a:rPr lang="en-IN" sz="2800" dirty="0">
                    <a:latin typeface="Abadi Extra Light" panose="020B0204020104020204" pitchFamily="34" charset="0"/>
                  </a:rPr>
                  <a:t> in </a:t>
                </a:r>
                <a:r>
                  <a:rPr lang="en-IN" sz="2800" dirty="0" err="1">
                    <a:latin typeface="Abadi Extra Light" panose="020B0204020104020204" pitchFamily="34" charset="0"/>
                  </a:rPr>
                  <a:t>lin</a:t>
                </a:r>
                <a:r>
                  <a:rPr lang="en-IN" sz="2800" dirty="0">
                    <a:latin typeface="Abadi Extra Light" panose="020B0204020104020204" pitchFamily="34" charset="0"/>
                  </a:rPr>
                  <a:t>-reg was a </a:t>
                </a:r>
                <a:r>
                  <a:rPr lang="en-IN" sz="2800" dirty="0" err="1">
                    <a:latin typeface="Abadi Extra Light" panose="020B0204020104020204" pitchFamily="34" charset="0"/>
                  </a:rPr>
                  <a:t>multivar</a:t>
                </a:r>
                <a:r>
                  <a:rPr lang="en-IN" sz="2800" dirty="0">
                    <a:latin typeface="Abadi Extra Light" panose="020B0204020104020204" pitchFamily="34" charset="0"/>
                  </a:rPr>
                  <a:t> function of </a:t>
                </a:r>
                <a14:m>
                  <m:oMath xmlns:m="http://schemas.openxmlformats.org/officeDocument/2006/math">
                    <m:r>
                      <a:rPr lang="en-IN" sz="2800" i="1" dirty="0" smtClean="0">
                        <a:latin typeface="Cambria Math" panose="02040503050406030204" pitchFamily="18" charset="0"/>
                      </a:rPr>
                      <m:t>𝐷</m:t>
                    </m:r>
                  </m:oMath>
                </a14:m>
                <a:r>
                  <a:rPr lang="en-IN" sz="2800" dirty="0">
                    <a:latin typeface="Abadi Extra Light" panose="020B0204020104020204" pitchFamily="34" charset="0"/>
                  </a:rPr>
                  <a:t>-dim vector </a:t>
                </a:r>
                <a14:m>
                  <m:oMath xmlns:m="http://schemas.openxmlformats.org/officeDocument/2006/math">
                    <m:r>
                      <a:rPr lang="en-IN" sz="2800" b="1" i="1" dirty="0" smtClean="0">
                        <a:latin typeface="Cambria Math" panose="02040503050406030204" pitchFamily="18" charset="0"/>
                      </a:rPr>
                      <m:t>𝒘</m:t>
                    </m:r>
                  </m:oMath>
                </a14:m>
                <a:endParaRPr lang="en-IN" sz="2800" b="1" dirty="0">
                  <a:latin typeface="Abadi Extra Light" panose="020B0204020104020204" pitchFamily="34" charset="0"/>
                </a:endParaRPr>
              </a:p>
              <a:p>
                <a:pPr>
                  <a:buFont typeface="Wingdings" panose="05000000000000000000" pitchFamily="2" charset="2"/>
                  <a:buChar char="§"/>
                </a:pPr>
                <a:endParaRPr lang="en-IN" sz="2800" b="1" dirty="0">
                  <a:latin typeface="Abadi Extra Light" panose="020B0204020104020204" pitchFamily="34" charset="0"/>
                </a:endParaRPr>
              </a:p>
              <a:p>
                <a:pPr marL="0" indent="0">
                  <a:buNone/>
                </a:pPr>
                <a:endParaRPr lang="en-IN" sz="700" b="1" dirty="0">
                  <a:latin typeface="Abadi Extra Light" panose="020B0204020104020204" pitchFamily="34" charset="0"/>
                </a:endParaRPr>
              </a:p>
              <a:p>
                <a:pPr>
                  <a:buFont typeface="Wingdings" panose="05000000000000000000" pitchFamily="2" charset="2"/>
                  <a:buChar char="§"/>
                </a:pPr>
                <a:r>
                  <a:rPr lang="en-IN" sz="2800" dirty="0">
                    <a:latin typeface="Abadi Extra Light" panose="020B0204020104020204" pitchFamily="34" charset="0"/>
                  </a:rPr>
                  <a:t>Here is an illustration of a function of 2 variables (4 maxima and 5 minima) </a:t>
                </a:r>
              </a:p>
              <a:p>
                <a:pPr>
                  <a:buFont typeface="Wingdings" panose="05000000000000000000" pitchFamily="2" charset="2"/>
                  <a:buChar char="§"/>
                </a:pPr>
                <a:endParaRPr lang="en-IN" sz="2800" b="1" dirty="0">
                  <a:latin typeface="Abadi Extra Light" panose="020B0204020104020204" pitchFamily="34" charset="0"/>
                </a:endParaRPr>
              </a:p>
              <a:p>
                <a:pPr marL="0" indent="0">
                  <a:buNone/>
                </a:pPr>
                <a:endParaRPr lang="en-IN" sz="700" dirty="0">
                  <a:latin typeface="Abadi Extra Light" panose="020B0204020104020204" pitchFamily="34" charset="0"/>
                </a:endParaRPr>
              </a:p>
              <a:p>
                <a:pPr marL="0" indent="0">
                  <a:buNone/>
                </a:pPr>
                <a:endParaRPr lang="en-IN" sz="2800" b="0" i="0" dirty="0">
                  <a:latin typeface="Cambria Math" panose="02040503050406030204" pitchFamily="18" charset="0"/>
                </a:endParaRPr>
              </a:p>
              <a:p>
                <a:pPr marL="0" indent="0">
                  <a:buNone/>
                </a:pPr>
                <a:endParaRPr lang="en-GB" sz="2800" dirty="0">
                  <a:latin typeface="Abadi Extra Light" panose="020B0204020104020204" pitchFamily="34" charset="0"/>
                </a:endParaRPr>
              </a:p>
              <a:p>
                <a:pPr marL="0" indent="0">
                  <a:buNone/>
                </a:pPr>
                <a:endParaRPr lang="en-GB" sz="280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935" t="-1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AEDDA24-FB5F-46BE-8A4A-83D1CF7F9F23}"/>
                  </a:ext>
                </a:extLst>
              </p:cNvPr>
              <p:cNvSpPr txBox="1"/>
              <p:nvPr/>
            </p:nvSpPr>
            <p:spPr>
              <a:xfrm>
                <a:off x="4569987" y="2450123"/>
                <a:ext cx="2243178" cy="430887"/>
              </a:xfrm>
              <a:prstGeom prst="rect">
                <a:avLst/>
              </a:prstGeom>
              <a:noFill/>
            </p:spPr>
            <p:txBody>
              <a:bodyPr wrap="none" lIns="0" tIns="0" rIns="0" bIns="0" rtlCol="0">
                <a:spAutoFit/>
              </a:bodyPr>
              <a:lstStyle/>
              <a:p>
                <a14:m>
                  <m:oMath xmlns:m="http://schemas.openxmlformats.org/officeDocument/2006/math">
                    <m:r>
                      <a:rPr lang="en-IN" sz="2800" b="0" i="1" smtClean="0">
                        <a:latin typeface="Cambria Math" panose="02040503050406030204" pitchFamily="18" charset="0"/>
                      </a:rPr>
                      <m:t>𝐿</m:t>
                    </m:r>
                    <m:d>
                      <m:dPr>
                        <m:ctrlPr>
                          <a:rPr lang="en-IN" sz="2800" b="0" i="1" smtClean="0">
                            <a:latin typeface="Cambria Math" panose="02040503050406030204" pitchFamily="18" charset="0"/>
                          </a:rPr>
                        </m:ctrlPr>
                      </m:dPr>
                      <m:e>
                        <m:r>
                          <a:rPr lang="en-IN" sz="2800" b="1" i="1" smtClean="0">
                            <a:latin typeface="Cambria Math" panose="02040503050406030204" pitchFamily="18" charset="0"/>
                          </a:rPr>
                          <m:t>𝒘</m:t>
                        </m:r>
                      </m:e>
                    </m:d>
                    <m:r>
                      <a:rPr lang="en-IN" sz="2800" b="0" i="1" smtClean="0">
                        <a:latin typeface="Cambria Math" panose="02040503050406030204" pitchFamily="18" charset="0"/>
                      </a:rPr>
                      <m:t>:</m:t>
                    </m:r>
                    <m:sSup>
                      <m:sSupPr>
                        <m:ctrlPr>
                          <a:rPr lang="en-IN" sz="2800" i="1">
                            <a:latin typeface="Cambria Math" panose="02040503050406030204" pitchFamily="18" charset="0"/>
                            <a:ea typeface="Cambria Math" panose="02040503050406030204" pitchFamily="18" charset="0"/>
                          </a:rPr>
                        </m:ctrlPr>
                      </m:sSupPr>
                      <m:e>
                        <m:r>
                          <a:rPr lang="en-IN" sz="2800" i="1">
                            <a:latin typeface="Cambria Math" panose="02040503050406030204" pitchFamily="18" charset="0"/>
                            <a:ea typeface="Cambria Math" panose="02040503050406030204" pitchFamily="18" charset="0"/>
                          </a:rPr>
                          <m:t>ℝ</m:t>
                        </m:r>
                      </m:e>
                      <m:sup>
                        <m:r>
                          <a:rPr lang="en-IN" sz="2800" i="1">
                            <a:latin typeface="Cambria Math" panose="02040503050406030204" pitchFamily="18" charset="0"/>
                            <a:ea typeface="Cambria Math" panose="02040503050406030204" pitchFamily="18" charset="0"/>
                          </a:rPr>
                          <m:t>𝐷</m:t>
                        </m:r>
                      </m:sup>
                    </m:sSup>
                  </m:oMath>
                </a14:m>
                <a:r>
                  <a:rPr lang="en-IN" sz="2800" dirty="0"/>
                  <a:t> </a:t>
                </a:r>
                <a14:m>
                  <m:oMath xmlns:m="http://schemas.openxmlformats.org/officeDocument/2006/math">
                    <m:r>
                      <a:rPr lang="en-IN" sz="2800" i="1" dirty="0" smtClean="0">
                        <a:latin typeface="Cambria Math" panose="02040503050406030204" pitchFamily="18" charset="0"/>
                      </a:rPr>
                      <m:t>→</m:t>
                    </m:r>
                    <m:r>
                      <a:rPr lang="en-IN" sz="2800" i="1">
                        <a:latin typeface="Cambria Math" panose="02040503050406030204" pitchFamily="18" charset="0"/>
                        <a:ea typeface="Cambria Math" panose="02040503050406030204" pitchFamily="18" charset="0"/>
                      </a:rPr>
                      <m:t>ℝ</m:t>
                    </m:r>
                  </m:oMath>
                </a14:m>
                <a:r>
                  <a:rPr lang="en-IN" sz="2800" dirty="0"/>
                  <a:t> </a:t>
                </a:r>
              </a:p>
            </p:txBody>
          </p:sp>
        </mc:Choice>
        <mc:Fallback xmlns="">
          <p:sp>
            <p:nvSpPr>
              <p:cNvPr id="3" name="TextBox 2">
                <a:extLst>
                  <a:ext uri="{FF2B5EF4-FFF2-40B4-BE49-F238E27FC236}">
                    <a16:creationId xmlns:a16="http://schemas.microsoft.com/office/drawing/2014/main" xmlns="" xmlns:a14="http://schemas.microsoft.com/office/drawing/2010/main" id="{1AEDDA24-FB5F-46BE-8A4A-83D1CF7F9F23}"/>
                  </a:ext>
                </a:extLst>
              </p:cNvPr>
              <p:cNvSpPr txBox="1">
                <a:spLocks noRot="1" noChangeAspect="1" noMove="1" noResize="1" noEditPoints="1" noAdjustHandles="1" noChangeArrowheads="1" noChangeShapeType="1" noTextEdit="1"/>
              </p:cNvSpPr>
              <p:nvPr/>
            </p:nvSpPr>
            <p:spPr>
              <a:xfrm>
                <a:off x="4569987" y="2450123"/>
                <a:ext cx="2243178" cy="430887"/>
              </a:xfrm>
              <a:prstGeom prst="rect">
                <a:avLst/>
              </a:prstGeom>
              <a:blipFill>
                <a:blip r:embed="rId4" cstate="print"/>
                <a:stretch>
                  <a:fillRect/>
                </a:stretch>
              </a:blipFill>
            </p:spPr>
            <p:txBody>
              <a:bodyPr/>
              <a:lstStyle/>
              <a:p>
                <a:r>
                  <a:rPr lang="en-IN">
                    <a:noFill/>
                  </a:rPr>
                  <a:t> </a:t>
                </a:r>
              </a:p>
            </p:txBody>
          </p:sp>
        </mc:Fallback>
      </mc:AlternateContent>
      <p:pic>
        <p:nvPicPr>
          <p:cNvPr id="3078" name="Picture 6">
            <a:extLst>
              <a:ext uri="{FF2B5EF4-FFF2-40B4-BE49-F238E27FC236}">
                <a16:creationId xmlns:a16="http://schemas.microsoft.com/office/drawing/2014/main" id="{C87ADD2F-3AE5-4548-BF60-E194341BCF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3267" y="3826913"/>
            <a:ext cx="2998702" cy="27134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D735D7D-4DE5-4900-BCD4-AC5B118E44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2428" y="3654581"/>
            <a:ext cx="3370585" cy="28857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507F4CF6-429B-44DB-B85B-4C7126035C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6334" y="3826915"/>
            <a:ext cx="419331" cy="2348254"/>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12">
            <a:extLst>
              <a:ext uri="{FF2B5EF4-FFF2-40B4-BE49-F238E27FC236}">
                <a16:creationId xmlns:a16="http://schemas.microsoft.com/office/drawing/2014/main" id="{53E24D04-A6BF-4410-BBDB-96FBED00D41A}"/>
              </a:ext>
            </a:extLst>
          </p:cNvPr>
          <p:cNvSpPr/>
          <p:nvPr/>
        </p:nvSpPr>
        <p:spPr>
          <a:xfrm>
            <a:off x="9844168" y="3916114"/>
            <a:ext cx="2232427" cy="1267520"/>
          </a:xfrm>
          <a:prstGeom prst="wedgeRectCallout">
            <a:avLst>
              <a:gd name="adj1" fmla="val -60785"/>
              <a:gd name="adj2" fmla="val 38950"/>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Two-dim contour plot of the function (i.e., what it looks like from the above)</a:t>
            </a:r>
          </a:p>
        </p:txBody>
      </p:sp>
      <p:sp>
        <p:nvSpPr>
          <p:cNvPr id="6" name="TextBox 5">
            <a:extLst>
              <a:ext uri="{FF2B5EF4-FFF2-40B4-BE49-F238E27FC236}">
                <a16:creationId xmlns:a16="http://schemas.microsoft.com/office/drawing/2014/main" id="{BD0DF1D3-D20B-4998-926D-15E976F74D8B}"/>
              </a:ext>
            </a:extLst>
          </p:cNvPr>
          <p:cNvSpPr txBox="1"/>
          <p:nvPr/>
        </p:nvSpPr>
        <p:spPr>
          <a:xfrm>
            <a:off x="289800" y="6485300"/>
            <a:ext cx="4589013" cy="276999"/>
          </a:xfrm>
          <a:prstGeom prst="rect">
            <a:avLst/>
          </a:prstGeom>
          <a:noFill/>
        </p:spPr>
        <p:txBody>
          <a:bodyPr wrap="none" rtlCol="0">
            <a:spAutoFit/>
          </a:bodyPr>
          <a:lstStyle/>
          <a:p>
            <a:r>
              <a:rPr lang="en-IN" sz="1200" dirty="0">
                <a:latin typeface="Abadi Extra Light" panose="020B0204020104020204" pitchFamily="34" charset="0"/>
              </a:rPr>
              <a:t>Plot courtesy: http://benchmarkfcns.xyz/benchmarkfcns/griewankfcn.html</a:t>
            </a:r>
          </a:p>
        </p:txBody>
      </p:sp>
    </p:spTree>
    <p:custDataLst>
      <p:tags r:id="rId1"/>
    </p:custDataLst>
    <p:extLst>
      <p:ext uri="{BB962C8B-B14F-4D97-AF65-F5344CB8AC3E}">
        <p14:creationId xmlns:p14="http://schemas.microsoft.com/office/powerpoint/2010/main" val="3477187260"/>
      </p:ext>
    </p:extLst>
  </p:cSld>
  <p:clrMapOvr>
    <a:masterClrMapping/>
  </p:clrMapOvr>
  <mc:AlternateContent xmlns:mc="http://schemas.openxmlformats.org/markup-compatibility/2006" xmlns:p14="http://schemas.microsoft.com/office/powerpoint/2010/main">
    <mc:Choice Requires="p14">
      <p:transition spd="slow" p14:dur="2000" advTm="107981"/>
    </mc:Choice>
    <mc:Fallback xmlns="">
      <p:transition spd="slow" advTm="107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down)">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wipe(down)">
                                      <p:cBhvr>
                                        <p:cTn id="27" dur="500"/>
                                        <p:tgtEl>
                                          <p:spTgt spid="3080"/>
                                        </p:tgtEl>
                                      </p:cBhvr>
                                    </p:animEffect>
                                  </p:childTnLst>
                                </p:cTn>
                              </p:par>
                              <p:par>
                                <p:cTn id="28" presetID="22" presetClass="entr" presetSubtype="4" fill="hold" nodeType="withEffect">
                                  <p:stCondLst>
                                    <p:cond delay="0"/>
                                  </p:stCondLst>
                                  <p:childTnLst>
                                    <p:set>
                                      <p:cBhvr>
                                        <p:cTn id="29" dur="1" fill="hold">
                                          <p:stCondLst>
                                            <p:cond delay="0"/>
                                          </p:stCondLst>
                                        </p:cTn>
                                        <p:tgtEl>
                                          <p:spTgt spid="3082"/>
                                        </p:tgtEl>
                                        <p:attrNameLst>
                                          <p:attrName>style.visibility</p:attrName>
                                        </p:attrNameLst>
                                      </p:cBhvr>
                                      <p:to>
                                        <p:strVal val="visible"/>
                                      </p:to>
                                    </p:set>
                                    <p:animEffect transition="in" filter="wipe(down)">
                                      <p:cBhvr>
                                        <p:cTn id="30" dur="500"/>
                                        <p:tgtEl>
                                          <p:spTgt spid="308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wipe(down)">
                                      <p:cBhvr>
                                        <p:cTn id="35" dur="500"/>
                                        <p:tgtEl>
                                          <p:spTgt spid="307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7:</a:t>
            </a:r>
            <a:br>
              <a:rPr lang="en-US" dirty="0">
                <a:solidFill>
                  <a:srgbClr val="0000FF"/>
                </a:solidFill>
              </a:rPr>
            </a:br>
            <a:r>
              <a:rPr lang="en-US" dirty="0">
                <a:solidFill>
                  <a:srgbClr val="0000FF"/>
                </a:solidFill>
              </a:rPr>
              <a:t>Optimizing Deep Neural Networks</a:t>
            </a:r>
          </a:p>
        </p:txBody>
      </p:sp>
      <p:sp>
        <p:nvSpPr>
          <p:cNvPr id="5" name="Subtitle 4"/>
          <p:cNvSpPr>
            <a:spLocks noGrp="1"/>
          </p:cNvSpPr>
          <p:nvPr>
            <p:ph type="subTitle" idx="1"/>
          </p:nvPr>
        </p:nvSpPr>
        <p:spPr>
          <a:xfrm>
            <a:off x="1631504" y="4916760"/>
            <a:ext cx="8928992" cy="1536576"/>
          </a:xfrm>
        </p:spPr>
        <p:txBody>
          <a:bodyPr>
            <a:normAutofit fontScale="92500" lnSpcReduction="1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Derivatives of Multivariate Functions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800" dirty="0">
                    <a:latin typeface="Abadi Extra Light" panose="020B0204020104020204" pitchFamily="34" charset="0"/>
                  </a:rPr>
                  <a:t>Can define derivative for a multivariate functions as well via the </a:t>
                </a:r>
                <a:r>
                  <a:rPr lang="en-IN" sz="2800" u="sng" dirty="0">
                    <a:latin typeface="Abadi Extra Light" panose="020B0204020104020204" pitchFamily="34" charset="0"/>
                  </a:rPr>
                  <a:t>gradient</a:t>
                </a:r>
              </a:p>
              <a:p>
                <a:pPr marL="0" indent="0">
                  <a:buNone/>
                </a:pPr>
                <a:endParaRPr lang="en-IN" sz="700" dirty="0">
                  <a:latin typeface="Abadi Extra Light" panose="020B0204020104020204" pitchFamily="34" charset="0"/>
                </a:endParaRPr>
              </a:p>
              <a:p>
                <a:pPr>
                  <a:buFont typeface="Wingdings" panose="05000000000000000000" pitchFamily="2" charset="2"/>
                  <a:buChar char="§"/>
                </a:pPr>
                <a:r>
                  <a:rPr lang="en-IN" sz="2800" u="sng" dirty="0">
                    <a:latin typeface="Abadi Extra Light" panose="020B0204020104020204" pitchFamily="34" charset="0"/>
                    <a:sym typeface="Wingdings" panose="05000000000000000000" pitchFamily="2" charset="2"/>
                  </a:rPr>
                  <a:t>Gradient</a:t>
                </a:r>
                <a:r>
                  <a:rPr lang="en-IN" sz="2800" dirty="0">
                    <a:latin typeface="Abadi Extra Light" panose="020B0204020104020204" pitchFamily="34" charset="0"/>
                    <a:sym typeface="Wingdings" panose="05000000000000000000" pitchFamily="2" charset="2"/>
                  </a:rPr>
                  <a:t> of a function </a:t>
                </a:r>
                <a14:m>
                  <m:oMath xmlns:m="http://schemas.openxmlformats.org/officeDocument/2006/math">
                    <m:r>
                      <a:rPr lang="en-IN" sz="2800" i="1" dirty="0" smtClean="0">
                        <a:latin typeface="Cambria Math" panose="02040503050406030204" pitchFamily="18" charset="0"/>
                        <a:sym typeface="Wingdings" panose="05000000000000000000" pitchFamily="2" charset="2"/>
                      </a:rPr>
                      <m:t>𝑓</m:t>
                    </m:r>
                    <m:r>
                      <a:rPr lang="en-IN" sz="2800" i="1" dirty="0" smtClean="0">
                        <a:latin typeface="Cambria Math" panose="02040503050406030204" pitchFamily="18" charset="0"/>
                        <a:sym typeface="Wingdings" panose="05000000000000000000" pitchFamily="2" charset="2"/>
                      </a:rPr>
                      <m:t>(</m:t>
                    </m:r>
                    <m:r>
                      <a:rPr lang="en-IN" sz="2800" b="1" i="1" dirty="0" smtClean="0">
                        <a:latin typeface="Cambria Math" panose="02040503050406030204" pitchFamily="18" charset="0"/>
                        <a:sym typeface="Wingdings" panose="05000000000000000000" pitchFamily="2" charset="2"/>
                      </a:rPr>
                      <m:t>𝒙</m:t>
                    </m:r>
                    <m:r>
                      <a:rPr lang="en-IN" sz="2800" i="1" dirty="0" smtClean="0">
                        <a:latin typeface="Cambria Math" panose="02040503050406030204" pitchFamily="18" charset="0"/>
                        <a:sym typeface="Wingdings" panose="05000000000000000000" pitchFamily="2" charset="2"/>
                      </a:rPr>
                      <m:t>):</m:t>
                    </m:r>
                  </m:oMath>
                </a14:m>
                <a:r>
                  <a:rPr lang="en-IN" sz="2800" dirty="0">
                    <a:ea typeface="Cambria Math" panose="02040503050406030204" pitchFamily="18" charset="0"/>
                  </a:rPr>
                  <a:t> </a:t>
                </a:r>
                <a14:m>
                  <m:oMath xmlns:m="http://schemas.openxmlformats.org/officeDocument/2006/math">
                    <m:sSup>
                      <m:sSupPr>
                        <m:ctrlPr>
                          <a:rPr lang="en-IN" sz="2800" i="1">
                            <a:latin typeface="Cambria Math" panose="02040503050406030204" pitchFamily="18" charset="0"/>
                            <a:ea typeface="Cambria Math" panose="02040503050406030204" pitchFamily="18" charset="0"/>
                          </a:rPr>
                        </m:ctrlPr>
                      </m:sSupPr>
                      <m:e>
                        <m:r>
                          <a:rPr lang="en-IN" sz="2800" i="1">
                            <a:latin typeface="Cambria Math" panose="02040503050406030204" pitchFamily="18" charset="0"/>
                            <a:ea typeface="Cambria Math" panose="02040503050406030204" pitchFamily="18" charset="0"/>
                          </a:rPr>
                          <m:t>ℝ</m:t>
                        </m:r>
                      </m:e>
                      <m:sup>
                        <m:r>
                          <a:rPr lang="en-IN" sz="2800" i="1">
                            <a:latin typeface="Cambria Math" panose="02040503050406030204" pitchFamily="18" charset="0"/>
                            <a:ea typeface="Cambria Math" panose="02040503050406030204" pitchFamily="18" charset="0"/>
                          </a:rPr>
                          <m:t>𝐷</m:t>
                        </m:r>
                      </m:sup>
                    </m:sSup>
                  </m:oMath>
                </a14:m>
                <a:r>
                  <a:rPr lang="en-IN" sz="2800" dirty="0"/>
                  <a:t> </a:t>
                </a:r>
                <a14:m>
                  <m:oMath xmlns:m="http://schemas.openxmlformats.org/officeDocument/2006/math">
                    <m:r>
                      <a:rPr lang="en-IN" sz="2800" i="1" dirty="0">
                        <a:latin typeface="Cambria Math" panose="02040503050406030204" pitchFamily="18" charset="0"/>
                      </a:rPr>
                      <m:t>→</m:t>
                    </m:r>
                    <m:r>
                      <a:rPr lang="en-IN" sz="2800" i="1">
                        <a:latin typeface="Cambria Math" panose="02040503050406030204" pitchFamily="18" charset="0"/>
                        <a:ea typeface="Cambria Math" panose="02040503050406030204" pitchFamily="18" charset="0"/>
                      </a:rPr>
                      <m:t>ℝ</m:t>
                    </m:r>
                  </m:oMath>
                </a14:m>
                <a:r>
                  <a:rPr lang="en-IN" sz="2800" dirty="0">
                    <a:latin typeface="Abadi Extra Light" panose="020B0204020104020204" pitchFamily="34" charset="0"/>
                    <a:sym typeface="Wingdings" panose="05000000000000000000" pitchFamily="2" charset="2"/>
                  </a:rPr>
                  <a:t> is a </a:t>
                </a:r>
                <a14:m>
                  <m:oMath xmlns:m="http://schemas.openxmlformats.org/officeDocument/2006/math">
                    <m:r>
                      <a:rPr lang="en-IN" sz="2800" i="1" dirty="0" smtClean="0">
                        <a:latin typeface="Cambria Math" panose="02040503050406030204" pitchFamily="18" charset="0"/>
                        <a:sym typeface="Wingdings" panose="05000000000000000000" pitchFamily="2" charset="2"/>
                      </a:rPr>
                      <m:t>𝐷</m:t>
                    </m:r>
                    <m:r>
                      <a:rPr lang="en-IN" sz="2800" b="0" i="1" dirty="0" smtClean="0">
                        <a:latin typeface="Cambria Math" panose="02040503050406030204" pitchFamily="18" charset="0"/>
                        <a:sym typeface="Wingdings" panose="05000000000000000000" pitchFamily="2" charset="2"/>
                      </a:rPr>
                      <m:t>×</m:t>
                    </m:r>
                    <m:r>
                      <a:rPr lang="en-IN" sz="2800" i="1" dirty="0" smtClean="0">
                        <a:latin typeface="Cambria Math" panose="02040503050406030204" pitchFamily="18" charset="0"/>
                        <a:sym typeface="Wingdings" panose="05000000000000000000" pitchFamily="2" charset="2"/>
                      </a:rPr>
                      <m:t>1</m:t>
                    </m:r>
                  </m:oMath>
                </a14:m>
                <a:r>
                  <a:rPr lang="en-IN" sz="2800" dirty="0">
                    <a:latin typeface="Abadi Extra Light" panose="020B0204020104020204" pitchFamily="34" charset="0"/>
                    <a:sym typeface="Wingdings" panose="05000000000000000000" pitchFamily="2" charset="2"/>
                  </a:rPr>
                  <a:t> </a:t>
                </a:r>
                <a:r>
                  <a:rPr lang="en-IN" sz="2800" u="sng" dirty="0">
                    <a:latin typeface="Abadi Extra Light" panose="020B0204020104020204" pitchFamily="34" charset="0"/>
                    <a:sym typeface="Wingdings" panose="05000000000000000000" pitchFamily="2" charset="2"/>
                  </a:rPr>
                  <a:t>vector</a:t>
                </a:r>
                <a:r>
                  <a:rPr lang="en-IN" sz="2800" dirty="0">
                    <a:latin typeface="Abadi Extra Light" panose="020B0204020104020204" pitchFamily="34" charset="0"/>
                    <a:sym typeface="Wingdings" panose="05000000000000000000" pitchFamily="2" charset="2"/>
                  </a:rPr>
                  <a:t> of </a:t>
                </a:r>
                <a:r>
                  <a:rPr lang="en-IN" sz="2800" u="sng" dirty="0">
                    <a:latin typeface="Abadi Extra Light" panose="020B0204020104020204" pitchFamily="34" charset="0"/>
                    <a:sym typeface="Wingdings" panose="05000000000000000000" pitchFamily="2" charset="2"/>
                  </a:rPr>
                  <a:t>partial </a:t>
                </a:r>
                <a:r>
                  <a:rPr lang="en-IN" sz="2800" dirty="0">
                    <a:latin typeface="Abadi Extra Light" panose="020B0204020104020204" pitchFamily="34" charset="0"/>
                    <a:sym typeface="Wingdings" panose="05000000000000000000" pitchFamily="2" charset="2"/>
                  </a:rPr>
                  <a:t>derivatives</a:t>
                </a: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marL="0" indent="0">
                  <a:buNone/>
                </a:pPr>
                <a:endParaRPr lang="en-IN" sz="700" dirty="0">
                  <a:latin typeface="Abadi Extra Light" panose="020B0204020104020204" pitchFamily="34" charset="0"/>
                  <a:sym typeface="Wingdings" panose="05000000000000000000" pitchFamily="2" charset="2"/>
                </a:endParaRPr>
              </a:p>
              <a:p>
                <a:pPr marL="0" indent="0">
                  <a:buNone/>
                </a:pPr>
                <a:endParaRPr lang="en-IN" sz="7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r>
                  <a:rPr lang="en-IN" sz="2800" dirty="0">
                    <a:latin typeface="Abadi Extra Light" panose="020B0204020104020204" pitchFamily="34" charset="0"/>
                    <a:sym typeface="Wingdings" panose="05000000000000000000" pitchFamily="2" charset="2"/>
                  </a:rPr>
                  <a:t>Optima and saddle points defined similar to one-dim case</a:t>
                </a:r>
              </a:p>
              <a:p>
                <a:pPr lvl="1">
                  <a:buFont typeface="Wingdings" panose="05000000000000000000" pitchFamily="2" charset="2"/>
                  <a:buChar char="§"/>
                </a:pPr>
                <a:r>
                  <a:rPr lang="en-IN" sz="2400" dirty="0">
                    <a:latin typeface="Abadi Extra Light" panose="020B0204020104020204" pitchFamily="34" charset="0"/>
                    <a:sym typeface="Wingdings" panose="05000000000000000000" pitchFamily="2" charset="2"/>
                  </a:rPr>
                  <a:t>Required properties that we saw for one-dim case must be satisfied </a:t>
                </a:r>
                <a:r>
                  <a:rPr lang="en-IN" sz="2400" u="sng" dirty="0">
                    <a:latin typeface="Abadi Extra Light" panose="020B0204020104020204" pitchFamily="34" charset="0"/>
                    <a:sym typeface="Wingdings" panose="05000000000000000000" pitchFamily="2" charset="2"/>
                  </a:rPr>
                  <a:t>along all the directions</a:t>
                </a:r>
              </a:p>
              <a:p>
                <a:pPr marL="457200" lvl="1" indent="0">
                  <a:buNone/>
                </a:pPr>
                <a:endParaRPr lang="en-IN" sz="24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r>
                  <a:rPr lang="en-IN" sz="2800" dirty="0">
                    <a:latin typeface="Abadi Extra Light" panose="020B0204020104020204" pitchFamily="34" charset="0"/>
                    <a:sym typeface="Wingdings" panose="05000000000000000000" pitchFamily="2" charset="2"/>
                  </a:rPr>
                  <a:t>The second derivative in this case is known as the </a:t>
                </a:r>
                <a:r>
                  <a:rPr lang="en-IN" sz="2800" dirty="0">
                    <a:solidFill>
                      <a:srgbClr val="0000FF"/>
                    </a:solidFill>
                    <a:latin typeface="Abadi Extra Light" panose="020B0204020104020204" pitchFamily="34" charset="0"/>
                    <a:sym typeface="Wingdings" panose="05000000000000000000" pitchFamily="2" charset="2"/>
                  </a:rPr>
                  <a:t>Hessian</a:t>
                </a:r>
              </a:p>
              <a:p>
                <a:pPr marL="0" indent="0">
                  <a:buNone/>
                </a:pPr>
                <a:endParaRPr lang="en-IN" sz="2800" dirty="0">
                  <a:solidFill>
                    <a:srgbClr val="0000FF"/>
                  </a:solidFill>
                  <a:latin typeface="Abadi Extra Light" panose="020B0204020104020204" pitchFamily="34" charset="0"/>
                  <a:sym typeface="Wingdings" panose="05000000000000000000" pitchFamily="2" charset="2"/>
                </a:endParaRPr>
              </a:p>
              <a:p>
                <a:pPr marL="0" indent="0">
                  <a:buNone/>
                </a:pPr>
                <a:endParaRPr lang="en-IN" sz="2800" b="0" i="0" dirty="0">
                  <a:latin typeface="Cambria Math" panose="02040503050406030204" pitchFamily="18" charset="0"/>
                </a:endParaRPr>
              </a:p>
              <a:p>
                <a:pPr marL="0" indent="0">
                  <a:buNone/>
                </a:pPr>
                <a:endParaRPr lang="en-GB" sz="2800" dirty="0">
                  <a:latin typeface="Abadi Extra Light" panose="020B0204020104020204" pitchFamily="34" charset="0"/>
                </a:endParaRPr>
              </a:p>
              <a:p>
                <a:pPr marL="0" indent="0">
                  <a:buNone/>
                </a:pPr>
                <a:endParaRPr lang="en-GB" sz="280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935" t="-1096" r="-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100748-0287-48E3-9B4D-05C6AC524D4E}"/>
                  </a:ext>
                </a:extLst>
              </p:cNvPr>
              <p:cNvSpPr txBox="1"/>
              <p:nvPr/>
            </p:nvSpPr>
            <p:spPr>
              <a:xfrm>
                <a:off x="1829600" y="2599157"/>
                <a:ext cx="3814506"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IN" sz="2400">
                          <a:latin typeface="Cambria Math" panose="02040503050406030204" pitchFamily="18" charset="0"/>
                        </a:rPr>
                        <m:t>∇</m:t>
                      </m:r>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b="1" i="1">
                              <a:latin typeface="Cambria Math" panose="02040503050406030204" pitchFamily="18" charset="0"/>
                            </a:rPr>
                            <m:t>𝒙</m:t>
                          </m:r>
                        </m:e>
                      </m:d>
                      <m:r>
                        <a:rPr lang="en-IN" sz="2400" i="1">
                          <a:latin typeface="Cambria Math" panose="02040503050406030204" pitchFamily="18" charset="0"/>
                        </a:rPr>
                        <m:t>=</m:t>
                      </m:r>
                      <m:d>
                        <m:dPr>
                          <m:ctrlPr>
                            <a:rPr lang="en-IN" sz="2400" i="1">
                              <a:latin typeface="Cambria Math" panose="02040503050406030204" pitchFamily="18" charset="0"/>
                            </a:rPr>
                          </m:ctrlPr>
                        </m:dPr>
                        <m:e>
                          <m:f>
                            <m:fPr>
                              <m:ctrlPr>
                                <a:rPr lang="en-IN" sz="2400" i="1">
                                  <a:latin typeface="Cambria Math" panose="02040503050406030204" pitchFamily="18" charset="0"/>
                                </a:rPr>
                              </m:ctrlPr>
                            </m:fPr>
                            <m:num>
                              <m:r>
                                <a:rPr lang="en-IN" sz="2400" i="1">
                                  <a:latin typeface="Cambria Math" panose="02040503050406030204" pitchFamily="18" charset="0"/>
                                </a:rPr>
                                <m:t>𝜕</m:t>
                              </m:r>
                              <m:r>
                                <a:rPr lang="en-IN" sz="2400" i="1">
                                  <a:latin typeface="Cambria Math" panose="02040503050406030204" pitchFamily="18" charset="0"/>
                                </a:rPr>
                                <m:t>𝑓</m:t>
                              </m:r>
                            </m:num>
                            <m:den>
                              <m:r>
                                <a:rPr lang="en-IN" sz="2400" i="1">
                                  <a:latin typeface="Cambria Math" panose="02040503050406030204" pitchFamily="18" charset="0"/>
                                </a:rPr>
                                <m:t>𝜕</m:t>
                              </m:r>
                              <m:sSub>
                                <m:sSubPr>
                                  <m:ctrlPr>
                                    <a:rPr lang="en-IN" sz="2400" i="1">
                                      <a:latin typeface="Cambria Math" panose="02040503050406030204" pitchFamily="18" charset="0"/>
                                    </a:rPr>
                                  </m:ctrlPr>
                                </m:sSubPr>
                                <m:e>
                                  <m:r>
                                    <a:rPr lang="en-IN" sz="2400" i="1">
                                      <a:latin typeface="Cambria Math" panose="02040503050406030204" pitchFamily="18" charset="0"/>
                                    </a:rPr>
                                    <m:t>𝑥</m:t>
                                  </m:r>
                                </m:e>
                                <m:sub>
                                  <m:r>
                                    <a:rPr lang="en-IN" sz="2400" i="1">
                                      <a:latin typeface="Cambria Math" panose="02040503050406030204" pitchFamily="18" charset="0"/>
                                    </a:rPr>
                                    <m:t>1</m:t>
                                  </m:r>
                                </m:sub>
                              </m:sSub>
                            </m:den>
                          </m:f>
                          <m:r>
                            <a:rPr lang="en-IN" sz="2400" i="1">
                              <a:latin typeface="Cambria Math" panose="02040503050406030204" pitchFamily="18" charset="0"/>
                            </a:rPr>
                            <m:t>,</m:t>
                          </m:r>
                          <m:f>
                            <m:fPr>
                              <m:ctrlPr>
                                <a:rPr lang="en-IN" sz="2400" i="1">
                                  <a:latin typeface="Cambria Math" panose="02040503050406030204" pitchFamily="18" charset="0"/>
                                </a:rPr>
                              </m:ctrlPr>
                            </m:fPr>
                            <m:num>
                              <m:r>
                                <a:rPr lang="en-IN" sz="2400" i="1">
                                  <a:latin typeface="Cambria Math" panose="02040503050406030204" pitchFamily="18" charset="0"/>
                                </a:rPr>
                                <m:t>𝜕</m:t>
                              </m:r>
                              <m:r>
                                <a:rPr lang="en-IN" sz="2400" i="1">
                                  <a:latin typeface="Cambria Math" panose="02040503050406030204" pitchFamily="18" charset="0"/>
                                </a:rPr>
                                <m:t>𝑓</m:t>
                              </m:r>
                            </m:num>
                            <m:den>
                              <m:r>
                                <a:rPr lang="en-IN" sz="2400" i="1">
                                  <a:latin typeface="Cambria Math" panose="02040503050406030204" pitchFamily="18" charset="0"/>
                                </a:rPr>
                                <m:t>𝜕</m:t>
                              </m:r>
                              <m:sSub>
                                <m:sSubPr>
                                  <m:ctrlPr>
                                    <a:rPr lang="en-IN" sz="2400" i="1">
                                      <a:latin typeface="Cambria Math" panose="02040503050406030204" pitchFamily="18" charset="0"/>
                                    </a:rPr>
                                  </m:ctrlPr>
                                </m:sSubPr>
                                <m:e>
                                  <m:r>
                                    <a:rPr lang="en-IN" sz="2400" i="1">
                                      <a:latin typeface="Cambria Math" panose="02040503050406030204" pitchFamily="18" charset="0"/>
                                    </a:rPr>
                                    <m:t>𝑥</m:t>
                                  </m:r>
                                </m:e>
                                <m:sub>
                                  <m:r>
                                    <a:rPr lang="en-IN" sz="2400" i="1">
                                      <a:latin typeface="Cambria Math" panose="02040503050406030204" pitchFamily="18" charset="0"/>
                                    </a:rPr>
                                    <m:t>2</m:t>
                                  </m:r>
                                </m:sub>
                              </m:sSub>
                            </m:den>
                          </m:f>
                          <m:r>
                            <a:rPr lang="en-IN" sz="2400" i="1">
                              <a:latin typeface="Cambria Math" panose="02040503050406030204" pitchFamily="18" charset="0"/>
                            </a:rPr>
                            <m:t>,…,</m:t>
                          </m:r>
                          <m:f>
                            <m:fPr>
                              <m:ctrlPr>
                                <a:rPr lang="en-IN" sz="2400" i="1">
                                  <a:latin typeface="Cambria Math" panose="02040503050406030204" pitchFamily="18" charset="0"/>
                                </a:rPr>
                              </m:ctrlPr>
                            </m:fPr>
                            <m:num>
                              <m:r>
                                <a:rPr lang="en-IN" sz="2400" i="1">
                                  <a:latin typeface="Cambria Math" panose="02040503050406030204" pitchFamily="18" charset="0"/>
                                </a:rPr>
                                <m:t>𝜕</m:t>
                              </m:r>
                              <m:r>
                                <a:rPr lang="en-IN" sz="2400" i="1">
                                  <a:latin typeface="Cambria Math" panose="02040503050406030204" pitchFamily="18" charset="0"/>
                                </a:rPr>
                                <m:t>𝑓</m:t>
                              </m:r>
                            </m:num>
                            <m:den>
                              <m:r>
                                <a:rPr lang="en-IN" sz="2400" i="1">
                                  <a:latin typeface="Cambria Math" panose="02040503050406030204" pitchFamily="18" charset="0"/>
                                </a:rPr>
                                <m:t>𝜕</m:t>
                              </m:r>
                              <m:sSub>
                                <m:sSubPr>
                                  <m:ctrlPr>
                                    <a:rPr lang="en-IN" sz="2400" i="1">
                                      <a:latin typeface="Cambria Math" panose="02040503050406030204" pitchFamily="18" charset="0"/>
                                    </a:rPr>
                                  </m:ctrlPr>
                                </m:sSubPr>
                                <m:e>
                                  <m:r>
                                    <a:rPr lang="en-IN" sz="2400" i="1">
                                      <a:latin typeface="Cambria Math" panose="02040503050406030204" pitchFamily="18" charset="0"/>
                                    </a:rPr>
                                    <m:t>𝑥</m:t>
                                  </m:r>
                                </m:e>
                                <m:sub>
                                  <m:r>
                                    <a:rPr lang="en-IN" sz="2400" i="1">
                                      <a:latin typeface="Cambria Math" panose="02040503050406030204" pitchFamily="18" charset="0"/>
                                    </a:rPr>
                                    <m:t>𝐷</m:t>
                                  </m:r>
                                </m:sub>
                              </m:sSub>
                            </m:den>
                          </m:f>
                        </m:e>
                      </m:d>
                    </m:oMath>
                  </m:oMathPara>
                </a14:m>
                <a:endParaRPr lang="en-IN" sz="2400" dirty="0"/>
              </a:p>
            </p:txBody>
          </p:sp>
        </mc:Choice>
        <mc:Fallback xmlns="">
          <p:sp>
            <p:nvSpPr>
              <p:cNvPr id="5" name="TextBox 4">
                <a:extLst>
                  <a:ext uri="{FF2B5EF4-FFF2-40B4-BE49-F238E27FC236}">
                    <a16:creationId xmlns:a16="http://schemas.microsoft.com/office/drawing/2014/main" xmlns="" xmlns:a14="http://schemas.microsoft.com/office/drawing/2010/main" id="{28100748-0287-48E3-9B4D-05C6AC524D4E}"/>
                  </a:ext>
                </a:extLst>
              </p:cNvPr>
              <p:cNvSpPr txBox="1">
                <a:spLocks noRot="1" noChangeAspect="1" noMove="1" noResize="1" noEditPoints="1" noAdjustHandles="1" noChangeArrowheads="1" noChangeShapeType="1" noTextEdit="1"/>
              </p:cNvSpPr>
              <p:nvPr/>
            </p:nvSpPr>
            <p:spPr>
              <a:xfrm>
                <a:off x="1829600" y="2599157"/>
                <a:ext cx="3814506" cy="829843"/>
              </a:xfrm>
              <a:prstGeom prst="rect">
                <a:avLst/>
              </a:prstGeom>
              <a:blipFill>
                <a:blip r:embed="rId4" cstate="print"/>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Speech Bubble: Rectangle 6">
                <a:extLst>
                  <a:ext uri="{FF2B5EF4-FFF2-40B4-BE49-F238E27FC236}">
                    <a16:creationId xmlns:a16="http://schemas.microsoft.com/office/drawing/2014/main" id="{BFADB290-25F3-4DCE-99F4-EC72CF67F01A}"/>
                  </a:ext>
                </a:extLst>
              </p:cNvPr>
              <p:cNvSpPr/>
              <p:nvPr/>
            </p:nvSpPr>
            <p:spPr>
              <a:xfrm>
                <a:off x="6382807" y="2503017"/>
                <a:ext cx="5099660" cy="1022122"/>
              </a:xfrm>
              <a:prstGeom prst="wedgeRectCallout">
                <a:avLst>
                  <a:gd name="adj1" fmla="val -62370"/>
                  <a:gd name="adj2" fmla="val -288"/>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solidFill>
                      <a:schemeClr val="tx1"/>
                    </a:solidFill>
                    <a:latin typeface="Abadi Extra Light" panose="020B0204020104020204" pitchFamily="34" charset="0"/>
                  </a:rPr>
                  <a:t>Each element in this gradient vector tells us how much </a:t>
                </a:r>
                <a14:m>
                  <m:oMath xmlns:m="http://schemas.openxmlformats.org/officeDocument/2006/math">
                    <m:r>
                      <a:rPr lang="en-IN" sz="2000" i="1" dirty="0" smtClean="0">
                        <a:solidFill>
                          <a:schemeClr val="tx1"/>
                        </a:solidFill>
                        <a:latin typeface="Cambria Math" panose="02040503050406030204" pitchFamily="18" charset="0"/>
                      </a:rPr>
                      <m:t>𝑓</m:t>
                    </m:r>
                  </m:oMath>
                </a14:m>
                <a:r>
                  <a:rPr lang="en-IN" sz="2000" dirty="0">
                    <a:solidFill>
                      <a:schemeClr val="tx1"/>
                    </a:solidFill>
                    <a:latin typeface="Abadi Extra Light" panose="020B0204020104020204" pitchFamily="34" charset="0"/>
                  </a:rPr>
                  <a:t> will change if we move a little along the corresponding (akin to one-dim case)</a:t>
                </a:r>
              </a:p>
            </p:txBody>
          </p:sp>
        </mc:Choice>
        <mc:Fallback xmlns="">
          <p:sp>
            <p:nvSpPr>
              <p:cNvPr id="7" name="Speech Bubble: Rectangle 6">
                <a:extLst>
                  <a:ext uri="{FF2B5EF4-FFF2-40B4-BE49-F238E27FC236}">
                    <a16:creationId xmlns:a16="http://schemas.microsoft.com/office/drawing/2014/main" xmlns="" xmlns:a14="http://schemas.microsoft.com/office/drawing/2010/main" id="{BFADB290-25F3-4DCE-99F4-EC72CF67F01A}"/>
                  </a:ext>
                </a:extLst>
              </p:cNvPr>
              <p:cNvSpPr>
                <a:spLocks noRot="1" noChangeAspect="1" noMove="1" noResize="1" noEditPoints="1" noAdjustHandles="1" noChangeArrowheads="1" noChangeShapeType="1" noTextEdit="1"/>
              </p:cNvSpPr>
              <p:nvPr/>
            </p:nvSpPr>
            <p:spPr>
              <a:xfrm>
                <a:off x="6382807" y="2503017"/>
                <a:ext cx="5099660" cy="1022122"/>
              </a:xfrm>
              <a:prstGeom prst="wedgeRectCallout">
                <a:avLst>
                  <a:gd name="adj1" fmla="val -62370"/>
                  <a:gd name="adj2" fmla="val -288"/>
                </a:avLst>
              </a:prstGeom>
              <a:blipFill>
                <a:blip r:embed="rId5" cstate="print"/>
                <a:stretch>
                  <a:fillRect t="-2353" r="-315" b="-8824"/>
                </a:stretch>
              </a:blipFill>
              <a:ln w="19050">
                <a:solidFill>
                  <a:schemeClr val="accent2"/>
                </a:solidFill>
              </a:ln>
            </p:spPr>
            <p:txBody>
              <a:bodyPr/>
              <a:lstStyle/>
              <a:p>
                <a:r>
                  <a:rPr lang="en-IN">
                    <a:noFill/>
                  </a:rPr>
                  <a:t> </a:t>
                </a:r>
              </a:p>
            </p:txBody>
          </p:sp>
        </mc:Fallback>
      </mc:AlternateContent>
    </p:spTree>
    <p:custDataLst>
      <p:tags r:id="rId1"/>
    </p:custDataLst>
    <p:extLst>
      <p:ext uri="{BB962C8B-B14F-4D97-AF65-F5344CB8AC3E}">
        <p14:creationId xmlns:p14="http://schemas.microsoft.com/office/powerpoint/2010/main" val="3810143754"/>
      </p:ext>
    </p:extLst>
  </p:cSld>
  <p:clrMapOvr>
    <a:masterClrMapping/>
  </p:clrMapOvr>
  <mc:AlternateContent xmlns:mc="http://schemas.openxmlformats.org/markup-compatibility/2006" xmlns:p14="http://schemas.microsoft.com/office/powerpoint/2010/main">
    <mc:Choice Requires="p14">
      <p:transition spd="slow" p14:dur="2000" advTm="150826"/>
    </mc:Choice>
    <mc:Fallback xmlns="">
      <p:transition spd="slow" advTm="150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down)">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wipe(down)">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wipe(down)">
                                      <p:cBhvr>
                                        <p:cTn id="3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The Hessian</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800" dirty="0">
                    <a:latin typeface="Abadi Extra Light" panose="020B0204020104020204" pitchFamily="34" charset="0"/>
                    <a:sym typeface="Wingdings" panose="05000000000000000000" pitchFamily="2" charset="2"/>
                  </a:rPr>
                  <a:t>For a multivar scalar valued function </a:t>
                </a:r>
                <a14:m>
                  <m:oMath xmlns:m="http://schemas.openxmlformats.org/officeDocument/2006/math">
                    <m:r>
                      <a:rPr lang="en-IN" sz="2800" i="1" dirty="0" smtClean="0">
                        <a:latin typeface="Cambria Math" panose="02040503050406030204" pitchFamily="18" charset="0"/>
                        <a:sym typeface="Wingdings" panose="05000000000000000000" pitchFamily="2" charset="2"/>
                      </a:rPr>
                      <m:t>𝑓</m:t>
                    </m:r>
                    <m:r>
                      <a:rPr lang="en-IN" sz="2800" i="1" dirty="0" smtClean="0">
                        <a:latin typeface="Cambria Math" panose="02040503050406030204" pitchFamily="18" charset="0"/>
                        <a:sym typeface="Wingdings" panose="05000000000000000000" pitchFamily="2" charset="2"/>
                      </a:rPr>
                      <m:t>(</m:t>
                    </m:r>
                    <m:r>
                      <a:rPr lang="en-IN" sz="2800" b="1" i="1" dirty="0" smtClean="0">
                        <a:latin typeface="Cambria Math" panose="02040503050406030204" pitchFamily="18" charset="0"/>
                        <a:sym typeface="Wingdings" panose="05000000000000000000" pitchFamily="2" charset="2"/>
                      </a:rPr>
                      <m:t>𝒙</m:t>
                    </m:r>
                    <m:r>
                      <a:rPr lang="en-IN" sz="2800" i="1" dirty="0" smtClean="0">
                        <a:latin typeface="Cambria Math" panose="02040503050406030204" pitchFamily="18" charset="0"/>
                        <a:sym typeface="Wingdings" panose="05000000000000000000" pitchFamily="2" charset="2"/>
                      </a:rPr>
                      <m:t>):</m:t>
                    </m:r>
                  </m:oMath>
                </a14:m>
                <a:r>
                  <a:rPr lang="en-IN" sz="2800" dirty="0">
                    <a:ea typeface="Cambria Math" panose="02040503050406030204" pitchFamily="18" charset="0"/>
                  </a:rPr>
                  <a:t> </a:t>
                </a:r>
                <a14:m>
                  <m:oMath xmlns:m="http://schemas.openxmlformats.org/officeDocument/2006/math">
                    <m:sSup>
                      <m:sSupPr>
                        <m:ctrlPr>
                          <a:rPr lang="en-IN" sz="2800" i="1">
                            <a:latin typeface="Cambria Math" panose="02040503050406030204" pitchFamily="18" charset="0"/>
                            <a:ea typeface="Cambria Math" panose="02040503050406030204" pitchFamily="18" charset="0"/>
                          </a:rPr>
                        </m:ctrlPr>
                      </m:sSupPr>
                      <m:e>
                        <m:r>
                          <a:rPr lang="en-IN" sz="2800" i="1">
                            <a:latin typeface="Cambria Math" panose="02040503050406030204" pitchFamily="18" charset="0"/>
                            <a:ea typeface="Cambria Math" panose="02040503050406030204" pitchFamily="18" charset="0"/>
                          </a:rPr>
                          <m:t>ℝ</m:t>
                        </m:r>
                      </m:e>
                      <m:sup>
                        <m:r>
                          <a:rPr lang="en-IN" sz="2800" i="1">
                            <a:latin typeface="Cambria Math" panose="02040503050406030204" pitchFamily="18" charset="0"/>
                            <a:ea typeface="Cambria Math" panose="02040503050406030204" pitchFamily="18" charset="0"/>
                          </a:rPr>
                          <m:t>𝐷</m:t>
                        </m:r>
                      </m:sup>
                    </m:sSup>
                  </m:oMath>
                </a14:m>
                <a:r>
                  <a:rPr lang="en-IN" sz="2800" dirty="0"/>
                  <a:t> </a:t>
                </a:r>
                <a14:m>
                  <m:oMath xmlns:m="http://schemas.openxmlformats.org/officeDocument/2006/math">
                    <m:r>
                      <a:rPr lang="en-IN" sz="2800" i="1" dirty="0">
                        <a:latin typeface="Cambria Math" panose="02040503050406030204" pitchFamily="18" charset="0"/>
                      </a:rPr>
                      <m:t>→</m:t>
                    </m:r>
                    <m:r>
                      <a:rPr lang="en-IN" sz="2800" i="1">
                        <a:latin typeface="Cambria Math" panose="02040503050406030204" pitchFamily="18" charset="0"/>
                        <a:ea typeface="Cambria Math" panose="02040503050406030204" pitchFamily="18" charset="0"/>
                      </a:rPr>
                      <m:t>ℝ</m:t>
                    </m:r>
                  </m:oMath>
                </a14:m>
                <a:r>
                  <a:rPr lang="en-IN" sz="2800" dirty="0">
                    <a:latin typeface="Abadi Extra Light" panose="020B0204020104020204" pitchFamily="34" charset="0"/>
                    <a:sym typeface="Wingdings" panose="05000000000000000000" pitchFamily="2" charset="2"/>
                  </a:rPr>
                  <a:t>, Hessian is a </a:t>
                </a:r>
                <a14:m>
                  <m:oMath xmlns:m="http://schemas.openxmlformats.org/officeDocument/2006/math">
                    <m:r>
                      <a:rPr lang="en-IN" sz="2800" i="1" dirty="0" smtClean="0">
                        <a:latin typeface="Cambria Math" panose="02040503050406030204" pitchFamily="18" charset="0"/>
                        <a:sym typeface="Wingdings" panose="05000000000000000000" pitchFamily="2" charset="2"/>
                      </a:rPr>
                      <m:t>𝐷</m:t>
                    </m:r>
                    <m:r>
                      <a:rPr lang="en-IN" sz="2800" i="1" dirty="0" smtClean="0">
                        <a:latin typeface="Cambria Math" panose="02040503050406030204" pitchFamily="18" charset="0"/>
                        <a:sym typeface="Wingdings" panose="05000000000000000000" pitchFamily="2" charset="2"/>
                      </a:rPr>
                      <m:t>× </m:t>
                    </m:r>
                    <m:r>
                      <a:rPr lang="en-IN" sz="2800" i="1" dirty="0" smtClean="0">
                        <a:latin typeface="Cambria Math" panose="02040503050406030204" pitchFamily="18" charset="0"/>
                        <a:sym typeface="Wingdings" panose="05000000000000000000" pitchFamily="2" charset="2"/>
                      </a:rPr>
                      <m:t>𝐷</m:t>
                    </m:r>
                    <m:r>
                      <a:rPr lang="en-IN" sz="2800" i="1" dirty="0" smtClean="0">
                        <a:latin typeface="Cambria Math" panose="02040503050406030204" pitchFamily="18" charset="0"/>
                        <a:sym typeface="Wingdings" panose="05000000000000000000" pitchFamily="2" charset="2"/>
                      </a:rPr>
                      <m:t> </m:t>
                    </m:r>
                  </m:oMath>
                </a14:m>
                <a:r>
                  <a:rPr lang="en-IN" sz="2800" dirty="0">
                    <a:latin typeface="Abadi Extra Light" panose="020B0204020104020204" pitchFamily="34" charset="0"/>
                    <a:sym typeface="Wingdings" panose="05000000000000000000" pitchFamily="2" charset="2"/>
                  </a:rPr>
                  <a:t>matrix</a:t>
                </a: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marL="0" indent="0">
                  <a:buNone/>
                </a:pPr>
                <a:endParaRPr lang="en-IN" sz="28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r>
                  <a:rPr lang="en-IN" sz="2800" dirty="0">
                    <a:latin typeface="Abadi Extra Light" panose="020B0204020104020204" pitchFamily="34" charset="0"/>
                    <a:sym typeface="Wingdings" panose="05000000000000000000" pitchFamily="2" charset="2"/>
                  </a:rPr>
                  <a:t>The Hessian matrix can be used to assess the optima/saddle points</a:t>
                </a:r>
              </a:p>
              <a:p>
                <a:pPr lvl="1">
                  <a:buFont typeface="Wingdings" panose="05000000000000000000" pitchFamily="2" charset="2"/>
                  <a:buChar char="§"/>
                </a:pPr>
                <a14:m>
                  <m:oMath xmlns:m="http://schemas.openxmlformats.org/officeDocument/2006/math">
                    <m:r>
                      <m:rPr>
                        <m:sty m:val="p"/>
                      </m:rPr>
                      <a:rPr lang="en-IN" sz="2400">
                        <a:latin typeface="Cambria Math" panose="02040503050406030204" pitchFamily="18" charset="0"/>
                      </a:rPr>
                      <m:t>∇</m:t>
                    </m:r>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b="1" i="1">
                            <a:latin typeface="Cambria Math" panose="02040503050406030204" pitchFamily="18" charset="0"/>
                          </a:rPr>
                          <m:t>𝒙</m:t>
                        </m:r>
                      </m:e>
                    </m:d>
                  </m:oMath>
                </a14:m>
                <a:r>
                  <a:rPr lang="en-IN" sz="2400" dirty="0">
                    <a:latin typeface="Abadi Extra Light" panose="020B0204020104020204" pitchFamily="34" charset="0"/>
                    <a:sym typeface="Wingdings" panose="05000000000000000000" pitchFamily="2" charset="2"/>
                  </a:rPr>
                  <a:t> = 0 and </a:t>
                </a:r>
                <a14:m>
                  <m:oMath xmlns:m="http://schemas.openxmlformats.org/officeDocument/2006/math">
                    <m:sSup>
                      <m:sSupPr>
                        <m:ctrlPr>
                          <a:rPr lang="en-IN" sz="2400" i="1">
                            <a:latin typeface="Cambria Math" panose="02040503050406030204" pitchFamily="18" charset="0"/>
                          </a:rPr>
                        </m:ctrlPr>
                      </m:sSupPr>
                      <m:e>
                        <m:r>
                          <a:rPr lang="en-IN" sz="2400">
                            <a:latin typeface="Cambria Math" panose="02040503050406030204" pitchFamily="18" charset="0"/>
                          </a:rPr>
                          <m:t>𝛻</m:t>
                        </m:r>
                      </m:e>
                      <m:sup>
                        <m:r>
                          <a:rPr lang="en-IN" sz="2400" i="1">
                            <a:latin typeface="Cambria Math" panose="02040503050406030204" pitchFamily="18" charset="0"/>
                          </a:rPr>
                          <m:t>2</m:t>
                        </m:r>
                      </m:sup>
                    </m:sSup>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b="1" i="1">
                            <a:latin typeface="Cambria Math" panose="02040503050406030204" pitchFamily="18" charset="0"/>
                          </a:rPr>
                          <m:t>𝒙</m:t>
                        </m:r>
                      </m:e>
                    </m:d>
                  </m:oMath>
                </a14:m>
                <a:r>
                  <a:rPr lang="en-IN" sz="2400" dirty="0">
                    <a:latin typeface="Abadi Extra Light" panose="020B0204020104020204" pitchFamily="34" charset="0"/>
                    <a:sym typeface="Wingdings" panose="05000000000000000000" pitchFamily="2" charset="2"/>
                  </a:rPr>
                  <a:t> is a positive semi-definite (PSD) matrix then </a:t>
                </a:r>
                <a14:m>
                  <m:oMath xmlns:m="http://schemas.openxmlformats.org/officeDocument/2006/math">
                    <m:r>
                      <a:rPr lang="en-IN" sz="2400" b="1" i="1">
                        <a:latin typeface="Cambria Math" panose="02040503050406030204" pitchFamily="18" charset="0"/>
                      </a:rPr>
                      <m:t>𝒙</m:t>
                    </m:r>
                  </m:oMath>
                </a14:m>
                <a:r>
                  <a:rPr lang="en-IN" sz="2400" dirty="0">
                    <a:latin typeface="Abadi Extra Light" panose="020B0204020104020204" pitchFamily="34" charset="0"/>
                    <a:sym typeface="Wingdings" panose="05000000000000000000" pitchFamily="2" charset="2"/>
                  </a:rPr>
                  <a:t> is a minima</a:t>
                </a:r>
              </a:p>
              <a:p>
                <a:pPr lvl="1">
                  <a:buFont typeface="Wingdings" panose="05000000000000000000" pitchFamily="2" charset="2"/>
                  <a:buChar char="§"/>
                </a:pPr>
                <a14:m>
                  <m:oMath xmlns:m="http://schemas.openxmlformats.org/officeDocument/2006/math">
                    <m:r>
                      <m:rPr>
                        <m:sty m:val="p"/>
                      </m:rPr>
                      <a:rPr lang="en-IN" sz="2400">
                        <a:latin typeface="Cambria Math" panose="02040503050406030204" pitchFamily="18" charset="0"/>
                      </a:rPr>
                      <m:t>∇</m:t>
                    </m:r>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b="1" i="1">
                            <a:latin typeface="Cambria Math" panose="02040503050406030204" pitchFamily="18" charset="0"/>
                          </a:rPr>
                          <m:t>𝒙</m:t>
                        </m:r>
                      </m:e>
                    </m:d>
                  </m:oMath>
                </a14:m>
                <a:r>
                  <a:rPr lang="en-IN" sz="2400" dirty="0">
                    <a:latin typeface="Abadi Extra Light" panose="020B0204020104020204" pitchFamily="34" charset="0"/>
                    <a:sym typeface="Wingdings" panose="05000000000000000000" pitchFamily="2" charset="2"/>
                  </a:rPr>
                  <a:t> = 0, and </a:t>
                </a:r>
                <a14:m>
                  <m:oMath xmlns:m="http://schemas.openxmlformats.org/officeDocument/2006/math">
                    <m:sSup>
                      <m:sSupPr>
                        <m:ctrlPr>
                          <a:rPr lang="en-IN" sz="2400" i="1">
                            <a:latin typeface="Cambria Math" panose="02040503050406030204" pitchFamily="18" charset="0"/>
                          </a:rPr>
                        </m:ctrlPr>
                      </m:sSupPr>
                      <m:e>
                        <m:r>
                          <a:rPr lang="en-IN" sz="2400">
                            <a:latin typeface="Cambria Math" panose="02040503050406030204" pitchFamily="18" charset="0"/>
                          </a:rPr>
                          <m:t>𝛻</m:t>
                        </m:r>
                      </m:e>
                      <m:sup>
                        <m:r>
                          <a:rPr lang="en-IN" sz="2400" i="1">
                            <a:latin typeface="Cambria Math" panose="02040503050406030204" pitchFamily="18" charset="0"/>
                          </a:rPr>
                          <m:t>2</m:t>
                        </m:r>
                      </m:sup>
                    </m:sSup>
                    <m:r>
                      <a:rPr lang="en-IN" sz="2400" i="1">
                        <a:latin typeface="Cambria Math" panose="02040503050406030204" pitchFamily="18" charset="0"/>
                      </a:rPr>
                      <m:t>𝑓</m:t>
                    </m:r>
                    <m:d>
                      <m:dPr>
                        <m:ctrlPr>
                          <a:rPr lang="en-IN" sz="2400" i="1">
                            <a:latin typeface="Cambria Math" panose="02040503050406030204" pitchFamily="18" charset="0"/>
                          </a:rPr>
                        </m:ctrlPr>
                      </m:dPr>
                      <m:e>
                        <m:r>
                          <a:rPr lang="en-IN" sz="2400" b="1" i="1">
                            <a:latin typeface="Cambria Math" panose="02040503050406030204" pitchFamily="18" charset="0"/>
                          </a:rPr>
                          <m:t>𝒙</m:t>
                        </m:r>
                      </m:e>
                    </m:d>
                  </m:oMath>
                </a14:m>
                <a:r>
                  <a:rPr lang="en-IN" sz="2400" dirty="0">
                    <a:latin typeface="Abadi Extra Light" panose="020B0204020104020204" pitchFamily="34" charset="0"/>
                    <a:sym typeface="Wingdings" panose="05000000000000000000" pitchFamily="2" charset="2"/>
                  </a:rPr>
                  <a:t> is a negative semi-definite (NSD) matrix then </a:t>
                </a:r>
                <a14:m>
                  <m:oMath xmlns:m="http://schemas.openxmlformats.org/officeDocument/2006/math">
                    <m:r>
                      <a:rPr lang="en-IN" sz="2400" b="1" i="1">
                        <a:latin typeface="Cambria Math" panose="02040503050406030204" pitchFamily="18" charset="0"/>
                      </a:rPr>
                      <m:t>𝒙</m:t>
                    </m:r>
                  </m:oMath>
                </a14:m>
                <a:r>
                  <a:rPr lang="en-IN" sz="2400" dirty="0">
                    <a:latin typeface="Abadi Extra Light" panose="020B0204020104020204" pitchFamily="34" charset="0"/>
                    <a:sym typeface="Wingdings" panose="05000000000000000000" pitchFamily="2" charset="2"/>
                  </a:rPr>
                  <a:t> is a maxima</a:t>
                </a:r>
              </a:p>
              <a:p>
                <a:pPr lvl="1">
                  <a:buFont typeface="Wingdings" panose="05000000000000000000" pitchFamily="2" charset="2"/>
                  <a:buChar char="§"/>
                </a:pPr>
                <a:endParaRPr lang="en-IN" sz="2400" dirty="0">
                  <a:latin typeface="Abadi Extra Light" panose="020B0204020104020204" pitchFamily="34" charset="0"/>
                  <a:sym typeface="Wingdings" panose="05000000000000000000" pitchFamily="2" charset="2"/>
                </a:endParaRPr>
              </a:p>
              <a:p>
                <a:pPr>
                  <a:buFont typeface="Wingdings" panose="05000000000000000000" pitchFamily="2" charset="2"/>
                  <a:buChar char="§"/>
                </a:pPr>
                <a:endParaRPr lang="en-IN" sz="2800" dirty="0">
                  <a:latin typeface="Abadi Extra Light" panose="020B0204020104020204" pitchFamily="34" charset="0"/>
                  <a:sym typeface="Wingdings" panose="05000000000000000000" pitchFamily="2" charset="2"/>
                </a:endParaRPr>
              </a:p>
              <a:p>
                <a:pPr marL="0" indent="0">
                  <a:buNone/>
                </a:pPr>
                <a:endParaRPr lang="en-IN" sz="2800" dirty="0">
                  <a:solidFill>
                    <a:srgbClr val="0000FF"/>
                  </a:solidFill>
                  <a:latin typeface="Abadi Extra Light" panose="020B0204020104020204" pitchFamily="34" charset="0"/>
                  <a:sym typeface="Wingdings" panose="05000000000000000000" pitchFamily="2" charset="2"/>
                </a:endParaRPr>
              </a:p>
              <a:p>
                <a:pPr marL="0" indent="0">
                  <a:buNone/>
                </a:pPr>
                <a:endParaRPr lang="en-IN" sz="2800" b="0" i="0" dirty="0">
                  <a:latin typeface="Cambria Math" panose="02040503050406030204" pitchFamily="18" charset="0"/>
                </a:endParaRPr>
              </a:p>
              <a:p>
                <a:pPr marL="0" indent="0">
                  <a:buNone/>
                </a:pPr>
                <a:endParaRPr lang="en-GB" sz="2800" dirty="0">
                  <a:latin typeface="Abadi Extra Light" panose="020B0204020104020204" pitchFamily="34" charset="0"/>
                </a:endParaRPr>
              </a:p>
              <a:p>
                <a:pPr marL="0" indent="0">
                  <a:buNone/>
                </a:pPr>
                <a:endParaRPr lang="en-GB" sz="280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935" t="-1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5F4DB1-E5C1-4044-AD50-6379D5105064}"/>
                  </a:ext>
                </a:extLst>
              </p:cNvPr>
              <p:cNvSpPr txBox="1"/>
              <p:nvPr/>
            </p:nvSpPr>
            <p:spPr>
              <a:xfrm>
                <a:off x="1801418" y="1846237"/>
                <a:ext cx="4334135" cy="23628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2000" i="1" smtClean="0">
                              <a:latin typeface="Cambria Math" panose="02040503050406030204" pitchFamily="18" charset="0"/>
                            </a:rPr>
                          </m:ctrlPr>
                        </m:sSupPr>
                        <m:e>
                          <m:r>
                            <a:rPr lang="en-IN" sz="2000">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d>
                        <m:dPr>
                          <m:ctrlPr>
                            <a:rPr lang="en-IN" sz="2000" i="1">
                              <a:latin typeface="Cambria Math" panose="02040503050406030204" pitchFamily="18" charset="0"/>
                            </a:rPr>
                          </m:ctrlPr>
                        </m:dPr>
                        <m:e>
                          <m:r>
                            <a:rPr lang="en-IN" sz="2000" b="1" i="1">
                              <a:latin typeface="Cambria Math" panose="02040503050406030204" pitchFamily="18" charset="0"/>
                            </a:rPr>
                            <m:t>𝒙</m:t>
                          </m:r>
                        </m:e>
                      </m:d>
                      <m:r>
                        <a:rPr lang="en-IN" sz="2000" i="1">
                          <a:latin typeface="Cambria Math" panose="02040503050406030204" pitchFamily="18" charset="0"/>
                        </a:rPr>
                        <m:t>=</m:t>
                      </m:r>
                      <m:d>
                        <m:dPr>
                          <m:begChr m:val="["/>
                          <m:endChr m:val="]"/>
                          <m:ctrlPr>
                            <a:rPr lang="en-IN" sz="2000" i="1">
                              <a:latin typeface="Cambria Math" panose="02040503050406030204" pitchFamily="18" charset="0"/>
                            </a:rPr>
                          </m:ctrlPr>
                        </m:dPr>
                        <m:e>
                          <m:m>
                            <m:mPr>
                              <m:mcs>
                                <m:mc>
                                  <m:mcPr>
                                    <m:count m:val="3"/>
                                    <m:mcJc m:val="center"/>
                                  </m:mcPr>
                                </m:mc>
                              </m:mcs>
                              <m:ctrlPr>
                                <a:rPr lang="en-IN" sz="2000" i="1">
                                  <a:latin typeface="Cambria Math" panose="02040503050406030204" pitchFamily="18" charset="0"/>
                                </a:rPr>
                              </m:ctrlPr>
                            </m:mPr>
                            <m:mr>
                              <m:e>
                                <m:eqArr>
                                  <m:eqArrPr>
                                    <m:ctrlPr>
                                      <a:rPr lang="en-IN" sz="2000" i="1">
                                        <a:latin typeface="Cambria Math" panose="02040503050406030204" pitchFamily="18" charset="0"/>
                                      </a:rPr>
                                    </m:ctrlPr>
                                  </m:eqArrPr>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Sup>
                                          <m:sSubSupPr>
                                            <m:ctrlPr>
                                              <a:rPr lang="en-IN" sz="2000" i="1">
                                                <a:latin typeface="Cambria Math" panose="02040503050406030204" pitchFamily="18" charset="0"/>
                                              </a:rPr>
                                            </m:ctrlPr>
                                          </m:sSubSupPr>
                                          <m:e>
                                            <m:r>
                                              <a:rPr lang="en-IN" sz="2000" i="1">
                                                <a:latin typeface="Cambria Math" panose="02040503050406030204" pitchFamily="18" charset="0"/>
                                              </a:rPr>
                                              <m:t>𝑥</m:t>
                                            </m:r>
                                          </m:e>
                                          <m:sub>
                                            <m:r>
                                              <a:rPr lang="en-IN" sz="2000" i="1">
                                                <a:latin typeface="Cambria Math" panose="02040503050406030204" pitchFamily="18" charset="0"/>
                                              </a:rPr>
                                              <m:t>1</m:t>
                                            </m:r>
                                          </m:sub>
                                          <m:sup>
                                            <m:r>
                                              <a:rPr lang="en-IN" sz="2000" i="1">
                                                <a:latin typeface="Cambria Math" panose="02040503050406030204" pitchFamily="18" charset="0"/>
                                              </a:rPr>
                                              <m:t>2</m:t>
                                            </m:r>
                                          </m:sup>
                                        </m:sSubSup>
                                      </m:den>
                                    </m:f>
                                  </m:e>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2</m:t>
                                            </m:r>
                                          </m:sub>
                                        </m:sSub>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1</m:t>
                                            </m:r>
                                          </m:sub>
                                        </m:sSub>
                                      </m:den>
                                    </m:f>
                                  </m:e>
                                </m:eqArr>
                              </m:e>
                              <m:e>
                                <m:eqArr>
                                  <m:eqArrPr>
                                    <m:ctrlPr>
                                      <a:rPr lang="en-IN" sz="2000" i="1">
                                        <a:latin typeface="Cambria Math" panose="02040503050406030204" pitchFamily="18" charset="0"/>
                                      </a:rPr>
                                    </m:ctrlPr>
                                  </m:eqArrPr>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1</m:t>
                                            </m:r>
                                          </m:sub>
                                        </m:sSub>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2</m:t>
                                            </m:r>
                                          </m:sub>
                                        </m:sSub>
                                      </m:den>
                                    </m:f>
                                  </m:e>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Sup>
                                          <m:sSubSupPr>
                                            <m:ctrlPr>
                                              <a:rPr lang="en-IN" sz="2000" i="1">
                                                <a:latin typeface="Cambria Math" panose="02040503050406030204" pitchFamily="18" charset="0"/>
                                              </a:rPr>
                                            </m:ctrlPr>
                                          </m:sSubSupPr>
                                          <m:e>
                                            <m:r>
                                              <a:rPr lang="en-IN" sz="2000" i="1">
                                                <a:latin typeface="Cambria Math" panose="02040503050406030204" pitchFamily="18" charset="0"/>
                                              </a:rPr>
                                              <m:t>𝑥</m:t>
                                            </m:r>
                                          </m:e>
                                          <m:sub>
                                            <m:r>
                                              <a:rPr lang="en-IN" sz="2000" i="1">
                                                <a:latin typeface="Cambria Math" panose="02040503050406030204" pitchFamily="18" charset="0"/>
                                              </a:rPr>
                                              <m:t>2</m:t>
                                            </m:r>
                                          </m:sub>
                                          <m:sup>
                                            <m:r>
                                              <a:rPr lang="en-IN" sz="2000" i="1">
                                                <a:latin typeface="Cambria Math" panose="02040503050406030204" pitchFamily="18" charset="0"/>
                                              </a:rPr>
                                              <m:t>2</m:t>
                                            </m:r>
                                          </m:sup>
                                        </m:sSubSup>
                                      </m:den>
                                    </m:f>
                                  </m:e>
                                </m:eqArr>
                              </m:e>
                              <m:e>
                                <m:eqArr>
                                  <m:eqArrPr>
                                    <m:ctrlPr>
                                      <a:rPr lang="en-IN" sz="2000" i="1">
                                        <a:latin typeface="Cambria Math" panose="02040503050406030204" pitchFamily="18" charset="0"/>
                                      </a:rPr>
                                    </m:ctrlPr>
                                  </m:eqArrPr>
                                  <m:e>
                                    <m:r>
                                      <a:rPr lang="en-IN" sz="2000" i="1">
                                        <a:latin typeface="Cambria Math" panose="02040503050406030204" pitchFamily="18" charset="0"/>
                                      </a:rPr>
                                      <m:t>…</m:t>
                                    </m:r>
                                  </m:e>
                                  <m:e>
                                    <m:r>
                                      <a:rPr lang="en-IN" sz="2000" i="1">
                                        <a:latin typeface="Cambria Math" panose="02040503050406030204" pitchFamily="18" charset="0"/>
                                      </a:rPr>
                                      <m:t>…</m:t>
                                    </m:r>
                                  </m:e>
                                </m:eqArr>
                              </m:e>
                            </m:mr>
                            <m:mr>
                              <m:e>
                                <m:r>
                                  <a:rPr lang="en-IN" sz="2000" i="1">
                                    <a:latin typeface="Cambria Math" panose="02040503050406030204" pitchFamily="18" charset="0"/>
                                  </a:rPr>
                                  <m:t>⋮</m:t>
                                </m:r>
                              </m:e>
                              <m:e>
                                <m:r>
                                  <a:rPr lang="en-IN" sz="2000" i="1">
                                    <a:latin typeface="Cambria Math" panose="02040503050406030204" pitchFamily="18" charset="0"/>
                                  </a:rPr>
                                  <m:t>⋮</m:t>
                                </m:r>
                              </m:e>
                              <m:e>
                                <m:r>
                                  <a:rPr lang="en-IN" sz="2000" i="1">
                                    <a:latin typeface="Cambria Math" panose="02040503050406030204" pitchFamily="18" charset="0"/>
                                  </a:rPr>
                                  <m:t>⋱</m:t>
                                </m:r>
                              </m:e>
                            </m:mr>
                            <m:mr>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b="0" i="1" smtClean="0">
                                            <a:latin typeface="Cambria Math" panose="02040503050406030204" pitchFamily="18" charset="0"/>
                                          </a:rPr>
                                          <m:t>𝐷</m:t>
                                        </m:r>
                                      </m:sub>
                                    </m:sSub>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1</m:t>
                                        </m:r>
                                      </m:sub>
                                    </m:sSub>
                                  </m:den>
                                </m:f>
                              </m:e>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b="0" i="1" smtClean="0">
                                            <a:latin typeface="Cambria Math" panose="02040503050406030204" pitchFamily="18" charset="0"/>
                                          </a:rPr>
                                          <m:t>𝐷</m:t>
                                        </m:r>
                                      </m:sub>
                                    </m:sSub>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2</m:t>
                                        </m:r>
                                      </m:sub>
                                    </m:sSub>
                                  </m:den>
                                </m:f>
                              </m:e>
                              <m:e>
                                <m:r>
                                  <a:rPr lang="en-IN" sz="2000" i="1">
                                    <a:latin typeface="Cambria Math" panose="02040503050406030204" pitchFamily="18" charset="0"/>
                                  </a:rPr>
                                  <m:t>…</m:t>
                                </m:r>
                              </m:e>
                            </m:mr>
                          </m:m>
                          <m:r>
                            <a:rPr lang="en-IN" sz="2000" i="1">
                              <a:latin typeface="Cambria Math" panose="02040503050406030204" pitchFamily="18" charset="0"/>
                            </a:rPr>
                            <m:t>    </m:t>
                          </m:r>
                          <m:m>
                            <m:mPr>
                              <m:mcs>
                                <m:mc>
                                  <m:mcPr>
                                    <m:count m:val="1"/>
                                    <m:mcJc m:val="center"/>
                                  </m:mcPr>
                                </m:mc>
                              </m:mcs>
                              <m:ctrlPr>
                                <a:rPr lang="en-IN" sz="2000" i="1">
                                  <a:latin typeface="Cambria Math" panose="02040503050406030204" pitchFamily="18" charset="0"/>
                                </a:rPr>
                              </m:ctrlPr>
                            </m:mPr>
                            <m:mr>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1</m:t>
                                        </m:r>
                                      </m:sub>
                                    </m:sSub>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b="0" i="1" smtClean="0">
                                            <a:latin typeface="Cambria Math" panose="02040503050406030204" pitchFamily="18" charset="0"/>
                                          </a:rPr>
                                          <m:t>𝐷</m:t>
                                        </m:r>
                                      </m:sub>
                                    </m:sSub>
                                  </m:den>
                                </m:f>
                              </m:e>
                            </m:mr>
                            <m:mr>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2</m:t>
                                        </m:r>
                                      </m:sub>
                                    </m:sSub>
                                    <m:sSub>
                                      <m:sSubPr>
                                        <m:ctrlPr>
                                          <a:rPr lang="en-IN" sz="2000" i="1">
                                            <a:latin typeface="Cambria Math" panose="02040503050406030204" pitchFamily="18" charset="0"/>
                                          </a:rPr>
                                        </m:ctrlPr>
                                      </m:sSubPr>
                                      <m:e>
                                        <m:r>
                                          <a:rPr lang="en-IN" sz="2000" i="1">
                                            <a:latin typeface="Cambria Math" panose="02040503050406030204" pitchFamily="18" charset="0"/>
                                          </a:rPr>
                                          <m:t>𝑥</m:t>
                                        </m:r>
                                      </m:e>
                                      <m:sub>
                                        <m:r>
                                          <a:rPr lang="en-IN" sz="2000" i="1">
                                            <a:latin typeface="Cambria Math" panose="02040503050406030204" pitchFamily="18" charset="0"/>
                                          </a:rPr>
                                          <m:t>𝐷</m:t>
                                        </m:r>
                                      </m:sub>
                                    </m:sSub>
                                  </m:den>
                                </m:f>
                              </m:e>
                            </m:mr>
                            <m:mr>
                              <m:e>
                                <m:eqArr>
                                  <m:eqArrPr>
                                    <m:ctrlPr>
                                      <a:rPr lang="en-IN" sz="2000" i="1">
                                        <a:latin typeface="Cambria Math" panose="02040503050406030204" pitchFamily="18" charset="0"/>
                                      </a:rPr>
                                    </m:ctrlPr>
                                  </m:eqArrPr>
                                  <m:e>
                                    <m:r>
                                      <a:rPr lang="en-IN" sz="2000" i="1">
                                        <a:latin typeface="Cambria Math" panose="02040503050406030204" pitchFamily="18" charset="0"/>
                                      </a:rPr>
                                      <m:t>⋮</m:t>
                                    </m:r>
                                  </m:e>
                                  <m:e>
                                    <m:f>
                                      <m:fPr>
                                        <m:ctrlPr>
                                          <a:rPr lang="en-IN" sz="2000" i="1">
                                            <a:latin typeface="Cambria Math" panose="02040503050406030204" pitchFamily="18" charset="0"/>
                                          </a:rPr>
                                        </m:ctrlPr>
                                      </m:fPr>
                                      <m:num>
                                        <m:sSup>
                                          <m:sSupPr>
                                            <m:ctrlPr>
                                              <a:rPr lang="en-IN" sz="2000" i="1">
                                                <a:latin typeface="Cambria Math" panose="02040503050406030204" pitchFamily="18" charset="0"/>
                                              </a:rPr>
                                            </m:ctrlPr>
                                          </m:sSupPr>
                                          <m:e>
                                            <m:r>
                                              <a:rPr lang="en-IN" sz="2000" i="1">
                                                <a:latin typeface="Cambria Math" panose="02040503050406030204" pitchFamily="18" charset="0"/>
                                              </a:rPr>
                                              <m:t>𝜕</m:t>
                                            </m:r>
                                          </m:e>
                                          <m:sup>
                                            <m:r>
                                              <a:rPr lang="en-IN" sz="2000" i="1">
                                                <a:latin typeface="Cambria Math" panose="02040503050406030204" pitchFamily="18" charset="0"/>
                                              </a:rPr>
                                              <m:t>2</m:t>
                                            </m:r>
                                          </m:sup>
                                        </m:sSup>
                                        <m:r>
                                          <a:rPr lang="en-IN" sz="2000" i="1">
                                            <a:latin typeface="Cambria Math" panose="02040503050406030204" pitchFamily="18" charset="0"/>
                                          </a:rPr>
                                          <m:t>𝑓</m:t>
                                        </m:r>
                                      </m:num>
                                      <m:den>
                                        <m:r>
                                          <a:rPr lang="en-IN" sz="2000" i="1">
                                            <a:latin typeface="Cambria Math" panose="02040503050406030204" pitchFamily="18" charset="0"/>
                                          </a:rPr>
                                          <m:t>𝜕</m:t>
                                        </m:r>
                                        <m:sSubSup>
                                          <m:sSubSupPr>
                                            <m:ctrlPr>
                                              <a:rPr lang="en-IN" sz="2000" i="1">
                                                <a:latin typeface="Cambria Math" panose="02040503050406030204" pitchFamily="18" charset="0"/>
                                              </a:rPr>
                                            </m:ctrlPr>
                                          </m:sSubSupPr>
                                          <m:e>
                                            <m:r>
                                              <a:rPr lang="en-IN" sz="2000" i="1">
                                                <a:latin typeface="Cambria Math" panose="02040503050406030204" pitchFamily="18" charset="0"/>
                                              </a:rPr>
                                              <m:t>𝑥</m:t>
                                            </m:r>
                                          </m:e>
                                          <m:sub>
                                            <m:r>
                                              <a:rPr lang="en-IN" sz="2000" b="0" i="1" smtClean="0">
                                                <a:latin typeface="Cambria Math" panose="02040503050406030204" pitchFamily="18" charset="0"/>
                                              </a:rPr>
                                              <m:t>𝐷</m:t>
                                            </m:r>
                                          </m:sub>
                                          <m:sup>
                                            <m:r>
                                              <a:rPr lang="en-IN" sz="2000" i="1">
                                                <a:latin typeface="Cambria Math" panose="02040503050406030204" pitchFamily="18" charset="0"/>
                                              </a:rPr>
                                              <m:t>2</m:t>
                                            </m:r>
                                          </m:sup>
                                        </m:sSubSup>
                                      </m:den>
                                    </m:f>
                                  </m:e>
                                </m:eqArr>
                              </m:e>
                            </m:mr>
                          </m:m>
                        </m:e>
                      </m:d>
                    </m:oMath>
                  </m:oMathPara>
                </a14:m>
                <a:endParaRPr lang="en-IN" sz="2000" dirty="0"/>
              </a:p>
            </p:txBody>
          </p:sp>
        </mc:Choice>
        <mc:Fallback xmlns="">
          <p:sp>
            <p:nvSpPr>
              <p:cNvPr id="6" name="TextBox 5">
                <a:extLst>
                  <a:ext uri="{FF2B5EF4-FFF2-40B4-BE49-F238E27FC236}">
                    <a16:creationId xmlns:a16="http://schemas.microsoft.com/office/drawing/2014/main" xmlns="" id="{7B5F4DB1-E5C1-4044-AD50-6379D5105064}"/>
                  </a:ext>
                </a:extLst>
              </p:cNvPr>
              <p:cNvSpPr txBox="1">
                <a:spLocks noRot="1" noChangeAspect="1" noMove="1" noResize="1" noEditPoints="1" noAdjustHandles="1" noChangeArrowheads="1" noChangeShapeType="1" noTextEdit="1"/>
              </p:cNvSpPr>
              <p:nvPr/>
            </p:nvSpPr>
            <p:spPr>
              <a:xfrm>
                <a:off x="1801418" y="1846237"/>
                <a:ext cx="4334135" cy="2362891"/>
              </a:xfrm>
              <a:prstGeom prst="rect">
                <a:avLst/>
              </a:prstGeom>
              <a:blipFill>
                <a:blip r:embed="rId4" cstate="print"/>
                <a:stretch>
                  <a:fillRect/>
                </a:stretch>
              </a:blipFill>
            </p:spPr>
            <p:txBody>
              <a:bodyPr/>
              <a:lstStyle/>
              <a:p>
                <a:r>
                  <a:rPr lang="en-IN">
                    <a:noFill/>
                  </a:rPr>
                  <a:t> </a:t>
                </a:r>
              </a:p>
            </p:txBody>
          </p:sp>
        </mc:Fallback>
      </mc:AlternateContent>
      <p:pic>
        <p:nvPicPr>
          <p:cNvPr id="8" name="Picture 7">
            <a:extLst>
              <a:ext uri="{FF2B5EF4-FFF2-40B4-BE49-F238E27FC236}">
                <a16:creationId xmlns:a16="http://schemas.microsoft.com/office/drawing/2014/main" id="{10434157-DD0D-4481-BD0E-0AE2109695AD}"/>
              </a:ext>
            </a:extLst>
          </p:cNvPr>
          <p:cNvPicPr>
            <a:picLocks noChangeAspect="1"/>
          </p:cNvPicPr>
          <p:nvPr/>
        </p:nvPicPr>
        <p:blipFill>
          <a:blip r:embed="rId5" cstate="print"/>
          <a:stretch>
            <a:fillRect/>
          </a:stretch>
        </p:blipFill>
        <p:spPr>
          <a:xfrm>
            <a:off x="10821519" y="2629142"/>
            <a:ext cx="1004822" cy="965223"/>
          </a:xfrm>
          <a:prstGeom prst="rect">
            <a:avLst/>
          </a:prstGeom>
        </p:spPr>
      </p:pic>
      <mc:AlternateContent xmlns:mc="http://schemas.openxmlformats.org/markup-compatibility/2006" xmlns:a14="http://schemas.microsoft.com/office/drawing/2010/main">
        <mc:Choice Requires="a14">
          <p:sp>
            <p:nvSpPr>
              <p:cNvPr id="9" name="Speech Bubble: Rectangle 8">
                <a:extLst>
                  <a:ext uri="{FF2B5EF4-FFF2-40B4-BE49-F238E27FC236}">
                    <a16:creationId xmlns:a16="http://schemas.microsoft.com/office/drawing/2014/main" id="{C8BACBF8-9AE9-4A2E-B942-4040E3D877C3}"/>
                  </a:ext>
                </a:extLst>
              </p:cNvPr>
              <p:cNvSpPr/>
              <p:nvPr/>
            </p:nvSpPr>
            <p:spPr>
              <a:xfrm>
                <a:off x="6634032" y="1676400"/>
                <a:ext cx="3919668" cy="1535469"/>
              </a:xfrm>
              <a:prstGeom prst="wedgeRectCallout">
                <a:avLst>
                  <a:gd name="adj1" fmla="val 61603"/>
                  <a:gd name="adj2" fmla="val 32135"/>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Extra Light" panose="020B0204020104020204" pitchFamily="34" charset="0"/>
                  </a:rPr>
                  <a:t>Note: If the function itself is vector valued, e.g., </a:t>
                </a:r>
                <a14:m>
                  <m:oMath xmlns:m="http://schemas.openxmlformats.org/officeDocument/2006/math">
                    <m:r>
                      <a:rPr lang="en-IN" sz="2000" i="1" dirty="0" smtClean="0">
                        <a:solidFill>
                          <a:schemeClr val="tx1"/>
                        </a:solidFill>
                        <a:latin typeface="Cambria Math" panose="02040503050406030204" pitchFamily="18" charset="0"/>
                        <a:sym typeface="Wingdings" panose="05000000000000000000" pitchFamily="2" charset="2"/>
                      </a:rPr>
                      <m:t>𝑓</m:t>
                    </m:r>
                    <m:r>
                      <a:rPr lang="en-IN" sz="2000" i="1" dirty="0" smtClean="0">
                        <a:solidFill>
                          <a:schemeClr val="tx1"/>
                        </a:solidFill>
                        <a:latin typeface="Cambria Math" panose="02040503050406030204" pitchFamily="18" charset="0"/>
                        <a:sym typeface="Wingdings" panose="05000000000000000000" pitchFamily="2" charset="2"/>
                      </a:rPr>
                      <m:t>(</m:t>
                    </m:r>
                    <m:r>
                      <a:rPr lang="en-IN" sz="2000" b="1" i="1" dirty="0">
                        <a:solidFill>
                          <a:schemeClr val="tx1"/>
                        </a:solidFill>
                        <a:latin typeface="Cambria Math" panose="02040503050406030204" pitchFamily="18" charset="0"/>
                        <a:sym typeface="Wingdings" panose="05000000000000000000" pitchFamily="2" charset="2"/>
                      </a:rPr>
                      <m:t>𝒙</m:t>
                    </m:r>
                    <m:r>
                      <a:rPr lang="en-IN" sz="2000" i="1" dirty="0">
                        <a:solidFill>
                          <a:schemeClr val="tx1"/>
                        </a:solidFill>
                        <a:latin typeface="Cambria Math" panose="02040503050406030204" pitchFamily="18" charset="0"/>
                        <a:sym typeface="Wingdings" panose="05000000000000000000" pitchFamily="2" charset="2"/>
                      </a:rPr>
                      <m:t>):</m:t>
                    </m:r>
                  </m:oMath>
                </a14:m>
                <a:r>
                  <a:rPr lang="en-IN" sz="2000" dirty="0">
                    <a:solidFill>
                      <a:schemeClr val="tx1"/>
                    </a:solidFill>
                    <a:ea typeface="Cambria Math" panose="02040503050406030204" pitchFamily="18" charset="0"/>
                  </a:rPr>
                  <a:t> </a:t>
                </a:r>
                <a14:m>
                  <m:oMath xmlns:m="http://schemas.openxmlformats.org/officeDocument/2006/math">
                    <m:sSup>
                      <m:sSupPr>
                        <m:ctrlPr>
                          <a:rPr lang="en-IN" sz="2000" i="1">
                            <a:solidFill>
                              <a:schemeClr val="tx1"/>
                            </a:solidFill>
                            <a:latin typeface="Cambria Math" panose="02040503050406030204" pitchFamily="18" charset="0"/>
                            <a:ea typeface="Cambria Math" panose="02040503050406030204" pitchFamily="18" charset="0"/>
                          </a:rPr>
                        </m:ctrlPr>
                      </m:sSupPr>
                      <m:e>
                        <m:r>
                          <a:rPr lang="en-IN" sz="2000" i="1">
                            <a:solidFill>
                              <a:schemeClr val="tx1"/>
                            </a:solidFill>
                            <a:latin typeface="Cambria Math" panose="02040503050406030204" pitchFamily="18" charset="0"/>
                            <a:ea typeface="Cambria Math" panose="02040503050406030204" pitchFamily="18" charset="0"/>
                          </a:rPr>
                          <m:t>ℝ</m:t>
                        </m:r>
                      </m:e>
                      <m:sup>
                        <m:r>
                          <a:rPr lang="en-IN" sz="2000" i="1">
                            <a:solidFill>
                              <a:schemeClr val="tx1"/>
                            </a:solidFill>
                            <a:latin typeface="Cambria Math" panose="02040503050406030204" pitchFamily="18" charset="0"/>
                            <a:ea typeface="Cambria Math" panose="02040503050406030204" pitchFamily="18" charset="0"/>
                          </a:rPr>
                          <m:t>𝐷</m:t>
                        </m:r>
                      </m:sup>
                    </m:sSup>
                  </m:oMath>
                </a14:m>
                <a:r>
                  <a:rPr lang="en-IN" sz="2000" dirty="0">
                    <a:solidFill>
                      <a:schemeClr val="tx1"/>
                    </a:solidFill>
                  </a:rPr>
                  <a:t> </a:t>
                </a:r>
                <a14:m>
                  <m:oMath xmlns:m="http://schemas.openxmlformats.org/officeDocument/2006/math">
                    <m:r>
                      <a:rPr lang="en-IN" sz="2000" i="1" dirty="0">
                        <a:solidFill>
                          <a:schemeClr val="tx1"/>
                        </a:solidFill>
                        <a:latin typeface="Cambria Math" panose="02040503050406030204" pitchFamily="18" charset="0"/>
                      </a:rPr>
                      <m:t>→</m:t>
                    </m:r>
                    <m:sSup>
                      <m:sSupPr>
                        <m:ctrlPr>
                          <a:rPr lang="en-GB" sz="2000" i="1" dirty="0" smtClean="0">
                            <a:solidFill>
                              <a:schemeClr val="tx1"/>
                            </a:solidFill>
                            <a:latin typeface="Cambria Math" panose="02040503050406030204" pitchFamily="18" charset="0"/>
                            <a:ea typeface="Cambria Math" panose="02040503050406030204" pitchFamily="18" charset="0"/>
                          </a:rPr>
                        </m:ctrlPr>
                      </m:sSupPr>
                      <m:e>
                        <m:r>
                          <a:rPr lang="en-IN" sz="2000" i="1">
                            <a:solidFill>
                              <a:schemeClr val="tx1"/>
                            </a:solidFill>
                            <a:latin typeface="Cambria Math" panose="02040503050406030204" pitchFamily="18" charset="0"/>
                            <a:ea typeface="Cambria Math" panose="02040503050406030204" pitchFamily="18" charset="0"/>
                          </a:rPr>
                          <m:t>ℝ</m:t>
                        </m:r>
                      </m:e>
                      <m:sup>
                        <m:r>
                          <a:rPr lang="en-GB" sz="2000" i="1" dirty="0" smtClean="0">
                            <a:solidFill>
                              <a:schemeClr val="tx1"/>
                            </a:solidFill>
                            <a:latin typeface="Cambria Math" panose="02040503050406030204" pitchFamily="18" charset="0"/>
                          </a:rPr>
                          <m:t>𝐾</m:t>
                        </m:r>
                      </m:sup>
                    </m:sSup>
                  </m:oMath>
                </a14:m>
                <a:r>
                  <a:rPr lang="en-GB" sz="2000" dirty="0">
                    <a:solidFill>
                      <a:schemeClr val="tx1"/>
                    </a:solidFill>
                    <a:latin typeface="Abadi Extra Light" panose="020B0204020104020204" pitchFamily="34" charset="0"/>
                  </a:rPr>
                  <a:t> then we will have </a:t>
                </a:r>
                <a14:m>
                  <m:oMath xmlns:m="http://schemas.openxmlformats.org/officeDocument/2006/math">
                    <m:r>
                      <a:rPr lang="en-GB" sz="2000" i="1" dirty="0" smtClean="0">
                        <a:solidFill>
                          <a:schemeClr val="tx1"/>
                        </a:solidFill>
                        <a:latin typeface="Cambria Math" panose="02040503050406030204" pitchFamily="18" charset="0"/>
                      </a:rPr>
                      <m:t>𝐾</m:t>
                    </m:r>
                  </m:oMath>
                </a14:m>
                <a:r>
                  <a:rPr lang="en-GB" sz="2000" dirty="0">
                    <a:solidFill>
                      <a:schemeClr val="tx1"/>
                    </a:solidFill>
                    <a:latin typeface="Abadi Extra Light" panose="020B0204020104020204" pitchFamily="34" charset="0"/>
                  </a:rPr>
                  <a:t> such </a:t>
                </a:r>
                <a14:m>
                  <m:oMath xmlns:m="http://schemas.openxmlformats.org/officeDocument/2006/math">
                    <m:r>
                      <a:rPr lang="en-GB" sz="2000" i="1" dirty="0" smtClean="0">
                        <a:solidFill>
                          <a:schemeClr val="tx1"/>
                        </a:solidFill>
                        <a:latin typeface="Cambria Math" panose="02040503050406030204" pitchFamily="18" charset="0"/>
                      </a:rPr>
                      <m:t>𝐷</m:t>
                    </m:r>
                    <m:r>
                      <a:rPr lang="en-GB" sz="2000" i="1" dirty="0" smtClean="0">
                        <a:solidFill>
                          <a:schemeClr val="tx1"/>
                        </a:solidFill>
                        <a:latin typeface="Cambria Math" panose="02040503050406030204" pitchFamily="18" charset="0"/>
                      </a:rPr>
                      <m:t>× </m:t>
                    </m:r>
                    <m:r>
                      <a:rPr lang="en-GB" sz="2000" i="1" dirty="0" smtClean="0">
                        <a:solidFill>
                          <a:schemeClr val="tx1"/>
                        </a:solidFill>
                        <a:latin typeface="Cambria Math" panose="02040503050406030204" pitchFamily="18" charset="0"/>
                      </a:rPr>
                      <m:t>𝐷</m:t>
                    </m:r>
                    <m:r>
                      <a:rPr lang="en-GB" sz="2000" i="1" dirty="0" smtClean="0">
                        <a:solidFill>
                          <a:schemeClr val="tx1"/>
                        </a:solidFill>
                        <a:latin typeface="Cambria Math" panose="02040503050406030204" pitchFamily="18" charset="0"/>
                      </a:rPr>
                      <m:t> </m:t>
                    </m:r>
                  </m:oMath>
                </a14:m>
                <a:r>
                  <a:rPr lang="en-GB" sz="2000" dirty="0">
                    <a:solidFill>
                      <a:schemeClr val="tx1"/>
                    </a:solidFill>
                    <a:latin typeface="Abadi Extra Light" panose="020B0204020104020204" pitchFamily="34" charset="0"/>
                  </a:rPr>
                  <a:t>Hessian matrices, one for each output dimension of </a:t>
                </a:r>
                <a14:m>
                  <m:oMath xmlns:m="http://schemas.openxmlformats.org/officeDocument/2006/math">
                    <m:r>
                      <a:rPr lang="en-GB" sz="2000" i="1" dirty="0" smtClean="0">
                        <a:solidFill>
                          <a:schemeClr val="tx1"/>
                        </a:solidFill>
                        <a:latin typeface="Cambria Math" panose="02040503050406030204" pitchFamily="18" charset="0"/>
                      </a:rPr>
                      <m:t>𝑓</m:t>
                    </m:r>
                  </m:oMath>
                </a14:m>
                <a:endParaRPr lang="en-GB" sz="2000" dirty="0">
                  <a:solidFill>
                    <a:schemeClr val="tx1"/>
                  </a:solidFill>
                  <a:latin typeface="Abadi Extra Light" panose="020B0204020104020204" pitchFamily="34" charset="0"/>
                </a:endParaRPr>
              </a:p>
            </p:txBody>
          </p:sp>
        </mc:Choice>
        <mc:Fallback xmlns="">
          <p:sp>
            <p:nvSpPr>
              <p:cNvPr id="9" name="Speech Bubble: Rectangle 8">
                <a:extLst>
                  <a:ext uri="{FF2B5EF4-FFF2-40B4-BE49-F238E27FC236}">
                    <a16:creationId xmlns:a16="http://schemas.microsoft.com/office/drawing/2014/main" xmlns="" xmlns:a14="http://schemas.microsoft.com/office/drawing/2010/main" id="{C8BACBF8-9AE9-4A2E-B942-4040E3D877C3}"/>
                  </a:ext>
                </a:extLst>
              </p:cNvPr>
              <p:cNvSpPr>
                <a:spLocks noRot="1" noChangeAspect="1" noMove="1" noResize="1" noEditPoints="1" noAdjustHandles="1" noChangeArrowheads="1" noChangeShapeType="1" noTextEdit="1"/>
              </p:cNvSpPr>
              <p:nvPr/>
            </p:nvSpPr>
            <p:spPr>
              <a:xfrm>
                <a:off x="6634032" y="1676400"/>
                <a:ext cx="3919668" cy="1535469"/>
              </a:xfrm>
              <a:prstGeom prst="wedgeRectCallout">
                <a:avLst>
                  <a:gd name="adj1" fmla="val 61603"/>
                  <a:gd name="adj2" fmla="val 32135"/>
                </a:avLst>
              </a:prstGeom>
              <a:blipFill>
                <a:blip r:embed="rId6" cstate="print"/>
                <a:stretch>
                  <a:fillRect l="-1243" t="-4314" b="-8627"/>
                </a:stretch>
              </a:blipFill>
              <a:ln w="19050">
                <a:solidFill>
                  <a:schemeClr val="accent2"/>
                </a:solid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Speech Bubble: Rectangle 9">
                <a:extLst>
                  <a:ext uri="{FF2B5EF4-FFF2-40B4-BE49-F238E27FC236}">
                    <a16:creationId xmlns:a16="http://schemas.microsoft.com/office/drawing/2014/main" id="{81A35DD3-6427-4427-BE65-53CFE26755B3}"/>
                  </a:ext>
                </a:extLst>
              </p:cNvPr>
              <p:cNvSpPr/>
              <p:nvPr/>
            </p:nvSpPr>
            <p:spPr>
              <a:xfrm>
                <a:off x="186138" y="3343386"/>
                <a:ext cx="2291816" cy="1132331"/>
              </a:xfrm>
              <a:prstGeom prst="wedgeRectCallout">
                <a:avLst>
                  <a:gd name="adj1" fmla="val 38292"/>
                  <a:gd name="adj2" fmla="val -61465"/>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solidFill>
                      <a:schemeClr val="tx1"/>
                    </a:solidFill>
                    <a:latin typeface="Abadi Extra Light" panose="020B0204020104020204" pitchFamily="34" charset="0"/>
                  </a:rPr>
                  <a:t>Gives information about the </a:t>
                </a:r>
                <a:r>
                  <a:rPr lang="en-IN" sz="2000" dirty="0">
                    <a:solidFill>
                      <a:srgbClr val="0000FF"/>
                    </a:solidFill>
                    <a:latin typeface="Abadi Extra Light" panose="020B0204020104020204" pitchFamily="34" charset="0"/>
                  </a:rPr>
                  <a:t>curvature</a:t>
                </a:r>
                <a:r>
                  <a:rPr lang="en-IN" sz="2000" dirty="0">
                    <a:solidFill>
                      <a:schemeClr val="tx1"/>
                    </a:solidFill>
                    <a:latin typeface="Abadi Extra Light" panose="020B0204020104020204" pitchFamily="34" charset="0"/>
                  </a:rPr>
                  <a:t> of the function at point </a:t>
                </a:r>
                <a14:m>
                  <m:oMath xmlns:m="http://schemas.openxmlformats.org/officeDocument/2006/math">
                    <m:r>
                      <a:rPr lang="en-IN" sz="2000" b="1" i="1" dirty="0" smtClean="0">
                        <a:solidFill>
                          <a:schemeClr val="tx1"/>
                        </a:solidFill>
                        <a:latin typeface="Cambria Math" panose="02040503050406030204" pitchFamily="18" charset="0"/>
                      </a:rPr>
                      <m:t>𝒙</m:t>
                    </m:r>
                  </m:oMath>
                </a14:m>
                <a:endParaRPr lang="en-GB" sz="2000" b="1" dirty="0">
                  <a:solidFill>
                    <a:schemeClr val="tx1"/>
                  </a:solidFill>
                  <a:latin typeface="Abadi Extra Light" panose="020B0204020104020204" pitchFamily="34" charset="0"/>
                </a:endParaRPr>
              </a:p>
            </p:txBody>
          </p:sp>
        </mc:Choice>
        <mc:Fallback xmlns="">
          <p:sp>
            <p:nvSpPr>
              <p:cNvPr id="10" name="Speech Bubble: Rectangle 9">
                <a:extLst>
                  <a:ext uri="{FF2B5EF4-FFF2-40B4-BE49-F238E27FC236}">
                    <a16:creationId xmlns:a16="http://schemas.microsoft.com/office/drawing/2014/main" xmlns="" xmlns:a14="http://schemas.microsoft.com/office/drawing/2010/main" id="{81A35DD3-6427-4427-BE65-53CFE26755B3}"/>
                  </a:ext>
                </a:extLst>
              </p:cNvPr>
              <p:cNvSpPr>
                <a:spLocks noRot="1" noChangeAspect="1" noMove="1" noResize="1" noEditPoints="1" noAdjustHandles="1" noChangeArrowheads="1" noChangeShapeType="1" noTextEdit="1"/>
              </p:cNvSpPr>
              <p:nvPr/>
            </p:nvSpPr>
            <p:spPr>
              <a:xfrm>
                <a:off x="186138" y="3343386"/>
                <a:ext cx="2291816" cy="1132331"/>
              </a:xfrm>
              <a:prstGeom prst="wedgeRectCallout">
                <a:avLst>
                  <a:gd name="adj1" fmla="val 38292"/>
                  <a:gd name="adj2" fmla="val -61465"/>
                </a:avLst>
              </a:prstGeom>
              <a:blipFill>
                <a:blip r:embed="rId7" cstate="print"/>
                <a:stretch>
                  <a:fillRect l="-2646" b="-14623"/>
                </a:stretch>
              </a:blipFill>
              <a:ln w="19050">
                <a:solidFill>
                  <a:schemeClr val="accent2"/>
                </a:solid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Speech Bubble: Rectangle 10">
                <a:extLst>
                  <a:ext uri="{FF2B5EF4-FFF2-40B4-BE49-F238E27FC236}">
                    <a16:creationId xmlns:a16="http://schemas.microsoft.com/office/drawing/2014/main" id="{6B47E636-6A14-4A30-B8F3-F0443FABD4A1}"/>
                  </a:ext>
                </a:extLst>
              </p:cNvPr>
              <p:cNvSpPr/>
              <p:nvPr/>
            </p:nvSpPr>
            <p:spPr>
              <a:xfrm>
                <a:off x="6403372" y="3274871"/>
                <a:ext cx="3919668" cy="965223"/>
              </a:xfrm>
              <a:prstGeom prst="wedgeRectCallout">
                <a:avLst>
                  <a:gd name="adj1" fmla="val 70351"/>
                  <a:gd name="adj2" fmla="val -63509"/>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A square, symmetric </a:t>
                </a:r>
                <a14:m>
                  <m:oMath xmlns:m="http://schemas.openxmlformats.org/officeDocument/2006/math">
                    <m:r>
                      <a:rPr lang="en-IN" i="1" dirty="0" smtClean="0">
                        <a:solidFill>
                          <a:schemeClr val="tx1"/>
                        </a:solidFill>
                        <a:latin typeface="Cambria Math" panose="02040503050406030204" pitchFamily="18" charset="0"/>
                      </a:rPr>
                      <m:t>𝐷</m:t>
                    </m:r>
                    <m:r>
                      <a:rPr lang="en-IN" i="1" dirty="0" smtClean="0">
                        <a:solidFill>
                          <a:schemeClr val="tx1"/>
                        </a:solidFill>
                        <a:latin typeface="Cambria Math" panose="02040503050406030204" pitchFamily="18" charset="0"/>
                      </a:rPr>
                      <m:t>×</m:t>
                    </m:r>
                    <m:r>
                      <a:rPr lang="en-IN" i="1" dirty="0" smtClean="0">
                        <a:solidFill>
                          <a:schemeClr val="tx1"/>
                        </a:solidFill>
                        <a:latin typeface="Cambria Math" panose="02040503050406030204" pitchFamily="18" charset="0"/>
                      </a:rPr>
                      <m:t>𝐷</m:t>
                    </m:r>
                    <m:r>
                      <a:rPr lang="en-IN" i="1" dirty="0" smtClean="0">
                        <a:solidFill>
                          <a:schemeClr val="tx1"/>
                        </a:solidFill>
                        <a:latin typeface="Cambria Math" panose="02040503050406030204" pitchFamily="18" charset="0"/>
                      </a:rPr>
                      <m:t> </m:t>
                    </m:r>
                  </m:oMath>
                </a14:m>
                <a:r>
                  <a:rPr lang="en-IN" dirty="0">
                    <a:solidFill>
                      <a:schemeClr val="tx1"/>
                    </a:solidFill>
                    <a:latin typeface="Abadi Extra Light" panose="020B0204020104020204" pitchFamily="34" charset="0"/>
                  </a:rPr>
                  <a:t>matrix </a:t>
                </a:r>
                <a:r>
                  <a:rPr lang="en-IN" b="1" dirty="0">
                    <a:solidFill>
                      <a:schemeClr val="tx1"/>
                    </a:solidFill>
                    <a:latin typeface="Abadi Extra Light" panose="020B0204020104020204" pitchFamily="34" charset="0"/>
                  </a:rPr>
                  <a:t>M</a:t>
                </a:r>
                <a:r>
                  <a:rPr lang="en-IN" dirty="0">
                    <a:solidFill>
                      <a:schemeClr val="tx1"/>
                    </a:solidFill>
                    <a:latin typeface="Abadi Extra Light" panose="020B0204020104020204" pitchFamily="34" charset="0"/>
                  </a:rPr>
                  <a:t> is PSD if </a:t>
                </a:r>
                <a14:m>
                  <m:oMath xmlns:m="http://schemas.openxmlformats.org/officeDocument/2006/math">
                    <m:sSup>
                      <m:sSupPr>
                        <m:ctrlPr>
                          <a:rPr lang="en-IN" i="1" smtClean="0">
                            <a:solidFill>
                              <a:schemeClr val="tx1"/>
                            </a:solidFill>
                            <a:latin typeface="Cambria Math" panose="02040503050406030204" pitchFamily="18" charset="0"/>
                          </a:rPr>
                        </m:ctrlPr>
                      </m:sSupPr>
                      <m:e>
                        <m:r>
                          <a:rPr lang="en-IN" b="1" i="1" smtClean="0">
                            <a:solidFill>
                              <a:schemeClr val="tx1"/>
                            </a:solidFill>
                            <a:latin typeface="Cambria Math" panose="02040503050406030204" pitchFamily="18" charset="0"/>
                          </a:rPr>
                          <m:t>𝒙</m:t>
                        </m:r>
                      </m:e>
                      <m:sup>
                        <m:r>
                          <a:rPr lang="en-IN" b="0" i="1" smtClean="0">
                            <a:solidFill>
                              <a:schemeClr val="tx1"/>
                            </a:solidFill>
                            <a:latin typeface="Cambria Math" panose="02040503050406030204" pitchFamily="18" charset="0"/>
                          </a:rPr>
                          <m:t>⊤</m:t>
                        </m:r>
                      </m:sup>
                    </m:sSup>
                    <m:r>
                      <a:rPr lang="en-IN" b="0" i="1" smtClean="0">
                        <a:solidFill>
                          <a:schemeClr val="tx1"/>
                        </a:solidFill>
                        <a:latin typeface="Cambria Math" panose="02040503050406030204" pitchFamily="18" charset="0"/>
                      </a:rPr>
                      <m:t>𝑀</m:t>
                    </m:r>
                    <m:r>
                      <a:rPr lang="en-IN" b="1" i="1" smtClean="0">
                        <a:solidFill>
                          <a:schemeClr val="tx1"/>
                        </a:solidFill>
                        <a:latin typeface="Cambria Math" panose="02040503050406030204" pitchFamily="18" charset="0"/>
                      </a:rPr>
                      <m:t>𝒙</m:t>
                    </m:r>
                    <m:r>
                      <a:rPr lang="en-IN" b="1" i="1" smtClean="0">
                        <a:solidFill>
                          <a:schemeClr val="tx1"/>
                        </a:solidFill>
                        <a:latin typeface="Cambria Math" panose="02040503050406030204" pitchFamily="18" charset="0"/>
                      </a:rPr>
                      <m:t>≥</m:t>
                    </m:r>
                    <m:r>
                      <a:rPr lang="en-IN" b="1" i="1" smtClean="0">
                        <a:solidFill>
                          <a:schemeClr val="tx1"/>
                        </a:solidFill>
                        <a:latin typeface="Cambria Math" panose="02040503050406030204" pitchFamily="18" charset="0"/>
                      </a:rPr>
                      <m:t>𝟎</m:t>
                    </m:r>
                  </m:oMath>
                </a14:m>
                <a:r>
                  <a:rPr lang="en-IN" dirty="0">
                    <a:solidFill>
                      <a:schemeClr val="tx1"/>
                    </a:solidFill>
                    <a:latin typeface="Abadi Extra Light" panose="020B0204020104020204" pitchFamily="34" charset="0"/>
                  </a:rPr>
                  <a:t> </a:t>
                </a:r>
                <a14:m>
                  <m:oMath xmlns:m="http://schemas.openxmlformats.org/officeDocument/2006/math">
                    <m:r>
                      <a:rPr lang="en-IN" i="1" dirty="0" smtClean="0">
                        <a:solidFill>
                          <a:schemeClr val="tx1"/>
                        </a:solidFill>
                        <a:latin typeface="Cambria Math" panose="02040503050406030204" pitchFamily="18" charset="0"/>
                      </a:rPr>
                      <m:t>∀ </m:t>
                    </m:r>
                    <m:r>
                      <a:rPr lang="en-IN" b="1" i="1" dirty="0" smtClean="0">
                        <a:solidFill>
                          <a:schemeClr val="tx1"/>
                        </a:solidFill>
                        <a:latin typeface="Cambria Math" panose="02040503050406030204" pitchFamily="18" charset="0"/>
                      </a:rPr>
                      <m:t>𝒙</m:t>
                    </m:r>
                    <m:r>
                      <a:rPr lang="en-IN" i="1" dirty="0" smtClean="0">
                        <a:solidFill>
                          <a:schemeClr val="tx1"/>
                        </a:solidFill>
                        <a:latin typeface="Cambria Math" panose="02040503050406030204" pitchFamily="18" charset="0"/>
                      </a:rPr>
                      <m:t>∈ </m:t>
                    </m:r>
                    <m:sSup>
                      <m:sSupPr>
                        <m:ctrlPr>
                          <a:rPr lang="en-IN" i="1">
                            <a:solidFill>
                              <a:schemeClr val="tx1"/>
                            </a:solidFill>
                            <a:latin typeface="Cambria Math" panose="02040503050406030204" pitchFamily="18" charset="0"/>
                            <a:ea typeface="Cambria Math" panose="02040503050406030204" pitchFamily="18" charset="0"/>
                          </a:rPr>
                        </m:ctrlPr>
                      </m:sSupPr>
                      <m:e>
                        <m:r>
                          <a:rPr lang="en-IN" i="1">
                            <a:solidFill>
                              <a:schemeClr val="tx1"/>
                            </a:solidFill>
                            <a:latin typeface="Cambria Math" panose="02040503050406030204" pitchFamily="18" charset="0"/>
                            <a:ea typeface="Cambria Math" panose="02040503050406030204" pitchFamily="18" charset="0"/>
                          </a:rPr>
                          <m:t>ℝ</m:t>
                        </m:r>
                      </m:e>
                      <m:sup>
                        <m:r>
                          <a:rPr lang="en-IN" i="1">
                            <a:solidFill>
                              <a:schemeClr val="tx1"/>
                            </a:solidFill>
                            <a:latin typeface="Cambria Math" panose="02040503050406030204" pitchFamily="18" charset="0"/>
                            <a:ea typeface="Cambria Math" panose="02040503050406030204" pitchFamily="18" charset="0"/>
                          </a:rPr>
                          <m:t>𝐷</m:t>
                        </m:r>
                      </m:sup>
                    </m:sSup>
                  </m:oMath>
                </a14:m>
                <a:endParaRPr lang="en-IN" dirty="0">
                  <a:solidFill>
                    <a:schemeClr val="tx1"/>
                  </a:solidFill>
                  <a:latin typeface="Abadi Extra Light" panose="020B0204020104020204" pitchFamily="34" charset="0"/>
                </a:endParaRPr>
              </a:p>
              <a:p>
                <a:r>
                  <a:rPr lang="en-IN" dirty="0">
                    <a:solidFill>
                      <a:schemeClr val="tx1"/>
                    </a:solidFill>
                    <a:latin typeface="Abadi Extra Light" panose="020B0204020104020204" pitchFamily="34" charset="0"/>
                  </a:rPr>
                  <a:t>Will be NSD if </a:t>
                </a:r>
                <a14:m>
                  <m:oMath xmlns:m="http://schemas.openxmlformats.org/officeDocument/2006/math">
                    <m:sSup>
                      <m:sSupPr>
                        <m:ctrlPr>
                          <a:rPr lang="en-IN" i="1">
                            <a:solidFill>
                              <a:schemeClr val="tx1"/>
                            </a:solidFill>
                            <a:latin typeface="Cambria Math" panose="02040503050406030204" pitchFamily="18" charset="0"/>
                          </a:rPr>
                        </m:ctrlPr>
                      </m:sSupPr>
                      <m:e>
                        <m:r>
                          <a:rPr lang="en-IN" b="1" i="1">
                            <a:solidFill>
                              <a:schemeClr val="tx1"/>
                            </a:solidFill>
                            <a:latin typeface="Cambria Math" panose="02040503050406030204" pitchFamily="18" charset="0"/>
                          </a:rPr>
                          <m:t>𝒙</m:t>
                        </m:r>
                      </m:e>
                      <m:sup>
                        <m:r>
                          <a:rPr lang="en-IN" i="1">
                            <a:solidFill>
                              <a:schemeClr val="tx1"/>
                            </a:solidFill>
                            <a:latin typeface="Cambria Math" panose="02040503050406030204" pitchFamily="18" charset="0"/>
                          </a:rPr>
                          <m:t>⊤</m:t>
                        </m:r>
                      </m:sup>
                    </m:sSup>
                    <m:r>
                      <a:rPr lang="en-IN" i="1">
                        <a:solidFill>
                          <a:schemeClr val="tx1"/>
                        </a:solidFill>
                        <a:latin typeface="Cambria Math" panose="02040503050406030204" pitchFamily="18" charset="0"/>
                      </a:rPr>
                      <m:t>𝑀</m:t>
                    </m:r>
                    <m:r>
                      <a:rPr lang="en-IN" b="1" i="1">
                        <a:solidFill>
                          <a:schemeClr val="tx1"/>
                        </a:solidFill>
                        <a:latin typeface="Cambria Math" panose="02040503050406030204" pitchFamily="18" charset="0"/>
                      </a:rPr>
                      <m:t>𝒙</m:t>
                    </m:r>
                    <m:r>
                      <a:rPr lang="en-IN" b="1" i="1" smtClean="0">
                        <a:solidFill>
                          <a:schemeClr val="tx1"/>
                        </a:solidFill>
                        <a:latin typeface="Cambria Math" panose="02040503050406030204" pitchFamily="18" charset="0"/>
                      </a:rPr>
                      <m:t>≤</m:t>
                    </m:r>
                    <m:r>
                      <a:rPr lang="en-IN" b="1" i="1">
                        <a:solidFill>
                          <a:schemeClr val="tx1"/>
                        </a:solidFill>
                        <a:latin typeface="Cambria Math" panose="02040503050406030204" pitchFamily="18" charset="0"/>
                      </a:rPr>
                      <m:t>𝟎</m:t>
                    </m:r>
                  </m:oMath>
                </a14:m>
                <a:r>
                  <a:rPr lang="en-IN" dirty="0">
                    <a:solidFill>
                      <a:schemeClr val="tx1"/>
                    </a:solidFill>
                    <a:latin typeface="Abadi Extra Light" panose="020B0204020104020204" pitchFamily="34" charset="0"/>
                  </a:rPr>
                  <a:t> </a:t>
                </a:r>
                <a14:m>
                  <m:oMath xmlns:m="http://schemas.openxmlformats.org/officeDocument/2006/math">
                    <m:r>
                      <a:rPr lang="en-IN" i="1" dirty="0">
                        <a:solidFill>
                          <a:schemeClr val="tx1"/>
                        </a:solidFill>
                        <a:latin typeface="Cambria Math" panose="02040503050406030204" pitchFamily="18" charset="0"/>
                      </a:rPr>
                      <m:t>∀ </m:t>
                    </m:r>
                    <m:r>
                      <a:rPr lang="en-IN" b="1" i="1" dirty="0">
                        <a:solidFill>
                          <a:schemeClr val="tx1"/>
                        </a:solidFill>
                        <a:latin typeface="Cambria Math" panose="02040503050406030204" pitchFamily="18" charset="0"/>
                      </a:rPr>
                      <m:t>𝒙</m:t>
                    </m:r>
                    <m:r>
                      <a:rPr lang="en-IN" i="1" dirty="0">
                        <a:solidFill>
                          <a:schemeClr val="tx1"/>
                        </a:solidFill>
                        <a:latin typeface="Cambria Math" panose="02040503050406030204" pitchFamily="18" charset="0"/>
                      </a:rPr>
                      <m:t>∈ </m:t>
                    </m:r>
                    <m:sSup>
                      <m:sSupPr>
                        <m:ctrlPr>
                          <a:rPr lang="en-IN" i="1">
                            <a:solidFill>
                              <a:schemeClr val="tx1"/>
                            </a:solidFill>
                            <a:latin typeface="Cambria Math" panose="02040503050406030204" pitchFamily="18" charset="0"/>
                            <a:ea typeface="Cambria Math" panose="02040503050406030204" pitchFamily="18" charset="0"/>
                          </a:rPr>
                        </m:ctrlPr>
                      </m:sSupPr>
                      <m:e>
                        <m:r>
                          <a:rPr lang="en-IN" i="1">
                            <a:solidFill>
                              <a:schemeClr val="tx1"/>
                            </a:solidFill>
                            <a:latin typeface="Cambria Math" panose="02040503050406030204" pitchFamily="18" charset="0"/>
                            <a:ea typeface="Cambria Math" panose="02040503050406030204" pitchFamily="18" charset="0"/>
                          </a:rPr>
                          <m:t>ℝ</m:t>
                        </m:r>
                      </m:e>
                      <m:sup>
                        <m:r>
                          <a:rPr lang="en-IN" i="1">
                            <a:solidFill>
                              <a:schemeClr val="tx1"/>
                            </a:solidFill>
                            <a:latin typeface="Cambria Math" panose="02040503050406030204" pitchFamily="18" charset="0"/>
                            <a:ea typeface="Cambria Math" panose="02040503050406030204" pitchFamily="18" charset="0"/>
                          </a:rPr>
                          <m:t>𝐷</m:t>
                        </m:r>
                      </m:sup>
                    </m:sSup>
                  </m:oMath>
                </a14:m>
                <a:r>
                  <a:rPr lang="en-IN" dirty="0">
                    <a:solidFill>
                      <a:schemeClr val="tx1"/>
                    </a:solidFill>
                    <a:latin typeface="Abadi Extra Light" panose="020B0204020104020204" pitchFamily="34" charset="0"/>
                  </a:rPr>
                  <a:t>  </a:t>
                </a:r>
                <a:endParaRPr lang="en-GB" dirty="0">
                  <a:solidFill>
                    <a:schemeClr val="tx1"/>
                  </a:solidFill>
                  <a:latin typeface="Abadi Extra Light" panose="020B0204020104020204" pitchFamily="34" charset="0"/>
                </a:endParaRPr>
              </a:p>
            </p:txBody>
          </p:sp>
        </mc:Choice>
        <mc:Fallback xmlns="">
          <p:sp>
            <p:nvSpPr>
              <p:cNvPr id="11" name="Speech Bubble: Rectangle 10">
                <a:extLst>
                  <a:ext uri="{FF2B5EF4-FFF2-40B4-BE49-F238E27FC236}">
                    <a16:creationId xmlns:a16="http://schemas.microsoft.com/office/drawing/2014/main" id="{6B47E636-6A14-4A30-B8F3-F0443FABD4A1}"/>
                  </a:ext>
                </a:extLst>
              </p:cNvPr>
              <p:cNvSpPr>
                <a:spLocks noRot="1" noChangeAspect="1" noMove="1" noResize="1" noEditPoints="1" noAdjustHandles="1" noChangeArrowheads="1" noChangeShapeType="1" noTextEdit="1"/>
              </p:cNvSpPr>
              <p:nvPr/>
            </p:nvSpPr>
            <p:spPr>
              <a:xfrm>
                <a:off x="6403372" y="3274871"/>
                <a:ext cx="3919668" cy="965223"/>
              </a:xfrm>
              <a:prstGeom prst="wedgeRectCallout">
                <a:avLst>
                  <a:gd name="adj1" fmla="val 70351"/>
                  <a:gd name="adj2" fmla="val -63509"/>
                </a:avLst>
              </a:prstGeom>
              <a:blipFill>
                <a:blip r:embed="rId8"/>
                <a:stretch>
                  <a:fillRect l="-802" b="-4444"/>
                </a:stretch>
              </a:blipFill>
              <a:ln w="19050">
                <a:solidFill>
                  <a:schemeClr val="accent2"/>
                </a:solidFill>
              </a:ln>
            </p:spPr>
            <p:txBody>
              <a:bodyPr/>
              <a:lstStyle/>
              <a:p>
                <a:r>
                  <a:rPr lang="en-CY">
                    <a:noFill/>
                  </a:rPr>
                  <a:t> </a:t>
                </a:r>
              </a:p>
            </p:txBody>
          </p:sp>
        </mc:Fallback>
      </mc:AlternateContent>
      <p:sp>
        <p:nvSpPr>
          <p:cNvPr id="13" name="Speech Bubble: Rectangle 12">
            <a:extLst>
              <a:ext uri="{FF2B5EF4-FFF2-40B4-BE49-F238E27FC236}">
                <a16:creationId xmlns:a16="http://schemas.microsoft.com/office/drawing/2014/main" id="{891A675A-1922-4666-B573-60BF76E9AC32}"/>
              </a:ext>
            </a:extLst>
          </p:cNvPr>
          <p:cNvSpPr/>
          <p:nvPr/>
        </p:nvSpPr>
        <p:spPr>
          <a:xfrm>
            <a:off x="10354554" y="3757482"/>
            <a:ext cx="1785218" cy="952743"/>
          </a:xfrm>
          <a:prstGeom prst="wedgeRectCallout">
            <a:avLst>
              <a:gd name="adj1" fmla="val 1946"/>
              <a:gd name="adj2" fmla="val -10896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solidFill>
                  <a:schemeClr val="tx1"/>
                </a:solidFill>
                <a:latin typeface="Abadi Extra Light" panose="020B0204020104020204" pitchFamily="34" charset="0"/>
              </a:rPr>
              <a:t>PSD if all eigenvalues are non-negative  </a:t>
            </a:r>
            <a:endParaRPr lang="en-GB" sz="2000" dirty="0">
              <a:solidFill>
                <a:schemeClr val="tx1"/>
              </a:solidFill>
              <a:latin typeface="Abadi Extra Light" panose="020B0204020104020204" pitchFamily="34" charset="0"/>
            </a:endParaRPr>
          </a:p>
        </p:txBody>
      </p:sp>
    </p:spTree>
    <p:custDataLst>
      <p:tags r:id="rId1"/>
    </p:custDataLst>
    <p:extLst>
      <p:ext uri="{BB962C8B-B14F-4D97-AF65-F5344CB8AC3E}">
        <p14:creationId xmlns:p14="http://schemas.microsoft.com/office/powerpoint/2010/main" val="1971308553"/>
      </p:ext>
    </p:extLst>
  </p:cSld>
  <p:clrMapOvr>
    <a:masterClrMapping/>
  </p:clrMapOvr>
  <mc:AlternateContent xmlns:mc="http://schemas.openxmlformats.org/markup-compatibility/2006" xmlns:p14="http://schemas.microsoft.com/office/powerpoint/2010/main">
    <mc:Choice Requires="p14">
      <p:transition spd="slow" p14:dur="2000" advTm="253010"/>
    </mc:Choice>
    <mc:Fallback xmlns="">
      <p:transition spd="slow" advTm="253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wipe(down)">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down)">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wipe(down)">
                                      <p:cBhvr>
                                        <p:cTn id="32" dur="500"/>
                                        <p:tgtEl>
                                          <p:spTgt spid="4">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IN" sz="2400" dirty="0">
                <a:latin typeface="Abadi Extra Light" panose="020B0204020104020204" pitchFamily="34" charset="0"/>
              </a:rPr>
              <a:t>A function being optimized can be either </a:t>
            </a:r>
            <a:r>
              <a:rPr lang="en-IN" sz="2400" dirty="0">
                <a:solidFill>
                  <a:srgbClr val="0000FF"/>
                </a:solidFill>
                <a:latin typeface="Abadi Extra Light" panose="020B0204020104020204" pitchFamily="34" charset="0"/>
              </a:rPr>
              <a:t>convex</a:t>
            </a:r>
            <a:r>
              <a:rPr lang="en-IN" sz="2400" dirty="0">
                <a:latin typeface="Abadi Extra Light" panose="020B0204020104020204" pitchFamily="34" charset="0"/>
              </a:rPr>
              <a:t> or </a:t>
            </a:r>
            <a:r>
              <a:rPr lang="en-IN" sz="2400" dirty="0">
                <a:solidFill>
                  <a:srgbClr val="0000FF"/>
                </a:solidFill>
                <a:latin typeface="Abadi Extra Light" panose="020B0204020104020204" pitchFamily="34" charset="0"/>
              </a:rPr>
              <a:t>non-convex</a:t>
            </a:r>
          </a:p>
          <a:p>
            <a:pPr>
              <a:buFont typeface="Wingdings" panose="05000000000000000000" pitchFamily="2" charset="2"/>
              <a:buChar char="§"/>
            </a:pPr>
            <a:r>
              <a:rPr lang="en-IN" sz="2400" dirty="0">
                <a:latin typeface="Abadi Extra Light" panose="020B0204020104020204" pitchFamily="34" charset="0"/>
              </a:rPr>
              <a:t>Here are a couple of examples of convex functions</a:t>
            </a: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a:buFont typeface="Wingdings" panose="05000000000000000000" pitchFamily="2" charset="2"/>
              <a:buChar char="§"/>
            </a:pPr>
            <a:endParaRPr lang="en-IN" sz="2400" dirty="0">
              <a:latin typeface="Abadi Extra Light" panose="020B0204020104020204" pitchFamily="34" charset="0"/>
            </a:endParaRPr>
          </a:p>
          <a:p>
            <a:pPr marL="0" indent="0">
              <a:buNone/>
            </a:pPr>
            <a:br>
              <a:rPr lang="en-IN" sz="2400" dirty="0">
                <a:latin typeface="Abadi Extra Light" panose="020B0204020104020204" pitchFamily="34" charset="0"/>
              </a:rPr>
            </a:br>
            <a:endParaRPr lang="en-IN" sz="2400" dirty="0">
              <a:latin typeface="Abadi Extra Light" panose="020B0204020104020204" pitchFamily="34" charset="0"/>
            </a:endParaRPr>
          </a:p>
          <a:p>
            <a:pPr>
              <a:buFont typeface="Wingdings" panose="05000000000000000000" pitchFamily="2" charset="2"/>
              <a:buChar char="§"/>
            </a:pPr>
            <a:r>
              <a:rPr lang="en-IN" sz="2400" dirty="0">
                <a:latin typeface="Abadi Extra Light" panose="020B0204020104020204" pitchFamily="34" charset="0"/>
              </a:rPr>
              <a:t>Here are a couple of examples of non-convex functions</a:t>
            </a:r>
            <a:endParaRPr lang="en-GB" sz="2400" dirty="0">
              <a:latin typeface="Abadi Extra Light" panose="020B0204020104020204" pitchFamily="34" charset="0"/>
            </a:endParaRPr>
          </a:p>
          <a:p>
            <a:pPr marL="0" indent="0">
              <a:buNone/>
            </a:pPr>
            <a:endParaRPr lang="en-GB" sz="24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p:txBody>
      </p:sp>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Convex and Non-Convex Functions</a:t>
            </a:r>
          </a:p>
        </p:txBody>
      </p:sp>
      <p:pic>
        <p:nvPicPr>
          <p:cNvPr id="5122" name="Picture 2">
            <a:extLst>
              <a:ext uri="{FF2B5EF4-FFF2-40B4-BE49-F238E27FC236}">
                <a16:creationId xmlns:a16="http://schemas.microsoft.com/office/drawing/2014/main" id="{B3429344-A662-482C-BAD4-FB133CF6DA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157" y="2205491"/>
            <a:ext cx="5046866" cy="1841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CD43667-C3BE-47FA-91FA-4B506636BF8E}"/>
              </a:ext>
            </a:extLst>
          </p:cNvPr>
          <p:cNvPicPr>
            <a:picLocks noChangeAspect="1"/>
          </p:cNvPicPr>
          <p:nvPr/>
        </p:nvPicPr>
        <p:blipFill>
          <a:blip r:embed="rId4" cstate="print"/>
          <a:stretch>
            <a:fillRect/>
          </a:stretch>
        </p:blipFill>
        <p:spPr>
          <a:xfrm>
            <a:off x="10821519" y="2764865"/>
            <a:ext cx="1004822" cy="965223"/>
          </a:xfrm>
          <a:prstGeom prst="rect">
            <a:avLst/>
          </a:prstGeom>
        </p:spPr>
      </p:pic>
      <p:sp>
        <p:nvSpPr>
          <p:cNvPr id="7" name="Speech Bubble: Rectangle 6">
            <a:extLst>
              <a:ext uri="{FF2B5EF4-FFF2-40B4-BE49-F238E27FC236}">
                <a16:creationId xmlns:a16="http://schemas.microsoft.com/office/drawing/2014/main" id="{BEB0D540-6172-4E3B-9428-5A313D7630B6}"/>
              </a:ext>
            </a:extLst>
          </p:cNvPr>
          <p:cNvSpPr/>
          <p:nvPr/>
        </p:nvSpPr>
        <p:spPr>
          <a:xfrm>
            <a:off x="7835471" y="2205491"/>
            <a:ext cx="3137152" cy="559374"/>
          </a:xfrm>
          <a:prstGeom prst="wedgeRectCallout">
            <a:avLst>
              <a:gd name="adj1" fmla="val 49715"/>
              <a:gd name="adj2" fmla="val 11134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Convex functions are bowl-shaped. They have a unique optima (minima)</a:t>
            </a:r>
            <a:endParaRPr lang="en-GB" sz="1400" dirty="0">
              <a:solidFill>
                <a:schemeClr val="tx1"/>
              </a:solidFill>
              <a:latin typeface="Abadi Extra Light" panose="020B0204020104020204" pitchFamily="34" charset="0"/>
            </a:endParaRPr>
          </a:p>
        </p:txBody>
      </p:sp>
      <p:sp>
        <p:nvSpPr>
          <p:cNvPr id="8" name="Speech Bubble: Rectangle 7">
            <a:extLst>
              <a:ext uri="{FF2B5EF4-FFF2-40B4-BE49-F238E27FC236}">
                <a16:creationId xmlns:a16="http://schemas.microsoft.com/office/drawing/2014/main" id="{FF8A2554-7036-46B1-9BA4-52ACA03262CE}"/>
              </a:ext>
            </a:extLst>
          </p:cNvPr>
          <p:cNvSpPr/>
          <p:nvPr/>
        </p:nvSpPr>
        <p:spPr>
          <a:xfrm>
            <a:off x="7241023" y="3109417"/>
            <a:ext cx="3242120" cy="710108"/>
          </a:xfrm>
          <a:prstGeom prst="wedgeRectCallout">
            <a:avLst>
              <a:gd name="adj1" fmla="val 68513"/>
              <a:gd name="adj2" fmla="val -14157"/>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Negative of a convex function is called a </a:t>
            </a:r>
            <a:r>
              <a:rPr lang="en-IN" sz="1400" dirty="0">
                <a:solidFill>
                  <a:srgbClr val="0000FF"/>
                </a:solidFill>
                <a:latin typeface="Abadi Extra Light" panose="020B0204020104020204" pitchFamily="34" charset="0"/>
              </a:rPr>
              <a:t>concave</a:t>
            </a:r>
            <a:r>
              <a:rPr lang="en-IN" sz="1400" dirty="0">
                <a:solidFill>
                  <a:schemeClr val="tx1"/>
                </a:solidFill>
                <a:latin typeface="Abadi Extra Light" panose="020B0204020104020204" pitchFamily="34" charset="0"/>
              </a:rPr>
              <a:t> function, which also has a unique optima (maxima)</a:t>
            </a:r>
            <a:endParaRPr lang="en-GB" sz="1400" dirty="0">
              <a:solidFill>
                <a:schemeClr val="tx1"/>
              </a:solidFill>
              <a:latin typeface="Abadi Extra Light" panose="020B0204020104020204" pitchFamily="34" charset="0"/>
            </a:endParaRPr>
          </a:p>
        </p:txBody>
      </p:sp>
      <p:pic>
        <p:nvPicPr>
          <p:cNvPr id="5124" name="Picture 4">
            <a:extLst>
              <a:ext uri="{FF2B5EF4-FFF2-40B4-BE49-F238E27FC236}">
                <a16:creationId xmlns:a16="http://schemas.microsoft.com/office/drawing/2014/main" id="{1DD0DB2D-75D0-4BD5-80E2-54638E16AA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8951" y="4797364"/>
            <a:ext cx="5666520" cy="18596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A5D088B-278B-4E9A-9A42-3B573C551DF7}"/>
              </a:ext>
            </a:extLst>
          </p:cNvPr>
          <p:cNvPicPr>
            <a:picLocks noChangeAspect="1"/>
          </p:cNvPicPr>
          <p:nvPr/>
        </p:nvPicPr>
        <p:blipFill>
          <a:blip r:embed="rId4" cstate="print"/>
          <a:stretch>
            <a:fillRect/>
          </a:stretch>
        </p:blipFill>
        <p:spPr>
          <a:xfrm>
            <a:off x="11001040" y="5443408"/>
            <a:ext cx="1004822" cy="965223"/>
          </a:xfrm>
          <a:prstGeom prst="rect">
            <a:avLst/>
          </a:prstGeom>
        </p:spPr>
      </p:pic>
      <p:sp>
        <p:nvSpPr>
          <p:cNvPr id="11" name="Speech Bubble: Rectangle 10">
            <a:extLst>
              <a:ext uri="{FF2B5EF4-FFF2-40B4-BE49-F238E27FC236}">
                <a16:creationId xmlns:a16="http://schemas.microsoft.com/office/drawing/2014/main" id="{C412F27B-D0F8-4C3C-BAF2-6F7A6DEC401E}"/>
              </a:ext>
            </a:extLst>
          </p:cNvPr>
          <p:cNvSpPr/>
          <p:nvPr/>
        </p:nvSpPr>
        <p:spPr>
          <a:xfrm>
            <a:off x="8477251" y="4338581"/>
            <a:ext cx="2723516" cy="965223"/>
          </a:xfrm>
          <a:prstGeom prst="wedgeRectCallout">
            <a:avLst>
              <a:gd name="adj1" fmla="val 49715"/>
              <a:gd name="adj2" fmla="val 111341"/>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Non-convex functions have multiple minima. Usually harder to optimize as compared to convex functions</a:t>
            </a:r>
            <a:endParaRPr lang="en-GB" sz="1400" dirty="0">
              <a:solidFill>
                <a:schemeClr val="tx1"/>
              </a:solidFill>
              <a:latin typeface="Abadi Extra Light" panose="020B0204020104020204" pitchFamily="34" charset="0"/>
            </a:endParaRPr>
          </a:p>
        </p:txBody>
      </p:sp>
      <p:sp>
        <p:nvSpPr>
          <p:cNvPr id="13" name="Speech Bubble: Rectangle 12">
            <a:extLst>
              <a:ext uri="{FF2B5EF4-FFF2-40B4-BE49-F238E27FC236}">
                <a16:creationId xmlns:a16="http://schemas.microsoft.com/office/drawing/2014/main" id="{E029F3C6-9FCA-46D2-9FD8-5EBF6A4956CE}"/>
              </a:ext>
            </a:extLst>
          </p:cNvPr>
          <p:cNvSpPr/>
          <p:nvPr/>
        </p:nvSpPr>
        <p:spPr>
          <a:xfrm>
            <a:off x="8017354" y="5557243"/>
            <a:ext cx="2338683" cy="710108"/>
          </a:xfrm>
          <a:prstGeom prst="wedgeRectCallout">
            <a:avLst>
              <a:gd name="adj1" fmla="val 81483"/>
              <a:gd name="adj2" fmla="val -2746"/>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solidFill>
                  <a:schemeClr val="tx1"/>
                </a:solidFill>
                <a:latin typeface="Abadi Extra Light" panose="020B0204020104020204" pitchFamily="34" charset="0"/>
              </a:rPr>
              <a:t>Loss functions of most deep learning models are non-convex</a:t>
            </a:r>
            <a:endParaRPr lang="en-GB" sz="1400" dirty="0">
              <a:solidFill>
                <a:schemeClr val="tx1"/>
              </a:solidFill>
              <a:latin typeface="Abadi Extra Light" panose="020B0204020104020204" pitchFamily="34" charset="0"/>
            </a:endParaRPr>
          </a:p>
        </p:txBody>
      </p:sp>
    </p:spTree>
    <p:custDataLst>
      <p:tags r:id="rId1"/>
    </p:custDataLst>
    <p:extLst>
      <p:ext uri="{BB962C8B-B14F-4D97-AF65-F5344CB8AC3E}">
        <p14:creationId xmlns:p14="http://schemas.microsoft.com/office/powerpoint/2010/main" val="130982645"/>
      </p:ext>
    </p:extLst>
  </p:cSld>
  <p:clrMapOvr>
    <a:masterClrMapping/>
  </p:clrMapOvr>
  <mc:AlternateContent xmlns:mc="http://schemas.openxmlformats.org/markup-compatibility/2006" xmlns:p14="http://schemas.microsoft.com/office/powerpoint/2010/main">
    <mc:Choice Requires="p14">
      <p:transition spd="slow" p14:dur="2000" advTm="131345"/>
    </mc:Choice>
    <mc:Fallback xmlns="">
      <p:transition spd="slow" advTm="131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wipe(down)">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ipe(down)">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down)">
                                      <p:cBhvr>
                                        <p:cTn id="40" dur="500"/>
                                        <p:tgtEl>
                                          <p:spTgt spid="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wipe(down)">
                                      <p:cBhvr>
                                        <p:cTn id="45" dur="500"/>
                                        <p:tgtEl>
                                          <p:spTgt spid="51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Convex Sets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GB" sz="2400" dirty="0">
                    <a:latin typeface="Abadi Extra Light" panose="020B0204020104020204" pitchFamily="34" charset="0"/>
                  </a:rPr>
                  <a:t>A set S of points is a convex set, if for any two points </a:t>
                </a:r>
                <a14:m>
                  <m:oMath xmlns:m="http://schemas.openxmlformats.org/officeDocument/2006/math">
                    <m:r>
                      <a:rPr lang="en-GB" sz="2400" i="1" dirty="0" smtClean="0">
                        <a:latin typeface="Cambria Math" panose="02040503050406030204" pitchFamily="18" charset="0"/>
                      </a:rPr>
                      <m:t>𝑥</m:t>
                    </m:r>
                    <m:r>
                      <a:rPr lang="en-GB" sz="2400" i="1" dirty="0" smtClean="0">
                        <a:latin typeface="Cambria Math" panose="02040503050406030204" pitchFamily="18" charset="0"/>
                      </a:rPr>
                      <m:t>, </m:t>
                    </m:r>
                    <m:r>
                      <a:rPr lang="en-GB" sz="2400" i="1" dirty="0" smtClean="0">
                        <a:latin typeface="Cambria Math" panose="02040503050406030204" pitchFamily="18" charset="0"/>
                      </a:rPr>
                      <m:t>𝑦</m:t>
                    </m:r>
                    <m:r>
                      <a:rPr lang="en-GB" sz="2400" i="1" dirty="0" smtClean="0">
                        <a:latin typeface="Cambria Math" panose="02040503050406030204" pitchFamily="18" charset="0"/>
                      </a:rPr>
                      <m:t> ∈ </m:t>
                    </m:r>
                    <m:r>
                      <a:rPr lang="en-GB" sz="2400" i="1" dirty="0" smtClean="0">
                        <a:latin typeface="Cambria Math" panose="02040503050406030204" pitchFamily="18" charset="0"/>
                      </a:rPr>
                      <m:t>𝑆</m:t>
                    </m:r>
                  </m:oMath>
                </a14:m>
                <a:r>
                  <a:rPr lang="en-GB" sz="2400" dirty="0">
                    <a:latin typeface="Abadi Extra Light" panose="020B0204020104020204" pitchFamily="34" charset="0"/>
                  </a:rPr>
                  <a:t>, and 0 ≤ </a:t>
                </a:r>
                <a14:m>
                  <m:oMath xmlns:m="http://schemas.openxmlformats.org/officeDocument/2006/math">
                    <m:r>
                      <a:rPr lang="en-GB" sz="2400" i="1" dirty="0" smtClean="0">
                        <a:latin typeface="Cambria Math" panose="02040503050406030204" pitchFamily="18" charset="0"/>
                      </a:rPr>
                      <m:t>𝛼</m:t>
                    </m:r>
                  </m:oMath>
                </a14:m>
                <a:r>
                  <a:rPr lang="en-GB" sz="2400" dirty="0">
                    <a:latin typeface="Abadi Extra Light" panose="020B0204020104020204" pitchFamily="34" charset="0"/>
                  </a:rPr>
                  <a:t> ≤ 1</a:t>
                </a:r>
              </a:p>
              <a:p>
                <a:pPr>
                  <a:buFont typeface="Wingdings" panose="05000000000000000000" pitchFamily="2" charset="2"/>
                  <a:buChar char="§"/>
                </a:pPr>
                <a:endParaRPr lang="en-GB" sz="1000" dirty="0">
                  <a:latin typeface="Abadi Extra Light" panose="020B0204020104020204" pitchFamily="34" charset="0"/>
                </a:endParaRPr>
              </a:p>
              <a:p>
                <a:pPr>
                  <a:buFont typeface="Wingdings" panose="05000000000000000000" pitchFamily="2" charset="2"/>
                  <a:buChar char="§"/>
                </a:pPr>
                <a:endParaRPr lang="en-GB" sz="1000" dirty="0">
                  <a:latin typeface="Abadi Extra Light" panose="020B0204020104020204" pitchFamily="34" charset="0"/>
                </a:endParaRPr>
              </a:p>
              <a:p>
                <a:pPr>
                  <a:buFont typeface="Wingdings" panose="05000000000000000000" pitchFamily="2" charset="2"/>
                  <a:buChar char="§"/>
                </a:pPr>
                <a:endParaRPr lang="en-GB" sz="10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r>
                  <a:rPr lang="en-GB" sz="2400" dirty="0">
                    <a:latin typeface="Abadi Extra Light" panose="020B0204020104020204" pitchFamily="34" charset="0"/>
                  </a:rPr>
                  <a:t>Above means that all points on the line-segment between </a:t>
                </a:r>
                <a14:m>
                  <m:oMath xmlns:m="http://schemas.openxmlformats.org/officeDocument/2006/math">
                    <m:r>
                      <a:rPr lang="en-GB" sz="2400" i="1" dirty="0" smtClean="0">
                        <a:latin typeface="Cambria Math" panose="02040503050406030204" pitchFamily="18" charset="0"/>
                      </a:rPr>
                      <m:t>𝑥</m:t>
                    </m:r>
                  </m:oMath>
                </a14:m>
                <a:r>
                  <a:rPr lang="en-GB" sz="2400" dirty="0">
                    <a:latin typeface="Abadi Extra Light" panose="020B0204020104020204" pitchFamily="34" charset="0"/>
                  </a:rPr>
                  <a:t> and </a:t>
                </a:r>
                <a14:m>
                  <m:oMath xmlns:m="http://schemas.openxmlformats.org/officeDocument/2006/math">
                    <m:r>
                      <a:rPr lang="en-GB" sz="2400" i="1" dirty="0" smtClean="0">
                        <a:latin typeface="Cambria Math" panose="02040503050406030204" pitchFamily="18" charset="0"/>
                      </a:rPr>
                      <m:t>𝑦</m:t>
                    </m:r>
                  </m:oMath>
                </a14:m>
                <a:r>
                  <a:rPr lang="en-GB" sz="2400" dirty="0">
                    <a:latin typeface="Abadi Extra Light" panose="020B0204020104020204" pitchFamily="34" charset="0"/>
                  </a:rPr>
                  <a:t> lie within </a:t>
                </a:r>
                <a14:m>
                  <m:oMath xmlns:m="http://schemas.openxmlformats.org/officeDocument/2006/math">
                    <m:r>
                      <a:rPr lang="en-GB" sz="2400" i="1" dirty="0" smtClean="0">
                        <a:latin typeface="Cambria Math" panose="02040503050406030204" pitchFamily="18" charset="0"/>
                      </a:rPr>
                      <m:t>𝑆</m:t>
                    </m:r>
                  </m:oMath>
                </a14:m>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r>
                  <a:rPr lang="en-GB" sz="2400" dirty="0">
                    <a:latin typeface="Abadi Extra Light" panose="020B0204020104020204" pitchFamily="34" charset="0"/>
                  </a:rPr>
                  <a:t>The domain of a convex function needs to be a convex set</a:t>
                </a: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757" t="-911"/>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E8C07B-19A2-482A-A0BB-CEFC2B421B64}"/>
                  </a:ext>
                </a:extLst>
              </p:cNvPr>
              <p:cNvSpPr txBox="1"/>
              <p:nvPr/>
            </p:nvSpPr>
            <p:spPr>
              <a:xfrm>
                <a:off x="4144531" y="1984831"/>
                <a:ext cx="354994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2800" b="0" i="1" smtClean="0">
                          <a:latin typeface="Cambria Math" panose="02040503050406030204" pitchFamily="18" charset="0"/>
                        </a:rPr>
                        <m:t>𝑧</m:t>
                      </m:r>
                      <m:r>
                        <a:rPr lang="en-IN" sz="2800" b="0" i="1" smtClean="0">
                          <a:latin typeface="Cambria Math" panose="02040503050406030204" pitchFamily="18" charset="0"/>
                        </a:rPr>
                        <m:t>=</m:t>
                      </m:r>
                      <m:r>
                        <a:rPr lang="en-IN" sz="2800" b="0" i="1" smtClean="0">
                          <a:latin typeface="Cambria Math" panose="02040503050406030204" pitchFamily="18" charset="0"/>
                        </a:rPr>
                        <m:t>𝛼</m:t>
                      </m:r>
                      <m:r>
                        <a:rPr lang="en-IN" sz="2800" b="0" i="1" smtClean="0">
                          <a:latin typeface="Cambria Math" panose="02040503050406030204" pitchFamily="18" charset="0"/>
                        </a:rPr>
                        <m:t>𝑥</m:t>
                      </m:r>
                      <m:r>
                        <a:rPr lang="en-IN" sz="2800" b="0" i="1" smtClean="0">
                          <a:latin typeface="Cambria Math" panose="02040503050406030204" pitchFamily="18" charset="0"/>
                        </a:rPr>
                        <m:t>+</m:t>
                      </m:r>
                      <m:d>
                        <m:dPr>
                          <m:ctrlPr>
                            <a:rPr lang="en-IN" sz="2800" b="0" i="1" smtClean="0">
                              <a:latin typeface="Cambria Math" panose="02040503050406030204" pitchFamily="18" charset="0"/>
                            </a:rPr>
                          </m:ctrlPr>
                        </m:dPr>
                        <m:e>
                          <m:r>
                            <a:rPr lang="en-IN" sz="2800" b="0" i="1" smtClean="0">
                              <a:latin typeface="Cambria Math" panose="02040503050406030204" pitchFamily="18" charset="0"/>
                            </a:rPr>
                            <m:t>1−</m:t>
                          </m:r>
                          <m:r>
                            <a:rPr lang="en-IN" sz="2800" b="0" i="1" smtClean="0">
                              <a:latin typeface="Cambria Math" panose="02040503050406030204" pitchFamily="18" charset="0"/>
                            </a:rPr>
                            <m:t>𝛼</m:t>
                          </m:r>
                        </m:e>
                      </m:d>
                      <m:r>
                        <a:rPr lang="en-IN" sz="2800" b="0" i="1" smtClean="0">
                          <a:latin typeface="Cambria Math" panose="02040503050406030204" pitchFamily="18" charset="0"/>
                        </a:rPr>
                        <m:t>𝑦</m:t>
                      </m:r>
                      <m:r>
                        <a:rPr lang="en-IN" sz="2800" b="0" i="1" smtClean="0">
                          <a:latin typeface="Cambria Math" panose="02040503050406030204" pitchFamily="18" charset="0"/>
                        </a:rPr>
                        <m:t>∈</m:t>
                      </m:r>
                      <m:r>
                        <a:rPr lang="en-IN" sz="2800" b="0" i="1" smtClean="0">
                          <a:latin typeface="Cambria Math" panose="02040503050406030204" pitchFamily="18" charset="0"/>
                        </a:rPr>
                        <m:t>𝑆</m:t>
                      </m:r>
                    </m:oMath>
                  </m:oMathPara>
                </a14:m>
                <a:endParaRPr lang="en-IN" sz="2800" dirty="0"/>
              </a:p>
            </p:txBody>
          </p:sp>
        </mc:Choice>
        <mc:Fallback xmlns="">
          <p:sp>
            <p:nvSpPr>
              <p:cNvPr id="6" name="TextBox 5">
                <a:extLst>
                  <a:ext uri="{FF2B5EF4-FFF2-40B4-BE49-F238E27FC236}">
                    <a16:creationId xmlns:a16="http://schemas.microsoft.com/office/drawing/2014/main" xmlns="" xmlns:a14="http://schemas.microsoft.com/office/drawing/2010/main" id="{A5E8C07B-19A2-482A-A0BB-CEFC2B421B64}"/>
                  </a:ext>
                </a:extLst>
              </p:cNvPr>
              <p:cNvSpPr txBox="1">
                <a:spLocks noRot="1" noChangeAspect="1" noMove="1" noResize="1" noEditPoints="1" noAdjustHandles="1" noChangeArrowheads="1" noChangeShapeType="1" noTextEdit="1"/>
              </p:cNvSpPr>
              <p:nvPr/>
            </p:nvSpPr>
            <p:spPr>
              <a:xfrm>
                <a:off x="4144531" y="1984831"/>
                <a:ext cx="3549946" cy="430887"/>
              </a:xfrm>
              <a:prstGeom prst="rect">
                <a:avLst/>
              </a:prstGeom>
              <a:blipFill>
                <a:blip r:embed="rId4" cstate="print"/>
                <a:stretch>
                  <a:fillRect/>
                </a:stretch>
              </a:blipFill>
            </p:spPr>
            <p:txBody>
              <a:bodyPr/>
              <a:lstStyle/>
              <a:p>
                <a:r>
                  <a:rPr lang="en-IN">
                    <a:noFill/>
                  </a:rPr>
                  <a:t> </a:t>
                </a:r>
              </a:p>
            </p:txBody>
          </p:sp>
        </mc:Fallback>
      </mc:AlternateContent>
      <p:pic>
        <p:nvPicPr>
          <p:cNvPr id="7170" name="Picture 2">
            <a:extLst>
              <a:ext uri="{FF2B5EF4-FFF2-40B4-BE49-F238E27FC236}">
                <a16:creationId xmlns:a16="http://schemas.microsoft.com/office/drawing/2014/main" id="{D32B9264-CC2F-4DF4-8769-722907C2EE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4531" y="3856839"/>
            <a:ext cx="3549946" cy="16997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Speech Bubble: Rectangle 9">
                <a:extLst>
                  <a:ext uri="{FF2B5EF4-FFF2-40B4-BE49-F238E27FC236}">
                    <a16:creationId xmlns:a16="http://schemas.microsoft.com/office/drawing/2014/main" id="{A90D39AD-92BB-4900-B56A-6801CABFDCE2}"/>
                  </a:ext>
                </a:extLst>
              </p:cNvPr>
              <p:cNvSpPr/>
              <p:nvPr/>
            </p:nvSpPr>
            <p:spPr>
              <a:xfrm>
                <a:off x="1190960" y="1920587"/>
                <a:ext cx="2544615" cy="559374"/>
              </a:xfrm>
              <a:prstGeom prst="wedgeRectCallout">
                <a:avLst>
                  <a:gd name="adj1" fmla="val 62283"/>
                  <a:gd name="adj2" fmla="val 18359"/>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IN" sz="1600" i="1" dirty="0" smtClean="0">
                        <a:solidFill>
                          <a:schemeClr val="tx1"/>
                        </a:solidFill>
                        <a:latin typeface="Cambria Math" panose="02040503050406030204" pitchFamily="18" charset="0"/>
                      </a:rPr>
                      <m:t>𝑧</m:t>
                    </m:r>
                  </m:oMath>
                </a14:m>
                <a:r>
                  <a:rPr lang="en-IN" sz="1600" dirty="0">
                    <a:solidFill>
                      <a:schemeClr val="tx1"/>
                    </a:solidFill>
                    <a:latin typeface="Abadi Extra Light" panose="020B0204020104020204" pitchFamily="34" charset="0"/>
                  </a:rPr>
                  <a:t> is also called a “convex combination” of two points</a:t>
                </a:r>
                <a:endParaRPr lang="en-GB" sz="1600" dirty="0">
                  <a:solidFill>
                    <a:schemeClr val="tx1"/>
                  </a:solidFill>
                  <a:latin typeface="Abadi Extra Light" panose="020B0204020104020204" pitchFamily="34" charset="0"/>
                </a:endParaRPr>
              </a:p>
            </p:txBody>
          </p:sp>
        </mc:Choice>
        <mc:Fallback xmlns="">
          <p:sp>
            <p:nvSpPr>
              <p:cNvPr id="10" name="Speech Bubble: Rectangle 9">
                <a:extLst>
                  <a:ext uri="{FF2B5EF4-FFF2-40B4-BE49-F238E27FC236}">
                    <a16:creationId xmlns:a16="http://schemas.microsoft.com/office/drawing/2014/main" xmlns="" xmlns:a14="http://schemas.microsoft.com/office/drawing/2010/main" id="{A90D39AD-92BB-4900-B56A-6801CABFDCE2}"/>
                  </a:ext>
                </a:extLst>
              </p:cNvPr>
              <p:cNvSpPr>
                <a:spLocks noRot="1" noChangeAspect="1" noMove="1" noResize="1" noEditPoints="1" noAdjustHandles="1" noChangeArrowheads="1" noChangeShapeType="1" noTextEdit="1"/>
              </p:cNvSpPr>
              <p:nvPr/>
            </p:nvSpPr>
            <p:spPr>
              <a:xfrm>
                <a:off x="1190960" y="1920587"/>
                <a:ext cx="2544615" cy="559374"/>
              </a:xfrm>
              <a:prstGeom prst="wedgeRectCallout">
                <a:avLst>
                  <a:gd name="adj1" fmla="val 62283"/>
                  <a:gd name="adj2" fmla="val 18359"/>
                </a:avLst>
              </a:prstGeom>
              <a:blipFill>
                <a:blip r:embed="rId6" cstate="print"/>
                <a:stretch>
                  <a:fillRect l="-837" t="-4211" b="-12632"/>
                </a:stretch>
              </a:blipFill>
              <a:ln w="19050">
                <a:solidFill>
                  <a:schemeClr val="accent2"/>
                </a:solidFill>
              </a:ln>
            </p:spPr>
            <p:txBody>
              <a:bodyPr/>
              <a:lstStyle/>
              <a:p>
                <a:r>
                  <a:rPr lang="en-IN">
                    <a:noFill/>
                  </a:rPr>
                  <a:t> </a:t>
                </a:r>
              </a:p>
            </p:txBody>
          </p:sp>
        </mc:Fallback>
      </mc:AlternateContent>
      <p:pic>
        <p:nvPicPr>
          <p:cNvPr id="13" name="Picture 12">
            <a:extLst>
              <a:ext uri="{FF2B5EF4-FFF2-40B4-BE49-F238E27FC236}">
                <a16:creationId xmlns:a16="http://schemas.microsoft.com/office/drawing/2014/main" id="{6004954A-9750-483E-A40A-0CEA18461F5C}"/>
              </a:ext>
            </a:extLst>
          </p:cNvPr>
          <p:cNvPicPr>
            <a:picLocks noChangeAspect="1"/>
          </p:cNvPicPr>
          <p:nvPr/>
        </p:nvPicPr>
        <p:blipFill>
          <a:blip r:embed="rId7" cstate="print"/>
          <a:stretch>
            <a:fillRect/>
          </a:stretch>
        </p:blipFill>
        <p:spPr>
          <a:xfrm>
            <a:off x="11001040" y="1716073"/>
            <a:ext cx="1004822" cy="965223"/>
          </a:xfrm>
          <a:prstGeom prst="rect">
            <a:avLst/>
          </a:prstGeom>
        </p:spPr>
      </p:pic>
      <mc:AlternateContent xmlns:mc="http://schemas.openxmlformats.org/markup-compatibility/2006" xmlns:a14="http://schemas.microsoft.com/office/drawing/2010/main">
        <mc:Choice Requires="a14">
          <p:sp>
            <p:nvSpPr>
              <p:cNvPr id="11" name="Speech Bubble: Rectangle 10">
                <a:extLst>
                  <a:ext uri="{FF2B5EF4-FFF2-40B4-BE49-F238E27FC236}">
                    <a16:creationId xmlns:a16="http://schemas.microsoft.com/office/drawing/2014/main" id="{385CE85A-2739-469F-8157-B6D785849041}"/>
                  </a:ext>
                </a:extLst>
              </p:cNvPr>
              <p:cNvSpPr/>
              <p:nvPr/>
            </p:nvSpPr>
            <p:spPr>
              <a:xfrm>
                <a:off x="8007317" y="1834599"/>
                <a:ext cx="2871832" cy="846697"/>
              </a:xfrm>
              <a:prstGeom prst="wedgeRectCallout">
                <a:avLst>
                  <a:gd name="adj1" fmla="val 64036"/>
                  <a:gd name="adj2" fmla="val -2448"/>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Abadi Extra Light" panose="020B0204020104020204" pitchFamily="34" charset="0"/>
                  </a:rPr>
                  <a:t>Can also define convex combination of </a:t>
                </a:r>
                <a14:m>
                  <m:oMath xmlns:m="http://schemas.openxmlformats.org/officeDocument/2006/math">
                    <m:r>
                      <a:rPr lang="en-GB" sz="1600" i="1" dirty="0" smtClean="0">
                        <a:solidFill>
                          <a:schemeClr val="tx1"/>
                        </a:solidFill>
                        <a:latin typeface="Cambria Math" panose="02040503050406030204" pitchFamily="18" charset="0"/>
                      </a:rPr>
                      <m:t>𝑁</m:t>
                    </m:r>
                  </m:oMath>
                </a14:m>
                <a:r>
                  <a:rPr lang="en-GB" sz="1600" dirty="0">
                    <a:solidFill>
                      <a:schemeClr val="tx1"/>
                    </a:solidFill>
                    <a:latin typeface="Abadi Extra Light" panose="020B0204020104020204" pitchFamily="34" charset="0"/>
                  </a:rPr>
                  <a:t> points </a:t>
                </a:r>
                <a14:m>
                  <m:oMath xmlns:m="http://schemas.openxmlformats.org/officeDocument/2006/math">
                    <m:sSub>
                      <m:sSubPr>
                        <m:ctrlPr>
                          <a:rPr lang="en-GB" sz="1600" i="1" dirty="0" smtClean="0">
                            <a:solidFill>
                              <a:schemeClr val="tx1"/>
                            </a:solidFill>
                            <a:latin typeface="Cambria Math" panose="02040503050406030204" pitchFamily="18" charset="0"/>
                          </a:rPr>
                        </m:ctrlPr>
                      </m:sSubPr>
                      <m:e>
                        <m:r>
                          <a:rPr lang="en-GB" sz="1600" i="1" dirty="0" smtClean="0">
                            <a:solidFill>
                              <a:schemeClr val="tx1"/>
                            </a:solidFill>
                            <a:latin typeface="Cambria Math" panose="02040503050406030204" pitchFamily="18" charset="0"/>
                          </a:rPr>
                          <m:t>𝑥</m:t>
                        </m:r>
                      </m:e>
                      <m:sub>
                        <m:r>
                          <a:rPr lang="en-GB" sz="1600" i="1" dirty="0" smtClean="0">
                            <a:solidFill>
                              <a:schemeClr val="tx1"/>
                            </a:solidFill>
                            <a:latin typeface="Cambria Math" panose="02040503050406030204" pitchFamily="18" charset="0"/>
                          </a:rPr>
                          <m:t>1</m:t>
                        </m:r>
                      </m:sub>
                    </m:sSub>
                    <m:r>
                      <a:rPr lang="en-GB" sz="1600" i="1" dirty="0" smtClean="0">
                        <a:solidFill>
                          <a:schemeClr val="tx1"/>
                        </a:solidFill>
                        <a:latin typeface="Cambria Math" panose="02040503050406030204" pitchFamily="18" charset="0"/>
                      </a:rPr>
                      <m:t>,</m:t>
                    </m:r>
                    <m:sSub>
                      <m:sSubPr>
                        <m:ctrlPr>
                          <a:rPr lang="en-GB" sz="1600" i="1" dirty="0" smtClean="0">
                            <a:solidFill>
                              <a:schemeClr val="tx1"/>
                            </a:solidFill>
                            <a:latin typeface="Cambria Math" panose="02040503050406030204" pitchFamily="18" charset="0"/>
                          </a:rPr>
                        </m:ctrlPr>
                      </m:sSubPr>
                      <m:e>
                        <m:r>
                          <a:rPr lang="en-GB" sz="1600" i="1" dirty="0" smtClean="0">
                            <a:solidFill>
                              <a:schemeClr val="tx1"/>
                            </a:solidFill>
                            <a:latin typeface="Cambria Math" panose="02040503050406030204" pitchFamily="18" charset="0"/>
                          </a:rPr>
                          <m:t>𝑥</m:t>
                        </m:r>
                      </m:e>
                      <m:sub>
                        <m:r>
                          <a:rPr lang="en-GB" sz="1600" i="1" dirty="0" smtClean="0">
                            <a:solidFill>
                              <a:schemeClr val="tx1"/>
                            </a:solidFill>
                            <a:latin typeface="Cambria Math" panose="02040503050406030204" pitchFamily="18" charset="0"/>
                          </a:rPr>
                          <m:t>2</m:t>
                        </m:r>
                      </m:sub>
                    </m:sSub>
                    <m:r>
                      <a:rPr lang="en-GB" sz="1600" i="1" dirty="0" smtClean="0">
                        <a:solidFill>
                          <a:schemeClr val="tx1"/>
                        </a:solidFill>
                        <a:latin typeface="Cambria Math" panose="02040503050406030204" pitchFamily="18" charset="0"/>
                      </a:rPr>
                      <m:t>,…,</m:t>
                    </m:r>
                    <m:sSub>
                      <m:sSubPr>
                        <m:ctrlPr>
                          <a:rPr lang="en-GB" sz="1600" i="1" dirty="0" err="1" smtClean="0">
                            <a:solidFill>
                              <a:schemeClr val="tx1"/>
                            </a:solidFill>
                            <a:latin typeface="Cambria Math" panose="02040503050406030204" pitchFamily="18" charset="0"/>
                          </a:rPr>
                        </m:ctrlPr>
                      </m:sSubPr>
                      <m:e>
                        <m:r>
                          <a:rPr lang="en-GB" sz="1600" i="1" dirty="0" err="1" smtClean="0">
                            <a:solidFill>
                              <a:schemeClr val="tx1"/>
                            </a:solidFill>
                            <a:latin typeface="Cambria Math" panose="02040503050406030204" pitchFamily="18" charset="0"/>
                          </a:rPr>
                          <m:t>𝑥</m:t>
                        </m:r>
                      </m:e>
                      <m:sub>
                        <m:r>
                          <a:rPr lang="en-GB" sz="1600" i="1" dirty="0" err="1" smtClean="0">
                            <a:solidFill>
                              <a:schemeClr val="tx1"/>
                            </a:solidFill>
                            <a:latin typeface="Cambria Math" panose="02040503050406030204" pitchFamily="18" charset="0"/>
                          </a:rPr>
                          <m:t>𝑁</m:t>
                        </m:r>
                      </m:sub>
                    </m:sSub>
                    <m:r>
                      <a:rPr lang="en-GB" sz="1600" i="1" dirty="0" smtClean="0">
                        <a:solidFill>
                          <a:schemeClr val="tx1"/>
                        </a:solidFill>
                        <a:latin typeface="Cambria Math" panose="02040503050406030204" pitchFamily="18" charset="0"/>
                      </a:rPr>
                      <m:t> </m:t>
                    </m:r>
                  </m:oMath>
                </a14:m>
                <a:r>
                  <a:rPr lang="en-GB" sz="1600" dirty="0">
                    <a:solidFill>
                      <a:schemeClr val="tx1"/>
                    </a:solidFill>
                    <a:latin typeface="Abadi Extra Light" panose="020B0204020104020204" pitchFamily="34" charset="0"/>
                  </a:rPr>
                  <a:t>as </a:t>
                </a:r>
                <a14:m>
                  <m:oMath xmlns:m="http://schemas.openxmlformats.org/officeDocument/2006/math">
                    <m:r>
                      <a:rPr lang="en-GB" sz="1600" i="1" dirty="0" smtClean="0">
                        <a:solidFill>
                          <a:schemeClr val="tx1"/>
                        </a:solidFill>
                        <a:latin typeface="Cambria Math" panose="02040503050406030204" pitchFamily="18" charset="0"/>
                      </a:rPr>
                      <m:t>𝑧</m:t>
                    </m:r>
                    <m:r>
                      <a:rPr lang="en-GB" sz="1600" i="1" dirty="0" smtClean="0">
                        <a:solidFill>
                          <a:schemeClr val="tx1"/>
                        </a:solidFill>
                        <a:latin typeface="Cambria Math" panose="02040503050406030204" pitchFamily="18" charset="0"/>
                      </a:rPr>
                      <m:t> = </m:t>
                    </m:r>
                    <m:nary>
                      <m:naryPr>
                        <m:chr m:val="∑"/>
                        <m:limLoc m:val="subSup"/>
                        <m:ctrlPr>
                          <a:rPr lang="en-IN" sz="1600" b="0" i="1" dirty="0" smtClean="0">
                            <a:solidFill>
                              <a:schemeClr val="tx1"/>
                            </a:solidFill>
                            <a:latin typeface="Cambria Math" panose="02040503050406030204" pitchFamily="18" charset="0"/>
                          </a:rPr>
                        </m:ctrlPr>
                      </m:naryPr>
                      <m:sub>
                        <m:r>
                          <m:rPr>
                            <m:brk m:alnAt="25"/>
                          </m:rPr>
                          <a:rPr lang="en-IN" sz="1600" b="0" i="1" dirty="0" smtClean="0">
                            <a:solidFill>
                              <a:schemeClr val="tx1"/>
                            </a:solidFill>
                            <a:latin typeface="Cambria Math" panose="02040503050406030204" pitchFamily="18" charset="0"/>
                          </a:rPr>
                          <m:t>𝑖</m:t>
                        </m:r>
                        <m:r>
                          <a:rPr lang="en-IN" sz="1600" b="0" i="1" dirty="0" smtClean="0">
                            <a:solidFill>
                              <a:schemeClr val="tx1"/>
                            </a:solidFill>
                            <a:latin typeface="Cambria Math" panose="02040503050406030204" pitchFamily="18" charset="0"/>
                          </a:rPr>
                          <m:t>=1</m:t>
                        </m:r>
                      </m:sub>
                      <m:sup>
                        <m:r>
                          <a:rPr lang="en-IN" sz="1600" b="0" i="1" dirty="0" smtClean="0">
                            <a:solidFill>
                              <a:schemeClr val="tx1"/>
                            </a:solidFill>
                            <a:latin typeface="Cambria Math" panose="02040503050406030204" pitchFamily="18" charset="0"/>
                          </a:rPr>
                          <m:t>𝑁</m:t>
                        </m:r>
                      </m:sup>
                      <m:e>
                        <m:sSub>
                          <m:sSubPr>
                            <m:ctrlPr>
                              <a:rPr lang="en-IN" sz="1600" b="0" i="1" dirty="0" smtClean="0">
                                <a:solidFill>
                                  <a:schemeClr val="tx1"/>
                                </a:solidFill>
                                <a:latin typeface="Cambria Math" panose="02040503050406030204" pitchFamily="18" charset="0"/>
                              </a:rPr>
                            </m:ctrlPr>
                          </m:sSubPr>
                          <m:e>
                            <m:r>
                              <a:rPr lang="en-IN" sz="1600" b="0" i="1" dirty="0" smtClean="0">
                                <a:solidFill>
                                  <a:schemeClr val="tx1"/>
                                </a:solidFill>
                                <a:latin typeface="Cambria Math" panose="02040503050406030204" pitchFamily="18" charset="0"/>
                              </a:rPr>
                              <m:t>𝛼</m:t>
                            </m:r>
                          </m:e>
                          <m:sub>
                            <m:r>
                              <a:rPr lang="en-IN" sz="1600" b="0" i="1" dirty="0" smtClean="0">
                                <a:solidFill>
                                  <a:schemeClr val="tx1"/>
                                </a:solidFill>
                                <a:latin typeface="Cambria Math" panose="02040503050406030204" pitchFamily="18" charset="0"/>
                              </a:rPr>
                              <m:t>𝑖</m:t>
                            </m:r>
                          </m:sub>
                        </m:sSub>
                        <m:sSub>
                          <m:sSubPr>
                            <m:ctrlPr>
                              <a:rPr lang="en-IN" sz="1600" b="0" i="1" dirty="0" smtClean="0">
                                <a:solidFill>
                                  <a:schemeClr val="tx1"/>
                                </a:solidFill>
                                <a:latin typeface="Cambria Math" panose="02040503050406030204" pitchFamily="18" charset="0"/>
                              </a:rPr>
                            </m:ctrlPr>
                          </m:sSubPr>
                          <m:e>
                            <m:r>
                              <a:rPr lang="en-IN" sz="1600" b="0" i="1" dirty="0" smtClean="0">
                                <a:solidFill>
                                  <a:schemeClr val="tx1"/>
                                </a:solidFill>
                                <a:latin typeface="Cambria Math" panose="02040503050406030204" pitchFamily="18" charset="0"/>
                              </a:rPr>
                              <m:t>𝑥</m:t>
                            </m:r>
                          </m:e>
                          <m:sub>
                            <m:r>
                              <a:rPr lang="en-IN" sz="1600" b="0" i="1" dirty="0" smtClean="0">
                                <a:solidFill>
                                  <a:schemeClr val="tx1"/>
                                </a:solidFill>
                                <a:latin typeface="Cambria Math" panose="02040503050406030204" pitchFamily="18" charset="0"/>
                              </a:rPr>
                              <m:t>𝑖</m:t>
                            </m:r>
                          </m:sub>
                        </m:sSub>
                      </m:e>
                    </m:nary>
                  </m:oMath>
                </a14:m>
                <a:r>
                  <a:rPr lang="en-GB" sz="1600" dirty="0">
                    <a:solidFill>
                      <a:schemeClr val="tx1"/>
                    </a:solidFill>
                    <a:latin typeface="Abadi Extra Light" panose="020B0204020104020204" pitchFamily="34" charset="0"/>
                  </a:rPr>
                  <a:t>  </a:t>
                </a:r>
              </a:p>
            </p:txBody>
          </p:sp>
        </mc:Choice>
        <mc:Fallback xmlns="">
          <p:sp>
            <p:nvSpPr>
              <p:cNvPr id="11" name="Speech Bubble: Rectangle 10">
                <a:extLst>
                  <a:ext uri="{FF2B5EF4-FFF2-40B4-BE49-F238E27FC236}">
                    <a16:creationId xmlns:a16="http://schemas.microsoft.com/office/drawing/2014/main" xmlns="" xmlns:a14="http://schemas.microsoft.com/office/drawing/2010/main" id="{385CE85A-2739-469F-8157-B6D785849041}"/>
                  </a:ext>
                </a:extLst>
              </p:cNvPr>
              <p:cNvSpPr>
                <a:spLocks noRot="1" noChangeAspect="1" noMove="1" noResize="1" noEditPoints="1" noAdjustHandles="1" noChangeArrowheads="1" noChangeShapeType="1" noTextEdit="1"/>
              </p:cNvSpPr>
              <p:nvPr/>
            </p:nvSpPr>
            <p:spPr>
              <a:xfrm>
                <a:off x="8007317" y="1834599"/>
                <a:ext cx="2871832" cy="846697"/>
              </a:xfrm>
              <a:prstGeom prst="wedgeRectCallout">
                <a:avLst>
                  <a:gd name="adj1" fmla="val 64036"/>
                  <a:gd name="adj2" fmla="val -2448"/>
                </a:avLst>
              </a:prstGeom>
              <a:blipFill>
                <a:blip r:embed="rId8" cstate="print"/>
                <a:stretch>
                  <a:fillRect l="-917" t="-704" b="-65493"/>
                </a:stretch>
              </a:blipFill>
              <a:ln w="19050">
                <a:solidFill>
                  <a:schemeClr val="accent2"/>
                </a:solidFill>
              </a:ln>
            </p:spPr>
            <p:txBody>
              <a:bodyPr/>
              <a:lstStyle/>
              <a:p>
                <a:r>
                  <a:rPr lang="en-IN">
                    <a:noFill/>
                  </a:rPr>
                  <a:t> </a:t>
                </a:r>
              </a:p>
            </p:txBody>
          </p:sp>
        </mc:Fallback>
      </mc:AlternateContent>
    </p:spTree>
    <p:custDataLst>
      <p:tags r:id="rId1"/>
    </p:custDataLst>
    <p:extLst>
      <p:ext uri="{BB962C8B-B14F-4D97-AF65-F5344CB8AC3E}">
        <p14:creationId xmlns:p14="http://schemas.microsoft.com/office/powerpoint/2010/main" val="1572631335"/>
      </p:ext>
    </p:extLst>
  </p:cSld>
  <p:clrMapOvr>
    <a:masterClrMapping/>
  </p:clrMapOvr>
  <mc:AlternateContent xmlns:mc="http://schemas.openxmlformats.org/markup-compatibility/2006" xmlns:p14="http://schemas.microsoft.com/office/powerpoint/2010/main">
    <mc:Choice Requires="p14">
      <p:transition spd="slow" p14:dur="2000" advTm="164926"/>
    </mc:Choice>
    <mc:Fallback xmlns="">
      <p:transition spd="slow" advTm="164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wipe(down)">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wipe(down)">
                                      <p:cBhvr>
                                        <p:cTn id="4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Convex Functions </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GB" sz="2800" dirty="0">
                    <a:latin typeface="Abadi Extra Light" panose="020B0204020104020204" pitchFamily="34" charset="0"/>
                  </a:rPr>
                  <a:t>Informally, </a:t>
                </a:r>
                <a14:m>
                  <m:oMath xmlns:m="http://schemas.openxmlformats.org/officeDocument/2006/math">
                    <m:r>
                      <a:rPr lang="en-GB" sz="2800" i="1" dirty="0" smtClean="0">
                        <a:latin typeface="Cambria Math" panose="02040503050406030204" pitchFamily="18" charset="0"/>
                      </a:rPr>
                      <m:t>𝑓</m:t>
                    </m:r>
                    <m:r>
                      <a:rPr lang="en-GB" sz="2800" i="1" dirty="0" smtClean="0">
                        <a:latin typeface="Cambria Math" panose="02040503050406030204" pitchFamily="18" charset="0"/>
                      </a:rPr>
                      <m:t>(</m:t>
                    </m:r>
                    <m:r>
                      <a:rPr lang="en-GB" sz="2800" i="1" dirty="0">
                        <a:latin typeface="Cambria Math" panose="02040503050406030204" pitchFamily="18" charset="0"/>
                      </a:rPr>
                      <m:t>𝑥</m:t>
                    </m:r>
                    <m:r>
                      <a:rPr lang="en-GB" sz="2800" i="1" dirty="0">
                        <a:latin typeface="Cambria Math" panose="02040503050406030204" pitchFamily="18" charset="0"/>
                      </a:rPr>
                      <m:t>)</m:t>
                    </m:r>
                  </m:oMath>
                </a14:m>
                <a:r>
                  <a:rPr lang="en-GB" sz="2800" dirty="0">
                    <a:latin typeface="Abadi Extra Light" panose="020B0204020104020204" pitchFamily="34" charset="0"/>
                  </a:rPr>
                  <a:t> is convex if all of its chords lie above the function everywhere</a:t>
                </a:r>
                <a:endParaRPr lang="en-GB" sz="1800" dirty="0">
                  <a:latin typeface="Abadi Extra Light" panose="020B0204020104020204" pitchFamily="34" charset="0"/>
                </a:endParaRPr>
              </a:p>
              <a:p>
                <a:pPr lvl="1">
                  <a:buFont typeface="Wingdings" panose="05000000000000000000" pitchFamily="2" charset="2"/>
                  <a:buChar char="§"/>
                </a:pPr>
                <a:endParaRPr lang="en-GB" sz="1800" dirty="0">
                  <a:latin typeface="Abadi Extra Light" panose="020B0204020104020204" pitchFamily="34" charset="0"/>
                </a:endParaRPr>
              </a:p>
              <a:p>
                <a:pPr lvl="1">
                  <a:buFont typeface="Wingdings" panose="05000000000000000000" pitchFamily="2" charset="2"/>
                  <a:buChar char="§"/>
                </a:pPr>
                <a:endParaRPr lang="en-GB" sz="1800" dirty="0">
                  <a:latin typeface="Abadi Extra Light" panose="020B0204020104020204" pitchFamily="34" charset="0"/>
                </a:endParaRPr>
              </a:p>
              <a:p>
                <a:pPr lvl="1">
                  <a:buFont typeface="Wingdings" panose="05000000000000000000" pitchFamily="2" charset="2"/>
                  <a:buChar char="§"/>
                </a:pPr>
                <a:endParaRPr lang="en-GB" sz="1800" dirty="0">
                  <a:latin typeface="Abadi Extra Light" panose="020B0204020104020204" pitchFamily="34" charset="0"/>
                </a:endParaRPr>
              </a:p>
              <a:p>
                <a:pPr lvl="1">
                  <a:buFont typeface="Wingdings" panose="05000000000000000000" pitchFamily="2" charset="2"/>
                  <a:buChar char="§"/>
                </a:pPr>
                <a:endParaRPr lang="en-GB" sz="1800" dirty="0">
                  <a:latin typeface="Abadi Extra Light" panose="020B0204020104020204" pitchFamily="34" charset="0"/>
                </a:endParaRPr>
              </a:p>
              <a:p>
                <a:pPr marL="457200" lvl="1" indent="0">
                  <a:buNone/>
                </a:pPr>
                <a:endParaRPr lang="en-GB" sz="1800" dirty="0">
                  <a:latin typeface="Abadi Extra Light" panose="020B0204020104020204" pitchFamily="34" charset="0"/>
                </a:endParaRPr>
              </a:p>
              <a:p>
                <a:pPr marL="457200" lvl="1" indent="0">
                  <a:buNone/>
                </a:pPr>
                <a:endParaRPr lang="en-GB" sz="1800" dirty="0">
                  <a:latin typeface="Abadi Extra Light" panose="020B0204020104020204" pitchFamily="34" charset="0"/>
                </a:endParaRPr>
              </a:p>
              <a:p>
                <a:pPr>
                  <a:buFont typeface="Wingdings" panose="05000000000000000000" pitchFamily="2" charset="2"/>
                  <a:buChar char="§"/>
                </a:pPr>
                <a:r>
                  <a:rPr lang="en-GB" sz="2800" dirty="0">
                    <a:latin typeface="Abadi Extra Light" panose="020B0204020104020204" pitchFamily="34" charset="0"/>
                  </a:rPr>
                  <a:t>Formally, (assuming differentiable function), some tests for convexity:</a:t>
                </a:r>
              </a:p>
              <a:p>
                <a:pPr lvl="1">
                  <a:buFont typeface="Wingdings" panose="05000000000000000000" pitchFamily="2" charset="2"/>
                  <a:buChar char="§"/>
                </a:pPr>
                <a:r>
                  <a:rPr lang="en-GB" sz="2400" dirty="0">
                    <a:latin typeface="Abadi Extra Light" panose="020B0204020104020204" pitchFamily="34" charset="0"/>
                  </a:rPr>
                  <a:t>First-order convexity (graph of </a:t>
                </a:r>
                <a14:m>
                  <m:oMath xmlns:m="http://schemas.openxmlformats.org/officeDocument/2006/math">
                    <m:r>
                      <a:rPr lang="en-GB" sz="2400" i="1" dirty="0" smtClean="0">
                        <a:latin typeface="Cambria Math" panose="02040503050406030204" pitchFamily="18" charset="0"/>
                      </a:rPr>
                      <m:t>𝑓</m:t>
                    </m:r>
                  </m:oMath>
                </a14:m>
                <a:r>
                  <a:rPr lang="en-GB" sz="2400" dirty="0">
                    <a:latin typeface="Abadi Extra Light" panose="020B0204020104020204" pitchFamily="34" charset="0"/>
                  </a:rPr>
                  <a:t> must be above all the tangents)</a:t>
                </a:r>
              </a:p>
              <a:p>
                <a:pPr marL="457200" lvl="1" indent="0">
                  <a:buNone/>
                </a:pPr>
                <a:endParaRPr lang="en-GB" sz="2400" dirty="0">
                  <a:latin typeface="Abadi Extra Light" panose="020B0204020104020204" pitchFamily="34" charset="0"/>
                </a:endParaRPr>
              </a:p>
              <a:p>
                <a:pPr lvl="1">
                  <a:buFont typeface="Wingdings" panose="05000000000000000000" pitchFamily="2" charset="2"/>
                  <a:buChar char="§"/>
                </a:pPr>
                <a:endParaRPr lang="en-GB" sz="2400" dirty="0">
                  <a:latin typeface="Abadi Extra Light" panose="020B0204020104020204" pitchFamily="34" charset="0"/>
                </a:endParaRPr>
              </a:p>
              <a:p>
                <a:pPr lvl="1">
                  <a:buFont typeface="Wingdings" panose="05000000000000000000" pitchFamily="2" charset="2"/>
                  <a:buChar char="§"/>
                </a:pPr>
                <a:endParaRPr lang="en-GB" sz="2400" dirty="0">
                  <a:latin typeface="Abadi Extra Light" panose="020B0204020104020204" pitchFamily="34" charset="0"/>
                </a:endParaRPr>
              </a:p>
              <a:p>
                <a:pPr lvl="1">
                  <a:buFont typeface="Wingdings" panose="05000000000000000000" pitchFamily="2" charset="2"/>
                  <a:buChar char="§"/>
                </a:pPr>
                <a:r>
                  <a:rPr lang="en-GB" sz="2400" dirty="0">
                    <a:latin typeface="Abadi Extra Light" panose="020B0204020104020204" pitchFamily="34" charset="0"/>
                  </a:rPr>
                  <a:t>Second derivative a.k.a. Hessian (if exists) must be positive semi-definite</a:t>
                </a: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973" t="-911" b="-3872"/>
                </a:stretch>
              </a:blipFill>
            </p:spPr>
            <p:txBody>
              <a:bodyPr/>
              <a:lstStyle/>
              <a:p>
                <a:r>
                  <a:rPr lang="en-CY">
                    <a:noFill/>
                  </a:rPr>
                  <a:t> </a:t>
                </a:r>
              </a:p>
            </p:txBody>
          </p:sp>
        </mc:Fallback>
      </mc:AlternateContent>
      <p:pic>
        <p:nvPicPr>
          <p:cNvPr id="8194" name="Picture 2">
            <a:extLst>
              <a:ext uri="{FF2B5EF4-FFF2-40B4-BE49-F238E27FC236}">
                <a16:creationId xmlns:a16="http://schemas.microsoft.com/office/drawing/2014/main" id="{F9FF7F03-9A67-48CB-A85C-9421029104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3413" y="1746863"/>
            <a:ext cx="4314605" cy="16821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68A7CA99-AFEF-4B74-AB70-6F96154C71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7888" y="4941168"/>
            <a:ext cx="3217484" cy="146552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0EB7382C-3594-460F-B02D-7543D49FA7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216" y="1621143"/>
            <a:ext cx="3067050" cy="1933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9216667"/>
      </p:ext>
    </p:extLst>
  </p:cSld>
  <p:clrMapOvr>
    <a:masterClrMapping/>
  </p:clrMapOvr>
  <mc:AlternateContent xmlns:mc="http://schemas.openxmlformats.org/markup-compatibility/2006" xmlns:p14="http://schemas.microsoft.com/office/powerpoint/2010/main">
    <mc:Choice Requires="p14">
      <p:transition spd="slow" p14:dur="2000" advTm="142615"/>
    </mc:Choice>
    <mc:Fallback xmlns="">
      <p:transition spd="slow" advTm="142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wipe(down)">
                                      <p:cBhvr>
                                        <p:cTn id="17" dur="5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wipe(down)">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down)">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wipe(down)">
                                      <p:cBhvr>
                                        <p:cTn id="32" dur="500"/>
                                        <p:tgtEl>
                                          <p:spTgt spid="819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wipe(down)">
                                      <p:cBhvr>
                                        <p:cTn id="3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Optimization Using First-Order Optimality</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GB" sz="2400" dirty="0">
                    <a:latin typeface="Abadi Extra Light" panose="020B0204020104020204" pitchFamily="34" charset="0"/>
                  </a:rPr>
                  <a:t>Very simple. Already used this approach for linear and ridge regression</a:t>
                </a:r>
              </a:p>
              <a:p>
                <a:pPr>
                  <a:buFont typeface="Wingdings" panose="05000000000000000000" pitchFamily="2" charset="2"/>
                  <a:buChar char="§"/>
                </a:pPr>
                <a:endParaRPr lang="en-GB" sz="2400" dirty="0">
                  <a:latin typeface="Abadi Extra Light" panose="020B0204020104020204" pitchFamily="34" charset="0"/>
                </a:endParaRPr>
              </a:p>
              <a:p>
                <a:pPr>
                  <a:buFont typeface="Wingdings" panose="05000000000000000000" pitchFamily="2" charset="2"/>
                  <a:buChar char="§"/>
                </a:pPr>
                <a:endParaRPr lang="en-GB" sz="2400" dirty="0">
                  <a:latin typeface="Abadi Extra Light" panose="020B0204020104020204" pitchFamily="34" charset="0"/>
                </a:endParaRPr>
              </a:p>
              <a:p>
                <a:pPr marL="0" indent="0">
                  <a:buNone/>
                </a:pPr>
                <a:endParaRPr lang="en-GB" sz="2400" dirty="0">
                  <a:latin typeface="Abadi Extra Light" panose="020B0204020104020204" pitchFamily="34" charset="0"/>
                </a:endParaRPr>
              </a:p>
              <a:p>
                <a:pPr marL="0" indent="0">
                  <a:buNone/>
                </a:pPr>
                <a:endParaRPr lang="en-GB" sz="2400" dirty="0">
                  <a:latin typeface="Abadi Extra Light" panose="020B0204020104020204" pitchFamily="34" charset="0"/>
                </a:endParaRPr>
              </a:p>
              <a:p>
                <a:pPr marL="0" indent="0">
                  <a:buNone/>
                </a:pPr>
                <a:endParaRPr lang="en-GB" sz="2400" dirty="0">
                  <a:latin typeface="Abadi Extra Light" panose="020B0204020104020204" pitchFamily="34" charset="0"/>
                </a:endParaRPr>
              </a:p>
              <a:p>
                <a:pPr>
                  <a:buFont typeface="Wingdings" panose="05000000000000000000" pitchFamily="2" charset="2"/>
                  <a:buChar char="§"/>
                </a:pPr>
                <a:r>
                  <a:rPr lang="en-GB" sz="2400" dirty="0">
                    <a:latin typeface="Abadi Extra Light" panose="020B0204020104020204" pitchFamily="34" charset="0"/>
                  </a:rPr>
                  <a:t>First order optimality: The gradient </a:t>
                </a:r>
                <a14:m>
                  <m:oMath xmlns:m="http://schemas.openxmlformats.org/officeDocument/2006/math">
                    <m:r>
                      <a:rPr lang="en-GB" sz="2400" b="1" i="1" dirty="0" smtClean="0">
                        <a:latin typeface="Cambria Math" panose="02040503050406030204" pitchFamily="18" charset="0"/>
                      </a:rPr>
                      <m:t>𝒈</m:t>
                    </m:r>
                  </m:oMath>
                </a14:m>
                <a:r>
                  <a:rPr lang="en-GB" sz="2400" dirty="0">
                    <a:latin typeface="Abadi Extra Light" panose="020B0204020104020204" pitchFamily="34" charset="0"/>
                  </a:rPr>
                  <a:t> must be equal to zero at the optima</a:t>
                </a:r>
              </a:p>
              <a:p>
                <a:pPr marL="0" indent="0">
                  <a:buNone/>
                </a:pPr>
                <a:endParaRPr lang="en-GB" sz="2400" dirty="0">
                  <a:latin typeface="Abadi Extra Light" panose="020B0204020104020204" pitchFamily="34" charset="0"/>
                </a:endParaRPr>
              </a:p>
              <a:p>
                <a:pPr marL="0" indent="0">
                  <a:buNone/>
                </a:pPr>
                <a:endParaRPr lang="en-GB" sz="600" dirty="0">
                  <a:latin typeface="Abadi Extra Light" panose="020B0204020104020204" pitchFamily="34" charset="0"/>
                </a:endParaRPr>
              </a:p>
              <a:p>
                <a:pPr>
                  <a:buFont typeface="Wingdings" panose="05000000000000000000" pitchFamily="2" charset="2"/>
                  <a:buChar char="§"/>
                </a:pPr>
                <a:r>
                  <a:rPr lang="en-GB" sz="2400" dirty="0">
                    <a:latin typeface="Abadi Extra Light" panose="020B0204020104020204" pitchFamily="34" charset="0"/>
                  </a:rPr>
                  <a:t>Sometimes, setting </a:t>
                </a:r>
                <a14:m>
                  <m:oMath xmlns:m="http://schemas.openxmlformats.org/officeDocument/2006/math">
                    <m:r>
                      <a:rPr lang="en-GB" sz="2400" b="1" i="1" dirty="0" smtClean="0">
                        <a:latin typeface="Cambria Math" panose="02040503050406030204" pitchFamily="18" charset="0"/>
                      </a:rPr>
                      <m:t>𝒈</m:t>
                    </m:r>
                  </m:oMath>
                </a14:m>
                <a:r>
                  <a:rPr lang="en-GB" sz="2400" dirty="0">
                    <a:latin typeface="Abadi Extra Light" panose="020B0204020104020204" pitchFamily="34" charset="0"/>
                  </a:rPr>
                  <a:t> </a:t>
                </a:r>
                <a14:m>
                  <m:oMath xmlns:m="http://schemas.openxmlformats.org/officeDocument/2006/math">
                    <m:r>
                      <a:rPr lang="en-GB" sz="2400" b="1" i="1" dirty="0" smtClean="0">
                        <a:latin typeface="Cambria Math" panose="02040503050406030204" pitchFamily="18" charset="0"/>
                      </a:rPr>
                      <m:t>= </m:t>
                    </m:r>
                    <m:r>
                      <a:rPr lang="en-GB" sz="2400" b="1" i="1" dirty="0" smtClean="0">
                        <a:latin typeface="Cambria Math" panose="02040503050406030204" pitchFamily="18" charset="0"/>
                      </a:rPr>
                      <m:t>𝟎</m:t>
                    </m:r>
                    <m:r>
                      <a:rPr lang="en-GB" sz="2400" b="1" i="1" dirty="0" smtClean="0">
                        <a:latin typeface="Cambria Math" panose="02040503050406030204" pitchFamily="18" charset="0"/>
                      </a:rPr>
                      <m:t> </m:t>
                    </m:r>
                  </m:oMath>
                </a14:m>
                <a:r>
                  <a:rPr lang="en-GB" sz="2400" dirty="0">
                    <a:latin typeface="Abadi Extra Light" panose="020B0204020104020204" pitchFamily="34" charset="0"/>
                  </a:rPr>
                  <a:t>and solving for </a:t>
                </a:r>
                <a14:m>
                  <m:oMath xmlns:m="http://schemas.openxmlformats.org/officeDocument/2006/math">
                    <m:r>
                      <a:rPr lang="en-GB" sz="2400" b="1" i="1" dirty="0" smtClean="0">
                        <a:latin typeface="Cambria Math" panose="02040503050406030204" pitchFamily="18" charset="0"/>
                      </a:rPr>
                      <m:t>𝒘</m:t>
                    </m:r>
                  </m:oMath>
                </a14:m>
                <a:r>
                  <a:rPr lang="en-GB" sz="2400" dirty="0">
                    <a:latin typeface="Abadi Extra Light" panose="020B0204020104020204" pitchFamily="34" charset="0"/>
                  </a:rPr>
                  <a:t> gives a closed form solution </a:t>
                </a:r>
              </a:p>
              <a:p>
                <a:pPr marL="0" indent="0">
                  <a:buNone/>
                </a:pPr>
                <a:endParaRPr lang="en-GB" sz="600" dirty="0">
                  <a:latin typeface="Abadi Extra Light" panose="020B0204020104020204" pitchFamily="34" charset="0"/>
                </a:endParaRPr>
              </a:p>
              <a:p>
                <a:pPr>
                  <a:buFont typeface="Wingdings" panose="05000000000000000000" pitchFamily="2" charset="2"/>
                  <a:buChar char="§"/>
                </a:pPr>
                <a:r>
                  <a:rPr lang="en-GB" sz="2400" dirty="0">
                    <a:latin typeface="Abadi Extra Light" panose="020B0204020104020204" pitchFamily="34" charset="0"/>
                  </a:rPr>
                  <a:t>If closed form solution is not available, the gradient vector </a:t>
                </a:r>
                <a14:m>
                  <m:oMath xmlns:m="http://schemas.openxmlformats.org/officeDocument/2006/math">
                    <m:r>
                      <a:rPr lang="en-GB" sz="2400" b="1" i="1" dirty="0" smtClean="0">
                        <a:latin typeface="Cambria Math" panose="02040503050406030204" pitchFamily="18" charset="0"/>
                      </a:rPr>
                      <m:t>𝒈</m:t>
                    </m:r>
                  </m:oMath>
                </a14:m>
                <a:r>
                  <a:rPr lang="en-GB" sz="2400" dirty="0">
                    <a:latin typeface="Abadi Extra Light" panose="020B0204020104020204" pitchFamily="34" charset="0"/>
                  </a:rPr>
                  <a:t> can still be used in iterative optimization algos, like </a:t>
                </a:r>
                <a:r>
                  <a:rPr lang="en-GB" sz="2400" dirty="0">
                    <a:solidFill>
                      <a:srgbClr val="0000FF"/>
                    </a:solidFill>
                    <a:latin typeface="Abadi Extra Light" panose="020B0204020104020204" pitchFamily="34" charset="0"/>
                  </a:rPr>
                  <a:t>gradient descent</a:t>
                </a:r>
              </a:p>
              <a:p>
                <a:pPr lvl="1">
                  <a:buFont typeface="Wingdings" panose="05000000000000000000" pitchFamily="2" charset="2"/>
                  <a:buChar char="§"/>
                </a:pPr>
                <a:endParaRPr lang="en-GB" sz="1600" dirty="0">
                  <a:latin typeface="Abadi Extra Light" panose="020B0204020104020204" pitchFamily="34" charset="0"/>
                </a:endParaRPr>
              </a:p>
              <a:p>
                <a:pPr lvl="1">
                  <a:buFont typeface="Wingdings" panose="05000000000000000000" pitchFamily="2" charset="2"/>
                  <a:buChar char="§"/>
                </a:pPr>
                <a:endParaRPr lang="en-GB" sz="1600" dirty="0">
                  <a:latin typeface="Abadi Extra Light" panose="020B0204020104020204" pitchFamily="34" charset="0"/>
                </a:endParaRPr>
              </a:p>
              <a:p>
                <a:pPr lvl="1">
                  <a:buFont typeface="Wingdings" panose="05000000000000000000" pitchFamily="2" charset="2"/>
                  <a:buChar char="§"/>
                </a:pPr>
                <a:endParaRPr lang="en-GB" sz="1600" dirty="0">
                  <a:latin typeface="Abadi Extra Light" panose="020B0204020104020204" pitchFamily="34" charset="0"/>
                </a:endParaRPr>
              </a:p>
              <a:p>
                <a:pPr marL="457200" lvl="1" indent="0">
                  <a:buNone/>
                </a:pPr>
                <a:endParaRPr lang="en-GB" sz="1600" dirty="0">
                  <a:latin typeface="Abadi Extra Light" panose="020B0204020104020204" pitchFamily="34" charset="0"/>
                </a:endParaRPr>
              </a:p>
              <a:p>
                <a:pPr marL="457200" lvl="1" indent="0">
                  <a:buNone/>
                </a:pPr>
                <a:endParaRPr lang="en-GB" sz="16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a:p>
                <a:pPr marL="0" indent="0">
                  <a:buNone/>
                </a:pPr>
                <a:endParaRPr lang="en-GB" sz="100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757" t="-911"/>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2940641-91C3-442E-B10A-CBC88CB5C98D}"/>
                  </a:ext>
                </a:extLst>
              </p:cNvPr>
              <p:cNvSpPr txBox="1"/>
              <p:nvPr/>
            </p:nvSpPr>
            <p:spPr>
              <a:xfrm>
                <a:off x="4533289" y="4384833"/>
                <a:ext cx="2790251" cy="430887"/>
              </a:xfrm>
              <a:prstGeom prst="rect">
                <a:avLst/>
              </a:prstGeom>
              <a:noFill/>
            </p:spPr>
            <p:txBody>
              <a:bodyPr wrap="none" lIns="0" tIns="0" rIns="0" bIns="0" rtlCol="0">
                <a:spAutoFit/>
              </a:bodyPr>
              <a:lstStyle/>
              <a:p>
                <a14:m>
                  <m:oMath xmlns:m="http://schemas.openxmlformats.org/officeDocument/2006/math">
                    <m:r>
                      <a:rPr lang="en-IN" sz="2800" b="1" i="1" smtClean="0">
                        <a:latin typeface="Cambria Math" panose="02040503050406030204" pitchFamily="18" charset="0"/>
                      </a:rPr>
                      <m:t>𝒈</m:t>
                    </m:r>
                    <m:r>
                      <a:rPr lang="en-IN" sz="2800" b="0" i="1" smtClean="0">
                        <a:latin typeface="Cambria Math" panose="02040503050406030204" pitchFamily="18" charset="0"/>
                      </a:rPr>
                      <m:t>=</m:t>
                    </m:r>
                    <m:sSub>
                      <m:sSubPr>
                        <m:ctrlPr>
                          <a:rPr lang="en-IN" sz="2800" b="0" i="1" smtClean="0">
                            <a:latin typeface="Cambria Math" panose="02040503050406030204" pitchFamily="18" charset="0"/>
                          </a:rPr>
                        </m:ctrlPr>
                      </m:sSubPr>
                      <m:e>
                        <m:r>
                          <m:rPr>
                            <m:sty m:val="p"/>
                          </m:rPr>
                          <a:rPr lang="en-IN" sz="2800" b="0" i="0" smtClean="0">
                            <a:latin typeface="Cambria Math" panose="02040503050406030204" pitchFamily="18" charset="0"/>
                          </a:rPr>
                          <m:t>∇</m:t>
                        </m:r>
                      </m:e>
                      <m:sub>
                        <m:r>
                          <a:rPr lang="en-IN" sz="2800" b="1" i="1" smtClean="0">
                            <a:latin typeface="Cambria Math" panose="02040503050406030204" pitchFamily="18" charset="0"/>
                          </a:rPr>
                          <m:t>𝒘</m:t>
                        </m:r>
                      </m:sub>
                    </m:sSub>
                    <m:d>
                      <m:dPr>
                        <m:begChr m:val="["/>
                        <m:endChr m:val="]"/>
                        <m:ctrlPr>
                          <a:rPr lang="en-IN" sz="2800" b="1" i="1" dirty="0" smtClean="0">
                            <a:latin typeface="Cambria Math" panose="02040503050406030204" pitchFamily="18" charset="0"/>
                          </a:rPr>
                        </m:ctrlPr>
                      </m:dPr>
                      <m:e>
                        <m:r>
                          <a:rPr lang="en-IN" sz="2800" b="0" i="1" dirty="0" smtClean="0">
                            <a:latin typeface="Cambria Math" panose="02040503050406030204" pitchFamily="18" charset="0"/>
                          </a:rPr>
                          <m:t>𝐿</m:t>
                        </m:r>
                        <m:r>
                          <a:rPr lang="en-IN" sz="2800" b="1" i="1" dirty="0" smtClean="0">
                            <a:latin typeface="Cambria Math" panose="02040503050406030204" pitchFamily="18" charset="0"/>
                          </a:rPr>
                          <m:t>(</m:t>
                        </m:r>
                        <m:r>
                          <a:rPr lang="en-IN" sz="2800" b="1" i="1" dirty="0" smtClean="0">
                            <a:latin typeface="Cambria Math" panose="02040503050406030204" pitchFamily="18" charset="0"/>
                          </a:rPr>
                          <m:t>𝒘</m:t>
                        </m:r>
                        <m:r>
                          <a:rPr lang="en-IN" sz="2800" b="1" i="1" dirty="0" smtClean="0">
                            <a:latin typeface="Cambria Math" panose="02040503050406030204" pitchFamily="18" charset="0"/>
                          </a:rPr>
                          <m:t>)</m:t>
                        </m:r>
                      </m:e>
                    </m:d>
                  </m:oMath>
                </a14:m>
                <a:r>
                  <a:rPr lang="en-IN" sz="2800" b="1" dirty="0"/>
                  <a:t> = 0 </a:t>
                </a:r>
              </a:p>
            </p:txBody>
          </p:sp>
        </mc:Choice>
        <mc:Fallback xmlns="">
          <p:sp>
            <p:nvSpPr>
              <p:cNvPr id="3" name="TextBox 2">
                <a:extLst>
                  <a:ext uri="{FF2B5EF4-FFF2-40B4-BE49-F238E27FC236}">
                    <a16:creationId xmlns:a16="http://schemas.microsoft.com/office/drawing/2014/main" xmlns="" xmlns:a14="http://schemas.microsoft.com/office/drawing/2010/main" id="{32940641-91C3-442E-B10A-CBC88CB5C98D}"/>
                  </a:ext>
                </a:extLst>
              </p:cNvPr>
              <p:cNvSpPr txBox="1">
                <a:spLocks noRot="1" noChangeAspect="1" noMove="1" noResize="1" noEditPoints="1" noAdjustHandles="1" noChangeArrowheads="1" noChangeShapeType="1" noTextEdit="1"/>
              </p:cNvSpPr>
              <p:nvPr/>
            </p:nvSpPr>
            <p:spPr>
              <a:xfrm>
                <a:off x="4533289" y="4384833"/>
                <a:ext cx="2790251" cy="430887"/>
              </a:xfrm>
              <a:prstGeom prst="rect">
                <a:avLst/>
              </a:prstGeom>
              <a:blipFill>
                <a:blip r:embed="rId4" cstate="print"/>
                <a:stretch>
                  <a:fillRect t="-23944" r="-6783" b="-50704"/>
                </a:stretch>
              </a:blipFill>
            </p:spPr>
            <p:txBody>
              <a:bodyPr/>
              <a:lstStyle/>
              <a:p>
                <a:r>
                  <a:rPr lang="en-IN">
                    <a:noFill/>
                  </a:rPr>
                  <a:t> </a:t>
                </a:r>
              </a:p>
            </p:txBody>
          </p:sp>
        </mc:Fallback>
      </mc:AlternateContent>
      <p:pic>
        <p:nvPicPr>
          <p:cNvPr id="1026" name="Picture 2">
            <a:extLst>
              <a:ext uri="{FF2B5EF4-FFF2-40B4-BE49-F238E27FC236}">
                <a16:creationId xmlns:a16="http://schemas.microsoft.com/office/drawing/2014/main" id="{98F6AAE1-2CB7-45C3-8641-8C2C438B87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9302" y="1723867"/>
            <a:ext cx="5014238" cy="1872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5F1059-A9E7-4CBE-8156-BECAD85DBCBD}"/>
              </a:ext>
            </a:extLst>
          </p:cNvPr>
          <p:cNvPicPr>
            <a:picLocks noChangeAspect="1"/>
          </p:cNvPicPr>
          <p:nvPr/>
        </p:nvPicPr>
        <p:blipFill>
          <a:blip r:embed="rId6" cstate="print"/>
          <a:stretch>
            <a:fillRect/>
          </a:stretch>
        </p:blipFill>
        <p:spPr>
          <a:xfrm>
            <a:off x="11135310" y="1687333"/>
            <a:ext cx="1004822" cy="965223"/>
          </a:xfrm>
          <a:prstGeom prst="rect">
            <a:avLst/>
          </a:prstGeom>
        </p:spPr>
      </p:pic>
      <mc:AlternateContent xmlns:mc="http://schemas.openxmlformats.org/markup-compatibility/2006" xmlns:a14="http://schemas.microsoft.com/office/drawing/2010/main">
        <mc:Choice Requires="a14">
          <p:sp>
            <p:nvSpPr>
              <p:cNvPr id="8" name="Speech Bubble: Rectangle 7">
                <a:extLst>
                  <a:ext uri="{FF2B5EF4-FFF2-40B4-BE49-F238E27FC236}">
                    <a16:creationId xmlns:a16="http://schemas.microsoft.com/office/drawing/2014/main" id="{9C487910-29B7-4E3A-BF31-FAFE73240195}"/>
                  </a:ext>
                </a:extLst>
              </p:cNvPr>
              <p:cNvSpPr/>
              <p:nvPr/>
            </p:nvSpPr>
            <p:spPr>
              <a:xfrm>
                <a:off x="8707227" y="2614740"/>
                <a:ext cx="3219528" cy="981326"/>
              </a:xfrm>
              <a:prstGeom prst="wedgeRectCallout">
                <a:avLst>
                  <a:gd name="adj1" fmla="val 36937"/>
                  <a:gd name="adj2" fmla="val -9019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b="0" dirty="0">
                    <a:solidFill>
                      <a:schemeClr val="tx1"/>
                    </a:solidFill>
                    <a:latin typeface="Abadi Extra Light" panose="020B0204020104020204" pitchFamily="34" charset="0"/>
                  </a:rPr>
                  <a:t>The approach works only </a:t>
                </a:r>
                <a:r>
                  <a:rPr lang="en-IN" sz="1400" dirty="0">
                    <a:solidFill>
                      <a:schemeClr val="tx1"/>
                    </a:solidFill>
                    <a:latin typeface="Abadi Extra Light" panose="020B0204020104020204" pitchFamily="34" charset="0"/>
                  </a:rPr>
                  <a:t>for very simple problems where the objective is convex and there are no constraints on the values </a:t>
                </a:r>
                <a14:m>
                  <m:oMath xmlns:m="http://schemas.openxmlformats.org/officeDocument/2006/math">
                    <m:r>
                      <a:rPr lang="en-IN" sz="1400" b="1" i="1" dirty="0" smtClean="0">
                        <a:solidFill>
                          <a:schemeClr val="tx1"/>
                        </a:solidFill>
                        <a:latin typeface="Cambria Math" panose="02040503050406030204" pitchFamily="18" charset="0"/>
                      </a:rPr>
                      <m:t>𝒘</m:t>
                    </m:r>
                  </m:oMath>
                </a14:m>
                <a:r>
                  <a:rPr lang="en-IN" sz="1400" dirty="0">
                    <a:solidFill>
                      <a:schemeClr val="tx1"/>
                    </a:solidFill>
                    <a:latin typeface="Abadi Extra Light" panose="020B0204020104020204" pitchFamily="34" charset="0"/>
                  </a:rPr>
                  <a:t> can take</a:t>
                </a:r>
                <a:endParaRPr lang="en-IN" sz="1400" b="0" dirty="0">
                  <a:solidFill>
                    <a:schemeClr val="tx1"/>
                  </a:solidFill>
                  <a:latin typeface="Abadi Extra Light" panose="020B0204020104020204" pitchFamily="34" charset="0"/>
                </a:endParaRPr>
              </a:p>
            </p:txBody>
          </p:sp>
        </mc:Choice>
        <mc:Fallback xmlns="">
          <p:sp>
            <p:nvSpPr>
              <p:cNvPr id="8" name="Speech Bubble: Rectangle 7">
                <a:extLst>
                  <a:ext uri="{FF2B5EF4-FFF2-40B4-BE49-F238E27FC236}">
                    <a16:creationId xmlns:a16="http://schemas.microsoft.com/office/drawing/2014/main" id="{9C487910-29B7-4E3A-BF31-FAFE73240195}"/>
                  </a:ext>
                </a:extLst>
              </p:cNvPr>
              <p:cNvSpPr>
                <a:spLocks noRot="1" noChangeAspect="1" noMove="1" noResize="1" noEditPoints="1" noAdjustHandles="1" noChangeArrowheads="1" noChangeShapeType="1" noTextEdit="1"/>
              </p:cNvSpPr>
              <p:nvPr/>
            </p:nvSpPr>
            <p:spPr>
              <a:xfrm>
                <a:off x="8707227" y="2614740"/>
                <a:ext cx="3219528" cy="981326"/>
              </a:xfrm>
              <a:prstGeom prst="wedgeRectCallout">
                <a:avLst>
                  <a:gd name="adj1" fmla="val 36937"/>
                  <a:gd name="adj2" fmla="val -90199"/>
                </a:avLst>
              </a:prstGeom>
              <a:blipFill>
                <a:blip r:embed="rId7"/>
                <a:stretch>
                  <a:fillRect b="-2679"/>
                </a:stretch>
              </a:blipFill>
              <a:ln>
                <a:solidFill>
                  <a:schemeClr val="accent2"/>
                </a:solidFill>
              </a:ln>
            </p:spPr>
            <p:txBody>
              <a:bodyPr/>
              <a:lstStyle/>
              <a:p>
                <a:r>
                  <a:rPr lang="en-CY">
                    <a:noFill/>
                  </a:rPr>
                  <a:t> </a:t>
                </a:r>
              </a:p>
            </p:txBody>
          </p:sp>
        </mc:Fallback>
      </mc:AlternateContent>
      <p:sp>
        <p:nvSpPr>
          <p:cNvPr id="11" name="Speech Bubble: Rectangle 10">
            <a:extLst>
              <a:ext uri="{FF2B5EF4-FFF2-40B4-BE49-F238E27FC236}">
                <a16:creationId xmlns:a16="http://schemas.microsoft.com/office/drawing/2014/main" id="{3DE3D856-FEE8-4FB3-B939-0887DFC3CFE8}"/>
              </a:ext>
            </a:extLst>
          </p:cNvPr>
          <p:cNvSpPr/>
          <p:nvPr/>
        </p:nvSpPr>
        <p:spPr>
          <a:xfrm>
            <a:off x="7466202" y="1655856"/>
            <a:ext cx="3511159" cy="718228"/>
          </a:xfrm>
          <a:prstGeom prst="wedgeRectCallout">
            <a:avLst>
              <a:gd name="adj1" fmla="val 64142"/>
              <a:gd name="adj2" fmla="val 1261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b="0" dirty="0">
                <a:solidFill>
                  <a:schemeClr val="tx1"/>
                </a:solidFill>
                <a:latin typeface="Abadi Extra Light" panose="020B0204020104020204" pitchFamily="34" charset="0"/>
              </a:rPr>
              <a:t>Called “first order” since only gradient is used and gradient </a:t>
            </a:r>
            <a:r>
              <a:rPr lang="en-IN" sz="1400" dirty="0">
                <a:solidFill>
                  <a:schemeClr val="tx1"/>
                </a:solidFill>
                <a:latin typeface="Abadi Extra Light" panose="020B0204020104020204" pitchFamily="34" charset="0"/>
              </a:rPr>
              <a:t>provides the first order info about the function being optimized</a:t>
            </a:r>
            <a:endParaRPr lang="en-IN" sz="1400" b="0" dirty="0">
              <a:solidFill>
                <a:schemeClr val="tx1"/>
              </a:solidFill>
              <a:latin typeface="Abadi Extra Light" panose="020B0204020104020204" pitchFamily="34" charset="0"/>
            </a:endParaRPr>
          </a:p>
        </p:txBody>
      </p:sp>
    </p:spTree>
    <p:custDataLst>
      <p:tags r:id="rId1"/>
    </p:custDataLst>
    <p:extLst>
      <p:ext uri="{BB962C8B-B14F-4D97-AF65-F5344CB8AC3E}">
        <p14:creationId xmlns:p14="http://schemas.microsoft.com/office/powerpoint/2010/main" val="1939802206"/>
      </p:ext>
    </p:extLst>
  </p:cSld>
  <p:clrMapOvr>
    <a:masterClrMapping/>
  </p:clrMapOvr>
  <mc:AlternateContent xmlns:mc="http://schemas.openxmlformats.org/markup-compatibility/2006" xmlns:p14="http://schemas.microsoft.com/office/powerpoint/2010/main">
    <mc:Choice Requires="p14">
      <p:transition spd="slow" p14:dur="2000" advTm="158248"/>
    </mc:Choice>
    <mc:Fallback xmlns="">
      <p:transition spd="slow" advTm="1582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charRg st="2" end="2"/>
                                            </p:txEl>
                                          </p:spTgt>
                                        </p:tgtEl>
                                        <p:attrNameLst>
                                          <p:attrName>style.visibility</p:attrName>
                                        </p:attrNameLst>
                                      </p:cBhvr>
                                      <p:to>
                                        <p:strVal val="visible"/>
                                      </p:to>
                                    </p:set>
                                    <p:animEffect transition="in" filter="wipe(down)">
                                      <p:cBhvr>
                                        <p:cTn id="13" dur="500"/>
                                        <p:tgtEl>
                                          <p:spTgt spid="4">
                                            <p:txEl>
                                              <p:char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xEl>
                                              <p:charRg st="2" end="2"/>
                                            </p:txEl>
                                          </p:spTgt>
                                        </p:tgtEl>
                                        <p:attrNameLst>
                                          <p:attrName>style.visibility</p:attrName>
                                        </p:attrNameLst>
                                      </p:cBhvr>
                                      <p:to>
                                        <p:strVal val="visible"/>
                                      </p:to>
                                    </p:set>
                                    <p:animEffect transition="in" filter="wipe(down)">
                                      <p:cBhvr>
                                        <p:cTn id="31" dur="500"/>
                                        <p:tgtEl>
                                          <p:spTgt spid="4">
                                            <p:txEl>
                                              <p:char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charRg st="2" end="2"/>
                                            </p:txEl>
                                          </p:spTgt>
                                        </p:tgtEl>
                                        <p:attrNameLst>
                                          <p:attrName>style.visibility</p:attrName>
                                        </p:attrNameLst>
                                      </p:cBhvr>
                                      <p:to>
                                        <p:strVal val="visible"/>
                                      </p:to>
                                    </p:set>
                                    <p:animEffect transition="in" filter="wipe(down)">
                                      <p:cBhvr>
                                        <p:cTn id="41" dur="500"/>
                                        <p:tgtEl>
                                          <p:spTgt spid="4">
                                            <p:txEl>
                                              <p:char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99F811E-FA6F-4B9B-9DB5-AD08871CC0FB}"/>
              </a:ext>
            </a:extLst>
          </p:cNvPr>
          <p:cNvSpPr/>
          <p:nvPr/>
        </p:nvSpPr>
        <p:spPr>
          <a:xfrm>
            <a:off x="134308" y="3110542"/>
            <a:ext cx="9553444" cy="3543171"/>
          </a:xfrm>
          <a:prstGeom prst="roundRect">
            <a:avLst/>
          </a:prstGeom>
          <a:solidFill>
            <a:schemeClr val="accent1">
              <a:alpha val="0"/>
            </a:schemeClr>
          </a:solid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590950"/>
          </a:xfrm>
        </p:spPr>
        <p:txBody>
          <a:bodyPr>
            <a:normAutofit fontScale="90000"/>
          </a:bodyPr>
          <a:lstStyle/>
          <a:p>
            <a:r>
              <a:rPr lang="en-IN" dirty="0">
                <a:solidFill>
                  <a:schemeClr val="accent2">
                    <a:lumMod val="75000"/>
                  </a:schemeClr>
                </a:solidFill>
              </a:rPr>
              <a:t>Optimization via Gradient Descent</a:t>
            </a:r>
          </a:p>
        </p:txBody>
      </p:sp>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marL="457200" lvl="1" indent="0">
              <a:buNone/>
            </a:pPr>
            <a:endParaRPr lang="en-GB" sz="2000" dirty="0">
              <a:latin typeface="Abadi Extra Light" panose="020B0204020104020204" pitchFamily="34" charset="0"/>
            </a:endParaRPr>
          </a:p>
          <a:p>
            <a:pPr marL="457200" lvl="1" indent="0">
              <a:buNone/>
            </a:pPr>
            <a:endParaRPr lang="en-GB" sz="2000" dirty="0">
              <a:latin typeface="Abadi Extra Light" panose="020B0204020104020204" pitchFamily="34" charset="0"/>
            </a:endParaRPr>
          </a:p>
          <a:p>
            <a:pPr marL="457200" lvl="1" indent="0">
              <a:buNone/>
            </a:pPr>
            <a:endParaRPr lang="en-GB" sz="2000" dirty="0">
              <a:latin typeface="Abadi Extra Light" panose="020B0204020104020204" pitchFamily="34" charset="0"/>
            </a:endParaRPr>
          </a:p>
          <a:p>
            <a:pPr marL="0" indent="0">
              <a:buNone/>
            </a:pPr>
            <a:endParaRPr lang="en-GB" sz="1100" dirty="0">
              <a:latin typeface="Abadi Extra Light" panose="020B0204020104020204" pitchFamily="34" charset="0"/>
            </a:endParaRPr>
          </a:p>
          <a:p>
            <a:pPr marL="0" indent="0">
              <a:buNone/>
            </a:pPr>
            <a:endParaRPr lang="en-GB" sz="1100" dirty="0">
              <a:latin typeface="Abadi Extra Light" panose="020B0204020104020204" pitchFamily="34" charset="0"/>
            </a:endParaRPr>
          </a:p>
          <a:p>
            <a:pPr marL="0" indent="0">
              <a:buNone/>
            </a:pPr>
            <a:endParaRPr lang="en-GB" sz="1100" dirty="0">
              <a:latin typeface="Abadi Extra Light" panose="020B0204020104020204" pitchFamily="34" charset="0"/>
            </a:endParaRPr>
          </a:p>
          <a:p>
            <a:pPr marL="0" indent="0">
              <a:buNone/>
            </a:pPr>
            <a:endParaRPr lang="en-GB" sz="1100" dirty="0">
              <a:latin typeface="Abadi Extra Light" panose="020B0204020104020204" pitchFamily="34" charset="0"/>
            </a:endParaRPr>
          </a:p>
          <a:p>
            <a:pPr marL="0" indent="0">
              <a:buNone/>
            </a:pPr>
            <a:endParaRPr lang="en-GB" sz="1100" dirty="0">
              <a:latin typeface="Abadi Extra Light" panose="020B02040201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61BDB1-8498-4D8E-A9BA-AA908FA0FB4D}"/>
                  </a:ext>
                </a:extLst>
              </p:cNvPr>
              <p:cNvSpPr txBox="1"/>
              <p:nvPr/>
            </p:nvSpPr>
            <p:spPr>
              <a:xfrm>
                <a:off x="263645" y="3232714"/>
                <a:ext cx="9294769" cy="3421321"/>
              </a:xfrm>
              <a:prstGeom prst="rect">
                <a:avLst/>
              </a:prstGeom>
              <a:noFill/>
            </p:spPr>
            <p:txBody>
              <a:bodyPr wrap="square" rtlCol="0">
                <a:spAutoFit/>
              </a:bodyPr>
              <a:lstStyle/>
              <a:p>
                <a:pPr marL="285750" indent="-285750">
                  <a:buFont typeface="Wingdings" panose="05000000000000000000" pitchFamily="2" charset="2"/>
                  <a:buChar char="§"/>
                </a:pPr>
                <a:r>
                  <a:rPr lang="en-IN" sz="2800" dirty="0">
                    <a:latin typeface="Abadi Extra Light" panose="020B0204020104020204" pitchFamily="34" charset="0"/>
                  </a:rPr>
                  <a:t>Initialize </a:t>
                </a:r>
                <a14:m>
                  <m:oMath xmlns:m="http://schemas.openxmlformats.org/officeDocument/2006/math">
                    <m:r>
                      <a:rPr lang="en-IN" sz="2800" b="1" i="1" dirty="0">
                        <a:latin typeface="Cambria Math" panose="02040503050406030204" pitchFamily="18" charset="0"/>
                      </a:rPr>
                      <m:t>𝒘</m:t>
                    </m:r>
                  </m:oMath>
                </a14:m>
                <a:r>
                  <a:rPr lang="en-IN" sz="2800" dirty="0">
                    <a:latin typeface="Abadi Extra Light" panose="020B0204020104020204" pitchFamily="34" charset="0"/>
                  </a:rPr>
                  <a:t> as </a:t>
                </a:r>
                <a14:m>
                  <m:oMath xmlns:m="http://schemas.openxmlformats.org/officeDocument/2006/math">
                    <m:sSup>
                      <m:sSupPr>
                        <m:ctrlPr>
                          <a:rPr lang="en-IN" sz="2800" i="1">
                            <a:latin typeface="Cambria Math" panose="02040503050406030204" pitchFamily="18" charset="0"/>
                          </a:rPr>
                        </m:ctrlPr>
                      </m:sSupPr>
                      <m:e>
                        <m:r>
                          <a:rPr lang="en-IN" sz="2800" b="1" i="1">
                            <a:latin typeface="Cambria Math" panose="02040503050406030204" pitchFamily="18" charset="0"/>
                          </a:rPr>
                          <m:t>𝒘</m:t>
                        </m:r>
                      </m:e>
                      <m:sup>
                        <m:r>
                          <a:rPr lang="en-IN" sz="2800" i="1">
                            <a:latin typeface="Cambria Math" panose="02040503050406030204" pitchFamily="18" charset="0"/>
                          </a:rPr>
                          <m:t>(0)</m:t>
                        </m:r>
                      </m:sup>
                    </m:sSup>
                  </m:oMath>
                </a14:m>
                <a:endParaRPr lang="en-IN" sz="2800" dirty="0">
                  <a:latin typeface="Abadi Extra Light" panose="020B0204020104020204" pitchFamily="34" charset="0"/>
                </a:endParaRPr>
              </a:p>
              <a:p>
                <a:endParaRPr lang="en-IN" sz="2800" dirty="0">
                  <a:latin typeface="Abadi Extra Light" panose="020B0204020104020204" pitchFamily="34" charset="0"/>
                </a:endParaRPr>
              </a:p>
              <a:p>
                <a:pPr marL="285750" indent="-285750">
                  <a:buFont typeface="Wingdings" panose="05000000000000000000" pitchFamily="2" charset="2"/>
                  <a:buChar char="§"/>
                </a:pPr>
                <a:r>
                  <a:rPr lang="en-IN" sz="2800" dirty="0">
                    <a:latin typeface="Abadi Extra Light" panose="020B0204020104020204" pitchFamily="34" charset="0"/>
                  </a:rPr>
                  <a:t>For iteration </a:t>
                </a:r>
                <a14:m>
                  <m:oMath xmlns:m="http://schemas.openxmlformats.org/officeDocument/2006/math">
                    <m:r>
                      <a:rPr lang="en-IN" sz="2800" i="1" dirty="0">
                        <a:latin typeface="Cambria Math" panose="02040503050406030204" pitchFamily="18" charset="0"/>
                      </a:rPr>
                      <m:t>𝑡</m:t>
                    </m:r>
                    <m:r>
                      <a:rPr lang="en-IN" sz="2800" i="1" dirty="0">
                        <a:latin typeface="Cambria Math" panose="02040503050406030204" pitchFamily="18" charset="0"/>
                      </a:rPr>
                      <m:t>=0,1,2,… </m:t>
                    </m:r>
                  </m:oMath>
                </a14:m>
                <a:r>
                  <a:rPr lang="en-IN" sz="2800" dirty="0">
                    <a:latin typeface="Abadi Extra Light" panose="020B0204020104020204" pitchFamily="34" charset="0"/>
                  </a:rPr>
                  <a:t>(or until convergence)</a:t>
                </a:r>
              </a:p>
              <a:p>
                <a:pPr marL="742950" lvl="1" indent="-285750">
                  <a:buFont typeface="Wingdings" panose="05000000000000000000" pitchFamily="2" charset="2"/>
                  <a:buChar char="§"/>
                </a:pPr>
                <a:r>
                  <a:rPr lang="en-IN" sz="2800" dirty="0">
                    <a:latin typeface="Abadi Extra Light" panose="020B0204020104020204" pitchFamily="34" charset="0"/>
                  </a:rPr>
                  <a:t>Calculate the gradient </a:t>
                </a:r>
                <a14:m>
                  <m:oMath xmlns:m="http://schemas.openxmlformats.org/officeDocument/2006/math">
                    <m:sSup>
                      <m:sSupPr>
                        <m:ctrlPr>
                          <a:rPr lang="en-IN" sz="2800" i="1">
                            <a:latin typeface="Cambria Math" panose="02040503050406030204" pitchFamily="18" charset="0"/>
                          </a:rPr>
                        </m:ctrlPr>
                      </m:sSupPr>
                      <m:e>
                        <m:r>
                          <a:rPr lang="en-IN" sz="2800" b="1" i="1">
                            <a:latin typeface="Cambria Math" panose="02040503050406030204" pitchFamily="18" charset="0"/>
                          </a:rPr>
                          <m:t>𝒈</m:t>
                        </m:r>
                      </m:e>
                      <m:sup>
                        <m:r>
                          <a:rPr lang="en-IN" sz="2800" i="1">
                            <a:latin typeface="Cambria Math" panose="02040503050406030204" pitchFamily="18" charset="0"/>
                          </a:rPr>
                          <m:t>(</m:t>
                        </m:r>
                        <m:r>
                          <a:rPr lang="en-IN" sz="2800" i="1">
                            <a:latin typeface="Cambria Math" panose="02040503050406030204" pitchFamily="18" charset="0"/>
                          </a:rPr>
                          <m:t>𝑡</m:t>
                        </m:r>
                        <m:r>
                          <a:rPr lang="en-IN" sz="2800" i="1">
                            <a:latin typeface="Cambria Math" panose="02040503050406030204" pitchFamily="18" charset="0"/>
                          </a:rPr>
                          <m:t>)</m:t>
                        </m:r>
                      </m:sup>
                    </m:sSup>
                    <m:r>
                      <a:rPr lang="en-IN" sz="2800" i="1">
                        <a:latin typeface="Cambria Math" panose="02040503050406030204" pitchFamily="18" charset="0"/>
                      </a:rPr>
                      <m:t> </m:t>
                    </m:r>
                  </m:oMath>
                </a14:m>
                <a:r>
                  <a:rPr lang="en-IN" sz="2800" dirty="0">
                    <a:latin typeface="Abadi Extra Light" panose="020B0204020104020204" pitchFamily="34" charset="0"/>
                  </a:rPr>
                  <a:t>using the current iterates </a:t>
                </a:r>
                <a14:m>
                  <m:oMath xmlns:m="http://schemas.openxmlformats.org/officeDocument/2006/math">
                    <m:sSup>
                      <m:sSupPr>
                        <m:ctrlPr>
                          <a:rPr lang="en-IN" sz="2800" i="1">
                            <a:latin typeface="Cambria Math" panose="02040503050406030204" pitchFamily="18" charset="0"/>
                          </a:rPr>
                        </m:ctrlPr>
                      </m:sSupPr>
                      <m:e>
                        <m:r>
                          <a:rPr lang="en-IN" sz="2800" b="1" i="1">
                            <a:latin typeface="Cambria Math" panose="02040503050406030204" pitchFamily="18" charset="0"/>
                          </a:rPr>
                          <m:t>𝒘</m:t>
                        </m:r>
                      </m:e>
                      <m:sup>
                        <m:r>
                          <a:rPr lang="en-IN" sz="2800" i="1">
                            <a:latin typeface="Cambria Math" panose="02040503050406030204" pitchFamily="18" charset="0"/>
                          </a:rPr>
                          <m:t>(</m:t>
                        </m:r>
                        <m:r>
                          <a:rPr lang="en-IN" sz="2800" i="1">
                            <a:latin typeface="Cambria Math" panose="02040503050406030204" pitchFamily="18" charset="0"/>
                          </a:rPr>
                          <m:t>𝑡</m:t>
                        </m:r>
                        <m:r>
                          <a:rPr lang="en-IN" sz="2800" i="1">
                            <a:latin typeface="Cambria Math" panose="02040503050406030204" pitchFamily="18" charset="0"/>
                          </a:rPr>
                          <m:t>)</m:t>
                        </m:r>
                      </m:sup>
                    </m:sSup>
                  </m:oMath>
                </a14:m>
                <a:endParaRPr lang="en-IN" sz="2800" dirty="0">
                  <a:latin typeface="Abadi Extra Light" panose="020B0204020104020204" pitchFamily="34" charset="0"/>
                </a:endParaRPr>
              </a:p>
              <a:p>
                <a:pPr marL="742950" lvl="1" indent="-285750">
                  <a:buFont typeface="Wingdings" panose="05000000000000000000" pitchFamily="2" charset="2"/>
                  <a:buChar char="§"/>
                </a:pPr>
                <a:r>
                  <a:rPr lang="en-IN" sz="2800" dirty="0">
                    <a:latin typeface="Abadi Extra Light" panose="020B0204020104020204" pitchFamily="34" charset="0"/>
                  </a:rPr>
                  <a:t>Set the learning rate </a:t>
                </a:r>
                <a14:m>
                  <m:oMath xmlns:m="http://schemas.openxmlformats.org/officeDocument/2006/math">
                    <m:sSub>
                      <m:sSubPr>
                        <m:ctrlPr>
                          <a:rPr lang="en-IN" sz="2800" i="1">
                            <a:latin typeface="Cambria Math" panose="02040503050406030204" pitchFamily="18" charset="0"/>
                          </a:rPr>
                        </m:ctrlPr>
                      </m:sSubPr>
                      <m:e>
                        <m:r>
                          <a:rPr lang="en-IN" sz="2800" i="1">
                            <a:latin typeface="Cambria Math" panose="02040503050406030204" pitchFamily="18" charset="0"/>
                          </a:rPr>
                          <m:t>𝜂</m:t>
                        </m:r>
                      </m:e>
                      <m:sub>
                        <m:r>
                          <a:rPr lang="en-IN" sz="2800" i="1">
                            <a:latin typeface="Cambria Math" panose="02040503050406030204" pitchFamily="18" charset="0"/>
                          </a:rPr>
                          <m:t>𝑡</m:t>
                        </m:r>
                      </m:sub>
                    </m:sSub>
                  </m:oMath>
                </a14:m>
                <a:r>
                  <a:rPr lang="en-IN" sz="2800" dirty="0">
                    <a:latin typeface="Abadi Extra Light" panose="020B0204020104020204" pitchFamily="34" charset="0"/>
                  </a:rPr>
                  <a:t> </a:t>
                </a:r>
              </a:p>
              <a:p>
                <a:pPr marL="742950" lvl="1" indent="-285750">
                  <a:buFont typeface="Wingdings" panose="05000000000000000000" pitchFamily="2" charset="2"/>
                  <a:buChar char="§"/>
                </a:pPr>
                <a:r>
                  <a:rPr lang="en-IN" sz="2800" dirty="0">
                    <a:latin typeface="Abadi Extra Light" panose="020B0204020104020204" pitchFamily="34" charset="0"/>
                  </a:rPr>
                  <a:t>Move in the </a:t>
                </a:r>
                <a:r>
                  <a:rPr lang="en-IN" sz="2800" u="sng" dirty="0">
                    <a:solidFill>
                      <a:srgbClr val="FF0000"/>
                    </a:solidFill>
                    <a:latin typeface="Abadi Extra Light" panose="020B0204020104020204" pitchFamily="34" charset="0"/>
                  </a:rPr>
                  <a:t>opposite</a:t>
                </a:r>
                <a:r>
                  <a:rPr lang="en-IN" sz="2800" dirty="0">
                    <a:solidFill>
                      <a:srgbClr val="FF0000"/>
                    </a:solidFill>
                    <a:latin typeface="Abadi Extra Light" panose="020B0204020104020204" pitchFamily="34" charset="0"/>
                  </a:rPr>
                  <a:t> direction of gradient</a:t>
                </a:r>
              </a:p>
              <a:p>
                <a:endParaRPr lang="en-IN" sz="2800" dirty="0">
                  <a:latin typeface="Abadi Extra Light" panose="020B0204020104020204" pitchFamily="34" charset="0"/>
                </a:endParaRPr>
              </a:p>
              <a:p>
                <a:endParaRPr lang="en-IN" dirty="0">
                  <a:latin typeface="Abadi Extra Light" panose="020B0204020104020204" pitchFamily="34" charset="0"/>
                </a:endParaRPr>
              </a:p>
            </p:txBody>
          </p:sp>
        </mc:Choice>
        <mc:Fallback xmlns="">
          <p:sp>
            <p:nvSpPr>
              <p:cNvPr id="6" name="TextBox 5">
                <a:extLst>
                  <a:ext uri="{FF2B5EF4-FFF2-40B4-BE49-F238E27FC236}">
                    <a16:creationId xmlns:a16="http://schemas.microsoft.com/office/drawing/2014/main" xmlns="" xmlns:a14="http://schemas.microsoft.com/office/drawing/2010/main" id="{6361BDB1-8498-4D8E-A9BA-AA908FA0FB4D}"/>
                  </a:ext>
                </a:extLst>
              </p:cNvPr>
              <p:cNvSpPr txBox="1">
                <a:spLocks noRot="1" noChangeAspect="1" noMove="1" noResize="1" noEditPoints="1" noAdjustHandles="1" noChangeArrowheads="1" noChangeShapeType="1" noTextEdit="1"/>
              </p:cNvSpPr>
              <p:nvPr/>
            </p:nvSpPr>
            <p:spPr>
              <a:xfrm>
                <a:off x="263645" y="3232714"/>
                <a:ext cx="9294769" cy="3421321"/>
              </a:xfrm>
              <a:prstGeom prst="rect">
                <a:avLst/>
              </a:prstGeom>
              <a:blipFill>
                <a:blip r:embed="rId3" cstate="print"/>
                <a:stretch>
                  <a:fillRect l="-1115" t="-1068"/>
                </a:stretch>
              </a:blipFill>
            </p:spPr>
            <p:txBody>
              <a:bodyPr/>
              <a:lstStyle/>
              <a:p>
                <a:r>
                  <a:rPr lang="en-IN">
                    <a:noFill/>
                  </a:rPr>
                  <a:t> </a:t>
                </a:r>
              </a:p>
            </p:txBody>
          </p:sp>
        </mc:Fallback>
      </mc:AlternateContent>
      <p:sp>
        <p:nvSpPr>
          <p:cNvPr id="9" name="TextBox 8">
            <a:extLst>
              <a:ext uri="{FF2B5EF4-FFF2-40B4-BE49-F238E27FC236}">
                <a16:creationId xmlns:a16="http://schemas.microsoft.com/office/drawing/2014/main" id="{5CFD0FB6-545B-4361-951B-9C3E5285FE0A}"/>
              </a:ext>
            </a:extLst>
          </p:cNvPr>
          <p:cNvSpPr txBox="1"/>
          <p:nvPr/>
        </p:nvSpPr>
        <p:spPr>
          <a:xfrm>
            <a:off x="2960633" y="2445660"/>
            <a:ext cx="3431902" cy="646331"/>
          </a:xfrm>
          <a:prstGeom prst="rect">
            <a:avLst/>
          </a:prstGeom>
          <a:noFill/>
        </p:spPr>
        <p:txBody>
          <a:bodyPr wrap="none" rtlCol="0">
            <a:spAutoFit/>
          </a:bodyPr>
          <a:lstStyle/>
          <a:p>
            <a:r>
              <a:rPr lang="en-IN" sz="3600" dirty="0"/>
              <a:t>Gradient Descent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5F23DD4-E1B0-48F7-BF79-FD5F795F396A}"/>
                  </a:ext>
                </a:extLst>
              </p:cNvPr>
              <p:cNvSpPr txBox="1"/>
              <p:nvPr/>
            </p:nvSpPr>
            <p:spPr>
              <a:xfrm>
                <a:off x="2400588" y="5969788"/>
                <a:ext cx="5643321" cy="5770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3600" i="1" smtClean="0">
                              <a:latin typeface="Cambria Math" panose="02040503050406030204" pitchFamily="18" charset="0"/>
                            </a:rPr>
                          </m:ctrlPr>
                        </m:sSupPr>
                        <m:e>
                          <m:r>
                            <a:rPr lang="en-IN" sz="3600" b="1" i="1">
                              <a:latin typeface="Cambria Math" panose="02040503050406030204" pitchFamily="18" charset="0"/>
                            </a:rPr>
                            <m:t>𝒘</m:t>
                          </m:r>
                        </m:e>
                        <m:sup>
                          <m:r>
                            <a:rPr lang="en-IN" sz="3600" i="1">
                              <a:latin typeface="Cambria Math" panose="02040503050406030204" pitchFamily="18" charset="0"/>
                            </a:rPr>
                            <m:t>(</m:t>
                          </m:r>
                          <m:r>
                            <a:rPr lang="en-IN" sz="3600" i="1">
                              <a:latin typeface="Cambria Math" panose="02040503050406030204" pitchFamily="18" charset="0"/>
                            </a:rPr>
                            <m:t>𝑡</m:t>
                          </m:r>
                          <m:r>
                            <a:rPr lang="en-IN" sz="3600" b="0" i="1" smtClean="0">
                              <a:latin typeface="Cambria Math" panose="02040503050406030204" pitchFamily="18" charset="0"/>
                            </a:rPr>
                            <m:t>+1</m:t>
                          </m:r>
                          <m:r>
                            <a:rPr lang="en-IN" sz="3600" i="1">
                              <a:latin typeface="Cambria Math" panose="02040503050406030204" pitchFamily="18" charset="0"/>
                            </a:rPr>
                            <m:t>)</m:t>
                          </m:r>
                        </m:sup>
                      </m:sSup>
                      <m:r>
                        <a:rPr lang="en-IN" sz="3600" i="1">
                          <a:latin typeface="Cambria Math" panose="02040503050406030204" pitchFamily="18" charset="0"/>
                        </a:rPr>
                        <m:t>= </m:t>
                      </m:r>
                      <m:sSup>
                        <m:sSupPr>
                          <m:ctrlPr>
                            <a:rPr lang="en-IN" sz="3600" i="1">
                              <a:latin typeface="Cambria Math" panose="02040503050406030204" pitchFamily="18" charset="0"/>
                            </a:rPr>
                          </m:ctrlPr>
                        </m:sSupPr>
                        <m:e>
                          <m:r>
                            <a:rPr lang="en-IN" sz="3600" b="1" i="1">
                              <a:latin typeface="Cambria Math" panose="02040503050406030204" pitchFamily="18" charset="0"/>
                            </a:rPr>
                            <m:t>𝒘</m:t>
                          </m:r>
                        </m:e>
                        <m:sup>
                          <m:r>
                            <a:rPr lang="en-IN" sz="3600" i="1">
                              <a:latin typeface="Cambria Math" panose="02040503050406030204" pitchFamily="18" charset="0"/>
                            </a:rPr>
                            <m:t>(</m:t>
                          </m:r>
                          <m:r>
                            <a:rPr lang="en-IN" sz="3600" i="1">
                              <a:latin typeface="Cambria Math" panose="02040503050406030204" pitchFamily="18" charset="0"/>
                            </a:rPr>
                            <m:t>𝑡</m:t>
                          </m:r>
                          <m:r>
                            <a:rPr lang="en-IN" sz="3600" i="1">
                              <a:latin typeface="Cambria Math" panose="02040503050406030204" pitchFamily="18" charset="0"/>
                            </a:rPr>
                            <m:t>)</m:t>
                          </m:r>
                        </m:sup>
                      </m:sSup>
                      <m:r>
                        <a:rPr lang="en-IN" sz="3600" i="1" smtClean="0">
                          <a:solidFill>
                            <a:srgbClr val="FF0000"/>
                          </a:solidFill>
                          <a:latin typeface="Cambria Math" panose="02040503050406030204" pitchFamily="18" charset="0"/>
                        </a:rPr>
                        <m:t>−</m:t>
                      </m:r>
                      <m:sSub>
                        <m:sSubPr>
                          <m:ctrlPr>
                            <a:rPr lang="en-IN" sz="3600" i="1">
                              <a:solidFill>
                                <a:srgbClr val="FF0000"/>
                              </a:solidFill>
                              <a:latin typeface="Cambria Math" panose="02040503050406030204" pitchFamily="18" charset="0"/>
                            </a:rPr>
                          </m:ctrlPr>
                        </m:sSubPr>
                        <m:e>
                          <m:r>
                            <a:rPr lang="en-IN" sz="3600" i="1">
                              <a:solidFill>
                                <a:srgbClr val="FF0000"/>
                              </a:solidFill>
                              <a:latin typeface="Cambria Math" panose="02040503050406030204" pitchFamily="18" charset="0"/>
                            </a:rPr>
                            <m:t>𝜂</m:t>
                          </m:r>
                        </m:e>
                        <m:sub>
                          <m:r>
                            <a:rPr lang="en-IN" sz="3600" i="1">
                              <a:solidFill>
                                <a:srgbClr val="FF0000"/>
                              </a:solidFill>
                              <a:latin typeface="Cambria Math" panose="02040503050406030204" pitchFamily="18" charset="0"/>
                            </a:rPr>
                            <m:t>𝑡</m:t>
                          </m:r>
                        </m:sub>
                      </m:sSub>
                      <m:sSup>
                        <m:sSupPr>
                          <m:ctrlPr>
                            <a:rPr lang="en-IN" sz="3600" i="1" smtClean="0">
                              <a:solidFill>
                                <a:srgbClr val="FF0000"/>
                              </a:solidFill>
                              <a:latin typeface="Cambria Math" panose="02040503050406030204" pitchFamily="18" charset="0"/>
                            </a:rPr>
                          </m:ctrlPr>
                        </m:sSupPr>
                        <m:e>
                          <m:r>
                            <a:rPr lang="en-IN" sz="3600" b="1" i="1" smtClean="0">
                              <a:solidFill>
                                <a:srgbClr val="FF0000"/>
                              </a:solidFill>
                              <a:latin typeface="Cambria Math" panose="02040503050406030204" pitchFamily="18" charset="0"/>
                            </a:rPr>
                            <m:t>𝒈</m:t>
                          </m:r>
                        </m:e>
                        <m:sup>
                          <m:r>
                            <a:rPr lang="en-IN" sz="3600" b="0" i="1" smtClean="0">
                              <a:solidFill>
                                <a:srgbClr val="FF0000"/>
                              </a:solidFill>
                              <a:latin typeface="Cambria Math" panose="02040503050406030204" pitchFamily="18" charset="0"/>
                            </a:rPr>
                            <m:t>(</m:t>
                          </m:r>
                          <m:r>
                            <a:rPr lang="en-IN" sz="3600" b="0" i="1" smtClean="0">
                              <a:solidFill>
                                <a:srgbClr val="FF0000"/>
                              </a:solidFill>
                              <a:latin typeface="Cambria Math" panose="02040503050406030204" pitchFamily="18" charset="0"/>
                            </a:rPr>
                            <m:t>𝑡</m:t>
                          </m:r>
                          <m:r>
                            <a:rPr lang="en-IN" sz="3600" b="0" i="1" smtClean="0">
                              <a:solidFill>
                                <a:srgbClr val="FF0000"/>
                              </a:solidFill>
                              <a:latin typeface="Cambria Math" panose="02040503050406030204" pitchFamily="18" charset="0"/>
                            </a:rPr>
                            <m:t>)</m:t>
                          </m:r>
                        </m:sup>
                      </m:sSup>
                    </m:oMath>
                  </m:oMathPara>
                </a14:m>
                <a:endParaRPr lang="en-IN" sz="3600" dirty="0"/>
              </a:p>
            </p:txBody>
          </p:sp>
        </mc:Choice>
        <mc:Fallback xmlns="">
          <p:sp>
            <p:nvSpPr>
              <p:cNvPr id="8" name="TextBox 7">
                <a:extLst>
                  <a:ext uri="{FF2B5EF4-FFF2-40B4-BE49-F238E27FC236}">
                    <a16:creationId xmlns:a16="http://schemas.microsoft.com/office/drawing/2014/main" xmlns="" xmlns:a14="http://schemas.microsoft.com/office/drawing/2010/main" id="{45F23DD4-E1B0-48F7-BF79-FD5F795F396A}"/>
                  </a:ext>
                </a:extLst>
              </p:cNvPr>
              <p:cNvSpPr txBox="1">
                <a:spLocks noRot="1" noChangeAspect="1" noMove="1" noResize="1" noEditPoints="1" noAdjustHandles="1" noChangeArrowheads="1" noChangeShapeType="1" noTextEdit="1"/>
              </p:cNvSpPr>
              <p:nvPr/>
            </p:nvSpPr>
            <p:spPr>
              <a:xfrm>
                <a:off x="2400588" y="5969788"/>
                <a:ext cx="5643321" cy="577081"/>
              </a:xfrm>
              <a:prstGeom prst="rect">
                <a:avLst/>
              </a:prstGeom>
              <a:blipFill>
                <a:blip r:embed="rId4" cstate="print"/>
                <a:stretch>
                  <a:fillRect/>
                </a:stretch>
              </a:blipFill>
            </p:spPr>
            <p:txBody>
              <a:bodyPr/>
              <a:lstStyle/>
              <a:p>
                <a:r>
                  <a:rPr lang="en-IN">
                    <a:noFill/>
                  </a:rPr>
                  <a:t> </a:t>
                </a:r>
              </a:p>
            </p:txBody>
          </p:sp>
        </mc:Fallback>
      </mc:AlternateContent>
      <p:pic>
        <p:nvPicPr>
          <p:cNvPr id="19" name="Picture 18">
            <a:extLst>
              <a:ext uri="{FF2B5EF4-FFF2-40B4-BE49-F238E27FC236}">
                <a16:creationId xmlns:a16="http://schemas.microsoft.com/office/drawing/2014/main" id="{0956E955-94FC-414D-8E05-8ADB19D8F808}"/>
              </a:ext>
            </a:extLst>
          </p:cNvPr>
          <p:cNvPicPr>
            <a:picLocks noChangeAspect="1"/>
          </p:cNvPicPr>
          <p:nvPr/>
        </p:nvPicPr>
        <p:blipFill>
          <a:blip r:embed="rId5" cstate="print"/>
          <a:stretch>
            <a:fillRect/>
          </a:stretch>
        </p:blipFill>
        <p:spPr>
          <a:xfrm>
            <a:off x="11034612" y="875232"/>
            <a:ext cx="1004822" cy="965223"/>
          </a:xfrm>
          <a:prstGeom prst="rect">
            <a:avLst/>
          </a:prstGeom>
        </p:spPr>
      </p:pic>
      <p:pic>
        <p:nvPicPr>
          <p:cNvPr id="21" name="Picture 2">
            <a:extLst>
              <a:ext uri="{FF2B5EF4-FFF2-40B4-BE49-F238E27FC236}">
                <a16:creationId xmlns:a16="http://schemas.microsoft.com/office/drawing/2014/main" id="{227F033F-433F-4F4D-BE1B-80F1265E38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645" y="825382"/>
            <a:ext cx="11811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2" name="Speech Bubble: Rectangle 21">
            <a:extLst>
              <a:ext uri="{FF2B5EF4-FFF2-40B4-BE49-F238E27FC236}">
                <a16:creationId xmlns:a16="http://schemas.microsoft.com/office/drawing/2014/main" id="{1B461682-2246-4FF9-8239-1913F8761C02}"/>
              </a:ext>
            </a:extLst>
          </p:cNvPr>
          <p:cNvSpPr/>
          <p:nvPr/>
        </p:nvSpPr>
        <p:spPr>
          <a:xfrm>
            <a:off x="1664264" y="925295"/>
            <a:ext cx="2489272" cy="857339"/>
          </a:xfrm>
          <a:prstGeom prst="wedgeRectCallout">
            <a:avLst>
              <a:gd name="adj1" fmla="val -78037"/>
              <a:gd name="adj2" fmla="val 24687"/>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dirty="0">
                <a:solidFill>
                  <a:schemeClr val="tx1"/>
                </a:solidFill>
                <a:latin typeface="Abadi Extra Light" panose="020B0204020104020204" pitchFamily="34" charset="0"/>
              </a:rPr>
              <a:t>Can I used this approach to solve </a:t>
            </a:r>
            <a:r>
              <a:rPr lang="en-IN" sz="1600" dirty="0">
                <a:solidFill>
                  <a:srgbClr val="0000FF"/>
                </a:solidFill>
                <a:latin typeface="Abadi Extra Light" panose="020B0204020104020204" pitchFamily="34" charset="0"/>
              </a:rPr>
              <a:t>maximization</a:t>
            </a:r>
            <a:r>
              <a:rPr lang="en-IN" sz="1600" dirty="0">
                <a:solidFill>
                  <a:schemeClr val="tx1"/>
                </a:solidFill>
                <a:latin typeface="Abadi Extra Light" panose="020B0204020104020204" pitchFamily="34" charset="0"/>
              </a:rPr>
              <a:t> problems?</a:t>
            </a:r>
          </a:p>
        </p:txBody>
      </p:sp>
      <p:sp>
        <p:nvSpPr>
          <p:cNvPr id="17" name="Speech Bubble: Rectangle 16">
            <a:extLst>
              <a:ext uri="{FF2B5EF4-FFF2-40B4-BE49-F238E27FC236}">
                <a16:creationId xmlns:a16="http://schemas.microsoft.com/office/drawing/2014/main" id="{4F93E2DA-BE44-4322-A0CF-6082F1991C6F}"/>
              </a:ext>
            </a:extLst>
          </p:cNvPr>
          <p:cNvSpPr/>
          <p:nvPr/>
        </p:nvSpPr>
        <p:spPr>
          <a:xfrm>
            <a:off x="7644778" y="844538"/>
            <a:ext cx="3310727" cy="857339"/>
          </a:xfrm>
          <a:prstGeom prst="wedgeRectCallout">
            <a:avLst>
              <a:gd name="adj1" fmla="val 66528"/>
              <a:gd name="adj2" fmla="val 10706"/>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Iterative sinc</a:t>
            </a:r>
            <a:r>
              <a:rPr lang="en-IN" dirty="0">
                <a:solidFill>
                  <a:schemeClr val="tx1"/>
                </a:solidFill>
                <a:latin typeface="Abadi Extra Light" panose="020B0204020104020204" pitchFamily="34" charset="0"/>
              </a:rPr>
              <a:t>e it requires several steps/iterations to find the optimal solution</a:t>
            </a:r>
            <a:endParaRPr lang="en-IN" b="0" dirty="0">
              <a:solidFill>
                <a:schemeClr val="tx1"/>
              </a:solidFill>
              <a:latin typeface="Abadi Extra Light" panose="020B0204020104020204" pitchFamily="34" charset="0"/>
            </a:endParaRPr>
          </a:p>
        </p:txBody>
      </p:sp>
      <p:sp>
        <p:nvSpPr>
          <p:cNvPr id="20" name="Speech Bubble: Rectangle 19">
            <a:extLst>
              <a:ext uri="{FF2B5EF4-FFF2-40B4-BE49-F238E27FC236}">
                <a16:creationId xmlns:a16="http://schemas.microsoft.com/office/drawing/2014/main" id="{3E14E94A-384C-46A9-9468-15FFCA3FD4AC}"/>
              </a:ext>
            </a:extLst>
          </p:cNvPr>
          <p:cNvSpPr/>
          <p:nvPr/>
        </p:nvSpPr>
        <p:spPr>
          <a:xfrm>
            <a:off x="7559228" y="1791394"/>
            <a:ext cx="2489272" cy="923291"/>
          </a:xfrm>
          <a:prstGeom prst="wedgeRectCallout">
            <a:avLst>
              <a:gd name="adj1" fmla="val 39147"/>
              <a:gd name="adj2" fmla="val -62214"/>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For convex functions, GD will converge to the global minima</a:t>
            </a:r>
          </a:p>
        </p:txBody>
      </p:sp>
      <p:sp>
        <p:nvSpPr>
          <p:cNvPr id="15" name="Speech Bubble: Rectangle 14">
            <a:extLst>
              <a:ext uri="{FF2B5EF4-FFF2-40B4-BE49-F238E27FC236}">
                <a16:creationId xmlns:a16="http://schemas.microsoft.com/office/drawing/2014/main" id="{304D4AF2-39FC-435B-9190-1D6728ABF834}"/>
              </a:ext>
            </a:extLst>
          </p:cNvPr>
          <p:cNvSpPr/>
          <p:nvPr/>
        </p:nvSpPr>
        <p:spPr>
          <a:xfrm>
            <a:off x="10100330" y="1931538"/>
            <a:ext cx="2036469" cy="955376"/>
          </a:xfrm>
          <a:prstGeom prst="wedgeRectCallout">
            <a:avLst>
              <a:gd name="adj1" fmla="val 16541"/>
              <a:gd name="adj2" fmla="val -9788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Good initialization needed for non-convex functions</a:t>
            </a:r>
          </a:p>
        </p:txBody>
      </p:sp>
      <mc:AlternateContent xmlns:mc="http://schemas.openxmlformats.org/markup-compatibility/2006" xmlns:a14="http://schemas.microsoft.com/office/drawing/2010/main">
        <mc:Choice Requires="a14">
          <p:sp>
            <p:nvSpPr>
              <p:cNvPr id="25" name="Speech Bubble: Rectangle 24">
                <a:extLst>
                  <a:ext uri="{FF2B5EF4-FFF2-40B4-BE49-F238E27FC236}">
                    <a16:creationId xmlns:a16="http://schemas.microsoft.com/office/drawing/2014/main" id="{11E16B45-4EC6-4617-8837-7F31714631C0}"/>
                  </a:ext>
                </a:extLst>
              </p:cNvPr>
              <p:cNvSpPr/>
              <p:nvPr/>
            </p:nvSpPr>
            <p:spPr>
              <a:xfrm>
                <a:off x="4584425" y="867476"/>
                <a:ext cx="2843866" cy="972979"/>
              </a:xfrm>
              <a:prstGeom prst="wedgeRectCallout">
                <a:avLst>
                  <a:gd name="adj1" fmla="val 59402"/>
                  <a:gd name="adj2" fmla="val -26566"/>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For max. problems we can </a:t>
                </a:r>
                <a:r>
                  <a:rPr lang="en-IN" dirty="0">
                    <a:solidFill>
                      <a:schemeClr val="tx1"/>
                    </a:solidFill>
                    <a:latin typeface="Abadi Extra Light" panose="020B0204020104020204" pitchFamily="34" charset="0"/>
                  </a:rPr>
                  <a:t>u</a:t>
                </a:r>
                <a:r>
                  <a:rPr lang="en-IN" b="0" dirty="0">
                    <a:solidFill>
                      <a:schemeClr val="tx1"/>
                    </a:solidFill>
                    <a:latin typeface="Abadi Extra Light" panose="020B0204020104020204" pitchFamily="34" charset="0"/>
                  </a:rPr>
                  <a:t>se gradient </a:t>
                </a:r>
                <a:r>
                  <a:rPr lang="en-IN" b="0" dirty="0">
                    <a:solidFill>
                      <a:srgbClr val="0000FF"/>
                    </a:solidFill>
                    <a:latin typeface="Abadi Extra Light" panose="020B0204020104020204" pitchFamily="34" charset="0"/>
                  </a:rPr>
                  <a:t>ascent</a:t>
                </a:r>
              </a:p>
              <a:p>
                <a:pPr/>
                <a14:m>
                  <m:oMathPara xmlns:m="http://schemas.openxmlformats.org/officeDocument/2006/math">
                    <m:oMathParaPr>
                      <m:jc m:val="centerGroup"/>
                    </m:oMathParaPr>
                    <m:oMath xmlns:m="http://schemas.openxmlformats.org/officeDocument/2006/math">
                      <m:sSup>
                        <m:sSupPr>
                          <m:ctrlPr>
                            <a:rPr lang="en-IN" i="1">
                              <a:solidFill>
                                <a:schemeClr val="tx1"/>
                              </a:solidFill>
                              <a:latin typeface="Cambria Math" panose="02040503050406030204" pitchFamily="18" charset="0"/>
                            </a:rPr>
                          </m:ctrlPr>
                        </m:sSupPr>
                        <m:e>
                          <m:r>
                            <a:rPr lang="en-IN" b="1" i="1">
                              <a:solidFill>
                                <a:schemeClr val="tx1"/>
                              </a:solidFill>
                              <a:latin typeface="Cambria Math" panose="02040503050406030204" pitchFamily="18" charset="0"/>
                            </a:rPr>
                            <m:t>𝒘</m:t>
                          </m:r>
                        </m:e>
                        <m:sup>
                          <m:r>
                            <a:rPr lang="en-IN" i="1">
                              <a:solidFill>
                                <a:schemeClr val="tx1"/>
                              </a:solidFill>
                              <a:latin typeface="Cambria Math" panose="02040503050406030204" pitchFamily="18" charset="0"/>
                            </a:rPr>
                            <m:t>(</m:t>
                          </m:r>
                          <m:r>
                            <a:rPr lang="en-IN" i="1">
                              <a:solidFill>
                                <a:schemeClr val="tx1"/>
                              </a:solidFill>
                              <a:latin typeface="Cambria Math" panose="02040503050406030204" pitchFamily="18" charset="0"/>
                            </a:rPr>
                            <m:t>𝑡</m:t>
                          </m:r>
                          <m:r>
                            <a:rPr lang="en-IN" b="0" i="1" smtClean="0">
                              <a:solidFill>
                                <a:schemeClr val="tx1"/>
                              </a:solidFill>
                              <a:latin typeface="Cambria Math" panose="02040503050406030204" pitchFamily="18" charset="0"/>
                            </a:rPr>
                            <m:t>+1</m:t>
                          </m:r>
                          <m:r>
                            <a:rPr lang="en-IN" i="1">
                              <a:solidFill>
                                <a:schemeClr val="tx1"/>
                              </a:solidFill>
                              <a:latin typeface="Cambria Math" panose="02040503050406030204" pitchFamily="18" charset="0"/>
                            </a:rPr>
                            <m:t>)</m:t>
                          </m:r>
                        </m:sup>
                      </m:sSup>
                      <m:r>
                        <a:rPr lang="en-IN" i="1">
                          <a:solidFill>
                            <a:schemeClr val="tx1"/>
                          </a:solidFill>
                          <a:latin typeface="Cambria Math" panose="02040503050406030204" pitchFamily="18" charset="0"/>
                        </a:rPr>
                        <m:t>= </m:t>
                      </m:r>
                      <m:sSup>
                        <m:sSupPr>
                          <m:ctrlPr>
                            <a:rPr lang="en-IN" i="1">
                              <a:solidFill>
                                <a:schemeClr val="tx1"/>
                              </a:solidFill>
                              <a:latin typeface="Cambria Math" panose="02040503050406030204" pitchFamily="18" charset="0"/>
                            </a:rPr>
                          </m:ctrlPr>
                        </m:sSupPr>
                        <m:e>
                          <m:r>
                            <a:rPr lang="en-IN" b="1" i="1">
                              <a:solidFill>
                                <a:schemeClr val="tx1"/>
                              </a:solidFill>
                              <a:latin typeface="Cambria Math" panose="02040503050406030204" pitchFamily="18" charset="0"/>
                            </a:rPr>
                            <m:t>𝒘</m:t>
                          </m:r>
                        </m:e>
                        <m:sup>
                          <m:r>
                            <a:rPr lang="en-IN" i="1">
                              <a:solidFill>
                                <a:schemeClr val="tx1"/>
                              </a:solidFill>
                              <a:latin typeface="Cambria Math" panose="02040503050406030204" pitchFamily="18" charset="0"/>
                            </a:rPr>
                            <m:t>(</m:t>
                          </m:r>
                          <m:r>
                            <a:rPr lang="en-IN" i="1">
                              <a:solidFill>
                                <a:schemeClr val="tx1"/>
                              </a:solidFill>
                              <a:latin typeface="Cambria Math" panose="02040503050406030204" pitchFamily="18" charset="0"/>
                            </a:rPr>
                            <m:t>𝑡</m:t>
                          </m:r>
                          <m:r>
                            <a:rPr lang="en-IN" i="1">
                              <a:solidFill>
                                <a:schemeClr val="tx1"/>
                              </a:solidFill>
                              <a:latin typeface="Cambria Math" panose="02040503050406030204" pitchFamily="18" charset="0"/>
                            </a:rPr>
                            <m:t>)</m:t>
                          </m:r>
                        </m:sup>
                      </m:sSup>
                      <m:r>
                        <a:rPr lang="en-IN" b="0" i="1" smtClean="0">
                          <a:solidFill>
                            <a:schemeClr val="tx1"/>
                          </a:solidFill>
                          <a:latin typeface="Cambria Math" panose="02040503050406030204" pitchFamily="18" charset="0"/>
                        </a:rPr>
                        <m:t>+</m:t>
                      </m:r>
                      <m:sSub>
                        <m:sSubPr>
                          <m:ctrlPr>
                            <a:rPr lang="en-IN" i="1">
                              <a:solidFill>
                                <a:schemeClr val="tx1"/>
                              </a:solidFill>
                              <a:latin typeface="Cambria Math" panose="02040503050406030204" pitchFamily="18" charset="0"/>
                            </a:rPr>
                          </m:ctrlPr>
                        </m:sSubPr>
                        <m:e>
                          <m:r>
                            <a:rPr lang="en-IN" i="1">
                              <a:solidFill>
                                <a:schemeClr val="tx1"/>
                              </a:solidFill>
                              <a:latin typeface="Cambria Math" panose="02040503050406030204" pitchFamily="18" charset="0"/>
                            </a:rPr>
                            <m:t>𝜂</m:t>
                          </m:r>
                        </m:e>
                        <m:sub>
                          <m:r>
                            <a:rPr lang="en-IN" i="1">
                              <a:solidFill>
                                <a:schemeClr val="tx1"/>
                              </a:solidFill>
                              <a:latin typeface="Cambria Math" panose="02040503050406030204" pitchFamily="18" charset="0"/>
                            </a:rPr>
                            <m:t>𝑡</m:t>
                          </m:r>
                        </m:sub>
                      </m:sSub>
                      <m:sSup>
                        <m:sSupPr>
                          <m:ctrlPr>
                            <a:rPr lang="en-IN" i="1">
                              <a:solidFill>
                                <a:schemeClr val="tx1"/>
                              </a:solidFill>
                              <a:latin typeface="Cambria Math" panose="02040503050406030204" pitchFamily="18" charset="0"/>
                            </a:rPr>
                          </m:ctrlPr>
                        </m:sSupPr>
                        <m:e>
                          <m:r>
                            <a:rPr lang="en-IN" b="1" i="1">
                              <a:solidFill>
                                <a:schemeClr val="tx1"/>
                              </a:solidFill>
                              <a:latin typeface="Cambria Math" panose="02040503050406030204" pitchFamily="18" charset="0"/>
                            </a:rPr>
                            <m:t>𝒈</m:t>
                          </m:r>
                        </m:e>
                        <m:sup>
                          <m:r>
                            <a:rPr lang="en-IN" i="1">
                              <a:solidFill>
                                <a:schemeClr val="tx1"/>
                              </a:solidFill>
                              <a:latin typeface="Cambria Math" panose="02040503050406030204" pitchFamily="18" charset="0"/>
                            </a:rPr>
                            <m:t>(</m:t>
                          </m:r>
                          <m:r>
                            <a:rPr lang="en-IN" i="1">
                              <a:solidFill>
                                <a:schemeClr val="tx1"/>
                              </a:solidFill>
                              <a:latin typeface="Cambria Math" panose="02040503050406030204" pitchFamily="18" charset="0"/>
                            </a:rPr>
                            <m:t>𝑡</m:t>
                          </m:r>
                          <m:r>
                            <a:rPr lang="en-IN" i="1">
                              <a:solidFill>
                                <a:schemeClr val="tx1"/>
                              </a:solidFill>
                              <a:latin typeface="Cambria Math" panose="02040503050406030204" pitchFamily="18" charset="0"/>
                            </a:rPr>
                            <m:t>)</m:t>
                          </m:r>
                        </m:sup>
                      </m:sSup>
                    </m:oMath>
                  </m:oMathPara>
                </a14:m>
                <a:endParaRPr lang="en-IN" b="0" dirty="0">
                  <a:solidFill>
                    <a:schemeClr val="tx1"/>
                  </a:solidFill>
                  <a:latin typeface="Abadi Extra Light" panose="020B0204020104020204" pitchFamily="34" charset="0"/>
                </a:endParaRPr>
              </a:p>
            </p:txBody>
          </p:sp>
        </mc:Choice>
        <mc:Fallback xmlns="">
          <p:sp>
            <p:nvSpPr>
              <p:cNvPr id="25" name="Speech Bubble: Rectangle 24">
                <a:extLst>
                  <a:ext uri="{FF2B5EF4-FFF2-40B4-BE49-F238E27FC236}">
                    <a16:creationId xmlns:a16="http://schemas.microsoft.com/office/drawing/2014/main" id="{11E16B45-4EC6-4617-8837-7F31714631C0}"/>
                  </a:ext>
                </a:extLst>
              </p:cNvPr>
              <p:cNvSpPr>
                <a:spLocks noRot="1" noChangeAspect="1" noMove="1" noResize="1" noEditPoints="1" noAdjustHandles="1" noChangeArrowheads="1" noChangeShapeType="1" noTextEdit="1"/>
              </p:cNvSpPr>
              <p:nvPr/>
            </p:nvSpPr>
            <p:spPr>
              <a:xfrm>
                <a:off x="4584425" y="867476"/>
                <a:ext cx="2843866" cy="972979"/>
              </a:xfrm>
              <a:prstGeom prst="wedgeRectCallout">
                <a:avLst>
                  <a:gd name="adj1" fmla="val 59402"/>
                  <a:gd name="adj2" fmla="val -26566"/>
                </a:avLst>
              </a:prstGeom>
              <a:blipFill>
                <a:blip r:embed="rId7"/>
                <a:stretch>
                  <a:fillRect l="-1210" b="-2532"/>
                </a:stretch>
              </a:blipFill>
              <a:ln>
                <a:solidFill>
                  <a:schemeClr val="accent2"/>
                </a:solidFill>
              </a:ln>
            </p:spPr>
            <p:txBody>
              <a:bodyPr/>
              <a:lstStyle/>
              <a:p>
                <a:r>
                  <a:rPr lang="en-CY">
                    <a:noFill/>
                  </a:rPr>
                  <a:t> </a:t>
                </a:r>
              </a:p>
            </p:txBody>
          </p:sp>
        </mc:Fallback>
      </mc:AlternateContent>
      <p:sp>
        <p:nvSpPr>
          <p:cNvPr id="16" name="Speech Bubble: Rectangle 15">
            <a:extLst>
              <a:ext uri="{FF2B5EF4-FFF2-40B4-BE49-F238E27FC236}">
                <a16:creationId xmlns:a16="http://schemas.microsoft.com/office/drawing/2014/main" id="{79C018A7-1832-417B-97F6-5479CE08FAAB}"/>
              </a:ext>
            </a:extLst>
          </p:cNvPr>
          <p:cNvSpPr/>
          <p:nvPr/>
        </p:nvSpPr>
        <p:spPr>
          <a:xfrm>
            <a:off x="9766745" y="2977997"/>
            <a:ext cx="2366633" cy="1889549"/>
          </a:xfrm>
          <a:prstGeom prst="wedgeRectCallout">
            <a:avLst>
              <a:gd name="adj1" fmla="val 37961"/>
              <a:gd name="adj2" fmla="val -5694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The learning rate very imp. Should be set carefully (fixed or chosen adaptively). Will discuss some strategies later</a:t>
            </a:r>
          </a:p>
        </p:txBody>
      </p:sp>
      <p:sp>
        <p:nvSpPr>
          <p:cNvPr id="23" name="Speech Bubble: Rectangle 22">
            <a:extLst>
              <a:ext uri="{FF2B5EF4-FFF2-40B4-BE49-F238E27FC236}">
                <a16:creationId xmlns:a16="http://schemas.microsoft.com/office/drawing/2014/main" id="{5314CBF7-2422-4D7A-94FF-9BDB42E6CACE}"/>
              </a:ext>
            </a:extLst>
          </p:cNvPr>
          <p:cNvSpPr/>
          <p:nvPr/>
        </p:nvSpPr>
        <p:spPr>
          <a:xfrm>
            <a:off x="4561661" y="1913991"/>
            <a:ext cx="2843866" cy="646330"/>
          </a:xfrm>
          <a:prstGeom prst="wedgeRectCallout">
            <a:avLst>
              <a:gd name="adj1" fmla="val -2075"/>
              <a:gd name="adj2" fmla="val -62695"/>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0" dirty="0">
                <a:solidFill>
                  <a:schemeClr val="tx1"/>
                </a:solidFill>
                <a:latin typeface="Abadi Extra Light" panose="020B0204020104020204" pitchFamily="34" charset="0"/>
              </a:rPr>
              <a:t>Will move </a:t>
            </a:r>
            <a:r>
              <a:rPr lang="en-IN" b="0" u="sng" dirty="0">
                <a:solidFill>
                  <a:schemeClr val="tx1"/>
                </a:solidFill>
                <a:latin typeface="Abadi Extra Light" panose="020B0204020104020204" pitchFamily="34" charset="0"/>
              </a:rPr>
              <a:t>in</a:t>
            </a:r>
            <a:r>
              <a:rPr lang="en-IN" b="0" dirty="0">
                <a:solidFill>
                  <a:schemeClr val="tx1"/>
                </a:solidFill>
                <a:latin typeface="Abadi Extra Light" panose="020B0204020104020204" pitchFamily="34" charset="0"/>
              </a:rPr>
              <a:t> the direction of the gradient</a:t>
            </a:r>
          </a:p>
        </p:txBody>
      </p:sp>
      <p:sp>
        <p:nvSpPr>
          <p:cNvPr id="26" name="Speech Bubble: Rectangle 25">
            <a:extLst>
              <a:ext uri="{FF2B5EF4-FFF2-40B4-BE49-F238E27FC236}">
                <a16:creationId xmlns:a16="http://schemas.microsoft.com/office/drawing/2014/main" id="{58E76AF8-9AFC-4978-8C1C-F7B5C75072B5}"/>
              </a:ext>
            </a:extLst>
          </p:cNvPr>
          <p:cNvSpPr/>
          <p:nvPr/>
        </p:nvSpPr>
        <p:spPr>
          <a:xfrm>
            <a:off x="7267066" y="5011580"/>
            <a:ext cx="2191488" cy="646330"/>
          </a:xfrm>
          <a:prstGeom prst="wedgeRectCallout">
            <a:avLst>
              <a:gd name="adj1" fmla="val -73174"/>
              <a:gd name="adj2" fmla="val 3011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0" dirty="0">
                <a:solidFill>
                  <a:schemeClr val="tx1"/>
                </a:solidFill>
                <a:latin typeface="Abadi Extra Light" panose="020B0204020104020204" pitchFamily="34" charset="0"/>
              </a:rPr>
              <a:t>Will see the justification shortly</a:t>
            </a:r>
          </a:p>
        </p:txBody>
      </p:sp>
      <p:sp>
        <p:nvSpPr>
          <p:cNvPr id="18" name="Speech Bubble: Rectangle 17">
            <a:extLst>
              <a:ext uri="{FF2B5EF4-FFF2-40B4-BE49-F238E27FC236}">
                <a16:creationId xmlns:a16="http://schemas.microsoft.com/office/drawing/2014/main" id="{6002F297-7F63-4BFA-8970-E5B5F9AACF96}"/>
              </a:ext>
            </a:extLst>
          </p:cNvPr>
          <p:cNvSpPr/>
          <p:nvPr/>
        </p:nvSpPr>
        <p:spPr>
          <a:xfrm>
            <a:off x="9828657" y="4990047"/>
            <a:ext cx="2366633" cy="1543546"/>
          </a:xfrm>
          <a:prstGeom prst="wedgeRectCallout">
            <a:avLst>
              <a:gd name="adj1" fmla="val 33015"/>
              <a:gd name="adj2" fmla="val -7348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Sometimes may be tricky to to as</a:t>
            </a:r>
            <a:r>
              <a:rPr lang="en-IN" b="0" dirty="0">
                <a:solidFill>
                  <a:schemeClr val="tx1"/>
                </a:solidFill>
                <a:latin typeface="Abadi Extra Light" panose="020B0204020104020204" pitchFamily="34" charset="0"/>
              </a:rPr>
              <a:t>sess convergence? Will see some methods later</a:t>
            </a:r>
          </a:p>
        </p:txBody>
      </p:sp>
      <p:sp>
        <p:nvSpPr>
          <p:cNvPr id="27" name="Speech Bubble: Rectangle 26">
            <a:extLst>
              <a:ext uri="{FF2B5EF4-FFF2-40B4-BE49-F238E27FC236}">
                <a16:creationId xmlns:a16="http://schemas.microsoft.com/office/drawing/2014/main" id="{A4A038AF-50A7-4B90-80B2-7AA78C35BE65}"/>
              </a:ext>
            </a:extLst>
          </p:cNvPr>
          <p:cNvSpPr/>
          <p:nvPr/>
        </p:nvSpPr>
        <p:spPr>
          <a:xfrm>
            <a:off x="75817" y="1907171"/>
            <a:ext cx="2753879" cy="869798"/>
          </a:xfrm>
          <a:prstGeom prst="wedgeRectCallout">
            <a:avLst>
              <a:gd name="adj1" fmla="val 59679"/>
              <a:gd name="adj2" fmla="val 4147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1" dirty="0">
                <a:solidFill>
                  <a:schemeClr val="tx1"/>
                </a:solidFill>
                <a:latin typeface="Abadi Extra Light" panose="020B0204020104020204" pitchFamily="34" charset="0"/>
              </a:rPr>
              <a:t>Fact:</a:t>
            </a:r>
            <a:r>
              <a:rPr lang="en-IN" b="0" dirty="0">
                <a:solidFill>
                  <a:schemeClr val="tx1"/>
                </a:solidFill>
                <a:latin typeface="Abadi Extra Light" panose="020B0204020104020204" pitchFamily="34" charset="0"/>
              </a:rPr>
              <a:t> Gradient gives the direction of </a:t>
            </a:r>
            <a:r>
              <a:rPr lang="en-IN" b="1" dirty="0">
                <a:solidFill>
                  <a:srgbClr val="00B050"/>
                </a:solidFill>
                <a:latin typeface="Abadi Extra Light" panose="020B0204020104020204" pitchFamily="34" charset="0"/>
              </a:rPr>
              <a:t>steepest change</a:t>
            </a:r>
            <a:r>
              <a:rPr lang="en-IN" b="0" dirty="0">
                <a:solidFill>
                  <a:schemeClr val="tx1"/>
                </a:solidFill>
                <a:latin typeface="Abadi Extra Light" panose="020B0204020104020204" pitchFamily="34" charset="0"/>
              </a:rPr>
              <a:t> in function’s value</a:t>
            </a:r>
          </a:p>
        </p:txBody>
      </p:sp>
    </p:spTree>
    <p:custDataLst>
      <p:tags r:id="rId1"/>
    </p:custDataLst>
    <p:extLst>
      <p:ext uri="{BB962C8B-B14F-4D97-AF65-F5344CB8AC3E}">
        <p14:creationId xmlns:p14="http://schemas.microsoft.com/office/powerpoint/2010/main" val="416541278"/>
      </p:ext>
    </p:extLst>
  </p:cSld>
  <p:clrMapOvr>
    <a:masterClrMapping/>
  </p:clrMapOvr>
  <mc:AlternateContent xmlns:mc="http://schemas.openxmlformats.org/markup-compatibility/2006" xmlns:p14="http://schemas.microsoft.com/office/powerpoint/2010/main">
    <mc:Choice Requires="p14">
      <p:transition spd="slow" p14:dur="2000" advTm="320761"/>
    </mc:Choice>
    <mc:Fallback xmlns="">
      <p:transition spd="slow" advTm="320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down)">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xEl>
                                              <p:charRg st="2" end="2"/>
                                            </p:txEl>
                                          </p:spTgt>
                                        </p:tgtEl>
                                        <p:attrNameLst>
                                          <p:attrName>style.visibility</p:attrName>
                                        </p:attrNameLst>
                                      </p:cBhvr>
                                      <p:to>
                                        <p:strVal val="visible"/>
                                      </p:to>
                                    </p:set>
                                    <p:animEffect transition="in" filter="wipe(down)">
                                      <p:cBhvr>
                                        <p:cTn id="35" dur="500"/>
                                        <p:tgtEl>
                                          <p:spTgt spid="6">
                                            <p:txEl>
                                              <p:char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
                                            <p:txEl>
                                              <p:charRg st="2" end="2"/>
                                            </p:txEl>
                                          </p:spTgt>
                                        </p:tgtEl>
                                        <p:attrNameLst>
                                          <p:attrName>style.visibility</p:attrName>
                                        </p:attrNameLst>
                                      </p:cBhvr>
                                      <p:to>
                                        <p:strVal val="visible"/>
                                      </p:to>
                                    </p:set>
                                    <p:animEffect transition="in" filter="wipe(down)">
                                      <p:cBhvr>
                                        <p:cTn id="40" dur="500"/>
                                        <p:tgtEl>
                                          <p:spTgt spid="6">
                                            <p:txEl>
                                              <p:char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xEl>
                                              <p:charRg st="2" end="2"/>
                                            </p:txEl>
                                          </p:spTgt>
                                        </p:tgtEl>
                                        <p:attrNameLst>
                                          <p:attrName>style.visibility</p:attrName>
                                        </p:attrNameLst>
                                      </p:cBhvr>
                                      <p:to>
                                        <p:strVal val="visible"/>
                                      </p:to>
                                    </p:set>
                                    <p:animEffect transition="in" filter="wipe(down)">
                                      <p:cBhvr>
                                        <p:cTn id="45" dur="500"/>
                                        <p:tgtEl>
                                          <p:spTgt spid="6">
                                            <p:txEl>
                                              <p:char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
                                            <p:txEl>
                                              <p:charRg st="2" end="2"/>
                                            </p:txEl>
                                          </p:spTgt>
                                        </p:tgtEl>
                                        <p:attrNameLst>
                                          <p:attrName>style.visibility</p:attrName>
                                        </p:attrNameLst>
                                      </p:cBhvr>
                                      <p:to>
                                        <p:strVal val="visible"/>
                                      </p:to>
                                    </p:set>
                                    <p:animEffect transition="in" filter="wipe(down)">
                                      <p:cBhvr>
                                        <p:cTn id="50" dur="500"/>
                                        <p:tgtEl>
                                          <p:spTgt spid="6">
                                            <p:txEl>
                                              <p:char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1" nodeType="clickEffect">
                                  <p:stCondLst>
                                    <p:cond delay="0"/>
                                  </p:stCondLst>
                                  <p:childTnLst>
                                    <p:animEffect transition="out" filter="wipe(down)">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down)">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down)">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down)">
                                      <p:cBhvr>
                                        <p:cTn id="90" dur="500"/>
                                        <p:tgtEl>
                                          <p:spTgt spid="21"/>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down)">
                                      <p:cBhvr>
                                        <p:cTn id="10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8" grpId="0" animBg="1"/>
      <p:bldP spid="22" grpId="0" animBg="1"/>
      <p:bldP spid="17" grpId="0" animBg="1"/>
      <p:bldP spid="20" grpId="0" animBg="1"/>
      <p:bldP spid="15" grpId="0" animBg="1"/>
      <p:bldP spid="25" grpId="0" animBg="1"/>
      <p:bldP spid="16" grpId="0" animBg="1"/>
      <p:bldP spid="23" grpId="0" animBg="1"/>
      <p:bldP spid="26" grpId="0" animBg="1"/>
      <p:bldP spid="26" grpId="1" animBg="1"/>
      <p:bldP spid="18"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Gradient Descent: An Illustration</a:t>
            </a:r>
          </a:p>
        </p:txBody>
      </p:sp>
      <p:cxnSp>
        <p:nvCxnSpPr>
          <p:cNvPr id="123" name="Straight Arrow Connector 122">
            <a:extLst>
              <a:ext uri="{FF2B5EF4-FFF2-40B4-BE49-F238E27FC236}">
                <a16:creationId xmlns:a16="http://schemas.microsoft.com/office/drawing/2014/main" id="{A9729E63-1B7D-4E5E-9701-D2ABD159BA43}"/>
              </a:ext>
            </a:extLst>
          </p:cNvPr>
          <p:cNvCxnSpPr>
            <a:cxnSpLocks/>
          </p:cNvCxnSpPr>
          <p:nvPr/>
        </p:nvCxnSpPr>
        <p:spPr>
          <a:xfrm flipH="1" flipV="1">
            <a:off x="1002047" y="1207031"/>
            <a:ext cx="68511" cy="376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ACD538AC-BF7C-463B-837C-71281DC87614}"/>
              </a:ext>
            </a:extLst>
          </p:cNvPr>
          <p:cNvCxnSpPr>
            <a:cxnSpLocks/>
          </p:cNvCxnSpPr>
          <p:nvPr/>
        </p:nvCxnSpPr>
        <p:spPr>
          <a:xfrm flipV="1">
            <a:off x="911167" y="4684731"/>
            <a:ext cx="6340678" cy="6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Freeform: Shape 131">
            <a:extLst>
              <a:ext uri="{FF2B5EF4-FFF2-40B4-BE49-F238E27FC236}">
                <a16:creationId xmlns:a16="http://schemas.microsoft.com/office/drawing/2014/main" id="{4F206BED-726A-49B8-9FAF-0452A2F48EB4}"/>
              </a:ext>
            </a:extLst>
          </p:cNvPr>
          <p:cNvSpPr/>
          <p:nvPr/>
        </p:nvSpPr>
        <p:spPr>
          <a:xfrm>
            <a:off x="1253718" y="1651646"/>
            <a:ext cx="5243114" cy="2676976"/>
          </a:xfrm>
          <a:custGeom>
            <a:avLst/>
            <a:gdLst>
              <a:gd name="connsiteX0" fmla="*/ 0 w 3129094"/>
              <a:gd name="connsiteY0" fmla="*/ 0 h 2084689"/>
              <a:gd name="connsiteX1" fmla="*/ 327171 w 3129094"/>
              <a:gd name="connsiteY1" fmla="*/ 1275127 h 2084689"/>
              <a:gd name="connsiteX2" fmla="*/ 1023457 w 3129094"/>
              <a:gd name="connsiteY2" fmla="*/ 293615 h 2084689"/>
              <a:gd name="connsiteX3" fmla="*/ 1803633 w 3129094"/>
              <a:gd name="connsiteY3" fmla="*/ 2080470 h 2084689"/>
              <a:gd name="connsiteX4" fmla="*/ 2323751 w 3129094"/>
              <a:gd name="connsiteY4" fmla="*/ 780176 h 2084689"/>
              <a:gd name="connsiteX5" fmla="*/ 3129094 w 3129094"/>
              <a:gd name="connsiteY5" fmla="*/ 461395 h 2084689"/>
              <a:gd name="connsiteX6" fmla="*/ 3129094 w 3129094"/>
              <a:gd name="connsiteY6" fmla="*/ 461395 h 2084689"/>
              <a:gd name="connsiteX0" fmla="*/ 0 w 3198424"/>
              <a:gd name="connsiteY0" fmla="*/ 0 h 2054993"/>
              <a:gd name="connsiteX1" fmla="*/ 396501 w 3198424"/>
              <a:gd name="connsiteY1" fmla="*/ 1245431 h 2054993"/>
              <a:gd name="connsiteX2" fmla="*/ 1092787 w 3198424"/>
              <a:gd name="connsiteY2" fmla="*/ 263919 h 2054993"/>
              <a:gd name="connsiteX3" fmla="*/ 1872963 w 3198424"/>
              <a:gd name="connsiteY3" fmla="*/ 2050774 h 2054993"/>
              <a:gd name="connsiteX4" fmla="*/ 2393081 w 3198424"/>
              <a:gd name="connsiteY4" fmla="*/ 750480 h 2054993"/>
              <a:gd name="connsiteX5" fmla="*/ 3198424 w 3198424"/>
              <a:gd name="connsiteY5" fmla="*/ 431699 h 2054993"/>
              <a:gd name="connsiteX6" fmla="*/ 3198424 w 3198424"/>
              <a:gd name="connsiteY6" fmla="*/ 431699 h 2054993"/>
              <a:gd name="connsiteX0" fmla="*/ 0 w 3198424"/>
              <a:gd name="connsiteY0" fmla="*/ 0 h 2083639"/>
              <a:gd name="connsiteX1" fmla="*/ 812481 w 3198424"/>
              <a:gd name="connsiteY1" fmla="*/ 2082870 h 2083639"/>
              <a:gd name="connsiteX2" fmla="*/ 1092787 w 3198424"/>
              <a:gd name="connsiteY2" fmla="*/ 263919 h 2083639"/>
              <a:gd name="connsiteX3" fmla="*/ 1872963 w 3198424"/>
              <a:gd name="connsiteY3" fmla="*/ 2050774 h 2083639"/>
              <a:gd name="connsiteX4" fmla="*/ 2393081 w 3198424"/>
              <a:gd name="connsiteY4" fmla="*/ 750480 h 2083639"/>
              <a:gd name="connsiteX5" fmla="*/ 3198424 w 3198424"/>
              <a:gd name="connsiteY5" fmla="*/ 431699 h 2083639"/>
              <a:gd name="connsiteX6" fmla="*/ 3198424 w 3198424"/>
              <a:gd name="connsiteY6" fmla="*/ 431699 h 2083639"/>
              <a:gd name="connsiteX0" fmla="*/ 0 w 3198424"/>
              <a:gd name="connsiteY0" fmla="*/ 0 h 2156248"/>
              <a:gd name="connsiteX1" fmla="*/ 812481 w 3198424"/>
              <a:gd name="connsiteY1" fmla="*/ 2082870 h 2156248"/>
              <a:gd name="connsiteX2" fmla="*/ 1092787 w 3198424"/>
              <a:gd name="connsiteY2" fmla="*/ 263919 h 2156248"/>
              <a:gd name="connsiteX3" fmla="*/ 1872963 w 3198424"/>
              <a:gd name="connsiteY3" fmla="*/ 2050774 h 2156248"/>
              <a:gd name="connsiteX4" fmla="*/ 2393081 w 3198424"/>
              <a:gd name="connsiteY4" fmla="*/ 750480 h 2156248"/>
              <a:gd name="connsiteX5" fmla="*/ 3198424 w 3198424"/>
              <a:gd name="connsiteY5" fmla="*/ 431699 h 2156248"/>
              <a:gd name="connsiteX6" fmla="*/ 3198424 w 3198424"/>
              <a:gd name="connsiteY6" fmla="*/ 431699 h 2156248"/>
              <a:gd name="connsiteX0" fmla="*/ 0 w 3198424"/>
              <a:gd name="connsiteY0" fmla="*/ 0 h 2083639"/>
              <a:gd name="connsiteX1" fmla="*/ 812481 w 3198424"/>
              <a:gd name="connsiteY1" fmla="*/ 2082870 h 2083639"/>
              <a:gd name="connsiteX2" fmla="*/ 1092787 w 3198424"/>
              <a:gd name="connsiteY2" fmla="*/ 263919 h 2083639"/>
              <a:gd name="connsiteX3" fmla="*/ 1872963 w 3198424"/>
              <a:gd name="connsiteY3" fmla="*/ 2050774 h 2083639"/>
              <a:gd name="connsiteX4" fmla="*/ 2393081 w 3198424"/>
              <a:gd name="connsiteY4" fmla="*/ 750480 h 2083639"/>
              <a:gd name="connsiteX5" fmla="*/ 3198424 w 3198424"/>
              <a:gd name="connsiteY5" fmla="*/ 431699 h 2083639"/>
              <a:gd name="connsiteX6" fmla="*/ 3198424 w 3198424"/>
              <a:gd name="connsiteY6" fmla="*/ 431699 h 2083639"/>
              <a:gd name="connsiteX0" fmla="*/ 0 w 3198424"/>
              <a:gd name="connsiteY0" fmla="*/ 0 h 2083646"/>
              <a:gd name="connsiteX1" fmla="*/ 812481 w 3198424"/>
              <a:gd name="connsiteY1" fmla="*/ 2082870 h 2083646"/>
              <a:gd name="connsiteX2" fmla="*/ 1092787 w 3198424"/>
              <a:gd name="connsiteY2" fmla="*/ 263919 h 2083646"/>
              <a:gd name="connsiteX3" fmla="*/ 1872963 w 3198424"/>
              <a:gd name="connsiteY3" fmla="*/ 2050774 h 2083646"/>
              <a:gd name="connsiteX4" fmla="*/ 2393081 w 3198424"/>
              <a:gd name="connsiteY4" fmla="*/ 750480 h 2083646"/>
              <a:gd name="connsiteX5" fmla="*/ 3198424 w 3198424"/>
              <a:gd name="connsiteY5" fmla="*/ 431699 h 2083646"/>
              <a:gd name="connsiteX6" fmla="*/ 3198424 w 3198424"/>
              <a:gd name="connsiteY6" fmla="*/ 431699 h 2083646"/>
              <a:gd name="connsiteX0" fmla="*/ 0 w 3198424"/>
              <a:gd name="connsiteY0" fmla="*/ 0 h 2083656"/>
              <a:gd name="connsiteX1" fmla="*/ 812481 w 3198424"/>
              <a:gd name="connsiteY1" fmla="*/ 2082870 h 2083656"/>
              <a:gd name="connsiteX2" fmla="*/ 1092787 w 3198424"/>
              <a:gd name="connsiteY2" fmla="*/ 263919 h 2083656"/>
              <a:gd name="connsiteX3" fmla="*/ 1872963 w 3198424"/>
              <a:gd name="connsiteY3" fmla="*/ 2050774 h 2083656"/>
              <a:gd name="connsiteX4" fmla="*/ 2393081 w 3198424"/>
              <a:gd name="connsiteY4" fmla="*/ 750480 h 2083656"/>
              <a:gd name="connsiteX5" fmla="*/ 3198424 w 3198424"/>
              <a:gd name="connsiteY5" fmla="*/ 431699 h 2083656"/>
              <a:gd name="connsiteX6" fmla="*/ 3198424 w 3198424"/>
              <a:gd name="connsiteY6" fmla="*/ 431699 h 2083656"/>
              <a:gd name="connsiteX0" fmla="*/ 0 w 3198424"/>
              <a:gd name="connsiteY0" fmla="*/ 0 h 2084782"/>
              <a:gd name="connsiteX1" fmla="*/ 812481 w 3198424"/>
              <a:gd name="connsiteY1" fmla="*/ 2082870 h 2084782"/>
              <a:gd name="connsiteX2" fmla="*/ 1545743 w 3198424"/>
              <a:gd name="connsiteY2" fmla="*/ 400523 h 2084782"/>
              <a:gd name="connsiteX3" fmla="*/ 1872963 w 3198424"/>
              <a:gd name="connsiteY3" fmla="*/ 2050774 h 2084782"/>
              <a:gd name="connsiteX4" fmla="*/ 2393081 w 3198424"/>
              <a:gd name="connsiteY4" fmla="*/ 750480 h 2084782"/>
              <a:gd name="connsiteX5" fmla="*/ 3198424 w 3198424"/>
              <a:gd name="connsiteY5" fmla="*/ 431699 h 2084782"/>
              <a:gd name="connsiteX6" fmla="*/ 3198424 w 3198424"/>
              <a:gd name="connsiteY6" fmla="*/ 431699 h 2084782"/>
              <a:gd name="connsiteX0" fmla="*/ 0 w 3198424"/>
              <a:gd name="connsiteY0" fmla="*/ 0 h 2053031"/>
              <a:gd name="connsiteX1" fmla="*/ 770883 w 3198424"/>
              <a:gd name="connsiteY1" fmla="*/ 1910631 h 2053031"/>
              <a:gd name="connsiteX2" fmla="*/ 1545743 w 3198424"/>
              <a:gd name="connsiteY2" fmla="*/ 400523 h 2053031"/>
              <a:gd name="connsiteX3" fmla="*/ 1872963 w 3198424"/>
              <a:gd name="connsiteY3" fmla="*/ 2050774 h 2053031"/>
              <a:gd name="connsiteX4" fmla="*/ 2393081 w 3198424"/>
              <a:gd name="connsiteY4" fmla="*/ 750480 h 2053031"/>
              <a:gd name="connsiteX5" fmla="*/ 3198424 w 3198424"/>
              <a:gd name="connsiteY5" fmla="*/ 431699 h 2053031"/>
              <a:gd name="connsiteX6" fmla="*/ 3198424 w 3198424"/>
              <a:gd name="connsiteY6" fmla="*/ 431699 h 2053031"/>
              <a:gd name="connsiteX0" fmla="*/ 0 w 3198424"/>
              <a:gd name="connsiteY0" fmla="*/ 0 h 2053031"/>
              <a:gd name="connsiteX1" fmla="*/ 770883 w 3198424"/>
              <a:gd name="connsiteY1" fmla="*/ 1910631 h 2053031"/>
              <a:gd name="connsiteX2" fmla="*/ 1545743 w 3198424"/>
              <a:gd name="connsiteY2" fmla="*/ 400523 h 2053031"/>
              <a:gd name="connsiteX3" fmla="*/ 1872963 w 3198424"/>
              <a:gd name="connsiteY3" fmla="*/ 2050774 h 2053031"/>
              <a:gd name="connsiteX4" fmla="*/ 2393081 w 3198424"/>
              <a:gd name="connsiteY4" fmla="*/ 750480 h 2053031"/>
              <a:gd name="connsiteX5" fmla="*/ 3198424 w 3198424"/>
              <a:gd name="connsiteY5" fmla="*/ 431699 h 2053031"/>
              <a:gd name="connsiteX6" fmla="*/ 3198424 w 3198424"/>
              <a:gd name="connsiteY6" fmla="*/ 431699 h 2053031"/>
              <a:gd name="connsiteX0" fmla="*/ 0 w 3198424"/>
              <a:gd name="connsiteY0" fmla="*/ 0 h 1927052"/>
              <a:gd name="connsiteX1" fmla="*/ 770883 w 3198424"/>
              <a:gd name="connsiteY1" fmla="*/ 1910631 h 1927052"/>
              <a:gd name="connsiteX2" fmla="*/ 1545743 w 3198424"/>
              <a:gd name="connsiteY2" fmla="*/ 400523 h 1927052"/>
              <a:gd name="connsiteX3" fmla="*/ 2080953 w 3198424"/>
              <a:gd name="connsiteY3" fmla="*/ 1421210 h 1927052"/>
              <a:gd name="connsiteX4" fmla="*/ 2393081 w 3198424"/>
              <a:gd name="connsiteY4" fmla="*/ 750480 h 1927052"/>
              <a:gd name="connsiteX5" fmla="*/ 3198424 w 3198424"/>
              <a:gd name="connsiteY5" fmla="*/ 431699 h 1927052"/>
              <a:gd name="connsiteX6" fmla="*/ 3198424 w 3198424"/>
              <a:gd name="connsiteY6" fmla="*/ 431699 h 1927052"/>
              <a:gd name="connsiteX0" fmla="*/ 0 w 3285223"/>
              <a:gd name="connsiteY0" fmla="*/ 0 h 1927052"/>
              <a:gd name="connsiteX1" fmla="*/ 770883 w 3285223"/>
              <a:gd name="connsiteY1" fmla="*/ 1910631 h 1927052"/>
              <a:gd name="connsiteX2" fmla="*/ 1545743 w 3285223"/>
              <a:gd name="connsiteY2" fmla="*/ 400523 h 1927052"/>
              <a:gd name="connsiteX3" fmla="*/ 2080953 w 3285223"/>
              <a:gd name="connsiteY3" fmla="*/ 1421210 h 1927052"/>
              <a:gd name="connsiteX4" fmla="*/ 2393081 w 3285223"/>
              <a:gd name="connsiteY4" fmla="*/ 750480 h 1927052"/>
              <a:gd name="connsiteX5" fmla="*/ 3198424 w 3285223"/>
              <a:gd name="connsiteY5" fmla="*/ 431699 h 1927052"/>
              <a:gd name="connsiteX6" fmla="*/ 3281620 w 3285223"/>
              <a:gd name="connsiteY6" fmla="*/ 384185 h 1927052"/>
              <a:gd name="connsiteX0" fmla="*/ 0 w 3198424"/>
              <a:gd name="connsiteY0" fmla="*/ 0 h 1927052"/>
              <a:gd name="connsiteX1" fmla="*/ 770883 w 3198424"/>
              <a:gd name="connsiteY1" fmla="*/ 1910631 h 1927052"/>
              <a:gd name="connsiteX2" fmla="*/ 1545743 w 3198424"/>
              <a:gd name="connsiteY2" fmla="*/ 400523 h 1927052"/>
              <a:gd name="connsiteX3" fmla="*/ 2080953 w 3198424"/>
              <a:gd name="connsiteY3" fmla="*/ 1421210 h 1927052"/>
              <a:gd name="connsiteX4" fmla="*/ 2393081 w 3198424"/>
              <a:gd name="connsiteY4" fmla="*/ 750480 h 1927052"/>
              <a:gd name="connsiteX5" fmla="*/ 3198424 w 3198424"/>
              <a:gd name="connsiteY5" fmla="*/ 431699 h 1927052"/>
              <a:gd name="connsiteX0" fmla="*/ 0 w 2888750"/>
              <a:gd name="connsiteY0" fmla="*/ 0 h 1927052"/>
              <a:gd name="connsiteX1" fmla="*/ 770883 w 2888750"/>
              <a:gd name="connsiteY1" fmla="*/ 1910631 h 1927052"/>
              <a:gd name="connsiteX2" fmla="*/ 1545743 w 2888750"/>
              <a:gd name="connsiteY2" fmla="*/ 400523 h 1927052"/>
              <a:gd name="connsiteX3" fmla="*/ 2080953 w 2888750"/>
              <a:gd name="connsiteY3" fmla="*/ 1421210 h 1927052"/>
              <a:gd name="connsiteX4" fmla="*/ 2393081 w 2888750"/>
              <a:gd name="connsiteY4" fmla="*/ 750480 h 1927052"/>
              <a:gd name="connsiteX5" fmla="*/ 2888750 w 2888750"/>
              <a:gd name="connsiteY5" fmla="*/ 532666 h 1927052"/>
              <a:gd name="connsiteX0" fmla="*/ 0 w 2888750"/>
              <a:gd name="connsiteY0" fmla="*/ 0 h 1927052"/>
              <a:gd name="connsiteX1" fmla="*/ 770883 w 2888750"/>
              <a:gd name="connsiteY1" fmla="*/ 1910631 h 1927052"/>
              <a:gd name="connsiteX2" fmla="*/ 1545743 w 2888750"/>
              <a:gd name="connsiteY2" fmla="*/ 400523 h 1927052"/>
              <a:gd name="connsiteX3" fmla="*/ 2080953 w 2888750"/>
              <a:gd name="connsiteY3" fmla="*/ 1421210 h 1927052"/>
              <a:gd name="connsiteX4" fmla="*/ 2393081 w 2888750"/>
              <a:gd name="connsiteY4" fmla="*/ 750480 h 1927052"/>
              <a:gd name="connsiteX5" fmla="*/ 2888750 w 2888750"/>
              <a:gd name="connsiteY5" fmla="*/ 532666 h 1927052"/>
              <a:gd name="connsiteX0" fmla="*/ 0 w 2888750"/>
              <a:gd name="connsiteY0" fmla="*/ 0 h 1868277"/>
              <a:gd name="connsiteX1" fmla="*/ 807859 w 2888750"/>
              <a:gd name="connsiteY1" fmla="*/ 1851238 h 1868277"/>
              <a:gd name="connsiteX2" fmla="*/ 1545743 w 2888750"/>
              <a:gd name="connsiteY2" fmla="*/ 400523 h 1868277"/>
              <a:gd name="connsiteX3" fmla="*/ 2080953 w 2888750"/>
              <a:gd name="connsiteY3" fmla="*/ 1421210 h 1868277"/>
              <a:gd name="connsiteX4" fmla="*/ 2393081 w 2888750"/>
              <a:gd name="connsiteY4" fmla="*/ 750480 h 1868277"/>
              <a:gd name="connsiteX5" fmla="*/ 2888750 w 2888750"/>
              <a:gd name="connsiteY5" fmla="*/ 532666 h 1868277"/>
              <a:gd name="connsiteX0" fmla="*/ 0 w 2888750"/>
              <a:gd name="connsiteY0" fmla="*/ 0 h 1878883"/>
              <a:gd name="connsiteX1" fmla="*/ 807859 w 2888750"/>
              <a:gd name="connsiteY1" fmla="*/ 1851238 h 1878883"/>
              <a:gd name="connsiteX2" fmla="*/ 1545743 w 2888750"/>
              <a:gd name="connsiteY2" fmla="*/ 400523 h 1878883"/>
              <a:gd name="connsiteX3" fmla="*/ 2080953 w 2888750"/>
              <a:gd name="connsiteY3" fmla="*/ 1421210 h 1878883"/>
              <a:gd name="connsiteX4" fmla="*/ 2393081 w 2888750"/>
              <a:gd name="connsiteY4" fmla="*/ 750480 h 1878883"/>
              <a:gd name="connsiteX5" fmla="*/ 2888750 w 2888750"/>
              <a:gd name="connsiteY5" fmla="*/ 532666 h 1878883"/>
              <a:gd name="connsiteX0" fmla="*/ 0 w 2888750"/>
              <a:gd name="connsiteY0" fmla="*/ 0 h 1895260"/>
              <a:gd name="connsiteX1" fmla="*/ 807859 w 2888750"/>
              <a:gd name="connsiteY1" fmla="*/ 1851238 h 1895260"/>
              <a:gd name="connsiteX2" fmla="*/ 1545743 w 2888750"/>
              <a:gd name="connsiteY2" fmla="*/ 400523 h 1895260"/>
              <a:gd name="connsiteX3" fmla="*/ 2080953 w 2888750"/>
              <a:gd name="connsiteY3" fmla="*/ 1421210 h 1895260"/>
              <a:gd name="connsiteX4" fmla="*/ 2393081 w 2888750"/>
              <a:gd name="connsiteY4" fmla="*/ 750480 h 1895260"/>
              <a:gd name="connsiteX5" fmla="*/ 2888750 w 2888750"/>
              <a:gd name="connsiteY5" fmla="*/ 532666 h 189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750" h="1895260">
                <a:moveTo>
                  <a:pt x="0" y="0"/>
                </a:moveTo>
                <a:cubicBezTo>
                  <a:pt x="78297" y="613095"/>
                  <a:pt x="328379" y="2176478"/>
                  <a:pt x="807859" y="1851238"/>
                </a:cubicBezTo>
                <a:cubicBezTo>
                  <a:pt x="1287339" y="1525998"/>
                  <a:pt x="1333561" y="472194"/>
                  <a:pt x="1545743" y="400523"/>
                </a:cubicBezTo>
                <a:cubicBezTo>
                  <a:pt x="1757925" y="328852"/>
                  <a:pt x="1939730" y="1362884"/>
                  <a:pt x="2080953" y="1421210"/>
                </a:cubicBezTo>
                <a:cubicBezTo>
                  <a:pt x="2222176" y="1479536"/>
                  <a:pt x="2258448" y="898571"/>
                  <a:pt x="2393081" y="750480"/>
                </a:cubicBezTo>
                <a:cubicBezTo>
                  <a:pt x="2527714" y="602389"/>
                  <a:pt x="2726794" y="564019"/>
                  <a:pt x="2888750" y="53266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4" name="Straight Connector 133">
            <a:extLst>
              <a:ext uri="{FF2B5EF4-FFF2-40B4-BE49-F238E27FC236}">
                <a16:creationId xmlns:a16="http://schemas.microsoft.com/office/drawing/2014/main" id="{15A6652D-B6BC-47E3-8129-0E6CCFA0A7D8}"/>
              </a:ext>
            </a:extLst>
          </p:cNvPr>
          <p:cNvCxnSpPr>
            <a:cxnSpLocks/>
          </p:cNvCxnSpPr>
          <p:nvPr/>
        </p:nvCxnSpPr>
        <p:spPr>
          <a:xfrm>
            <a:off x="1174108" y="1597461"/>
            <a:ext cx="264861" cy="1145739"/>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82F98B90-84B6-4AAD-86C2-984BD17DE6DA}"/>
              </a:ext>
            </a:extLst>
          </p:cNvPr>
          <p:cNvSpPr/>
          <p:nvPr/>
        </p:nvSpPr>
        <p:spPr>
          <a:xfrm>
            <a:off x="1296358" y="1876050"/>
            <a:ext cx="142611" cy="15939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7" name="Straight Connector 136">
            <a:extLst>
              <a:ext uri="{FF2B5EF4-FFF2-40B4-BE49-F238E27FC236}">
                <a16:creationId xmlns:a16="http://schemas.microsoft.com/office/drawing/2014/main" id="{AEA7B0C2-67A0-46F6-BEB6-5C5C42772428}"/>
              </a:ext>
            </a:extLst>
          </p:cNvPr>
          <p:cNvCxnSpPr>
            <a:cxnSpLocks/>
          </p:cNvCxnSpPr>
          <p:nvPr/>
        </p:nvCxnSpPr>
        <p:spPr>
          <a:xfrm>
            <a:off x="1638236" y="3758723"/>
            <a:ext cx="907383" cy="717554"/>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1E552F6-D77F-42A7-8B2F-7ADEADE362A3}"/>
              </a:ext>
            </a:extLst>
          </p:cNvPr>
          <p:cNvCxnSpPr>
            <a:cxnSpLocks/>
          </p:cNvCxnSpPr>
          <p:nvPr/>
        </p:nvCxnSpPr>
        <p:spPr>
          <a:xfrm flipH="1">
            <a:off x="2615279" y="3910677"/>
            <a:ext cx="639211" cy="518610"/>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30D4990-CC91-41B4-B9D2-014DD0B0B825}"/>
              </a:ext>
            </a:extLst>
          </p:cNvPr>
          <p:cNvSpPr/>
          <p:nvPr/>
        </p:nvSpPr>
        <p:spPr>
          <a:xfrm>
            <a:off x="5654549" y="2475999"/>
            <a:ext cx="142611" cy="15939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288B1FDD-FEAB-4F3A-87D5-64E3A0A46CF0}"/>
              </a:ext>
            </a:extLst>
          </p:cNvPr>
          <p:cNvCxnSpPr>
            <a:cxnSpLocks/>
          </p:cNvCxnSpPr>
          <p:nvPr/>
        </p:nvCxnSpPr>
        <p:spPr>
          <a:xfrm flipH="1">
            <a:off x="5456049" y="2448601"/>
            <a:ext cx="539613" cy="373581"/>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C3B1A8-4263-4B8A-B1AE-D37358A96E90}"/>
              </a:ext>
            </a:extLst>
          </p:cNvPr>
          <p:cNvCxnSpPr>
            <a:cxnSpLocks/>
          </p:cNvCxnSpPr>
          <p:nvPr/>
        </p:nvCxnSpPr>
        <p:spPr>
          <a:xfrm flipH="1">
            <a:off x="5274627" y="2990489"/>
            <a:ext cx="217071" cy="519446"/>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4A86BC-C947-41EB-B217-941AF9DBC667}"/>
              </a:ext>
            </a:extLst>
          </p:cNvPr>
          <p:cNvCxnSpPr>
            <a:cxnSpLocks/>
          </p:cNvCxnSpPr>
          <p:nvPr/>
        </p:nvCxnSpPr>
        <p:spPr>
          <a:xfrm>
            <a:off x="4711025" y="3244006"/>
            <a:ext cx="189795" cy="361779"/>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AE8CD31-1D19-411F-B168-DFB0BB9A0194}"/>
              </a:ext>
            </a:extLst>
          </p:cNvPr>
          <p:cNvSpPr/>
          <p:nvPr/>
        </p:nvSpPr>
        <p:spPr>
          <a:xfrm>
            <a:off x="2403008" y="4663259"/>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B0D87E-6930-44EC-AE1C-22F6B36D686D}"/>
                  </a:ext>
                </a:extLst>
              </p:cNvPr>
              <p:cNvSpPr txBox="1"/>
              <p:nvPr/>
            </p:nvSpPr>
            <p:spPr>
              <a:xfrm>
                <a:off x="2209026" y="4843432"/>
                <a:ext cx="3253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1" i="1" smtClean="0">
                              <a:latin typeface="Cambria Math" panose="02040503050406030204" pitchFamily="18" charset="0"/>
                            </a:rPr>
                            <m:t>𝒘</m:t>
                          </m:r>
                        </m:e>
                        <m:sub>
                          <m:r>
                            <a:rPr lang="en-IN" b="0" i="1" smtClean="0">
                              <a:latin typeface="Cambria Math" panose="02040503050406030204" pitchFamily="18" charset="0"/>
                            </a:rPr>
                            <m:t>∗</m:t>
                          </m:r>
                        </m:sub>
                      </m:sSub>
                    </m:oMath>
                  </m:oMathPara>
                </a14:m>
                <a:endParaRPr lang="en-IN" dirty="0"/>
              </a:p>
            </p:txBody>
          </p:sp>
        </mc:Choice>
        <mc:Fallback xmlns="">
          <p:sp>
            <p:nvSpPr>
              <p:cNvPr id="14" name="TextBox 13">
                <a:extLst>
                  <a:ext uri="{FF2B5EF4-FFF2-40B4-BE49-F238E27FC236}">
                    <a16:creationId xmlns:a16="http://schemas.microsoft.com/office/drawing/2014/main" xmlns="" xmlns:a14="http://schemas.microsoft.com/office/drawing/2010/main" id="{03B0D87E-6930-44EC-AE1C-22F6B36D686D}"/>
                  </a:ext>
                </a:extLst>
              </p:cNvPr>
              <p:cNvSpPr txBox="1">
                <a:spLocks noRot="1" noChangeAspect="1" noMove="1" noResize="1" noEditPoints="1" noAdjustHandles="1" noChangeArrowheads="1" noChangeShapeType="1" noTextEdit="1"/>
              </p:cNvSpPr>
              <p:nvPr/>
            </p:nvSpPr>
            <p:spPr>
              <a:xfrm>
                <a:off x="2209026" y="4843432"/>
                <a:ext cx="325345" cy="276999"/>
              </a:xfrm>
              <a:prstGeom prst="rect">
                <a:avLst/>
              </a:prstGeom>
              <a:blipFill>
                <a:blip r:embed="rId3" cstate="print"/>
                <a:stretch>
                  <a:fillRect l="-11111" r="-1852" b="-1111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5F2F78B-7283-44FE-A0C9-A360C28E3677}"/>
                  </a:ext>
                </a:extLst>
              </p:cNvPr>
              <p:cNvSpPr txBox="1"/>
              <p:nvPr/>
            </p:nvSpPr>
            <p:spPr>
              <a:xfrm>
                <a:off x="1158001" y="4825697"/>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(0)</m:t>
                          </m:r>
                        </m:sup>
                      </m:sSup>
                    </m:oMath>
                  </m:oMathPara>
                </a14:m>
                <a:endParaRPr lang="en-IN" dirty="0"/>
              </a:p>
            </p:txBody>
          </p:sp>
        </mc:Choice>
        <mc:Fallback xmlns="">
          <p:sp>
            <p:nvSpPr>
              <p:cNvPr id="25" name="TextBox 24">
                <a:extLst>
                  <a:ext uri="{FF2B5EF4-FFF2-40B4-BE49-F238E27FC236}">
                    <a16:creationId xmlns:a16="http://schemas.microsoft.com/office/drawing/2014/main" xmlns="" xmlns:a14="http://schemas.microsoft.com/office/drawing/2010/main" id="{85F2F78B-7283-44FE-A0C9-A360C28E3677}"/>
                  </a:ext>
                </a:extLst>
              </p:cNvPr>
              <p:cNvSpPr txBox="1">
                <a:spLocks noRot="1" noChangeAspect="1" noMove="1" noResize="1" noEditPoints="1" noAdjustHandles="1" noChangeArrowheads="1" noChangeShapeType="1" noTextEdit="1"/>
              </p:cNvSpPr>
              <p:nvPr/>
            </p:nvSpPr>
            <p:spPr>
              <a:xfrm>
                <a:off x="1158001" y="4825697"/>
                <a:ext cx="482440" cy="288477"/>
              </a:xfrm>
              <a:prstGeom prst="rect">
                <a:avLst/>
              </a:prstGeom>
              <a:blipFill>
                <a:blip r:embed="rId4" cstate="print"/>
                <a:stretch>
                  <a:fillRect l="-6329" t="-8511" r="-10127"/>
                </a:stretch>
              </a:blipFill>
            </p:spPr>
            <p:txBody>
              <a:bodyPr/>
              <a:lstStyle/>
              <a:p>
                <a:r>
                  <a:rPr lang="en-IN">
                    <a:noFill/>
                  </a:rPr>
                  <a:t> </a:t>
                </a:r>
              </a:p>
            </p:txBody>
          </p:sp>
        </mc:Fallback>
      </mc:AlternateContent>
      <p:sp>
        <p:nvSpPr>
          <p:cNvPr id="26" name="Oval 25">
            <a:extLst>
              <a:ext uri="{FF2B5EF4-FFF2-40B4-BE49-F238E27FC236}">
                <a16:creationId xmlns:a16="http://schemas.microsoft.com/office/drawing/2014/main" id="{40EE68BA-C676-421D-8154-D58468AE1FC4}"/>
              </a:ext>
            </a:extLst>
          </p:cNvPr>
          <p:cNvSpPr/>
          <p:nvPr/>
        </p:nvSpPr>
        <p:spPr>
          <a:xfrm>
            <a:off x="1296697" y="4684731"/>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340F519D-BE45-42FF-937A-A2FFEA7E5F01}"/>
              </a:ext>
            </a:extLst>
          </p:cNvPr>
          <p:cNvSpPr/>
          <p:nvPr/>
        </p:nvSpPr>
        <p:spPr>
          <a:xfrm>
            <a:off x="1954447" y="4665356"/>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427B44-95BC-44B7-996A-FFD1ADF770F4}"/>
                  </a:ext>
                </a:extLst>
              </p:cNvPr>
              <p:cNvSpPr txBox="1"/>
              <p:nvPr/>
            </p:nvSpPr>
            <p:spPr>
              <a:xfrm>
                <a:off x="1792651" y="4806329"/>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(1)</m:t>
                          </m:r>
                        </m:sup>
                      </m:sSup>
                    </m:oMath>
                  </m:oMathPara>
                </a14:m>
                <a:endParaRPr lang="en-IN" dirty="0"/>
              </a:p>
            </p:txBody>
          </p:sp>
        </mc:Choice>
        <mc:Fallback xmlns="">
          <p:sp>
            <p:nvSpPr>
              <p:cNvPr id="29" name="TextBox 28">
                <a:extLst>
                  <a:ext uri="{FF2B5EF4-FFF2-40B4-BE49-F238E27FC236}">
                    <a16:creationId xmlns:a16="http://schemas.microsoft.com/office/drawing/2014/main" xmlns="" xmlns:a14="http://schemas.microsoft.com/office/drawing/2010/main" id="{78427B44-95BC-44B7-996A-FFD1ADF770F4}"/>
                  </a:ext>
                </a:extLst>
              </p:cNvPr>
              <p:cNvSpPr txBox="1">
                <a:spLocks noRot="1" noChangeAspect="1" noMove="1" noResize="1" noEditPoints="1" noAdjustHandles="1" noChangeArrowheads="1" noChangeShapeType="1" noTextEdit="1"/>
              </p:cNvSpPr>
              <p:nvPr/>
            </p:nvSpPr>
            <p:spPr>
              <a:xfrm>
                <a:off x="1792651" y="4806329"/>
                <a:ext cx="482440" cy="288477"/>
              </a:xfrm>
              <a:prstGeom prst="rect">
                <a:avLst/>
              </a:prstGeom>
              <a:blipFill>
                <a:blip r:embed="rId5" cstate="print"/>
                <a:stretch>
                  <a:fillRect l="-6329" t="-8333" r="-11392"/>
                </a:stretch>
              </a:blipFill>
            </p:spPr>
            <p:txBody>
              <a:bodyPr/>
              <a:lstStyle/>
              <a:p>
                <a:r>
                  <a:rPr lang="en-IN">
                    <a:noFill/>
                  </a:rPr>
                  <a:t> </a:t>
                </a:r>
              </a:p>
            </p:txBody>
          </p:sp>
        </mc:Fallback>
      </mc:AlternateContent>
      <p:sp>
        <p:nvSpPr>
          <p:cNvPr id="30" name="Oval 29">
            <a:extLst>
              <a:ext uri="{FF2B5EF4-FFF2-40B4-BE49-F238E27FC236}">
                <a16:creationId xmlns:a16="http://schemas.microsoft.com/office/drawing/2014/main" id="{3FA28854-0D0B-4772-968C-0B50567ED9D0}"/>
              </a:ext>
            </a:extLst>
          </p:cNvPr>
          <p:cNvSpPr/>
          <p:nvPr/>
        </p:nvSpPr>
        <p:spPr>
          <a:xfrm>
            <a:off x="2901622" y="4639291"/>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42E4AF1-8B87-42D9-B87B-70DB537DCF9E}"/>
                  </a:ext>
                </a:extLst>
              </p:cNvPr>
              <p:cNvSpPr txBox="1"/>
              <p:nvPr/>
            </p:nvSpPr>
            <p:spPr>
              <a:xfrm>
                <a:off x="2883541" y="4753243"/>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(2)</m:t>
                          </m:r>
                        </m:sup>
                      </m:sSup>
                    </m:oMath>
                  </m:oMathPara>
                </a14:m>
                <a:endParaRPr lang="en-IN" dirty="0"/>
              </a:p>
            </p:txBody>
          </p:sp>
        </mc:Choice>
        <mc:Fallback xmlns="">
          <p:sp>
            <p:nvSpPr>
              <p:cNvPr id="31" name="TextBox 30">
                <a:extLst>
                  <a:ext uri="{FF2B5EF4-FFF2-40B4-BE49-F238E27FC236}">
                    <a16:creationId xmlns:a16="http://schemas.microsoft.com/office/drawing/2014/main" xmlns="" xmlns:a14="http://schemas.microsoft.com/office/drawing/2010/main" id="{F42E4AF1-8B87-42D9-B87B-70DB537DCF9E}"/>
                  </a:ext>
                </a:extLst>
              </p:cNvPr>
              <p:cNvSpPr txBox="1">
                <a:spLocks noRot="1" noChangeAspect="1" noMove="1" noResize="1" noEditPoints="1" noAdjustHandles="1" noChangeArrowheads="1" noChangeShapeType="1" noTextEdit="1"/>
              </p:cNvSpPr>
              <p:nvPr/>
            </p:nvSpPr>
            <p:spPr>
              <a:xfrm>
                <a:off x="2883541" y="4753243"/>
                <a:ext cx="482440" cy="288477"/>
              </a:xfrm>
              <a:prstGeom prst="rect">
                <a:avLst/>
              </a:prstGeom>
              <a:blipFill>
                <a:blip r:embed="rId6" cstate="print"/>
                <a:stretch>
                  <a:fillRect l="-6329" t="-8511" r="-11392"/>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800AFB8-6A32-491B-9033-0A827F58F76C}"/>
                  </a:ext>
                </a:extLst>
              </p:cNvPr>
              <p:cNvSpPr txBox="1"/>
              <p:nvPr/>
            </p:nvSpPr>
            <p:spPr>
              <a:xfrm>
                <a:off x="5797160" y="4740040"/>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(0)</m:t>
                          </m:r>
                        </m:sup>
                      </m:sSup>
                    </m:oMath>
                  </m:oMathPara>
                </a14:m>
                <a:endParaRPr lang="en-IN" dirty="0"/>
              </a:p>
            </p:txBody>
          </p:sp>
        </mc:Choice>
        <mc:Fallback xmlns="">
          <p:sp>
            <p:nvSpPr>
              <p:cNvPr id="32" name="TextBox 31">
                <a:extLst>
                  <a:ext uri="{FF2B5EF4-FFF2-40B4-BE49-F238E27FC236}">
                    <a16:creationId xmlns:a16="http://schemas.microsoft.com/office/drawing/2014/main" xmlns="" xmlns:a14="http://schemas.microsoft.com/office/drawing/2010/main" id="{B800AFB8-6A32-491B-9033-0A827F58F76C}"/>
                  </a:ext>
                </a:extLst>
              </p:cNvPr>
              <p:cNvSpPr txBox="1">
                <a:spLocks noRot="1" noChangeAspect="1" noMove="1" noResize="1" noEditPoints="1" noAdjustHandles="1" noChangeArrowheads="1" noChangeShapeType="1" noTextEdit="1"/>
              </p:cNvSpPr>
              <p:nvPr/>
            </p:nvSpPr>
            <p:spPr>
              <a:xfrm>
                <a:off x="5797160" y="4740040"/>
                <a:ext cx="482440" cy="288477"/>
              </a:xfrm>
              <a:prstGeom prst="rect">
                <a:avLst/>
              </a:prstGeom>
              <a:blipFill>
                <a:blip r:embed="rId7" cstate="print"/>
                <a:stretch>
                  <a:fillRect l="-6329" t="-8511" r="-10127"/>
                </a:stretch>
              </a:blipFill>
            </p:spPr>
            <p:txBody>
              <a:bodyPr/>
              <a:lstStyle/>
              <a:p>
                <a:r>
                  <a:rPr lang="en-IN">
                    <a:noFill/>
                  </a:rPr>
                  <a:t> </a:t>
                </a:r>
              </a:p>
            </p:txBody>
          </p:sp>
        </mc:Fallback>
      </mc:AlternateContent>
      <p:sp>
        <p:nvSpPr>
          <p:cNvPr id="33" name="Oval 32">
            <a:extLst>
              <a:ext uri="{FF2B5EF4-FFF2-40B4-BE49-F238E27FC236}">
                <a16:creationId xmlns:a16="http://schemas.microsoft.com/office/drawing/2014/main" id="{5255B978-E872-432B-AB31-63433D684A82}"/>
              </a:ext>
            </a:extLst>
          </p:cNvPr>
          <p:cNvSpPr/>
          <p:nvPr/>
        </p:nvSpPr>
        <p:spPr>
          <a:xfrm>
            <a:off x="5680546" y="4621356"/>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FD5BB1C4-0372-4801-90FA-312A0951847A}"/>
              </a:ext>
            </a:extLst>
          </p:cNvPr>
          <p:cNvSpPr/>
          <p:nvPr/>
        </p:nvSpPr>
        <p:spPr>
          <a:xfrm>
            <a:off x="5313438" y="4631018"/>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6DF9349-2980-468A-826E-E54E36FAEB2B}"/>
                  </a:ext>
                </a:extLst>
              </p:cNvPr>
              <p:cNvSpPr txBox="1"/>
              <p:nvPr/>
            </p:nvSpPr>
            <p:spPr>
              <a:xfrm>
                <a:off x="5358941" y="4797215"/>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(1)</m:t>
                          </m:r>
                        </m:sup>
                      </m:sSup>
                    </m:oMath>
                  </m:oMathPara>
                </a14:m>
                <a:endParaRPr lang="en-IN" dirty="0"/>
              </a:p>
            </p:txBody>
          </p:sp>
        </mc:Choice>
        <mc:Fallback xmlns="">
          <p:sp>
            <p:nvSpPr>
              <p:cNvPr id="35" name="TextBox 34">
                <a:extLst>
                  <a:ext uri="{FF2B5EF4-FFF2-40B4-BE49-F238E27FC236}">
                    <a16:creationId xmlns:a16="http://schemas.microsoft.com/office/drawing/2014/main" xmlns="" xmlns:a14="http://schemas.microsoft.com/office/drawing/2010/main" id="{26DF9349-2980-468A-826E-E54E36FAEB2B}"/>
                  </a:ext>
                </a:extLst>
              </p:cNvPr>
              <p:cNvSpPr txBox="1">
                <a:spLocks noRot="1" noChangeAspect="1" noMove="1" noResize="1" noEditPoints="1" noAdjustHandles="1" noChangeArrowheads="1" noChangeShapeType="1" noTextEdit="1"/>
              </p:cNvSpPr>
              <p:nvPr/>
            </p:nvSpPr>
            <p:spPr>
              <a:xfrm>
                <a:off x="5358941" y="4797215"/>
                <a:ext cx="482440" cy="288477"/>
              </a:xfrm>
              <a:prstGeom prst="rect">
                <a:avLst/>
              </a:prstGeom>
              <a:blipFill>
                <a:blip r:embed="rId8" cstate="print"/>
                <a:stretch>
                  <a:fillRect l="-6329" t="-8511" r="-11392"/>
                </a:stretch>
              </a:blipFill>
            </p:spPr>
            <p:txBody>
              <a:bodyPr/>
              <a:lstStyle/>
              <a:p>
                <a:r>
                  <a:rPr lang="en-IN">
                    <a:noFill/>
                  </a:rPr>
                  <a:t> </a:t>
                </a:r>
              </a:p>
            </p:txBody>
          </p:sp>
        </mc:Fallback>
      </mc:AlternateContent>
      <p:sp>
        <p:nvSpPr>
          <p:cNvPr id="36" name="Oval 35">
            <a:extLst>
              <a:ext uri="{FF2B5EF4-FFF2-40B4-BE49-F238E27FC236}">
                <a16:creationId xmlns:a16="http://schemas.microsoft.com/office/drawing/2014/main" id="{E1CC9C5F-1DEB-496F-8EC1-F16B91577357}"/>
              </a:ext>
            </a:extLst>
          </p:cNvPr>
          <p:cNvSpPr/>
          <p:nvPr/>
        </p:nvSpPr>
        <p:spPr>
          <a:xfrm>
            <a:off x="4738241" y="4631645"/>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63875001-68DE-42E9-BDF9-8675EDB41877}"/>
              </a:ext>
            </a:extLst>
          </p:cNvPr>
          <p:cNvSpPr/>
          <p:nvPr/>
        </p:nvSpPr>
        <p:spPr>
          <a:xfrm>
            <a:off x="5032755" y="4648812"/>
            <a:ext cx="142611" cy="15939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03D8ABE-90A4-455F-98D5-6C67529746CE}"/>
                  </a:ext>
                </a:extLst>
              </p:cNvPr>
              <p:cNvSpPr txBox="1"/>
              <p:nvPr/>
            </p:nvSpPr>
            <p:spPr>
              <a:xfrm>
                <a:off x="4404672" y="4825695"/>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(2)</m:t>
                          </m:r>
                        </m:sup>
                      </m:sSup>
                    </m:oMath>
                  </m:oMathPara>
                </a14:m>
                <a:endParaRPr lang="en-IN" dirty="0"/>
              </a:p>
            </p:txBody>
          </p:sp>
        </mc:Choice>
        <mc:Fallback xmlns="">
          <p:sp>
            <p:nvSpPr>
              <p:cNvPr id="45" name="TextBox 44">
                <a:extLst>
                  <a:ext uri="{FF2B5EF4-FFF2-40B4-BE49-F238E27FC236}">
                    <a16:creationId xmlns:a16="http://schemas.microsoft.com/office/drawing/2014/main" xmlns="" xmlns:a14="http://schemas.microsoft.com/office/drawing/2010/main" id="{603D8ABE-90A4-455F-98D5-6C67529746CE}"/>
                  </a:ext>
                </a:extLst>
              </p:cNvPr>
              <p:cNvSpPr txBox="1">
                <a:spLocks noRot="1" noChangeAspect="1" noMove="1" noResize="1" noEditPoints="1" noAdjustHandles="1" noChangeArrowheads="1" noChangeShapeType="1" noTextEdit="1"/>
              </p:cNvSpPr>
              <p:nvPr/>
            </p:nvSpPr>
            <p:spPr>
              <a:xfrm>
                <a:off x="4404672" y="4825695"/>
                <a:ext cx="482440" cy="288477"/>
              </a:xfrm>
              <a:prstGeom prst="rect">
                <a:avLst/>
              </a:prstGeom>
              <a:blipFill>
                <a:blip r:embed="rId9" cstate="print"/>
                <a:stretch>
                  <a:fillRect l="-6329" t="-8511" r="-1012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B763CEAC-6219-46B7-A26F-397B3A8B5122}"/>
                  </a:ext>
                </a:extLst>
              </p:cNvPr>
              <p:cNvSpPr/>
              <p:nvPr/>
            </p:nvSpPr>
            <p:spPr>
              <a:xfrm>
                <a:off x="4868021" y="4785267"/>
                <a:ext cx="5100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b="1" i="1">
                              <a:latin typeface="Cambria Math" panose="02040503050406030204" pitchFamily="18" charset="0"/>
                            </a:rPr>
                            <m:t>𝒘</m:t>
                          </m:r>
                        </m:e>
                        <m:sub>
                          <m:r>
                            <a:rPr lang="en-IN" i="1">
                              <a:latin typeface="Cambria Math" panose="02040503050406030204" pitchFamily="18" charset="0"/>
                            </a:rPr>
                            <m:t>∗</m:t>
                          </m:r>
                        </m:sub>
                      </m:sSub>
                    </m:oMath>
                  </m:oMathPara>
                </a14:m>
                <a:endParaRPr lang="en-IN" dirty="0"/>
              </a:p>
            </p:txBody>
          </p:sp>
        </mc:Choice>
        <mc:Fallback xmlns="">
          <p:sp>
            <p:nvSpPr>
              <p:cNvPr id="37" name="Rectangle 36">
                <a:extLst>
                  <a:ext uri="{FF2B5EF4-FFF2-40B4-BE49-F238E27FC236}">
                    <a16:creationId xmlns:a16="http://schemas.microsoft.com/office/drawing/2014/main" xmlns="" xmlns:a14="http://schemas.microsoft.com/office/drawing/2010/main" id="{B763CEAC-6219-46B7-A26F-397B3A8B5122}"/>
                  </a:ext>
                </a:extLst>
              </p:cNvPr>
              <p:cNvSpPr>
                <a:spLocks noRot="1" noChangeAspect="1" noMove="1" noResize="1" noEditPoints="1" noAdjustHandles="1" noChangeArrowheads="1" noChangeShapeType="1" noTextEdit="1"/>
              </p:cNvSpPr>
              <p:nvPr/>
            </p:nvSpPr>
            <p:spPr>
              <a:xfrm>
                <a:off x="4868021" y="4785267"/>
                <a:ext cx="510011" cy="369332"/>
              </a:xfrm>
              <a:prstGeom prst="rect">
                <a:avLst/>
              </a:prstGeom>
              <a:blipFill>
                <a:blip r:embed="rId10" cstate="print"/>
                <a:stretch>
                  <a:fillRect/>
                </a:stretch>
              </a:blipFill>
            </p:spPr>
            <p:txBody>
              <a:bodyPr/>
              <a:lstStyle/>
              <a:p>
                <a:r>
                  <a:rPr lang="en-IN">
                    <a:noFill/>
                  </a:rPr>
                  <a:t> </a:t>
                </a:r>
              </a:p>
            </p:txBody>
          </p:sp>
        </mc:Fallback>
      </mc:AlternateContent>
      <p:cxnSp>
        <p:nvCxnSpPr>
          <p:cNvPr id="39" name="Straight Arrow Connector 38">
            <a:extLst>
              <a:ext uri="{FF2B5EF4-FFF2-40B4-BE49-F238E27FC236}">
                <a16:creationId xmlns:a16="http://schemas.microsoft.com/office/drawing/2014/main" id="{B502355C-19FF-4D40-B170-459672BE92EE}"/>
              </a:ext>
            </a:extLst>
          </p:cNvPr>
          <p:cNvCxnSpPr>
            <a:cxnSpLocks/>
          </p:cNvCxnSpPr>
          <p:nvPr/>
        </p:nvCxnSpPr>
        <p:spPr>
          <a:xfrm flipV="1">
            <a:off x="1375246" y="4755010"/>
            <a:ext cx="626935" cy="16502"/>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4A70D1F-6165-4D07-A4D6-3AE39FF1BEAA}"/>
              </a:ext>
            </a:extLst>
          </p:cNvPr>
          <p:cNvCxnSpPr>
            <a:cxnSpLocks/>
            <a:stCxn id="28" idx="2"/>
          </p:cNvCxnSpPr>
          <p:nvPr/>
        </p:nvCxnSpPr>
        <p:spPr>
          <a:xfrm flipV="1">
            <a:off x="1954447" y="4720148"/>
            <a:ext cx="1040134" cy="24904"/>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A2B4718-6550-42BC-BCFC-F609560DD1FA}"/>
              </a:ext>
            </a:extLst>
          </p:cNvPr>
          <p:cNvCxnSpPr>
            <a:cxnSpLocks/>
          </p:cNvCxnSpPr>
          <p:nvPr/>
        </p:nvCxnSpPr>
        <p:spPr>
          <a:xfrm flipH="1" flipV="1">
            <a:off x="2469588" y="4734975"/>
            <a:ext cx="376559" cy="1"/>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DE46121-BA5A-4108-B31C-3EF2AB19BEFA}"/>
              </a:ext>
            </a:extLst>
          </p:cNvPr>
          <p:cNvCxnSpPr>
            <a:cxnSpLocks/>
          </p:cNvCxnSpPr>
          <p:nvPr/>
        </p:nvCxnSpPr>
        <p:spPr>
          <a:xfrm flipH="1">
            <a:off x="5311397" y="4702594"/>
            <a:ext cx="483724" cy="9661"/>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B76CB6B-1DC1-43FA-844A-5BF9A1A1253B}"/>
              </a:ext>
            </a:extLst>
          </p:cNvPr>
          <p:cNvCxnSpPr>
            <a:cxnSpLocks/>
          </p:cNvCxnSpPr>
          <p:nvPr/>
        </p:nvCxnSpPr>
        <p:spPr>
          <a:xfrm flipH="1">
            <a:off x="4755229" y="4721446"/>
            <a:ext cx="575197" cy="627"/>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F25119F-8645-436C-A7E4-73D23E419F70}"/>
              </a:ext>
            </a:extLst>
          </p:cNvPr>
          <p:cNvCxnSpPr>
            <a:cxnSpLocks/>
          </p:cNvCxnSpPr>
          <p:nvPr/>
        </p:nvCxnSpPr>
        <p:spPr>
          <a:xfrm>
            <a:off x="4820902" y="4702441"/>
            <a:ext cx="383879" cy="8273"/>
          </a:xfrm>
          <a:prstGeom prst="straightConnector1">
            <a:avLst/>
          </a:prstGeom>
          <a:ln w="57150">
            <a:solidFill>
              <a:srgbClr val="FF6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A962CEE-7002-4875-A091-79D9D06C9B84}"/>
                  </a:ext>
                </a:extLst>
              </p:cNvPr>
              <p:cNvSpPr txBox="1"/>
              <p:nvPr/>
            </p:nvSpPr>
            <p:spPr>
              <a:xfrm>
                <a:off x="2170492" y="4829039"/>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(3)</m:t>
                          </m:r>
                        </m:sup>
                      </m:sSup>
                    </m:oMath>
                  </m:oMathPara>
                </a14:m>
                <a:endParaRPr lang="en-IN" dirty="0"/>
              </a:p>
            </p:txBody>
          </p:sp>
        </mc:Choice>
        <mc:Fallback xmlns="">
          <p:sp>
            <p:nvSpPr>
              <p:cNvPr id="41" name="TextBox 40">
                <a:extLst>
                  <a:ext uri="{FF2B5EF4-FFF2-40B4-BE49-F238E27FC236}">
                    <a16:creationId xmlns:a16="http://schemas.microsoft.com/office/drawing/2014/main" xmlns="" xmlns:a14="http://schemas.microsoft.com/office/drawing/2010/main" id="{0A962CEE-7002-4875-A091-79D9D06C9B84}"/>
                  </a:ext>
                </a:extLst>
              </p:cNvPr>
              <p:cNvSpPr txBox="1">
                <a:spLocks noRot="1" noChangeAspect="1" noMove="1" noResize="1" noEditPoints="1" noAdjustHandles="1" noChangeArrowheads="1" noChangeShapeType="1" noTextEdit="1"/>
              </p:cNvSpPr>
              <p:nvPr/>
            </p:nvSpPr>
            <p:spPr>
              <a:xfrm>
                <a:off x="2170492" y="4829039"/>
                <a:ext cx="482440" cy="288477"/>
              </a:xfrm>
              <a:prstGeom prst="rect">
                <a:avLst/>
              </a:prstGeom>
              <a:blipFill>
                <a:blip r:embed="rId11" cstate="print"/>
                <a:stretch>
                  <a:fillRect l="-6329" t="-8511" r="-11392"/>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C8DC10D-AD71-4ADF-87CF-B7C2E2DB3879}"/>
                  </a:ext>
                </a:extLst>
              </p:cNvPr>
              <p:cNvSpPr txBox="1"/>
              <p:nvPr/>
            </p:nvSpPr>
            <p:spPr>
              <a:xfrm>
                <a:off x="4915377" y="4829039"/>
                <a:ext cx="482440"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i="1" smtClean="0">
                              <a:latin typeface="Cambria Math" panose="02040503050406030204" pitchFamily="18" charset="0"/>
                            </a:rPr>
                          </m:ctrlPr>
                        </m:sSupPr>
                        <m:e>
                          <m:r>
                            <a:rPr lang="en-IN" b="1" i="1" smtClean="0">
                              <a:latin typeface="Cambria Math" panose="02040503050406030204" pitchFamily="18" charset="0"/>
                            </a:rPr>
                            <m:t>𝒘</m:t>
                          </m:r>
                        </m:e>
                        <m:sup>
                          <m:r>
                            <a:rPr lang="en-IN" b="0" i="1" smtClean="0">
                              <a:latin typeface="Cambria Math" panose="02040503050406030204" pitchFamily="18" charset="0"/>
                            </a:rPr>
                            <m:t>(3)</m:t>
                          </m:r>
                        </m:sup>
                      </m:sSup>
                    </m:oMath>
                  </m:oMathPara>
                </a14:m>
                <a:endParaRPr lang="en-IN" dirty="0"/>
              </a:p>
            </p:txBody>
          </p:sp>
        </mc:Choice>
        <mc:Fallback xmlns="">
          <p:sp>
            <p:nvSpPr>
              <p:cNvPr id="42" name="TextBox 41">
                <a:extLst>
                  <a:ext uri="{FF2B5EF4-FFF2-40B4-BE49-F238E27FC236}">
                    <a16:creationId xmlns:a16="http://schemas.microsoft.com/office/drawing/2014/main" xmlns="" xmlns:a14="http://schemas.microsoft.com/office/drawing/2010/main" id="{FC8DC10D-AD71-4ADF-87CF-B7C2E2DB3879}"/>
                  </a:ext>
                </a:extLst>
              </p:cNvPr>
              <p:cNvSpPr txBox="1">
                <a:spLocks noRot="1" noChangeAspect="1" noMove="1" noResize="1" noEditPoints="1" noAdjustHandles="1" noChangeArrowheads="1" noChangeShapeType="1" noTextEdit="1"/>
              </p:cNvSpPr>
              <p:nvPr/>
            </p:nvSpPr>
            <p:spPr>
              <a:xfrm>
                <a:off x="4915377" y="4829039"/>
                <a:ext cx="482440" cy="288477"/>
              </a:xfrm>
              <a:prstGeom prst="rect">
                <a:avLst/>
              </a:prstGeom>
              <a:blipFill>
                <a:blip r:embed="rId12" cstate="print"/>
                <a:stretch>
                  <a:fillRect l="-6329" t="-8511" r="-11392"/>
                </a:stretch>
              </a:blipFill>
            </p:spPr>
            <p:txBody>
              <a:bodyPr/>
              <a:lstStyle/>
              <a:p>
                <a:r>
                  <a:rPr lang="en-IN">
                    <a:noFill/>
                  </a:rPr>
                  <a:t> </a:t>
                </a:r>
              </a:p>
            </p:txBody>
          </p:sp>
        </mc:Fallback>
      </mc:AlternateContent>
      <p:sp>
        <p:nvSpPr>
          <p:cNvPr id="4" name="Star: 5 Points 3">
            <a:extLst>
              <a:ext uri="{FF2B5EF4-FFF2-40B4-BE49-F238E27FC236}">
                <a16:creationId xmlns:a16="http://schemas.microsoft.com/office/drawing/2014/main" id="{2AED08CE-54F3-4D86-B1BB-F11F8540DF8D}"/>
              </a:ext>
            </a:extLst>
          </p:cNvPr>
          <p:cNvSpPr/>
          <p:nvPr/>
        </p:nvSpPr>
        <p:spPr>
          <a:xfrm>
            <a:off x="2369977" y="4640812"/>
            <a:ext cx="193560" cy="188227"/>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Star: 5 Points 42">
            <a:extLst>
              <a:ext uri="{FF2B5EF4-FFF2-40B4-BE49-F238E27FC236}">
                <a16:creationId xmlns:a16="http://schemas.microsoft.com/office/drawing/2014/main" id="{902FDE6C-D933-4DE9-9DB8-516BC62D1DE0}"/>
              </a:ext>
            </a:extLst>
          </p:cNvPr>
          <p:cNvSpPr/>
          <p:nvPr/>
        </p:nvSpPr>
        <p:spPr>
          <a:xfrm>
            <a:off x="5002948" y="4631018"/>
            <a:ext cx="193560" cy="1882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Speech Bubble: Rectangle 45">
            <a:extLst>
              <a:ext uri="{FF2B5EF4-FFF2-40B4-BE49-F238E27FC236}">
                <a16:creationId xmlns:a16="http://schemas.microsoft.com/office/drawing/2014/main" id="{B515A7BE-B636-40CA-8AD6-9229ABEC8146}"/>
              </a:ext>
            </a:extLst>
          </p:cNvPr>
          <p:cNvSpPr/>
          <p:nvPr/>
        </p:nvSpPr>
        <p:spPr>
          <a:xfrm>
            <a:off x="3684628" y="5272315"/>
            <a:ext cx="1771421" cy="648667"/>
          </a:xfrm>
          <a:prstGeom prst="wedgeRectCallout">
            <a:avLst>
              <a:gd name="adj1" fmla="val 25638"/>
              <a:gd name="adj2" fmla="val -7241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solidFill>
                  <a:schemeClr val="tx1"/>
                </a:solidFill>
                <a:latin typeface="Abadi Extra Light" panose="020B0204020104020204" pitchFamily="34" charset="0"/>
              </a:rPr>
              <a:t>Stuck at a local minima </a:t>
            </a:r>
            <a:endParaRPr lang="en-IN" sz="2000" b="0" dirty="0">
              <a:solidFill>
                <a:schemeClr val="tx1"/>
              </a:solidFill>
              <a:latin typeface="Abadi Extra Light" panose="020B0204020104020204" pitchFamily="34" charset="0"/>
            </a:endParaRPr>
          </a:p>
        </p:txBody>
      </p:sp>
      <mc:AlternateContent xmlns:mc="http://schemas.openxmlformats.org/markup-compatibility/2006" xmlns:a14="http://schemas.microsoft.com/office/drawing/2010/main">
        <mc:Choice Requires="a14">
          <p:sp>
            <p:nvSpPr>
              <p:cNvPr id="47" name="Speech Bubble: Rectangle 46">
                <a:extLst>
                  <a:ext uri="{FF2B5EF4-FFF2-40B4-BE49-F238E27FC236}">
                    <a16:creationId xmlns:a16="http://schemas.microsoft.com/office/drawing/2014/main" id="{251DA147-5C9C-445B-9FE3-A4D895967EE0}"/>
                  </a:ext>
                </a:extLst>
              </p:cNvPr>
              <p:cNvSpPr/>
              <p:nvPr/>
            </p:nvSpPr>
            <p:spPr>
              <a:xfrm>
                <a:off x="1638235" y="1012655"/>
                <a:ext cx="3116994" cy="607822"/>
              </a:xfrm>
              <a:prstGeom prst="wedgeRectCallout">
                <a:avLst>
                  <a:gd name="adj1" fmla="val -54192"/>
                  <a:gd name="adj2" fmla="val 8927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b="0" dirty="0">
                    <a:solidFill>
                      <a:schemeClr val="tx1"/>
                    </a:solidFill>
                    <a:latin typeface="Abadi Extra Light" panose="020B0204020104020204" pitchFamily="34" charset="0"/>
                  </a:rPr>
                  <a:t>Negative gradient here </a:t>
                </a:r>
                <a14:m>
                  <m:oMath xmlns:m="http://schemas.openxmlformats.org/officeDocument/2006/math">
                    <m:r>
                      <a:rPr lang="en-IN" sz="1600" b="0" i="0" smtClean="0">
                        <a:solidFill>
                          <a:schemeClr val="tx1"/>
                        </a:solidFill>
                        <a:latin typeface="Cambria Math" panose="02040503050406030204" pitchFamily="18" charset="0"/>
                      </a:rPr>
                      <m:t>(</m:t>
                    </m:r>
                    <m:f>
                      <m:fPr>
                        <m:ctrlPr>
                          <a:rPr lang="en-IN" sz="1600" b="0" i="1" smtClean="0">
                            <a:solidFill>
                              <a:schemeClr val="tx1"/>
                            </a:solidFill>
                            <a:latin typeface="Cambria Math" panose="02040503050406030204" pitchFamily="18" charset="0"/>
                          </a:rPr>
                        </m:ctrlPr>
                      </m:fPr>
                      <m:num>
                        <m:r>
                          <a:rPr lang="en-IN" sz="1600" b="0" i="1" smtClean="0">
                            <a:solidFill>
                              <a:schemeClr val="tx1"/>
                            </a:solidFill>
                            <a:latin typeface="Cambria Math" panose="02040503050406030204" pitchFamily="18" charset="0"/>
                          </a:rPr>
                          <m:t>𝛿</m:t>
                        </m:r>
                        <m:r>
                          <a:rPr lang="en-IN" sz="1600" b="0" i="1" smtClean="0">
                            <a:solidFill>
                              <a:schemeClr val="tx1"/>
                            </a:solidFill>
                            <a:latin typeface="Cambria Math" panose="02040503050406030204" pitchFamily="18" charset="0"/>
                          </a:rPr>
                          <m:t>𝐿</m:t>
                        </m:r>
                      </m:num>
                      <m:den>
                        <m:r>
                          <a:rPr lang="en-IN" sz="1600" b="0" i="1" smtClean="0">
                            <a:solidFill>
                              <a:schemeClr val="tx1"/>
                            </a:solidFill>
                            <a:latin typeface="Cambria Math" panose="02040503050406030204" pitchFamily="18" charset="0"/>
                          </a:rPr>
                          <m:t>𝛿</m:t>
                        </m:r>
                        <m:r>
                          <a:rPr lang="en-IN" sz="1600" b="0" i="1" smtClean="0">
                            <a:solidFill>
                              <a:schemeClr val="tx1"/>
                            </a:solidFill>
                            <a:latin typeface="Cambria Math" panose="02040503050406030204" pitchFamily="18" charset="0"/>
                          </a:rPr>
                          <m:t>𝑤</m:t>
                        </m:r>
                      </m:den>
                    </m:f>
                    <m:r>
                      <a:rPr lang="en-IN" sz="1600" b="0" i="1" smtClean="0">
                        <a:solidFill>
                          <a:schemeClr val="tx1"/>
                        </a:solidFill>
                        <a:latin typeface="Cambria Math" panose="02040503050406030204" pitchFamily="18" charset="0"/>
                      </a:rPr>
                      <m:t>&lt;0)</m:t>
                    </m:r>
                  </m:oMath>
                </a14:m>
                <a:r>
                  <a:rPr lang="en-IN" sz="1600" b="0" dirty="0">
                    <a:solidFill>
                      <a:schemeClr val="tx1"/>
                    </a:solidFill>
                    <a:latin typeface="Abadi Extra Light" panose="020B0204020104020204" pitchFamily="34" charset="0"/>
                  </a:rPr>
                  <a:t>. Let’s move in the positive direction</a:t>
                </a:r>
              </a:p>
            </p:txBody>
          </p:sp>
        </mc:Choice>
        <mc:Fallback xmlns="">
          <p:sp>
            <p:nvSpPr>
              <p:cNvPr id="47" name="Speech Bubble: Rectangle 46">
                <a:extLst>
                  <a:ext uri="{FF2B5EF4-FFF2-40B4-BE49-F238E27FC236}">
                    <a16:creationId xmlns:a16="http://schemas.microsoft.com/office/drawing/2014/main" xmlns="" xmlns:a14="http://schemas.microsoft.com/office/drawing/2010/main" id="{251DA147-5C9C-445B-9FE3-A4D895967EE0}"/>
                  </a:ext>
                </a:extLst>
              </p:cNvPr>
              <p:cNvSpPr>
                <a:spLocks noRot="1" noChangeAspect="1" noMove="1" noResize="1" noEditPoints="1" noAdjustHandles="1" noChangeArrowheads="1" noChangeShapeType="1" noTextEdit="1"/>
              </p:cNvSpPr>
              <p:nvPr/>
            </p:nvSpPr>
            <p:spPr>
              <a:xfrm>
                <a:off x="1638235" y="1012655"/>
                <a:ext cx="3116994" cy="607822"/>
              </a:xfrm>
              <a:prstGeom prst="wedgeRectCallout">
                <a:avLst>
                  <a:gd name="adj1" fmla="val -54192"/>
                  <a:gd name="adj2" fmla="val 89278"/>
                </a:avLst>
              </a:prstGeom>
              <a:blipFill>
                <a:blip r:embed="rId13" cstate="print"/>
                <a:stretch>
                  <a:fillRect/>
                </a:stretch>
              </a:blipFill>
              <a:ln>
                <a:solidFill>
                  <a:schemeClr val="accent2"/>
                </a:solidFill>
              </a:ln>
            </p:spPr>
            <p:txBody>
              <a:bodyPr/>
              <a:lstStyle/>
              <a:p>
                <a:r>
                  <a:rPr lang="en-IN">
                    <a:noFill/>
                  </a:rPr>
                  <a:t> </a:t>
                </a:r>
              </a:p>
            </p:txBody>
          </p:sp>
        </mc:Fallback>
      </mc:AlternateContent>
      <p:sp>
        <p:nvSpPr>
          <p:cNvPr id="48" name="Speech Bubble: Rectangle 47">
            <a:extLst>
              <a:ext uri="{FF2B5EF4-FFF2-40B4-BE49-F238E27FC236}">
                <a16:creationId xmlns:a16="http://schemas.microsoft.com/office/drawing/2014/main" id="{68BA5A9B-C053-4DE5-B50E-D5DC4BCFC340}"/>
              </a:ext>
            </a:extLst>
          </p:cNvPr>
          <p:cNvSpPr/>
          <p:nvPr/>
        </p:nvSpPr>
        <p:spPr>
          <a:xfrm>
            <a:off x="3352635" y="3758723"/>
            <a:ext cx="1958762" cy="763807"/>
          </a:xfrm>
          <a:prstGeom prst="wedgeRectCallout">
            <a:avLst>
              <a:gd name="adj1" fmla="val -65273"/>
              <a:gd name="adj2" fmla="val 385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b="0" dirty="0">
                <a:solidFill>
                  <a:schemeClr val="tx1"/>
                </a:solidFill>
                <a:latin typeface="Abadi Extra Light" panose="020B0204020104020204" pitchFamily="34" charset="0"/>
              </a:rPr>
              <a:t>Positive gradient here. Let’s move in the </a:t>
            </a:r>
            <a:r>
              <a:rPr lang="en-IN" sz="1400" b="0" dirty="0">
                <a:solidFill>
                  <a:schemeClr val="tx1"/>
                </a:solidFill>
                <a:latin typeface="Abadi Extra Light" panose="020B0204020104020204" pitchFamily="34" charset="0"/>
              </a:rPr>
              <a:t>negative</a:t>
            </a:r>
            <a:r>
              <a:rPr lang="en-IN" sz="1600" b="0" dirty="0">
                <a:solidFill>
                  <a:schemeClr val="tx1"/>
                </a:solidFill>
                <a:latin typeface="Abadi Extra Light" panose="020B0204020104020204" pitchFamily="34" charset="0"/>
              </a:rPr>
              <a:t> direction</a:t>
            </a:r>
          </a:p>
        </p:txBody>
      </p:sp>
      <p:pic>
        <p:nvPicPr>
          <p:cNvPr id="1026" name="Picture 2">
            <a:extLst>
              <a:ext uri="{FF2B5EF4-FFF2-40B4-BE49-F238E27FC236}">
                <a16:creationId xmlns:a16="http://schemas.microsoft.com/office/drawing/2014/main" id="{C7FE5BD4-5BD9-4535-9DD0-356C0184E4E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61588" y="1490382"/>
            <a:ext cx="3592827" cy="2505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A3F2991-0F5A-4E7C-BD99-DB2B43F60D6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41125" y="4059971"/>
            <a:ext cx="3762574" cy="24103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5701A71-6A32-4488-9C1F-4A9C134D5EFF}"/>
              </a:ext>
            </a:extLst>
          </p:cNvPr>
          <p:cNvSpPr txBox="1"/>
          <p:nvPr/>
        </p:nvSpPr>
        <p:spPr>
          <a:xfrm>
            <a:off x="7765643" y="964764"/>
            <a:ext cx="3958584" cy="461665"/>
          </a:xfrm>
          <a:prstGeom prst="rect">
            <a:avLst/>
          </a:prstGeom>
          <a:noFill/>
        </p:spPr>
        <p:txBody>
          <a:bodyPr wrap="none" rtlCol="0">
            <a:spAutoFit/>
          </a:bodyPr>
          <a:lstStyle/>
          <a:p>
            <a:r>
              <a:rPr lang="en-IN" sz="2400" dirty="0">
                <a:latin typeface="Abadi Extra Light" panose="020B0204020104020204" pitchFamily="34" charset="0"/>
              </a:rPr>
              <a:t> Learning rate is very important</a:t>
            </a:r>
          </a:p>
        </p:txBody>
      </p:sp>
      <p:sp>
        <p:nvSpPr>
          <p:cNvPr id="61" name="Speech Bubble: Rectangle 60">
            <a:extLst>
              <a:ext uri="{FF2B5EF4-FFF2-40B4-BE49-F238E27FC236}">
                <a16:creationId xmlns:a16="http://schemas.microsoft.com/office/drawing/2014/main" id="{AE09E415-230E-4409-AC50-CC154DD0F774}"/>
              </a:ext>
            </a:extLst>
          </p:cNvPr>
          <p:cNvSpPr/>
          <p:nvPr/>
        </p:nvSpPr>
        <p:spPr>
          <a:xfrm>
            <a:off x="3781838" y="6053394"/>
            <a:ext cx="2314162" cy="648667"/>
          </a:xfrm>
          <a:prstGeom prst="wedgeRectCallout">
            <a:avLst>
              <a:gd name="adj1" fmla="val 119"/>
              <a:gd name="adj2" fmla="val -7241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solidFill>
                  <a:schemeClr val="tx1"/>
                </a:solidFill>
                <a:latin typeface="Abadi Extra Light" panose="020B0204020104020204" pitchFamily="34" charset="0"/>
              </a:rPr>
              <a:t>Good initialization is very important</a:t>
            </a:r>
            <a:endParaRPr lang="en-IN" sz="2000" b="0" dirty="0">
              <a:solidFill>
                <a:schemeClr val="tx1"/>
              </a:solidFill>
              <a:latin typeface="Abadi Extra Light" panose="020B02040201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0448B2-419A-4020-87D4-46D3FB7A7D7D}"/>
                  </a:ext>
                </a:extLst>
              </p:cNvPr>
              <p:cNvSpPr txBox="1"/>
              <p:nvPr/>
            </p:nvSpPr>
            <p:spPr>
              <a:xfrm>
                <a:off x="358497" y="1314250"/>
                <a:ext cx="5500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𝐿</m:t>
                      </m:r>
                      <m:r>
                        <a:rPr lang="en-IN" b="0" i="1" smtClean="0">
                          <a:latin typeface="Cambria Math" panose="02040503050406030204" pitchFamily="18" charset="0"/>
                        </a:rPr>
                        <m:t>(</m:t>
                      </m:r>
                      <m:r>
                        <a:rPr lang="en-IN" b="1" i="1" smtClean="0">
                          <a:latin typeface="Cambria Math" panose="02040503050406030204" pitchFamily="18" charset="0"/>
                        </a:rPr>
                        <m:t>𝒘</m:t>
                      </m:r>
                      <m:r>
                        <a:rPr lang="en-IN" b="0" i="1" smtClean="0">
                          <a:latin typeface="Cambria Math" panose="02040503050406030204" pitchFamily="18" charset="0"/>
                        </a:rPr>
                        <m:t>)</m:t>
                      </m:r>
                    </m:oMath>
                  </m:oMathPara>
                </a14:m>
                <a:endParaRPr lang="en-IN" dirty="0"/>
              </a:p>
            </p:txBody>
          </p:sp>
        </mc:Choice>
        <mc:Fallback xmlns="">
          <p:sp>
            <p:nvSpPr>
              <p:cNvPr id="5" name="TextBox 4">
                <a:extLst>
                  <a:ext uri="{FF2B5EF4-FFF2-40B4-BE49-F238E27FC236}">
                    <a16:creationId xmlns:a16="http://schemas.microsoft.com/office/drawing/2014/main" xmlns="" xmlns:a14="http://schemas.microsoft.com/office/drawing/2010/main" id="{720448B2-419A-4020-87D4-46D3FB7A7D7D}"/>
                  </a:ext>
                </a:extLst>
              </p:cNvPr>
              <p:cNvSpPr txBox="1">
                <a:spLocks noRot="1" noChangeAspect="1" noMove="1" noResize="1" noEditPoints="1" noAdjustHandles="1" noChangeArrowheads="1" noChangeShapeType="1" noTextEdit="1"/>
              </p:cNvSpPr>
              <p:nvPr/>
            </p:nvSpPr>
            <p:spPr>
              <a:xfrm>
                <a:off x="358497" y="1314250"/>
                <a:ext cx="550087" cy="276999"/>
              </a:xfrm>
              <a:prstGeom prst="rect">
                <a:avLst/>
              </a:prstGeom>
              <a:blipFill>
                <a:blip r:embed="rId16" cstate="print"/>
                <a:stretch>
                  <a:fillRect l="-11111" t="-4444" r="-16667" b="-35556"/>
                </a:stretch>
              </a:blipFill>
            </p:spPr>
            <p:txBody>
              <a:bodyPr/>
              <a:lstStyle/>
              <a:p>
                <a:r>
                  <a:rPr lang="en-IN">
                    <a:noFill/>
                  </a:rPr>
                  <a:t> </a:t>
                </a:r>
              </a:p>
            </p:txBody>
          </p:sp>
        </mc:Fallback>
      </mc:AlternateContent>
      <p:sp>
        <p:nvSpPr>
          <p:cNvPr id="6" name="TextBox 5">
            <a:extLst>
              <a:ext uri="{FF2B5EF4-FFF2-40B4-BE49-F238E27FC236}">
                <a16:creationId xmlns:a16="http://schemas.microsoft.com/office/drawing/2014/main" id="{8CC4BC71-27D9-4076-B960-E8CBA20C6912}"/>
              </a:ext>
            </a:extLst>
          </p:cNvPr>
          <p:cNvSpPr txBox="1"/>
          <p:nvPr/>
        </p:nvSpPr>
        <p:spPr>
          <a:xfrm>
            <a:off x="5647334" y="2995574"/>
            <a:ext cx="65" cy="276999"/>
          </a:xfrm>
          <a:prstGeom prst="rect">
            <a:avLst/>
          </a:prstGeom>
          <a:noFill/>
        </p:spPr>
        <p:txBody>
          <a:bodyPr wrap="none" lIns="0" tIns="0" rIns="0" bIns="0" rtlCol="0">
            <a:spAutoFit/>
          </a:bodyPr>
          <a:lstStyle/>
          <a:p>
            <a:endParaRPr lang="en-IN" b="1"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5FEAF9E-90CA-4E01-87B4-77061F315034}"/>
                  </a:ext>
                </a:extLst>
              </p:cNvPr>
              <p:cNvSpPr/>
              <p:nvPr/>
            </p:nvSpPr>
            <p:spPr>
              <a:xfrm>
                <a:off x="6800163" y="4665261"/>
                <a:ext cx="4187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N" b="1" i="1">
                          <a:latin typeface="Cambria Math" panose="02040503050406030204" pitchFamily="18" charset="0"/>
                        </a:rPr>
                        <m:t>𝒘</m:t>
                      </m:r>
                    </m:oMath>
                  </m:oMathPara>
                </a14:m>
                <a:endParaRPr lang="en-IN" dirty="0"/>
              </a:p>
            </p:txBody>
          </p:sp>
        </mc:Choice>
        <mc:Fallback xmlns="">
          <p:sp>
            <p:nvSpPr>
              <p:cNvPr id="7" name="Rectangle 6">
                <a:extLst>
                  <a:ext uri="{FF2B5EF4-FFF2-40B4-BE49-F238E27FC236}">
                    <a16:creationId xmlns:a16="http://schemas.microsoft.com/office/drawing/2014/main" xmlns="" xmlns:a14="http://schemas.microsoft.com/office/drawing/2010/main" id="{75FEAF9E-90CA-4E01-87B4-77061F315034}"/>
                  </a:ext>
                </a:extLst>
              </p:cNvPr>
              <p:cNvSpPr>
                <a:spLocks noRot="1" noChangeAspect="1" noMove="1" noResize="1" noEditPoints="1" noAdjustHandles="1" noChangeArrowheads="1" noChangeShapeType="1" noTextEdit="1"/>
              </p:cNvSpPr>
              <p:nvPr/>
            </p:nvSpPr>
            <p:spPr>
              <a:xfrm>
                <a:off x="6800163" y="4665261"/>
                <a:ext cx="418704" cy="369332"/>
              </a:xfrm>
              <a:prstGeom prst="rect">
                <a:avLst/>
              </a:prstGeom>
              <a:blipFill>
                <a:blip r:embed="rId17" cstate="print"/>
                <a:stretch>
                  <a:fillRect/>
                </a:stretch>
              </a:blipFill>
            </p:spPr>
            <p:txBody>
              <a:bodyPr/>
              <a:lstStyle/>
              <a:p>
                <a:r>
                  <a:rPr lang="en-IN">
                    <a:noFill/>
                  </a:rPr>
                  <a:t> </a:t>
                </a:r>
              </a:p>
            </p:txBody>
          </p:sp>
        </mc:Fallback>
      </mc:AlternateContent>
    </p:spTree>
    <p:custDataLst>
      <p:tags r:id="rId1"/>
    </p:custDataLst>
    <p:extLst>
      <p:ext uri="{BB962C8B-B14F-4D97-AF65-F5344CB8AC3E}">
        <p14:creationId xmlns:p14="http://schemas.microsoft.com/office/powerpoint/2010/main" val="2702020126"/>
      </p:ext>
    </p:extLst>
  </p:cSld>
  <p:clrMapOvr>
    <a:masterClrMapping/>
  </p:clrMapOvr>
  <mc:AlternateContent xmlns:mc="http://schemas.openxmlformats.org/markup-compatibility/2006" xmlns:p14="http://schemas.microsoft.com/office/powerpoint/2010/main">
    <mc:Choice Requires="p14">
      <p:transition spd="slow" p14:dur="2000" advTm="434948"/>
    </mc:Choice>
    <mc:Fallback xmlns="">
      <p:transition spd="slow" advTm="4349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down)">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wipe(left)">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wipe(left)">
                                      <p:cBhvr>
                                        <p:cTn id="27" dur="2000"/>
                                        <p:tgtEl>
                                          <p:spTgt spid="1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3" nodeType="click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wipe(down)">
                                      <p:cBhvr>
                                        <p:cTn id="40" dur="500"/>
                                        <p:tgtEl>
                                          <p:spTgt spid="1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wipe(down)">
                                      <p:cBhvr>
                                        <p:cTn id="45" dur="500"/>
                                        <p:tgtEl>
                                          <p:spTgt spid="1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1" nodeType="clickEffect">
                                  <p:stCondLst>
                                    <p:cond delay="0"/>
                                  </p:stCondLst>
                                  <p:childTnLst>
                                    <p:animEffect transition="out" filter="wipe(down)">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0" nodeType="clickEffect">
                                  <p:stCondLst>
                                    <p:cond delay="0"/>
                                  </p:stCondLst>
                                  <p:childTnLst>
                                    <p:animMotion origin="layout" path="M 6.25E-7 4.81481E-6 L 6.25E-7 0.00023 C 0.00039 0.0037 0.00091 0.00787 0.00221 0.0125 C 0.00273 0.01412 0.00365 0.0155 0.00456 0.01736 C 0.00495 0.0199 0.00612 0.02731 0.00638 0.02939 C 0.00716 0.06875 0.00703 0.06296 0.00846 0.09606 C 0.00859 0.10324 0.00898 0.11944 0.01029 0.1287 C 0.01094 0.13148 0.01172 0.13564 0.01224 0.13865 C 0.01263 0.1405 0.01289 0.14212 0.01315 0.14421 C 0.0138 0.14606 0.01393 0.14861 0.01432 0.15069 C 0.01615 0.15995 0.01706 0.15648 0.01823 0.16782 C 0.01836 0.16944 0.01966 0.18402 0.02031 0.18657 C 0.02057 0.18935 0.02174 0.19097 0.02213 0.19351 C 0.02786 0.21944 0.01927 0.18472 0.02448 0.20555 C 0.02578 0.21203 0.02669 0.21944 0.0293 0.22592 C 0.02982 0.22754 0.03047 0.22916 0.03125 0.23125 C 0.03516 0.24513 0.02865 0.22662 0.03424 0.2412 C 0.03437 0.2449 0.03437 0.24837 0.03516 0.25162 C 0.03633 0.25856 0.03698 0.25972 0.03919 0.26527 C 0.03958 0.26828 0.0401 0.27407 0.04115 0.27754 C 0.04258 0.2831 0.04401 0.28888 0.04609 0.29421 C 0.04674 0.29606 0.0474 0.29791 0.04792 0.29953 C 0.04922 0.30231 0.05052 0.30833 0.05195 0.31157 C 0.05286 0.31296 0.05417 0.31365 0.05508 0.31481 C 0.05599 0.32083 0.05521 0.31805 0.05768 0.32199 L 0.05768 0.32314 L 0.05768 0.32013 " pathEditMode="relative" rAng="0" ptsTypes="AAAAAAAAAAAAAAAAAAAAAAAAAAA">
                                      <p:cBhvr>
                                        <p:cTn id="72" dur="2000" fill="hold"/>
                                        <p:tgtEl>
                                          <p:spTgt spid="136"/>
                                        </p:tgtEl>
                                        <p:attrNameLst>
                                          <p:attrName>ppt_x</p:attrName>
                                          <p:attrName>ppt_y</p:attrName>
                                        </p:attrNameLst>
                                      </p:cBhvr>
                                      <p:rCtr x="2878" y="16157"/>
                                    </p:animMotion>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22" presetClass="exit" presetSubtype="4" fill="hold" grpId="1" nodeType="withEffect">
                                  <p:stCondLst>
                                    <p:cond delay="0"/>
                                  </p:stCondLst>
                                  <p:childTnLst>
                                    <p:animEffect transition="out" filter="wipe(down)">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22" presetClass="exit" presetSubtype="4" fill="hold" nodeType="withEffect">
                                  <p:stCondLst>
                                    <p:cond delay="0"/>
                                  </p:stCondLst>
                                  <p:childTnLst>
                                    <p:animEffect transition="out" filter="wipe(down)">
                                      <p:cBhvr>
                                        <p:cTn id="82" dur="500"/>
                                        <p:tgtEl>
                                          <p:spTgt spid="134"/>
                                        </p:tgtEl>
                                      </p:cBhvr>
                                    </p:animEffect>
                                    <p:set>
                                      <p:cBhvr>
                                        <p:cTn id="83" dur="1" fill="hold">
                                          <p:stCondLst>
                                            <p:cond delay="499"/>
                                          </p:stCondLst>
                                        </p:cTn>
                                        <p:tgtEl>
                                          <p:spTgt spid="134"/>
                                        </p:tgtEl>
                                        <p:attrNameLst>
                                          <p:attrName>style.visibility</p:attrName>
                                        </p:attrNameLst>
                                      </p:cBhvr>
                                      <p:to>
                                        <p:strVal val="hidden"/>
                                      </p:to>
                                    </p:set>
                                  </p:childTnLst>
                                </p:cTn>
                              </p:par>
                              <p:par>
                                <p:cTn id="84" presetID="22" presetClass="exit" presetSubtype="4" fill="hold" nodeType="withEffect">
                                  <p:stCondLst>
                                    <p:cond delay="0"/>
                                  </p:stCondLst>
                                  <p:childTnLst>
                                    <p:animEffect transition="out" filter="wipe(down)">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37"/>
                                        </p:tgtEl>
                                        <p:attrNameLst>
                                          <p:attrName>style.visibility</p:attrName>
                                        </p:attrNameLst>
                                      </p:cBhvr>
                                      <p:to>
                                        <p:strVal val="visible"/>
                                      </p:to>
                                    </p:set>
                                    <p:animEffect transition="in" filter="wipe(down)">
                                      <p:cBhvr>
                                        <p:cTn id="91" dur="500"/>
                                        <p:tgtEl>
                                          <p:spTgt spid="13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down)">
                                      <p:cBhvr>
                                        <p:cTn id="101" dur="500"/>
                                        <p:tgtEl>
                                          <p:spTgt spid="30"/>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0" presetClass="path" presetSubtype="0" accel="50000" decel="50000" fill="hold" grpId="1" nodeType="clickEffect">
                                  <p:stCondLst>
                                    <p:cond delay="0"/>
                                  </p:stCondLst>
                                  <p:childTnLst>
                                    <p:animMotion origin="layout" path="M 0.05768 0.32013 L 0.05768 0.32013 C 0.05768 0.32037 0.0582 0.32083 0.05898 0.32175 C 0.05911 0.32175 0.0599 0.32222 0.06029 0.32245 C 0.06081 0.32291 0.06107 0.32337 0.0612 0.32384 C 0.06146 0.32407 0.0612 0.32453 0.06224 0.32476 L 0.06393 0.325 C 0.06393 0.325 0.06484 0.32615 0.06523 0.32662 C 0.06562 0.32708 0.06667 0.32708 0.06719 0.32731 C 0.06784 0.32754 0.06797 0.32777 0.06849 0.32824 C 0.06888 0.32824 0.06966 0.32847 0.07018 0.3287 C 0.07174 0.32916 0.07253 0.32986 0.07409 0.33009 C 0.075 0.33032 0.07591 0.33032 0.07669 0.33055 C 0.07943 0.33148 0.07786 0.33171 0.08242 0.3324 C 0.09206 0.33356 0.08203 0.33217 0.08815 0.33333 C 0.0888 0.33333 0.08958 0.33356 0.0901 0.33356 C 0.09049 0.33356 0.09115 0.33379 0.0918 0.33402 C 0.09401 0.33449 0.09713 0.33449 0.09896 0.33495 C 0.10234 0.33449 0.10586 0.33449 0.10911 0.33425 C 0.10977 0.33402 0.11029 0.33402 0.1112 0.33402 C 0.11224 0.33356 0.11367 0.33333 0.11497 0.3331 L 0.11849 0.33217 L 0.1207 0.33148 C 0.12109 0.33125 0.12109 0.33101 0.12187 0.33078 C 0.1224 0.33078 0.12318 0.33078 0.12383 0.33055 C 0.12448 0.33032 0.12487 0.33009 0.12565 0.32986 C 0.12604 0.32962 0.12643 0.32939 0.12695 0.32916 C 0.12708 0.3287 0.12825 0.32847 0.12825 0.3287 L 0.12825 0.32847 " pathEditMode="relative" rAng="0" ptsTypes="AAAAAAAAAAAAAAAAAAAAAAAAAAAAA">
                                      <p:cBhvr>
                                        <p:cTn id="108" dur="2000" fill="hold"/>
                                        <p:tgtEl>
                                          <p:spTgt spid="136"/>
                                        </p:tgtEl>
                                        <p:attrNameLst>
                                          <p:attrName>ppt_x</p:attrName>
                                          <p:attrName>ppt_y</p:attrName>
                                        </p:attrNameLst>
                                      </p:cBhvr>
                                      <p:rCtr x="3529" y="741"/>
                                    </p:animMotion>
                                  </p:childTnLst>
                                </p:cTn>
                              </p:par>
                            </p:childTnLst>
                          </p:cTn>
                        </p:par>
                      </p:childTnLst>
                    </p:cTn>
                  </p:par>
                  <p:par>
                    <p:cTn id="109" fill="hold">
                      <p:stCondLst>
                        <p:cond delay="indefinite"/>
                      </p:stCondLst>
                      <p:childTnLst>
                        <p:par>
                          <p:cTn id="110" fill="hold">
                            <p:stCondLst>
                              <p:cond delay="0"/>
                            </p:stCondLst>
                            <p:childTnLst>
                              <p:par>
                                <p:cTn id="111" presetID="22" presetClass="exit" presetSubtype="4" fill="hold" grpId="2" nodeType="clickEffect">
                                  <p:stCondLst>
                                    <p:cond delay="0"/>
                                  </p:stCondLst>
                                  <p:childTnLst>
                                    <p:animEffect transition="out" filter="wipe(down)">
                                      <p:cBhvr>
                                        <p:cTn id="112" dur="500"/>
                                        <p:tgtEl>
                                          <p:spTgt spid="28"/>
                                        </p:tgtEl>
                                      </p:cBhvr>
                                    </p:animEffect>
                                    <p:set>
                                      <p:cBhvr>
                                        <p:cTn id="113" dur="1" fill="hold">
                                          <p:stCondLst>
                                            <p:cond delay="499"/>
                                          </p:stCondLst>
                                        </p:cTn>
                                        <p:tgtEl>
                                          <p:spTgt spid="28"/>
                                        </p:tgtEl>
                                        <p:attrNameLst>
                                          <p:attrName>style.visibility</p:attrName>
                                        </p:attrNameLst>
                                      </p:cBhvr>
                                      <p:to>
                                        <p:strVal val="hidden"/>
                                      </p:to>
                                    </p:set>
                                  </p:childTnLst>
                                </p:cTn>
                              </p:par>
                              <p:par>
                                <p:cTn id="114" presetID="22" presetClass="exit" presetSubtype="4" fill="hold" grpId="1" nodeType="withEffect">
                                  <p:stCondLst>
                                    <p:cond delay="0"/>
                                  </p:stCondLst>
                                  <p:childTnLst>
                                    <p:animEffect transition="out" filter="wipe(down)">
                                      <p:cBhvr>
                                        <p:cTn id="115" dur="500"/>
                                        <p:tgtEl>
                                          <p:spTgt spid="29"/>
                                        </p:tgtEl>
                                      </p:cBhvr>
                                    </p:animEffect>
                                    <p:set>
                                      <p:cBhvr>
                                        <p:cTn id="116" dur="1" fill="hold">
                                          <p:stCondLst>
                                            <p:cond delay="499"/>
                                          </p:stCondLst>
                                        </p:cTn>
                                        <p:tgtEl>
                                          <p:spTgt spid="29"/>
                                        </p:tgtEl>
                                        <p:attrNameLst>
                                          <p:attrName>style.visibility</p:attrName>
                                        </p:attrNameLst>
                                      </p:cBhvr>
                                      <p:to>
                                        <p:strVal val="hidden"/>
                                      </p:to>
                                    </p:set>
                                  </p:childTnLst>
                                </p:cTn>
                              </p:par>
                              <p:par>
                                <p:cTn id="117" presetID="22" presetClass="exit" presetSubtype="4" fill="hold" nodeType="withEffect">
                                  <p:stCondLst>
                                    <p:cond delay="0"/>
                                  </p:stCondLst>
                                  <p:childTnLst>
                                    <p:animEffect transition="out" filter="wipe(down)">
                                      <p:cBhvr>
                                        <p:cTn id="118" dur="500"/>
                                        <p:tgtEl>
                                          <p:spTgt spid="137"/>
                                        </p:tgtEl>
                                      </p:cBhvr>
                                    </p:animEffect>
                                    <p:set>
                                      <p:cBhvr>
                                        <p:cTn id="119" dur="1" fill="hold">
                                          <p:stCondLst>
                                            <p:cond delay="499"/>
                                          </p:stCondLst>
                                        </p:cTn>
                                        <p:tgtEl>
                                          <p:spTgt spid="137"/>
                                        </p:tgtEl>
                                        <p:attrNameLst>
                                          <p:attrName>style.visibility</p:attrName>
                                        </p:attrNameLst>
                                      </p:cBhvr>
                                      <p:to>
                                        <p:strVal val="hidden"/>
                                      </p:to>
                                    </p:set>
                                  </p:childTnLst>
                                </p:cTn>
                              </p:par>
                              <p:par>
                                <p:cTn id="120" presetID="22" presetClass="exit" presetSubtype="4" fill="hold" nodeType="withEffect">
                                  <p:stCondLst>
                                    <p:cond delay="0"/>
                                  </p:stCondLst>
                                  <p:childTnLst>
                                    <p:animEffect transition="out" filter="wipe(down)">
                                      <p:cBhvr>
                                        <p:cTn id="121" dur="500"/>
                                        <p:tgtEl>
                                          <p:spTgt spid="49"/>
                                        </p:tgtEl>
                                      </p:cBhvr>
                                    </p:animEffect>
                                    <p:set>
                                      <p:cBhvr>
                                        <p:cTn id="122" dur="1" fill="hold">
                                          <p:stCondLst>
                                            <p:cond delay="499"/>
                                          </p:stCondLst>
                                        </p:cTn>
                                        <p:tgtEl>
                                          <p:spTgt spid="4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141"/>
                                        </p:tgtEl>
                                        <p:attrNameLst>
                                          <p:attrName>style.visibility</p:attrName>
                                        </p:attrNameLst>
                                      </p:cBhvr>
                                      <p:to>
                                        <p:strVal val="visible"/>
                                      </p:to>
                                    </p:set>
                                    <p:animEffect transition="in" filter="wipe(down)">
                                      <p:cBhvr>
                                        <p:cTn id="127" dur="500"/>
                                        <p:tgtEl>
                                          <p:spTgt spid="14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wipe(down)">
                                      <p:cBhvr>
                                        <p:cTn id="132" dur="500"/>
                                        <p:tgtEl>
                                          <p:spTgt spid="48"/>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wipe(right)">
                                      <p:cBhvr>
                                        <p:cTn id="137" dur="500"/>
                                        <p:tgtEl>
                                          <p:spTgt spid="5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down)">
                                      <p:cBhvr>
                                        <p:cTn id="142" dur="500"/>
                                        <p:tgtEl>
                                          <p:spTgt spid="23"/>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wipe(down)">
                                      <p:cBhvr>
                                        <p:cTn id="145" dur="500"/>
                                        <p:tgtEl>
                                          <p:spTgt spid="41"/>
                                        </p:tgtEl>
                                      </p:cBhvr>
                                    </p:animEffect>
                                  </p:childTnLst>
                                </p:cTn>
                              </p:par>
                            </p:childTnLst>
                          </p:cTn>
                        </p:par>
                      </p:childTnLst>
                    </p:cTn>
                  </p:par>
                  <p:par>
                    <p:cTn id="146" fill="hold">
                      <p:stCondLst>
                        <p:cond delay="indefinite"/>
                      </p:stCondLst>
                      <p:childTnLst>
                        <p:par>
                          <p:cTn id="147" fill="hold">
                            <p:stCondLst>
                              <p:cond delay="0"/>
                            </p:stCondLst>
                            <p:childTnLst>
                              <p:par>
                                <p:cTn id="148" presetID="0" presetClass="path" presetSubtype="0" accel="50000" decel="50000" fill="hold" grpId="2" nodeType="clickEffect">
                                  <p:stCondLst>
                                    <p:cond delay="0"/>
                                  </p:stCondLst>
                                  <p:childTnLst>
                                    <p:animMotion origin="layout" path="M 0.1293 0.31458 L 0.1293 0.31481 C 0.12604 0.31782 0.12187 0.3199 0.11966 0.32476 C 0.11823 0.32754 0.11588 0.33287 0.11406 0.33518 C 0.11302 0.33587 0.11185 0.33587 0.1112 0.33657 C 0.11016 0.3375 0.10924 0.33888 0.10833 0.33958 C 0.10651 0.34074 0.10456 0.34166 0.10273 0.34259 L 0.09687 0.3456 C 0.09596 0.34606 0.09492 0.34629 0.09401 0.34699 L 0.09219 0.34861 L 0.09049 0.34861 " pathEditMode="relative" rAng="0" ptsTypes="AAAAAAAAAAA">
                                      <p:cBhvr>
                                        <p:cTn id="149" dur="2000" fill="hold"/>
                                        <p:tgtEl>
                                          <p:spTgt spid="136"/>
                                        </p:tgtEl>
                                        <p:attrNameLst>
                                          <p:attrName>ppt_x</p:attrName>
                                          <p:attrName>ppt_y</p:attrName>
                                        </p:attrNameLst>
                                      </p:cBhvr>
                                      <p:rCtr x="-1940" y="1690"/>
                                    </p:animMotion>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48"/>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2" presetClass="exit" presetSubtype="4" fill="hold" grpId="1" nodeType="clickEffect">
                                  <p:stCondLst>
                                    <p:cond delay="0"/>
                                  </p:stCondLst>
                                  <p:childTnLst>
                                    <p:animEffect transition="out" filter="wipe(down)">
                                      <p:cBhvr>
                                        <p:cTn id="157" dur="500"/>
                                        <p:tgtEl>
                                          <p:spTgt spid="28"/>
                                        </p:tgtEl>
                                      </p:cBhvr>
                                    </p:animEffect>
                                    <p:set>
                                      <p:cBhvr>
                                        <p:cTn id="158" dur="1" fill="hold">
                                          <p:stCondLst>
                                            <p:cond delay="499"/>
                                          </p:stCondLst>
                                        </p:cTn>
                                        <p:tgtEl>
                                          <p:spTgt spid="28"/>
                                        </p:tgtEl>
                                        <p:attrNameLst>
                                          <p:attrName>style.visibility</p:attrName>
                                        </p:attrNameLst>
                                      </p:cBhvr>
                                      <p:to>
                                        <p:strVal val="hidden"/>
                                      </p:to>
                                    </p:set>
                                  </p:childTnLst>
                                </p:cTn>
                              </p:par>
                              <p:par>
                                <p:cTn id="159" presetID="22" presetClass="exit" presetSubtype="4" fill="hold" grpId="1" nodeType="withEffect">
                                  <p:stCondLst>
                                    <p:cond delay="0"/>
                                  </p:stCondLst>
                                  <p:childTnLst>
                                    <p:animEffect transition="out" filter="wipe(down)">
                                      <p:cBhvr>
                                        <p:cTn id="160" dur="500"/>
                                        <p:tgtEl>
                                          <p:spTgt spid="30"/>
                                        </p:tgtEl>
                                      </p:cBhvr>
                                    </p:animEffect>
                                    <p:set>
                                      <p:cBhvr>
                                        <p:cTn id="161" dur="1" fill="hold">
                                          <p:stCondLst>
                                            <p:cond delay="499"/>
                                          </p:stCondLst>
                                        </p:cTn>
                                        <p:tgtEl>
                                          <p:spTgt spid="30"/>
                                        </p:tgtEl>
                                        <p:attrNameLst>
                                          <p:attrName>style.visibility</p:attrName>
                                        </p:attrNameLst>
                                      </p:cBhvr>
                                      <p:to>
                                        <p:strVal val="hidden"/>
                                      </p:to>
                                    </p:set>
                                  </p:childTnLst>
                                </p:cTn>
                              </p:par>
                              <p:par>
                                <p:cTn id="162" presetID="22" presetClass="exit" presetSubtype="4" fill="hold" nodeType="withEffect">
                                  <p:stCondLst>
                                    <p:cond delay="0"/>
                                  </p:stCondLst>
                                  <p:childTnLst>
                                    <p:animEffect transition="out" filter="wipe(down)">
                                      <p:cBhvr>
                                        <p:cTn id="163" dur="500"/>
                                        <p:tgtEl>
                                          <p:spTgt spid="51"/>
                                        </p:tgtEl>
                                      </p:cBhvr>
                                    </p:animEffect>
                                    <p:set>
                                      <p:cBhvr>
                                        <p:cTn id="164" dur="1" fill="hold">
                                          <p:stCondLst>
                                            <p:cond delay="499"/>
                                          </p:stCondLst>
                                        </p:cTn>
                                        <p:tgtEl>
                                          <p:spTgt spid="51"/>
                                        </p:tgtEl>
                                        <p:attrNameLst>
                                          <p:attrName>style.visibility</p:attrName>
                                        </p:attrNameLst>
                                      </p:cBhvr>
                                      <p:to>
                                        <p:strVal val="hidden"/>
                                      </p:to>
                                    </p:set>
                                  </p:childTnLst>
                                </p:cTn>
                              </p:par>
                              <p:par>
                                <p:cTn id="165" presetID="22" presetClass="exit" presetSubtype="4" fill="hold" grpId="2" nodeType="withEffect">
                                  <p:stCondLst>
                                    <p:cond delay="0"/>
                                  </p:stCondLst>
                                  <p:childTnLst>
                                    <p:animEffect transition="out" filter="wipe(down)">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22" presetClass="exit" presetSubtype="4" fill="hold" nodeType="withEffect">
                                  <p:stCondLst>
                                    <p:cond delay="0"/>
                                  </p:stCondLst>
                                  <p:childTnLst>
                                    <p:animEffect transition="out" filter="wipe(down)">
                                      <p:cBhvr>
                                        <p:cTn id="169" dur="500"/>
                                        <p:tgtEl>
                                          <p:spTgt spid="141"/>
                                        </p:tgtEl>
                                      </p:cBhvr>
                                    </p:animEffect>
                                    <p:set>
                                      <p:cBhvr>
                                        <p:cTn id="170" dur="1" fill="hold">
                                          <p:stCondLst>
                                            <p:cond delay="499"/>
                                          </p:stCondLst>
                                        </p:cTn>
                                        <p:tgtEl>
                                          <p:spTgt spid="141"/>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xit" presetSubtype="4" fill="hold" grpId="1" nodeType="clickEffect">
                                  <p:stCondLst>
                                    <p:cond delay="0"/>
                                  </p:stCondLst>
                                  <p:childTnLst>
                                    <p:animEffect transition="out" filter="wipe(down)">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par>
                                <p:cTn id="176" presetID="22" presetClass="exit" presetSubtype="4" fill="hold" grpId="1" nodeType="withEffect">
                                  <p:stCondLst>
                                    <p:cond delay="0"/>
                                  </p:stCondLst>
                                  <p:childTnLst>
                                    <p:animEffect transition="out" filter="wipe(down)">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14"/>
                                        </p:tgtEl>
                                        <p:attrNameLst>
                                          <p:attrName>style.visibility</p:attrName>
                                        </p:attrNameLst>
                                      </p:cBhvr>
                                      <p:to>
                                        <p:strVal val="visible"/>
                                      </p:to>
                                    </p:set>
                                    <p:animEffect transition="in" filter="wipe(down)">
                                      <p:cBhvr>
                                        <p:cTn id="183" dur="500"/>
                                        <p:tgtEl>
                                          <p:spTgt spid="14"/>
                                        </p:tgtEl>
                                      </p:cBhvr>
                                    </p:animEffect>
                                  </p:childTnLst>
                                </p:cTn>
                              </p:par>
                              <p:par>
                                <p:cTn id="184" presetID="1" presetClass="entr" presetSubtype="0" fill="hold" grpId="1" nodeType="withEffect">
                                  <p:stCondLst>
                                    <p:cond delay="0"/>
                                  </p:stCondLst>
                                  <p:childTnLst>
                                    <p:set>
                                      <p:cBhvr>
                                        <p:cTn id="185" dur="1" fill="hold">
                                          <p:stCondLst>
                                            <p:cond delay="0"/>
                                          </p:stCondLst>
                                        </p:cTn>
                                        <p:tgtEl>
                                          <p:spTgt spid="4"/>
                                        </p:tgtEl>
                                        <p:attrNameLst>
                                          <p:attrName>style.visibility</p:attrName>
                                        </p:attrNameLst>
                                      </p:cBhvr>
                                      <p:to>
                                        <p:strVal val="visible"/>
                                      </p:to>
                                    </p:set>
                                  </p:childTnLst>
                                </p:cTn>
                              </p:par>
                              <p:par>
                                <p:cTn id="186" presetID="6" presetClass="emph" presetSubtype="0" fill="hold" grpId="0" nodeType="withEffect">
                                  <p:stCondLst>
                                    <p:cond delay="0"/>
                                  </p:stCondLst>
                                  <p:childTnLst>
                                    <p:animScale>
                                      <p:cBhvr>
                                        <p:cTn id="187" dur="2000" fill="hold"/>
                                        <p:tgtEl>
                                          <p:spTgt spid="4"/>
                                        </p:tgtEl>
                                      </p:cBhvr>
                                      <p:by x="150000" y="150000"/>
                                    </p:animScale>
                                  </p:childTnLst>
                                </p:cTn>
                              </p:par>
                            </p:childTnLst>
                          </p:cTn>
                        </p:par>
                      </p:childTnLst>
                    </p:cTn>
                  </p:par>
                  <p:par>
                    <p:cTn id="188" fill="hold">
                      <p:stCondLst>
                        <p:cond delay="indefinite"/>
                      </p:stCondLst>
                      <p:childTnLst>
                        <p:par>
                          <p:cTn id="189" fill="hold">
                            <p:stCondLst>
                              <p:cond delay="0"/>
                            </p:stCondLst>
                            <p:childTnLst>
                              <p:par>
                                <p:cTn id="190" presetID="22" presetClass="entr" presetSubtype="4" fill="hold" grpId="0" nodeType="clickEffect">
                                  <p:stCondLst>
                                    <p:cond delay="0"/>
                                  </p:stCondLst>
                                  <p:childTnLst>
                                    <p:set>
                                      <p:cBhvr>
                                        <p:cTn id="191" dur="1" fill="hold">
                                          <p:stCondLst>
                                            <p:cond delay="0"/>
                                          </p:stCondLst>
                                        </p:cTn>
                                        <p:tgtEl>
                                          <p:spTgt spid="33"/>
                                        </p:tgtEl>
                                        <p:attrNameLst>
                                          <p:attrName>style.visibility</p:attrName>
                                        </p:attrNameLst>
                                      </p:cBhvr>
                                      <p:to>
                                        <p:strVal val="visible"/>
                                      </p:to>
                                    </p:set>
                                    <p:animEffect transition="in" filter="wipe(down)">
                                      <p:cBhvr>
                                        <p:cTn id="192" dur="500"/>
                                        <p:tgtEl>
                                          <p:spTgt spid="33"/>
                                        </p:tgtEl>
                                      </p:cBhvr>
                                    </p:animEffect>
                                  </p:childTnLst>
                                </p:cTn>
                              </p:par>
                              <p:par>
                                <p:cTn id="193" presetID="22" presetClass="entr" presetSubtype="4" fill="hold" grpId="0" nodeType="withEffect">
                                  <p:stCondLst>
                                    <p:cond delay="0"/>
                                  </p:stCondLst>
                                  <p:childTnLst>
                                    <p:set>
                                      <p:cBhvr>
                                        <p:cTn id="194" dur="1" fill="hold">
                                          <p:stCondLst>
                                            <p:cond delay="0"/>
                                          </p:stCondLst>
                                        </p:cTn>
                                        <p:tgtEl>
                                          <p:spTgt spid="32"/>
                                        </p:tgtEl>
                                        <p:attrNameLst>
                                          <p:attrName>style.visibility</p:attrName>
                                        </p:attrNameLst>
                                      </p:cBhvr>
                                      <p:to>
                                        <p:strVal val="visible"/>
                                      </p:to>
                                    </p:set>
                                    <p:animEffect transition="in" filter="wipe(down)">
                                      <p:cBhvr>
                                        <p:cTn id="195" dur="500"/>
                                        <p:tgtEl>
                                          <p:spTgt spid="32"/>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4" fill="hold" grpId="0" nodeType="clickEffect">
                                  <p:stCondLst>
                                    <p:cond delay="0"/>
                                  </p:stCondLst>
                                  <p:childTnLst>
                                    <p:set>
                                      <p:cBhvr>
                                        <p:cTn id="199" dur="1" fill="hold">
                                          <p:stCondLst>
                                            <p:cond delay="0"/>
                                          </p:stCondLst>
                                        </p:cTn>
                                        <p:tgtEl>
                                          <p:spTgt spid="11"/>
                                        </p:tgtEl>
                                        <p:attrNameLst>
                                          <p:attrName>style.visibility</p:attrName>
                                        </p:attrNameLst>
                                      </p:cBhvr>
                                      <p:to>
                                        <p:strVal val="visible"/>
                                      </p:to>
                                    </p:set>
                                    <p:animEffect transition="in" filter="wipe(down)">
                                      <p:cBhvr>
                                        <p:cTn id="200" dur="500"/>
                                        <p:tgtEl>
                                          <p:spTgt spid="11"/>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3"/>
                                        </p:tgtEl>
                                        <p:attrNameLst>
                                          <p:attrName>style.visibility</p:attrName>
                                        </p:attrNameLst>
                                      </p:cBhvr>
                                      <p:to>
                                        <p:strVal val="visible"/>
                                      </p:to>
                                    </p:set>
                                    <p:animEffect transition="in" filter="wipe(down)">
                                      <p:cBhvr>
                                        <p:cTn id="205" dur="500"/>
                                        <p:tgtEl>
                                          <p:spTgt spid="13"/>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4" fill="hold" grpId="0" nodeType="clickEffect">
                                  <p:stCondLst>
                                    <p:cond delay="0"/>
                                  </p:stCondLst>
                                  <p:childTnLst>
                                    <p:set>
                                      <p:cBhvr>
                                        <p:cTn id="209" dur="1" fill="hold">
                                          <p:stCondLst>
                                            <p:cond delay="0"/>
                                          </p:stCondLst>
                                        </p:cTn>
                                        <p:tgtEl>
                                          <p:spTgt spid="35"/>
                                        </p:tgtEl>
                                        <p:attrNameLst>
                                          <p:attrName>style.visibility</p:attrName>
                                        </p:attrNameLst>
                                      </p:cBhvr>
                                      <p:to>
                                        <p:strVal val="visible"/>
                                      </p:to>
                                    </p:set>
                                    <p:animEffect transition="in" filter="wipe(down)">
                                      <p:cBhvr>
                                        <p:cTn id="210" dur="500"/>
                                        <p:tgtEl>
                                          <p:spTgt spid="35"/>
                                        </p:tgtEl>
                                      </p:cBhvr>
                                    </p:animEffect>
                                  </p:childTnLst>
                                </p:cTn>
                              </p:par>
                              <p:par>
                                <p:cTn id="211" presetID="22" presetClass="entr" presetSubtype="4" fill="hold" grpId="0" nodeType="withEffect">
                                  <p:stCondLst>
                                    <p:cond delay="0"/>
                                  </p:stCondLst>
                                  <p:childTnLst>
                                    <p:set>
                                      <p:cBhvr>
                                        <p:cTn id="212" dur="1" fill="hold">
                                          <p:stCondLst>
                                            <p:cond delay="0"/>
                                          </p:stCondLst>
                                        </p:cTn>
                                        <p:tgtEl>
                                          <p:spTgt spid="34"/>
                                        </p:tgtEl>
                                        <p:attrNameLst>
                                          <p:attrName>style.visibility</p:attrName>
                                        </p:attrNameLst>
                                      </p:cBhvr>
                                      <p:to>
                                        <p:strVal val="visible"/>
                                      </p:to>
                                    </p:set>
                                    <p:animEffect transition="in" filter="wipe(down)">
                                      <p:cBhvr>
                                        <p:cTn id="213" dur="500"/>
                                        <p:tgtEl>
                                          <p:spTgt spid="34"/>
                                        </p:tgtEl>
                                      </p:cBhvr>
                                    </p:animEffect>
                                  </p:childTnLst>
                                </p:cTn>
                              </p:par>
                              <p:par>
                                <p:cTn id="214" presetID="22" presetClass="entr" presetSubtype="4" fill="hold" nodeType="withEffect">
                                  <p:stCondLst>
                                    <p:cond delay="0"/>
                                  </p:stCondLst>
                                  <p:childTnLst>
                                    <p:set>
                                      <p:cBhvr>
                                        <p:cTn id="215" dur="1" fill="hold">
                                          <p:stCondLst>
                                            <p:cond delay="0"/>
                                          </p:stCondLst>
                                        </p:cTn>
                                        <p:tgtEl>
                                          <p:spTgt spid="53"/>
                                        </p:tgtEl>
                                        <p:attrNameLst>
                                          <p:attrName>style.visibility</p:attrName>
                                        </p:attrNameLst>
                                      </p:cBhvr>
                                      <p:to>
                                        <p:strVal val="visible"/>
                                      </p:to>
                                    </p:set>
                                    <p:animEffect transition="in" filter="wipe(down)">
                                      <p:cBhvr>
                                        <p:cTn id="216" dur="500"/>
                                        <p:tgtEl>
                                          <p:spTgt spid="53"/>
                                        </p:tgtEl>
                                      </p:cBhvr>
                                    </p:animEffect>
                                  </p:childTnLst>
                                </p:cTn>
                              </p:par>
                            </p:childTnLst>
                          </p:cTn>
                        </p:par>
                      </p:childTnLst>
                    </p:cTn>
                  </p:par>
                  <p:par>
                    <p:cTn id="217" fill="hold">
                      <p:stCondLst>
                        <p:cond delay="indefinite"/>
                      </p:stCondLst>
                      <p:childTnLst>
                        <p:par>
                          <p:cTn id="218" fill="hold">
                            <p:stCondLst>
                              <p:cond delay="0"/>
                            </p:stCondLst>
                            <p:childTnLst>
                              <p:par>
                                <p:cTn id="219" presetID="0" presetClass="path" presetSubtype="0" accel="50000" decel="50000" fill="hold" grpId="1" nodeType="clickEffect">
                                  <p:stCondLst>
                                    <p:cond delay="0"/>
                                  </p:stCondLst>
                                  <p:childTnLst>
                                    <p:animMotion origin="layout" path="M 0.00065 0.00208 L 0.00065 0.00231 C -0.00143 0.0037 -0.00377 0.00509 -0.0056 0.0074 C -0.00768 0.00995 -0.00781 0.01736 -0.00872 0.0199 C -0.01094 0.02569 -0.00963 0.02291 -0.01263 0.02824 C -0.01393 0.0368 -0.01315 0.03217 -0.01497 0.04212 L -0.01575 0.04629 C -0.01601 0.04768 -0.01614 0.0493 -0.01653 0.05046 C -0.02109 0.0625 -0.01575 0.04745 -0.01888 0.05879 C -0.0194 0.06041 -0.02018 0.06157 -0.02044 0.06296 C -0.02122 0.06574 -0.02148 0.06851 -0.022 0.07129 L -0.02357 0.07962 C -0.02383 0.08101 -0.02396 0.08263 -0.02435 0.08379 C -0.02539 0.08657 -0.02695 0.08888 -0.02747 0.09212 C -0.02773 0.09351 -0.02812 0.0949 -0.02825 0.09629 C -0.0293 0.10347 -0.02799 0.103 -0.03138 0.10601 C -0.03164 0.10625 -0.0319 0.10601 -0.03216 0.10601 L -0.03216 0.10625 " pathEditMode="relative" rAng="0" ptsTypes="AAAAAAAAAAAAAAAAAA">
                                      <p:cBhvr>
                                        <p:cTn id="220" dur="2000" fill="hold"/>
                                        <p:tgtEl>
                                          <p:spTgt spid="11"/>
                                        </p:tgtEl>
                                        <p:attrNameLst>
                                          <p:attrName>ppt_x</p:attrName>
                                          <p:attrName>ppt_y</p:attrName>
                                        </p:attrNameLst>
                                      </p:cBhvr>
                                      <p:rCtr x="-1641" y="5208"/>
                                    </p:animMotion>
                                  </p:childTnLst>
                                </p:cTn>
                              </p:par>
                            </p:childTnLst>
                          </p:cTn>
                        </p:par>
                      </p:childTnLst>
                    </p:cTn>
                  </p:par>
                  <p:par>
                    <p:cTn id="221" fill="hold">
                      <p:stCondLst>
                        <p:cond delay="indefinite"/>
                      </p:stCondLst>
                      <p:childTnLst>
                        <p:par>
                          <p:cTn id="222" fill="hold">
                            <p:stCondLst>
                              <p:cond delay="0"/>
                            </p:stCondLst>
                            <p:childTnLst>
                              <p:par>
                                <p:cTn id="223" presetID="22" presetClass="exit" presetSubtype="4" fill="hold" grpId="1" nodeType="clickEffect">
                                  <p:stCondLst>
                                    <p:cond delay="0"/>
                                  </p:stCondLst>
                                  <p:childTnLst>
                                    <p:animEffect transition="out" filter="wipe(down)">
                                      <p:cBhvr>
                                        <p:cTn id="224" dur="500"/>
                                        <p:tgtEl>
                                          <p:spTgt spid="32"/>
                                        </p:tgtEl>
                                      </p:cBhvr>
                                    </p:animEffect>
                                    <p:set>
                                      <p:cBhvr>
                                        <p:cTn id="225" dur="1" fill="hold">
                                          <p:stCondLst>
                                            <p:cond delay="499"/>
                                          </p:stCondLst>
                                        </p:cTn>
                                        <p:tgtEl>
                                          <p:spTgt spid="32"/>
                                        </p:tgtEl>
                                        <p:attrNameLst>
                                          <p:attrName>style.visibility</p:attrName>
                                        </p:attrNameLst>
                                      </p:cBhvr>
                                      <p:to>
                                        <p:strVal val="hidden"/>
                                      </p:to>
                                    </p:set>
                                  </p:childTnLst>
                                </p:cTn>
                              </p:par>
                              <p:par>
                                <p:cTn id="226" presetID="22" presetClass="exit" presetSubtype="4" fill="hold" grpId="1" nodeType="withEffect">
                                  <p:stCondLst>
                                    <p:cond delay="0"/>
                                  </p:stCondLst>
                                  <p:childTnLst>
                                    <p:animEffect transition="out" filter="wipe(down)">
                                      <p:cBhvr>
                                        <p:cTn id="227" dur="500"/>
                                        <p:tgtEl>
                                          <p:spTgt spid="33"/>
                                        </p:tgtEl>
                                      </p:cBhvr>
                                    </p:animEffect>
                                    <p:set>
                                      <p:cBhvr>
                                        <p:cTn id="228" dur="1" fill="hold">
                                          <p:stCondLst>
                                            <p:cond delay="499"/>
                                          </p:stCondLst>
                                        </p:cTn>
                                        <p:tgtEl>
                                          <p:spTgt spid="33"/>
                                        </p:tgtEl>
                                        <p:attrNameLst>
                                          <p:attrName>style.visibility</p:attrName>
                                        </p:attrNameLst>
                                      </p:cBhvr>
                                      <p:to>
                                        <p:strVal val="hidden"/>
                                      </p:to>
                                    </p:set>
                                  </p:childTnLst>
                                </p:cTn>
                              </p:par>
                              <p:par>
                                <p:cTn id="229" presetID="22" presetClass="exit" presetSubtype="4" fill="hold" nodeType="withEffect">
                                  <p:stCondLst>
                                    <p:cond delay="0"/>
                                  </p:stCondLst>
                                  <p:childTnLst>
                                    <p:animEffect transition="out" filter="wipe(down)">
                                      <p:cBhvr>
                                        <p:cTn id="230" dur="500"/>
                                        <p:tgtEl>
                                          <p:spTgt spid="53"/>
                                        </p:tgtEl>
                                      </p:cBhvr>
                                    </p:animEffect>
                                    <p:set>
                                      <p:cBhvr>
                                        <p:cTn id="231" dur="1" fill="hold">
                                          <p:stCondLst>
                                            <p:cond delay="499"/>
                                          </p:stCondLst>
                                        </p:cTn>
                                        <p:tgtEl>
                                          <p:spTgt spid="53"/>
                                        </p:tgtEl>
                                        <p:attrNameLst>
                                          <p:attrName>style.visibility</p:attrName>
                                        </p:attrNameLst>
                                      </p:cBhvr>
                                      <p:to>
                                        <p:strVal val="hidden"/>
                                      </p:to>
                                    </p:set>
                                  </p:childTnLst>
                                </p:cTn>
                              </p:par>
                              <p:par>
                                <p:cTn id="232" presetID="22" presetClass="exit" presetSubtype="4" fill="hold" nodeType="withEffect">
                                  <p:stCondLst>
                                    <p:cond delay="0"/>
                                  </p:stCondLst>
                                  <p:childTnLst>
                                    <p:animEffect transition="out" filter="wipe(down)">
                                      <p:cBhvr>
                                        <p:cTn id="233" dur="500"/>
                                        <p:tgtEl>
                                          <p:spTgt spid="13"/>
                                        </p:tgtEl>
                                      </p:cBhvr>
                                    </p:animEffect>
                                    <p:set>
                                      <p:cBhvr>
                                        <p:cTn id="234" dur="1" fill="hold">
                                          <p:stCondLst>
                                            <p:cond delay="499"/>
                                          </p:stCondLst>
                                        </p:cTn>
                                        <p:tgtEl>
                                          <p:spTgt spid="13"/>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nodeType="clickEffect">
                                  <p:stCondLst>
                                    <p:cond delay="0"/>
                                  </p:stCondLst>
                                  <p:childTnLst>
                                    <p:set>
                                      <p:cBhvr>
                                        <p:cTn id="238" dur="1" fill="hold">
                                          <p:stCondLst>
                                            <p:cond delay="0"/>
                                          </p:stCondLst>
                                        </p:cTn>
                                        <p:tgtEl>
                                          <p:spTgt spid="15"/>
                                        </p:tgtEl>
                                        <p:attrNameLst>
                                          <p:attrName>style.visibility</p:attrName>
                                        </p:attrNameLst>
                                      </p:cBhvr>
                                      <p:to>
                                        <p:strVal val="visible"/>
                                      </p:to>
                                    </p:set>
                                    <p:animEffect transition="in" filter="wipe(down)">
                                      <p:cBhvr>
                                        <p:cTn id="239" dur="500"/>
                                        <p:tgtEl>
                                          <p:spTgt spid="15"/>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36"/>
                                        </p:tgtEl>
                                        <p:attrNameLst>
                                          <p:attrName>style.visibility</p:attrName>
                                        </p:attrNameLst>
                                      </p:cBhvr>
                                      <p:to>
                                        <p:strVal val="visible"/>
                                      </p:to>
                                    </p:set>
                                    <p:animEffect transition="in" filter="wipe(down)">
                                      <p:cBhvr>
                                        <p:cTn id="244" dur="500"/>
                                        <p:tgtEl>
                                          <p:spTgt spid="36"/>
                                        </p:tgtEl>
                                      </p:cBhvr>
                                    </p:animEffect>
                                  </p:childTnLst>
                                </p:cTn>
                              </p:par>
                              <p:par>
                                <p:cTn id="245" presetID="22" presetClass="entr" presetSubtype="4" fill="hold" nodeType="withEffect">
                                  <p:stCondLst>
                                    <p:cond delay="0"/>
                                  </p:stCondLst>
                                  <p:childTnLst>
                                    <p:set>
                                      <p:cBhvr>
                                        <p:cTn id="246" dur="1" fill="hold">
                                          <p:stCondLst>
                                            <p:cond delay="0"/>
                                          </p:stCondLst>
                                        </p:cTn>
                                        <p:tgtEl>
                                          <p:spTgt spid="55"/>
                                        </p:tgtEl>
                                        <p:attrNameLst>
                                          <p:attrName>style.visibility</p:attrName>
                                        </p:attrNameLst>
                                      </p:cBhvr>
                                      <p:to>
                                        <p:strVal val="visible"/>
                                      </p:to>
                                    </p:set>
                                    <p:animEffect transition="in" filter="wipe(down)">
                                      <p:cBhvr>
                                        <p:cTn id="247" dur="500"/>
                                        <p:tgtEl>
                                          <p:spTgt spid="55"/>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45"/>
                                        </p:tgtEl>
                                        <p:attrNameLst>
                                          <p:attrName>style.visibility</p:attrName>
                                        </p:attrNameLst>
                                      </p:cBhvr>
                                      <p:to>
                                        <p:strVal val="visible"/>
                                      </p:to>
                                    </p:set>
                                    <p:animEffect transition="in" filter="wipe(down)">
                                      <p:cBhvr>
                                        <p:cTn id="250" dur="500"/>
                                        <p:tgtEl>
                                          <p:spTgt spid="45"/>
                                        </p:tgtEl>
                                      </p:cBhvr>
                                    </p:animEffect>
                                  </p:childTnLst>
                                </p:cTn>
                              </p:par>
                            </p:childTnLst>
                          </p:cTn>
                        </p:par>
                      </p:childTnLst>
                    </p:cTn>
                  </p:par>
                  <p:par>
                    <p:cTn id="251" fill="hold">
                      <p:stCondLst>
                        <p:cond delay="indefinite"/>
                      </p:stCondLst>
                      <p:childTnLst>
                        <p:par>
                          <p:cTn id="252" fill="hold">
                            <p:stCondLst>
                              <p:cond delay="0"/>
                            </p:stCondLst>
                            <p:childTnLst>
                              <p:par>
                                <p:cTn id="253" presetID="0" presetClass="path" presetSubtype="0" accel="50000" decel="50000" fill="hold" grpId="2" nodeType="clickEffect">
                                  <p:stCondLst>
                                    <p:cond delay="0"/>
                                  </p:stCondLst>
                                  <p:childTnLst>
                                    <p:animMotion origin="layout" path="M -0.03607 0.10902 L -0.03607 0.10925 C -0.03737 0.12106 -0.03542 0.12291 -0.03997 0.12708 C -0.04075 0.12754 -0.04153 0.128 -0.04232 0.12847 C -0.04401 0.1368 -0.04232 0.12893 -0.04622 0.14097 C -0.04687 0.14259 -0.047 0.1449 -0.04778 0.14652 C -0.04844 0.14745 -0.04948 0.14722 -0.05013 0.14791 C -0.05104 0.14861 -0.05169 0.15 -0.05247 0.15069 C -0.05403 0.15185 -0.05716 0.15347 -0.05716 0.1537 C -0.05846 0.15254 -0.06002 0.15208 -0.06107 0.15069 C -0.06185 0.14953 -0.06211 0.14768 -0.06263 0.14652 C -0.06341 0.14444 -0.06432 0.14282 -0.06497 0.14097 C -0.07174 0.12384 -0.06497 0.14004 -0.07044 0.12708 L -0.072 0.11875 L -0.072 0.11898 " pathEditMode="relative" rAng="0" ptsTypes="AAAAAAAAAAAAAAA">
                                      <p:cBhvr>
                                        <p:cTn id="254" dur="2000" fill="hold"/>
                                        <p:tgtEl>
                                          <p:spTgt spid="11"/>
                                        </p:tgtEl>
                                        <p:attrNameLst>
                                          <p:attrName>ppt_x</p:attrName>
                                          <p:attrName>ppt_y</p:attrName>
                                        </p:attrNameLst>
                                      </p:cBhvr>
                                      <p:rCtr x="-1797" y="2222"/>
                                    </p:animMotion>
                                  </p:childTnLst>
                                </p:cTn>
                              </p:par>
                            </p:childTnLst>
                          </p:cTn>
                        </p:par>
                      </p:childTnLst>
                    </p:cTn>
                  </p:par>
                  <p:par>
                    <p:cTn id="255" fill="hold">
                      <p:stCondLst>
                        <p:cond delay="indefinite"/>
                      </p:stCondLst>
                      <p:childTnLst>
                        <p:par>
                          <p:cTn id="256" fill="hold">
                            <p:stCondLst>
                              <p:cond delay="0"/>
                            </p:stCondLst>
                            <p:childTnLst>
                              <p:par>
                                <p:cTn id="257" presetID="22" presetClass="exit" presetSubtype="4" fill="hold" grpId="1" nodeType="clickEffect">
                                  <p:stCondLst>
                                    <p:cond delay="0"/>
                                  </p:stCondLst>
                                  <p:childTnLst>
                                    <p:animEffect transition="out" filter="wipe(down)">
                                      <p:cBhvr>
                                        <p:cTn id="258" dur="500"/>
                                        <p:tgtEl>
                                          <p:spTgt spid="35"/>
                                        </p:tgtEl>
                                      </p:cBhvr>
                                    </p:animEffect>
                                    <p:set>
                                      <p:cBhvr>
                                        <p:cTn id="259" dur="1" fill="hold">
                                          <p:stCondLst>
                                            <p:cond delay="499"/>
                                          </p:stCondLst>
                                        </p:cTn>
                                        <p:tgtEl>
                                          <p:spTgt spid="35"/>
                                        </p:tgtEl>
                                        <p:attrNameLst>
                                          <p:attrName>style.visibility</p:attrName>
                                        </p:attrNameLst>
                                      </p:cBhvr>
                                      <p:to>
                                        <p:strVal val="hidden"/>
                                      </p:to>
                                    </p:set>
                                  </p:childTnLst>
                                </p:cTn>
                              </p:par>
                              <p:par>
                                <p:cTn id="260" presetID="22" presetClass="exit" presetSubtype="4" fill="hold" nodeType="withEffect">
                                  <p:stCondLst>
                                    <p:cond delay="0"/>
                                  </p:stCondLst>
                                  <p:childTnLst>
                                    <p:animEffect transition="out" filter="wipe(down)">
                                      <p:cBhvr>
                                        <p:cTn id="261" dur="500"/>
                                        <p:tgtEl>
                                          <p:spTgt spid="55"/>
                                        </p:tgtEl>
                                      </p:cBhvr>
                                    </p:animEffect>
                                    <p:set>
                                      <p:cBhvr>
                                        <p:cTn id="262" dur="1" fill="hold">
                                          <p:stCondLst>
                                            <p:cond delay="499"/>
                                          </p:stCondLst>
                                        </p:cTn>
                                        <p:tgtEl>
                                          <p:spTgt spid="55"/>
                                        </p:tgtEl>
                                        <p:attrNameLst>
                                          <p:attrName>style.visibility</p:attrName>
                                        </p:attrNameLst>
                                      </p:cBhvr>
                                      <p:to>
                                        <p:strVal val="hidden"/>
                                      </p:to>
                                    </p:set>
                                  </p:childTnLst>
                                </p:cTn>
                              </p:par>
                              <p:par>
                                <p:cTn id="263" presetID="22" presetClass="exit" presetSubtype="4" fill="hold" grpId="1" nodeType="withEffect">
                                  <p:stCondLst>
                                    <p:cond delay="0"/>
                                  </p:stCondLst>
                                  <p:childTnLst>
                                    <p:animEffect transition="out" filter="wipe(down)">
                                      <p:cBhvr>
                                        <p:cTn id="264" dur="500"/>
                                        <p:tgtEl>
                                          <p:spTgt spid="34"/>
                                        </p:tgtEl>
                                      </p:cBhvr>
                                    </p:animEffect>
                                    <p:set>
                                      <p:cBhvr>
                                        <p:cTn id="265" dur="1" fill="hold">
                                          <p:stCondLst>
                                            <p:cond delay="499"/>
                                          </p:stCondLst>
                                        </p:cTn>
                                        <p:tgtEl>
                                          <p:spTgt spid="34"/>
                                        </p:tgtEl>
                                        <p:attrNameLst>
                                          <p:attrName>style.visibility</p:attrName>
                                        </p:attrNameLst>
                                      </p:cBhvr>
                                      <p:to>
                                        <p:strVal val="hidden"/>
                                      </p:to>
                                    </p:set>
                                  </p:childTnLst>
                                </p:cTn>
                              </p:par>
                              <p:par>
                                <p:cTn id="266" presetID="22" presetClass="exit" presetSubtype="4" fill="hold" nodeType="withEffect">
                                  <p:stCondLst>
                                    <p:cond delay="0"/>
                                  </p:stCondLst>
                                  <p:childTnLst>
                                    <p:animEffect transition="out" filter="wipe(down)">
                                      <p:cBhvr>
                                        <p:cTn id="267" dur="500"/>
                                        <p:tgtEl>
                                          <p:spTgt spid="15"/>
                                        </p:tgtEl>
                                      </p:cBhvr>
                                    </p:animEffect>
                                    <p:set>
                                      <p:cBhvr>
                                        <p:cTn id="268" dur="1" fill="hold">
                                          <p:stCondLst>
                                            <p:cond delay="499"/>
                                          </p:stCondLst>
                                        </p:cTn>
                                        <p:tgtEl>
                                          <p:spTgt spid="15"/>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22" presetClass="entr" presetSubtype="4" fill="hold" nodeType="clickEffect">
                                  <p:stCondLst>
                                    <p:cond delay="0"/>
                                  </p:stCondLst>
                                  <p:childTnLst>
                                    <p:set>
                                      <p:cBhvr>
                                        <p:cTn id="272" dur="1" fill="hold">
                                          <p:stCondLst>
                                            <p:cond delay="0"/>
                                          </p:stCondLst>
                                        </p:cTn>
                                        <p:tgtEl>
                                          <p:spTgt spid="17"/>
                                        </p:tgtEl>
                                        <p:attrNameLst>
                                          <p:attrName>style.visibility</p:attrName>
                                        </p:attrNameLst>
                                      </p:cBhvr>
                                      <p:to>
                                        <p:strVal val="visible"/>
                                      </p:to>
                                    </p:set>
                                    <p:animEffect transition="in" filter="wipe(down)">
                                      <p:cBhvr>
                                        <p:cTn id="273" dur="500"/>
                                        <p:tgtEl>
                                          <p:spTgt spid="17"/>
                                        </p:tgtEl>
                                      </p:cBhvr>
                                    </p:animEffect>
                                  </p:childTnLst>
                                </p:cTn>
                              </p:par>
                            </p:childTnLst>
                          </p:cTn>
                        </p:par>
                      </p:childTnLst>
                    </p:cTn>
                  </p:par>
                  <p:par>
                    <p:cTn id="274" fill="hold">
                      <p:stCondLst>
                        <p:cond delay="indefinite"/>
                      </p:stCondLst>
                      <p:childTnLst>
                        <p:par>
                          <p:cTn id="275" fill="hold">
                            <p:stCondLst>
                              <p:cond delay="0"/>
                            </p:stCondLst>
                            <p:childTnLst>
                              <p:par>
                                <p:cTn id="276" presetID="22" presetClass="entr" presetSubtype="4" fill="hold" grpId="0" nodeType="clickEffect">
                                  <p:stCondLst>
                                    <p:cond delay="0"/>
                                  </p:stCondLst>
                                  <p:childTnLst>
                                    <p:set>
                                      <p:cBhvr>
                                        <p:cTn id="277" dur="1" fill="hold">
                                          <p:stCondLst>
                                            <p:cond delay="0"/>
                                          </p:stCondLst>
                                        </p:cTn>
                                        <p:tgtEl>
                                          <p:spTgt spid="44"/>
                                        </p:tgtEl>
                                        <p:attrNameLst>
                                          <p:attrName>style.visibility</p:attrName>
                                        </p:attrNameLst>
                                      </p:cBhvr>
                                      <p:to>
                                        <p:strVal val="visible"/>
                                      </p:to>
                                    </p:set>
                                    <p:animEffect transition="in" filter="wipe(down)">
                                      <p:cBhvr>
                                        <p:cTn id="278" dur="500"/>
                                        <p:tgtEl>
                                          <p:spTgt spid="44"/>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42"/>
                                        </p:tgtEl>
                                        <p:attrNameLst>
                                          <p:attrName>style.visibility</p:attrName>
                                        </p:attrNameLst>
                                      </p:cBhvr>
                                      <p:to>
                                        <p:strVal val="visible"/>
                                      </p:to>
                                    </p:set>
                                    <p:animEffect transition="in" filter="wipe(down)">
                                      <p:cBhvr>
                                        <p:cTn id="281" dur="500"/>
                                        <p:tgtEl>
                                          <p:spTgt spid="42"/>
                                        </p:tgtEl>
                                      </p:cBhvr>
                                    </p:animEffect>
                                  </p:childTnLst>
                                </p:cTn>
                              </p:par>
                              <p:par>
                                <p:cTn id="282" presetID="22" presetClass="entr" presetSubtype="4" fill="hold" nodeType="withEffect">
                                  <p:stCondLst>
                                    <p:cond delay="0"/>
                                  </p:stCondLst>
                                  <p:childTnLst>
                                    <p:set>
                                      <p:cBhvr>
                                        <p:cTn id="283" dur="1" fill="hold">
                                          <p:stCondLst>
                                            <p:cond delay="0"/>
                                          </p:stCondLst>
                                        </p:cTn>
                                        <p:tgtEl>
                                          <p:spTgt spid="58"/>
                                        </p:tgtEl>
                                        <p:attrNameLst>
                                          <p:attrName>style.visibility</p:attrName>
                                        </p:attrNameLst>
                                      </p:cBhvr>
                                      <p:to>
                                        <p:strVal val="visible"/>
                                      </p:to>
                                    </p:set>
                                    <p:animEffect transition="in" filter="wipe(down)">
                                      <p:cBhvr>
                                        <p:cTn id="284" dur="500"/>
                                        <p:tgtEl>
                                          <p:spTgt spid="58"/>
                                        </p:tgtEl>
                                      </p:cBhvr>
                                    </p:animEffect>
                                  </p:childTnLst>
                                </p:cTn>
                              </p:par>
                            </p:childTnLst>
                          </p:cTn>
                        </p:par>
                      </p:childTnLst>
                    </p:cTn>
                  </p:par>
                  <p:par>
                    <p:cTn id="285" fill="hold">
                      <p:stCondLst>
                        <p:cond delay="indefinite"/>
                      </p:stCondLst>
                      <p:childTnLst>
                        <p:par>
                          <p:cTn id="286" fill="hold">
                            <p:stCondLst>
                              <p:cond delay="0"/>
                            </p:stCondLst>
                            <p:childTnLst>
                              <p:par>
                                <p:cTn id="287" presetID="0" presetClass="path" presetSubtype="0" accel="50000" decel="50000" fill="hold" grpId="3" nodeType="clickEffect">
                                  <p:stCondLst>
                                    <p:cond delay="0"/>
                                  </p:stCondLst>
                                  <p:childTnLst>
                                    <p:animMotion origin="layout" path="M -0.07278 0.12152 L -0.07278 0.12175 C -0.07174 0.12523 -0.07083 0.12893 -0.06966 0.13263 C -0.06927 0.13402 -0.06862 0.13518 -0.0681 0.1368 C -0.06784 0.13796 -0.06771 0.13958 -0.06732 0.14097 C -0.06693 0.14282 -0.06627 0.14444 -0.06575 0.14652 C -0.06549 0.14768 -0.06549 0.1493 -0.06497 0.15069 C -0.06406 0.15347 -0.06341 0.15717 -0.06185 0.15902 L -0.0595 0.1618 L -0.05325 0.16041 L -0.05325 0.16064 " pathEditMode="relative" rAng="0" ptsTypes="AAAAAAAAAAA">
                                      <p:cBhvr>
                                        <p:cTn id="288" dur="2000" fill="hold"/>
                                        <p:tgtEl>
                                          <p:spTgt spid="11"/>
                                        </p:tgtEl>
                                        <p:attrNameLst>
                                          <p:attrName>ppt_x</p:attrName>
                                          <p:attrName>ppt_y</p:attrName>
                                        </p:attrNameLst>
                                      </p:cBhvr>
                                      <p:rCtr x="977" y="2014"/>
                                    </p:animMotion>
                                  </p:childTnLst>
                                </p:cTn>
                              </p:par>
                            </p:childTnLst>
                          </p:cTn>
                        </p:par>
                      </p:childTnLst>
                    </p:cTn>
                  </p:par>
                  <p:par>
                    <p:cTn id="289" fill="hold">
                      <p:stCondLst>
                        <p:cond delay="indefinite"/>
                      </p:stCondLst>
                      <p:childTnLst>
                        <p:par>
                          <p:cTn id="290" fill="hold">
                            <p:stCondLst>
                              <p:cond delay="0"/>
                            </p:stCondLst>
                            <p:childTnLst>
                              <p:par>
                                <p:cTn id="291" presetID="22" presetClass="exit" presetSubtype="4" fill="hold" grpId="1" nodeType="clickEffect">
                                  <p:stCondLst>
                                    <p:cond delay="0"/>
                                  </p:stCondLst>
                                  <p:childTnLst>
                                    <p:animEffect transition="out" filter="wipe(down)">
                                      <p:cBhvr>
                                        <p:cTn id="292" dur="500"/>
                                        <p:tgtEl>
                                          <p:spTgt spid="36"/>
                                        </p:tgtEl>
                                      </p:cBhvr>
                                    </p:animEffect>
                                    <p:set>
                                      <p:cBhvr>
                                        <p:cTn id="293" dur="1" fill="hold">
                                          <p:stCondLst>
                                            <p:cond delay="499"/>
                                          </p:stCondLst>
                                        </p:cTn>
                                        <p:tgtEl>
                                          <p:spTgt spid="36"/>
                                        </p:tgtEl>
                                        <p:attrNameLst>
                                          <p:attrName>style.visibility</p:attrName>
                                        </p:attrNameLst>
                                      </p:cBhvr>
                                      <p:to>
                                        <p:strVal val="hidden"/>
                                      </p:to>
                                    </p:set>
                                  </p:childTnLst>
                                </p:cTn>
                              </p:par>
                              <p:par>
                                <p:cTn id="294" presetID="22" presetClass="exit" presetSubtype="4" fill="hold" nodeType="withEffect">
                                  <p:stCondLst>
                                    <p:cond delay="0"/>
                                  </p:stCondLst>
                                  <p:childTnLst>
                                    <p:animEffect transition="out" filter="wipe(down)">
                                      <p:cBhvr>
                                        <p:cTn id="295" dur="500"/>
                                        <p:tgtEl>
                                          <p:spTgt spid="58"/>
                                        </p:tgtEl>
                                      </p:cBhvr>
                                    </p:animEffect>
                                    <p:set>
                                      <p:cBhvr>
                                        <p:cTn id="296" dur="1" fill="hold">
                                          <p:stCondLst>
                                            <p:cond delay="499"/>
                                          </p:stCondLst>
                                        </p:cTn>
                                        <p:tgtEl>
                                          <p:spTgt spid="58"/>
                                        </p:tgtEl>
                                        <p:attrNameLst>
                                          <p:attrName>style.visibility</p:attrName>
                                        </p:attrNameLst>
                                      </p:cBhvr>
                                      <p:to>
                                        <p:strVal val="hidden"/>
                                      </p:to>
                                    </p:set>
                                  </p:childTnLst>
                                </p:cTn>
                              </p:par>
                              <p:par>
                                <p:cTn id="297" presetID="22" presetClass="exit" presetSubtype="4" fill="hold" nodeType="withEffect">
                                  <p:stCondLst>
                                    <p:cond delay="0"/>
                                  </p:stCondLst>
                                  <p:childTnLst>
                                    <p:animEffect transition="out" filter="wipe(down)">
                                      <p:cBhvr>
                                        <p:cTn id="298" dur="500"/>
                                        <p:tgtEl>
                                          <p:spTgt spid="17"/>
                                        </p:tgtEl>
                                      </p:cBhvr>
                                    </p:animEffect>
                                    <p:set>
                                      <p:cBhvr>
                                        <p:cTn id="299" dur="1" fill="hold">
                                          <p:stCondLst>
                                            <p:cond delay="499"/>
                                          </p:stCondLst>
                                        </p:cTn>
                                        <p:tgtEl>
                                          <p:spTgt spid="17"/>
                                        </p:tgtEl>
                                        <p:attrNameLst>
                                          <p:attrName>style.visibility</p:attrName>
                                        </p:attrNameLst>
                                      </p:cBhvr>
                                      <p:to>
                                        <p:strVal val="hidden"/>
                                      </p:to>
                                    </p:set>
                                  </p:childTnLst>
                                </p:cTn>
                              </p:par>
                              <p:par>
                                <p:cTn id="300" presetID="22" presetClass="exit" presetSubtype="4" fill="hold" grpId="1" nodeType="withEffect">
                                  <p:stCondLst>
                                    <p:cond delay="0"/>
                                  </p:stCondLst>
                                  <p:childTnLst>
                                    <p:animEffect transition="out" filter="wipe(down)">
                                      <p:cBhvr>
                                        <p:cTn id="301" dur="500"/>
                                        <p:tgtEl>
                                          <p:spTgt spid="45"/>
                                        </p:tgtEl>
                                      </p:cBhvr>
                                    </p:animEffect>
                                    <p:set>
                                      <p:cBhvr>
                                        <p:cTn id="302" dur="1" fill="hold">
                                          <p:stCondLst>
                                            <p:cond delay="499"/>
                                          </p:stCondLst>
                                        </p:cTn>
                                        <p:tgtEl>
                                          <p:spTgt spid="45"/>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22" presetClass="exit" presetSubtype="4" fill="hold" grpId="1" nodeType="clickEffect">
                                  <p:stCondLst>
                                    <p:cond delay="0"/>
                                  </p:stCondLst>
                                  <p:childTnLst>
                                    <p:animEffect transition="out" filter="wipe(down)">
                                      <p:cBhvr>
                                        <p:cTn id="306" dur="500"/>
                                        <p:tgtEl>
                                          <p:spTgt spid="31"/>
                                        </p:tgtEl>
                                      </p:cBhvr>
                                    </p:animEffect>
                                    <p:set>
                                      <p:cBhvr>
                                        <p:cTn id="307" dur="1" fill="hold">
                                          <p:stCondLst>
                                            <p:cond delay="499"/>
                                          </p:stCondLst>
                                        </p:cTn>
                                        <p:tgtEl>
                                          <p:spTgt spid="31"/>
                                        </p:tgtEl>
                                        <p:attrNameLst>
                                          <p:attrName>style.visibility</p:attrName>
                                        </p:attrNameLst>
                                      </p:cBhvr>
                                      <p:to>
                                        <p:strVal val="hidden"/>
                                      </p:to>
                                    </p:set>
                                  </p:childTnLst>
                                </p:cTn>
                              </p:par>
                              <p:par>
                                <p:cTn id="308" presetID="22" presetClass="exit" presetSubtype="4" fill="hold" grpId="1" nodeType="withEffect">
                                  <p:stCondLst>
                                    <p:cond delay="0"/>
                                  </p:stCondLst>
                                  <p:childTnLst>
                                    <p:animEffect transition="out" filter="wipe(down)">
                                      <p:cBhvr>
                                        <p:cTn id="309" dur="500"/>
                                        <p:tgtEl>
                                          <p:spTgt spid="44"/>
                                        </p:tgtEl>
                                      </p:cBhvr>
                                    </p:animEffect>
                                    <p:set>
                                      <p:cBhvr>
                                        <p:cTn id="310" dur="1" fill="hold">
                                          <p:stCondLst>
                                            <p:cond delay="499"/>
                                          </p:stCondLst>
                                        </p:cTn>
                                        <p:tgtEl>
                                          <p:spTgt spid="44"/>
                                        </p:tgtEl>
                                        <p:attrNameLst>
                                          <p:attrName>style.visibility</p:attrName>
                                        </p:attrNameLst>
                                      </p:cBhvr>
                                      <p:to>
                                        <p:strVal val="hidden"/>
                                      </p:to>
                                    </p:set>
                                  </p:childTnLst>
                                </p:cTn>
                              </p:par>
                              <p:par>
                                <p:cTn id="311" presetID="22" presetClass="exit" presetSubtype="4" fill="hold" grpId="1" nodeType="withEffect">
                                  <p:stCondLst>
                                    <p:cond delay="0"/>
                                  </p:stCondLst>
                                  <p:childTnLst>
                                    <p:animEffect transition="out" filter="wipe(down)">
                                      <p:cBhvr>
                                        <p:cTn id="312" dur="500"/>
                                        <p:tgtEl>
                                          <p:spTgt spid="42"/>
                                        </p:tgtEl>
                                      </p:cBhvr>
                                    </p:animEffect>
                                    <p:set>
                                      <p:cBhvr>
                                        <p:cTn id="313" dur="1" fill="hold">
                                          <p:stCondLst>
                                            <p:cond delay="499"/>
                                          </p:stCondLst>
                                        </p:cTn>
                                        <p:tgtEl>
                                          <p:spTgt spid="42"/>
                                        </p:tgtEl>
                                        <p:attrNameLst>
                                          <p:attrName>style.visibility</p:attrName>
                                        </p:attrNameLst>
                                      </p:cBhvr>
                                      <p:to>
                                        <p:strVal val="hidden"/>
                                      </p:to>
                                    </p:set>
                                  </p:childTnLst>
                                </p:cTn>
                              </p:par>
                            </p:childTnLst>
                          </p:cTn>
                        </p:par>
                      </p:childTnLst>
                    </p:cTn>
                  </p:par>
                  <p:par>
                    <p:cTn id="314" fill="hold">
                      <p:stCondLst>
                        <p:cond delay="indefinite"/>
                      </p:stCondLst>
                      <p:childTnLst>
                        <p:par>
                          <p:cTn id="315" fill="hold">
                            <p:stCondLst>
                              <p:cond delay="0"/>
                            </p:stCondLst>
                            <p:childTnLst>
                              <p:par>
                                <p:cTn id="316" presetID="22" presetClass="entr" presetSubtype="4" fill="hold" grpId="0" nodeType="clickEffect">
                                  <p:stCondLst>
                                    <p:cond delay="0"/>
                                  </p:stCondLst>
                                  <p:childTnLst>
                                    <p:set>
                                      <p:cBhvr>
                                        <p:cTn id="317" dur="1" fill="hold">
                                          <p:stCondLst>
                                            <p:cond delay="0"/>
                                          </p:stCondLst>
                                        </p:cTn>
                                        <p:tgtEl>
                                          <p:spTgt spid="37"/>
                                        </p:tgtEl>
                                        <p:attrNameLst>
                                          <p:attrName>style.visibility</p:attrName>
                                        </p:attrNameLst>
                                      </p:cBhvr>
                                      <p:to>
                                        <p:strVal val="visible"/>
                                      </p:to>
                                    </p:set>
                                    <p:animEffect transition="in" filter="wipe(down)">
                                      <p:cBhvr>
                                        <p:cTn id="318" dur="500"/>
                                        <p:tgtEl>
                                          <p:spTgt spid="37"/>
                                        </p:tgtEl>
                                      </p:cBhvr>
                                    </p:animEffect>
                                  </p:childTnLst>
                                </p:cTn>
                              </p:par>
                              <p:par>
                                <p:cTn id="319" presetID="1" presetClass="entr" presetSubtype="0" fill="hold" grpId="1" nodeType="withEffect">
                                  <p:stCondLst>
                                    <p:cond delay="0"/>
                                  </p:stCondLst>
                                  <p:childTnLst>
                                    <p:set>
                                      <p:cBhvr>
                                        <p:cTn id="320" dur="1" fill="hold">
                                          <p:stCondLst>
                                            <p:cond delay="0"/>
                                          </p:stCondLst>
                                        </p:cTn>
                                        <p:tgtEl>
                                          <p:spTgt spid="43"/>
                                        </p:tgtEl>
                                        <p:attrNameLst>
                                          <p:attrName>style.visibility</p:attrName>
                                        </p:attrNameLst>
                                      </p:cBhvr>
                                      <p:to>
                                        <p:strVal val="visible"/>
                                      </p:to>
                                    </p:set>
                                  </p:childTnLst>
                                </p:cTn>
                              </p:par>
                              <p:par>
                                <p:cTn id="321" presetID="6" presetClass="emph" presetSubtype="0" fill="hold" grpId="0" nodeType="withEffect">
                                  <p:stCondLst>
                                    <p:cond delay="0"/>
                                  </p:stCondLst>
                                  <p:childTnLst>
                                    <p:animScale>
                                      <p:cBhvr>
                                        <p:cTn id="322" dur="2000" fill="hold"/>
                                        <p:tgtEl>
                                          <p:spTgt spid="43"/>
                                        </p:tgtEl>
                                      </p:cBhvr>
                                      <p:by x="150000" y="150000"/>
                                    </p:animScale>
                                  </p:childTnLst>
                                </p:cTn>
                              </p:par>
                            </p:childTnLst>
                          </p:cTn>
                        </p:par>
                      </p:childTnLst>
                    </p:cTn>
                  </p:par>
                  <p:par>
                    <p:cTn id="323" fill="hold">
                      <p:stCondLst>
                        <p:cond delay="indefinite"/>
                      </p:stCondLst>
                      <p:childTnLst>
                        <p:par>
                          <p:cTn id="324" fill="hold">
                            <p:stCondLst>
                              <p:cond delay="0"/>
                            </p:stCondLst>
                            <p:childTnLst>
                              <p:par>
                                <p:cTn id="325" presetID="22" presetClass="entr" presetSubtype="4" fill="hold" grpId="0" nodeType="clickEffect">
                                  <p:stCondLst>
                                    <p:cond delay="0"/>
                                  </p:stCondLst>
                                  <p:childTnLst>
                                    <p:set>
                                      <p:cBhvr>
                                        <p:cTn id="326" dur="1" fill="hold">
                                          <p:stCondLst>
                                            <p:cond delay="0"/>
                                          </p:stCondLst>
                                        </p:cTn>
                                        <p:tgtEl>
                                          <p:spTgt spid="46"/>
                                        </p:tgtEl>
                                        <p:attrNameLst>
                                          <p:attrName>style.visibility</p:attrName>
                                        </p:attrNameLst>
                                      </p:cBhvr>
                                      <p:to>
                                        <p:strVal val="visible"/>
                                      </p:to>
                                    </p:set>
                                    <p:animEffect transition="in" filter="wipe(down)">
                                      <p:cBhvr>
                                        <p:cTn id="327" dur="500"/>
                                        <p:tgtEl>
                                          <p:spTgt spid="46"/>
                                        </p:tgtEl>
                                      </p:cBhvr>
                                    </p:animEffect>
                                  </p:childTnLst>
                                </p:cTn>
                              </p:par>
                            </p:childTnLst>
                          </p:cTn>
                        </p:par>
                      </p:childTnLst>
                    </p:cTn>
                  </p:par>
                  <p:par>
                    <p:cTn id="328" fill="hold">
                      <p:stCondLst>
                        <p:cond delay="indefinite"/>
                      </p:stCondLst>
                      <p:childTnLst>
                        <p:par>
                          <p:cTn id="329" fill="hold">
                            <p:stCondLst>
                              <p:cond delay="0"/>
                            </p:stCondLst>
                            <p:childTnLst>
                              <p:par>
                                <p:cTn id="330" presetID="22" presetClass="entr" presetSubtype="4" fill="hold" grpId="0" nodeType="clickEffect">
                                  <p:stCondLst>
                                    <p:cond delay="0"/>
                                  </p:stCondLst>
                                  <p:childTnLst>
                                    <p:set>
                                      <p:cBhvr>
                                        <p:cTn id="331" dur="1" fill="hold">
                                          <p:stCondLst>
                                            <p:cond delay="0"/>
                                          </p:stCondLst>
                                        </p:cTn>
                                        <p:tgtEl>
                                          <p:spTgt spid="61"/>
                                        </p:tgtEl>
                                        <p:attrNameLst>
                                          <p:attrName>style.visibility</p:attrName>
                                        </p:attrNameLst>
                                      </p:cBhvr>
                                      <p:to>
                                        <p:strVal val="visible"/>
                                      </p:to>
                                    </p:set>
                                    <p:animEffect transition="in" filter="wipe(down)">
                                      <p:cBhvr>
                                        <p:cTn id="332" dur="500"/>
                                        <p:tgtEl>
                                          <p:spTgt spid="61"/>
                                        </p:tgtEl>
                                      </p:cBhvr>
                                    </p:animEffect>
                                  </p:childTnLst>
                                </p:cTn>
                              </p:par>
                            </p:childTnLst>
                          </p:cTn>
                        </p:par>
                      </p:childTnLst>
                    </p:cTn>
                  </p:par>
                  <p:par>
                    <p:cTn id="333" fill="hold">
                      <p:stCondLst>
                        <p:cond delay="indefinite"/>
                      </p:stCondLst>
                      <p:childTnLst>
                        <p:par>
                          <p:cTn id="334" fill="hold">
                            <p:stCondLst>
                              <p:cond delay="0"/>
                            </p:stCondLst>
                            <p:childTnLst>
                              <p:par>
                                <p:cTn id="335" presetID="22" presetClass="entr" presetSubtype="4" fill="hold" grpId="0" nodeType="clickEffect">
                                  <p:stCondLst>
                                    <p:cond delay="0"/>
                                  </p:stCondLst>
                                  <p:childTnLst>
                                    <p:set>
                                      <p:cBhvr>
                                        <p:cTn id="336" dur="1" fill="hold">
                                          <p:stCondLst>
                                            <p:cond delay="0"/>
                                          </p:stCondLst>
                                        </p:cTn>
                                        <p:tgtEl>
                                          <p:spTgt spid="22"/>
                                        </p:tgtEl>
                                        <p:attrNameLst>
                                          <p:attrName>style.visibility</p:attrName>
                                        </p:attrNameLst>
                                      </p:cBhvr>
                                      <p:to>
                                        <p:strVal val="visible"/>
                                      </p:to>
                                    </p:set>
                                    <p:animEffect transition="in" filter="wipe(down)">
                                      <p:cBhvr>
                                        <p:cTn id="337" dur="500"/>
                                        <p:tgtEl>
                                          <p:spTgt spid="22"/>
                                        </p:tgtEl>
                                      </p:cBhvr>
                                    </p:animEffect>
                                  </p:childTnLst>
                                </p:cTn>
                              </p:par>
                            </p:childTnLst>
                          </p:cTn>
                        </p:par>
                      </p:childTnLst>
                    </p:cTn>
                  </p:par>
                  <p:par>
                    <p:cTn id="338" fill="hold">
                      <p:stCondLst>
                        <p:cond delay="indefinite"/>
                      </p:stCondLst>
                      <p:childTnLst>
                        <p:par>
                          <p:cTn id="339" fill="hold">
                            <p:stCondLst>
                              <p:cond delay="0"/>
                            </p:stCondLst>
                            <p:childTnLst>
                              <p:par>
                                <p:cTn id="340" presetID="22" presetClass="entr" presetSubtype="4" fill="hold" nodeType="clickEffect">
                                  <p:stCondLst>
                                    <p:cond delay="0"/>
                                  </p:stCondLst>
                                  <p:childTnLst>
                                    <p:set>
                                      <p:cBhvr>
                                        <p:cTn id="341" dur="1" fill="hold">
                                          <p:stCondLst>
                                            <p:cond delay="0"/>
                                          </p:stCondLst>
                                        </p:cTn>
                                        <p:tgtEl>
                                          <p:spTgt spid="1026"/>
                                        </p:tgtEl>
                                        <p:attrNameLst>
                                          <p:attrName>style.visibility</p:attrName>
                                        </p:attrNameLst>
                                      </p:cBhvr>
                                      <p:to>
                                        <p:strVal val="visible"/>
                                      </p:to>
                                    </p:set>
                                    <p:animEffect transition="in" filter="wipe(down)">
                                      <p:cBhvr>
                                        <p:cTn id="342" dur="500"/>
                                        <p:tgtEl>
                                          <p:spTgt spid="1026"/>
                                        </p:tgtEl>
                                      </p:cBhvr>
                                    </p:animEffect>
                                  </p:childTnLst>
                                </p:cTn>
                              </p:par>
                            </p:childTnLst>
                          </p:cTn>
                        </p:par>
                      </p:childTnLst>
                    </p:cTn>
                  </p:par>
                  <p:par>
                    <p:cTn id="343" fill="hold">
                      <p:stCondLst>
                        <p:cond delay="indefinite"/>
                      </p:stCondLst>
                      <p:childTnLst>
                        <p:par>
                          <p:cTn id="344" fill="hold">
                            <p:stCondLst>
                              <p:cond delay="0"/>
                            </p:stCondLst>
                            <p:childTnLst>
                              <p:par>
                                <p:cTn id="345" presetID="22" presetClass="entr" presetSubtype="4" fill="hold" nodeType="clickEffect">
                                  <p:stCondLst>
                                    <p:cond delay="0"/>
                                  </p:stCondLst>
                                  <p:childTnLst>
                                    <p:set>
                                      <p:cBhvr>
                                        <p:cTn id="346" dur="1" fill="hold">
                                          <p:stCondLst>
                                            <p:cond delay="0"/>
                                          </p:stCondLst>
                                        </p:cTn>
                                        <p:tgtEl>
                                          <p:spTgt spid="1028"/>
                                        </p:tgtEl>
                                        <p:attrNameLst>
                                          <p:attrName>style.visibility</p:attrName>
                                        </p:attrNameLst>
                                      </p:cBhvr>
                                      <p:to>
                                        <p:strVal val="visible"/>
                                      </p:to>
                                    </p:set>
                                    <p:animEffect transition="in" filter="wipe(down)">
                                      <p:cBhvr>
                                        <p:cTn id="34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6" grpId="0" animBg="1"/>
      <p:bldP spid="136" grpId="1" animBg="1"/>
      <p:bldP spid="136" grpId="2" animBg="1"/>
      <p:bldP spid="136" grpId="3" animBg="1"/>
      <p:bldP spid="11" grpId="0" animBg="1"/>
      <p:bldP spid="11" grpId="1" animBg="1"/>
      <p:bldP spid="11" grpId="2" animBg="1"/>
      <p:bldP spid="11" grpId="3" animBg="1"/>
      <p:bldP spid="23" grpId="0" animBg="1"/>
      <p:bldP spid="23" grpId="1" animBg="1"/>
      <p:bldP spid="14" grpId="0" animBg="1"/>
      <p:bldP spid="25" grpId="0" animBg="1"/>
      <p:bldP spid="25" grpId="1" animBg="1"/>
      <p:bldP spid="26" grpId="0" animBg="1"/>
      <p:bldP spid="26" grpId="1" animBg="1"/>
      <p:bldP spid="28" grpId="0" animBg="1"/>
      <p:bldP spid="28" grpId="1" animBg="1"/>
      <p:bldP spid="28" grpId="2" animBg="1"/>
      <p:bldP spid="29" grpId="0" animBg="1"/>
      <p:bldP spid="29" grpId="1" animBg="1"/>
      <p:bldP spid="30" grpId="0" animBg="1"/>
      <p:bldP spid="30" grpId="1" animBg="1"/>
      <p:bldP spid="31" grpId="0" animBg="1"/>
      <p:bldP spid="31" grpId="1" animBg="1"/>
      <p:bldP spid="31" grpId="2"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44" grpId="0" animBg="1"/>
      <p:bldP spid="44" grpId="1" animBg="1"/>
      <p:bldP spid="45" grpId="0" animBg="1"/>
      <p:bldP spid="45" grpId="1" animBg="1"/>
      <p:bldP spid="37" grpId="0" animBg="1"/>
      <p:bldP spid="41" grpId="0" animBg="1"/>
      <p:bldP spid="41" grpId="1" animBg="1"/>
      <p:bldP spid="42" grpId="0" animBg="1"/>
      <p:bldP spid="42" grpId="1" animBg="1"/>
      <p:bldP spid="4" grpId="0" animBg="1"/>
      <p:bldP spid="4" grpId="1" animBg="1"/>
      <p:bldP spid="43" grpId="0" animBg="1"/>
      <p:bldP spid="43" grpId="1" animBg="1"/>
      <p:bldP spid="46" grpId="0" animBg="1"/>
      <p:bldP spid="47" grpId="0" animBg="1"/>
      <p:bldP spid="47" grpId="1" animBg="1"/>
      <p:bldP spid="48" grpId="0" animBg="1"/>
      <p:bldP spid="48" grpId="1" animBg="1"/>
      <p:bldP spid="22" grpId="0"/>
      <p:bldP spid="61" grpId="0" animBg="1"/>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946-FC7F-477C-9867-0ED704A858E1}"/>
              </a:ext>
            </a:extLst>
          </p:cNvPr>
          <p:cNvSpPr>
            <a:spLocks noGrp="1"/>
          </p:cNvSpPr>
          <p:nvPr>
            <p:ph type="title"/>
          </p:nvPr>
        </p:nvSpPr>
        <p:spPr>
          <a:xfrm>
            <a:off x="265245" y="169682"/>
            <a:ext cx="11740617" cy="821500"/>
          </a:xfrm>
        </p:spPr>
        <p:txBody>
          <a:bodyPr>
            <a:normAutofit/>
          </a:bodyPr>
          <a:lstStyle/>
          <a:p>
            <a:r>
              <a:rPr lang="en-IN" dirty="0">
                <a:solidFill>
                  <a:schemeClr val="accent2">
                    <a:lumMod val="75000"/>
                  </a:schemeClr>
                </a:solidFill>
              </a:rPr>
              <a:t>GD: An Example</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14819C9-D576-44D5-A1AF-875A21D5EF79}"/>
                  </a:ext>
                </a:extLst>
              </p:cNvPr>
              <p:cNvSpPr>
                <a:spLocks noGrp="1"/>
              </p:cNvSpPr>
              <p:nvPr>
                <p:ph idx="1"/>
              </p:nvPr>
            </p:nvSpPr>
            <p:spPr>
              <a:xfrm>
                <a:off x="265245" y="1130786"/>
                <a:ext cx="11740617" cy="5557532"/>
              </a:xfrm>
            </p:spPr>
            <p:txBody>
              <a:bodyPr>
                <a:noAutofit/>
              </a:bodyPr>
              <a:lstStyle/>
              <a:p>
                <a:pPr>
                  <a:buFont typeface="Wingdings" panose="05000000000000000000" pitchFamily="2" charset="2"/>
                  <a:buChar char="§"/>
                </a:pPr>
                <a:r>
                  <a:rPr lang="en-GB" sz="2800" dirty="0">
                    <a:latin typeface="Abadi Extra Light" panose="020B0204020104020204" pitchFamily="34" charset="0"/>
                  </a:rPr>
                  <a:t>Let’s apply GD for least squares linear regression</a:t>
                </a:r>
              </a:p>
              <a:p>
                <a:pPr marL="0" indent="0">
                  <a:buNone/>
                </a:pPr>
                <a:endParaRPr lang="en-GB" sz="2800" dirty="0">
                  <a:latin typeface="Abadi Extra Light" panose="020B0204020104020204" pitchFamily="34" charset="0"/>
                </a:endParaRPr>
              </a:p>
              <a:p>
                <a:pPr>
                  <a:buFont typeface="Wingdings" panose="05000000000000000000" pitchFamily="2" charset="2"/>
                  <a:buChar char="§"/>
                </a:pPr>
                <a:endParaRPr lang="en-GB" sz="2800" dirty="0">
                  <a:latin typeface="Abadi Extra Light" panose="020B0204020104020204" pitchFamily="34" charset="0"/>
                </a:endParaRPr>
              </a:p>
              <a:p>
                <a:pPr>
                  <a:buFont typeface="Wingdings" panose="05000000000000000000" pitchFamily="2" charset="2"/>
                  <a:buChar char="§"/>
                </a:pPr>
                <a:r>
                  <a:rPr lang="en-GB" sz="2800" dirty="0">
                    <a:latin typeface="Abadi Extra Light" panose="020B0204020104020204" pitchFamily="34" charset="0"/>
                  </a:rPr>
                  <a:t>The gradient: </a:t>
                </a:r>
                <a14:m>
                  <m:oMath xmlns:m="http://schemas.openxmlformats.org/officeDocument/2006/math">
                    <m:r>
                      <a:rPr lang="en-IN" sz="2800" b="1" i="1" dirty="0" smtClean="0">
                        <a:latin typeface="Cambria Math" panose="02040503050406030204" pitchFamily="18" charset="0"/>
                      </a:rPr>
                      <m:t>𝒈</m:t>
                    </m:r>
                    <m:r>
                      <a:rPr lang="en-IN" sz="2800" b="0" i="0" dirty="0" smtClean="0">
                        <a:latin typeface="Cambria Math" panose="02040503050406030204" pitchFamily="18" charset="0"/>
                      </a:rPr>
                      <m:t>=−</m:t>
                    </m:r>
                    <m:nary>
                      <m:naryPr>
                        <m:chr m:val="∑"/>
                        <m:ctrlPr>
                          <a:rPr lang="en-IN" sz="2800" i="1" dirty="0">
                            <a:latin typeface="Cambria Math" panose="02040503050406030204" pitchFamily="18" charset="0"/>
                          </a:rPr>
                        </m:ctrlPr>
                      </m:naryPr>
                      <m:sub>
                        <m:r>
                          <m:rPr>
                            <m:brk m:alnAt="23"/>
                          </m:rPr>
                          <a:rPr lang="en-IN" sz="2800" i="1" dirty="0">
                            <a:latin typeface="Cambria Math" panose="02040503050406030204" pitchFamily="18" charset="0"/>
                          </a:rPr>
                          <m:t>𝑛</m:t>
                        </m:r>
                        <m:r>
                          <a:rPr lang="en-IN" sz="2800" i="1" dirty="0">
                            <a:latin typeface="Cambria Math" panose="02040503050406030204" pitchFamily="18" charset="0"/>
                          </a:rPr>
                          <m:t>=1</m:t>
                        </m:r>
                      </m:sub>
                      <m:sup>
                        <m:r>
                          <a:rPr lang="en-IN" sz="2800" i="1" dirty="0">
                            <a:latin typeface="Cambria Math" panose="02040503050406030204" pitchFamily="18" charset="0"/>
                          </a:rPr>
                          <m:t>𝑁</m:t>
                        </m:r>
                      </m:sup>
                      <m:e>
                        <m:r>
                          <a:rPr lang="en-IN" sz="2800" i="1" dirty="0">
                            <a:latin typeface="Cambria Math" panose="02040503050406030204" pitchFamily="18" charset="0"/>
                          </a:rPr>
                          <m:t>2</m:t>
                        </m:r>
                        <m:d>
                          <m:dPr>
                            <m:ctrlPr>
                              <a:rPr lang="en-IN" sz="2800" i="1" dirty="0">
                                <a:latin typeface="Cambria Math" panose="02040503050406030204" pitchFamily="18" charset="0"/>
                              </a:rPr>
                            </m:ctrlPr>
                          </m:dPr>
                          <m:e>
                            <m:sSub>
                              <m:sSubPr>
                                <m:ctrlPr>
                                  <a:rPr lang="en-IN" sz="2800" i="1">
                                    <a:latin typeface="Cambria Math" panose="02040503050406030204" pitchFamily="18" charset="0"/>
                                  </a:rPr>
                                </m:ctrlPr>
                              </m:sSubPr>
                              <m:e>
                                <m:r>
                                  <a:rPr lang="en-IN" sz="2800" i="1">
                                    <a:latin typeface="Cambria Math" panose="02040503050406030204" pitchFamily="18" charset="0"/>
                                  </a:rPr>
                                  <m:t>𝑦</m:t>
                                </m:r>
                              </m:e>
                              <m:sub>
                                <m:r>
                                  <a:rPr lang="en-IN" sz="2800" i="1">
                                    <a:latin typeface="Cambria Math" panose="02040503050406030204" pitchFamily="18" charset="0"/>
                                  </a:rPr>
                                  <m:t>𝑛</m:t>
                                </m:r>
                              </m:sub>
                            </m:sSub>
                            <m:r>
                              <a:rPr lang="en-IN" sz="2800" i="1">
                                <a:latin typeface="Cambria Math" panose="02040503050406030204" pitchFamily="18" charset="0"/>
                              </a:rPr>
                              <m:t>−</m:t>
                            </m:r>
                            <m:sSup>
                              <m:sSupPr>
                                <m:ctrlPr>
                                  <a:rPr lang="en-IN" sz="2800" i="1">
                                    <a:latin typeface="Cambria Math" panose="02040503050406030204" pitchFamily="18" charset="0"/>
                                  </a:rPr>
                                </m:ctrlPr>
                              </m:sSupPr>
                              <m:e>
                                <m:r>
                                  <a:rPr lang="en-IN" sz="2800" b="1" i="1">
                                    <a:latin typeface="Cambria Math" panose="02040503050406030204" pitchFamily="18" charset="0"/>
                                  </a:rPr>
                                  <m:t>𝒘</m:t>
                                </m:r>
                              </m:e>
                              <m:sup>
                                <m:r>
                                  <a:rPr lang="en-IN" sz="2800" i="1">
                                    <a:latin typeface="Cambria Math" panose="02040503050406030204" pitchFamily="18" charset="0"/>
                                  </a:rPr>
                                  <m:t>⊤</m:t>
                                </m:r>
                              </m:sup>
                            </m:sSup>
                            <m:sSub>
                              <m:sSubPr>
                                <m:ctrlPr>
                                  <a:rPr lang="en-IN" sz="2800" b="1" i="1">
                                    <a:latin typeface="Cambria Math" panose="02040503050406030204" pitchFamily="18" charset="0"/>
                                  </a:rPr>
                                </m:ctrlPr>
                              </m:sSubPr>
                              <m:e>
                                <m:r>
                                  <a:rPr lang="en-IN" sz="2800" b="1" i="1">
                                    <a:latin typeface="Cambria Math" panose="02040503050406030204" pitchFamily="18" charset="0"/>
                                  </a:rPr>
                                  <m:t>𝒙</m:t>
                                </m:r>
                              </m:e>
                              <m:sub>
                                <m:r>
                                  <a:rPr lang="en-IN" sz="2800" i="1">
                                    <a:latin typeface="Cambria Math" panose="02040503050406030204" pitchFamily="18" charset="0"/>
                                  </a:rPr>
                                  <m:t>𝑛</m:t>
                                </m:r>
                              </m:sub>
                            </m:sSub>
                          </m:e>
                        </m:d>
                        <m:sSub>
                          <m:sSubPr>
                            <m:ctrlPr>
                              <a:rPr lang="en-IN" sz="2800" i="1">
                                <a:latin typeface="Cambria Math" panose="02040503050406030204" pitchFamily="18" charset="0"/>
                              </a:rPr>
                            </m:ctrlPr>
                          </m:sSubPr>
                          <m:e>
                            <m:r>
                              <a:rPr lang="en-IN" sz="2800" b="1" i="1">
                                <a:latin typeface="Cambria Math" panose="02040503050406030204" pitchFamily="18" charset="0"/>
                              </a:rPr>
                              <m:t>𝒙</m:t>
                            </m:r>
                          </m:e>
                          <m:sub>
                            <m:r>
                              <a:rPr lang="en-IN" sz="2800" i="1">
                                <a:latin typeface="Cambria Math" panose="02040503050406030204" pitchFamily="18" charset="0"/>
                              </a:rPr>
                              <m:t>𝑛</m:t>
                            </m:r>
                          </m:sub>
                        </m:sSub>
                      </m:e>
                    </m:nary>
                  </m:oMath>
                </a14:m>
                <a:endParaRPr lang="en-GB" sz="2800" dirty="0">
                  <a:latin typeface="Abadi Extra Light" panose="020B0204020104020204" pitchFamily="34" charset="0"/>
                </a:endParaRPr>
              </a:p>
              <a:p>
                <a:pPr marL="0" indent="0">
                  <a:buNone/>
                </a:pPr>
                <a:endParaRPr lang="en-GB" sz="700" dirty="0">
                  <a:latin typeface="Abadi Extra Light" panose="020B0204020104020204" pitchFamily="34" charset="0"/>
                </a:endParaRPr>
              </a:p>
              <a:p>
                <a:pPr>
                  <a:buFont typeface="Wingdings" panose="05000000000000000000" pitchFamily="2" charset="2"/>
                  <a:buChar char="§"/>
                </a:pPr>
                <a:r>
                  <a:rPr lang="en-GB" sz="2800" dirty="0">
                    <a:latin typeface="Abadi Extra Light" panose="020B0204020104020204" pitchFamily="34" charset="0"/>
                  </a:rPr>
                  <a:t>Each GD update will be of the form</a:t>
                </a:r>
              </a:p>
              <a:p>
                <a:pPr lvl="1">
                  <a:buFont typeface="Wingdings" panose="05000000000000000000" pitchFamily="2" charset="2"/>
                  <a:buChar char="§"/>
                </a:pPr>
                <a:endParaRPr lang="en-GB" sz="1800" dirty="0">
                  <a:latin typeface="Abadi Extra Light" panose="020B0204020104020204" pitchFamily="34" charset="0"/>
                </a:endParaRPr>
              </a:p>
              <a:p>
                <a:pPr lvl="1">
                  <a:buFont typeface="Wingdings" panose="05000000000000000000" pitchFamily="2" charset="2"/>
                  <a:buChar char="§"/>
                </a:pPr>
                <a:endParaRPr lang="en-GB" sz="1800" dirty="0">
                  <a:latin typeface="Abadi Extra Light" panose="020B0204020104020204" pitchFamily="34" charset="0"/>
                </a:endParaRPr>
              </a:p>
              <a:p>
                <a:pPr lvl="1">
                  <a:buFont typeface="Wingdings" panose="05000000000000000000" pitchFamily="2" charset="2"/>
                  <a:buChar char="§"/>
                </a:pPr>
                <a:endParaRPr lang="en-GB" sz="1800" dirty="0">
                  <a:latin typeface="Abadi Extra Light" panose="020B0204020104020204" pitchFamily="34" charset="0"/>
                </a:endParaRPr>
              </a:p>
              <a:p>
                <a:pPr>
                  <a:buFont typeface="Wingdings" panose="05000000000000000000" pitchFamily="2" charset="2"/>
                  <a:buChar char="§"/>
                </a:pPr>
                <a:r>
                  <a:rPr lang="en-GB" sz="2800" dirty="0">
                    <a:latin typeface="Abadi Extra Light" panose="020B0204020104020204" pitchFamily="34" charset="0"/>
                  </a:rPr>
                  <a:t>Exercise: Assume </a:t>
                </a:r>
                <a14:m>
                  <m:oMath xmlns:m="http://schemas.openxmlformats.org/officeDocument/2006/math">
                    <m:r>
                      <a:rPr lang="en-GB" sz="2800" i="1" dirty="0" smtClean="0">
                        <a:latin typeface="Cambria Math" panose="02040503050406030204" pitchFamily="18" charset="0"/>
                      </a:rPr>
                      <m:t>𝑁</m:t>
                    </m:r>
                    <m:r>
                      <a:rPr lang="en-GB" sz="2800" i="1" dirty="0" smtClean="0">
                        <a:latin typeface="Cambria Math" panose="02040503050406030204" pitchFamily="18" charset="0"/>
                      </a:rPr>
                      <m:t>=1</m:t>
                    </m:r>
                  </m:oMath>
                </a14:m>
                <a:r>
                  <a:rPr lang="en-GB" sz="2800" dirty="0">
                    <a:latin typeface="Abadi Extra Light" panose="020B0204020104020204" pitchFamily="34" charset="0"/>
                  </a:rPr>
                  <a:t>, and show that GD update improves prediction on the training input (</a:t>
                </a:r>
                <a14:m>
                  <m:oMath xmlns:m="http://schemas.openxmlformats.org/officeDocument/2006/math">
                    <m:sSub>
                      <m:sSubPr>
                        <m:ctrlPr>
                          <a:rPr lang="en-IN" sz="2800" b="1" i="1">
                            <a:latin typeface="Cambria Math" panose="02040503050406030204" pitchFamily="18" charset="0"/>
                          </a:rPr>
                        </m:ctrlPr>
                      </m:sSubPr>
                      <m:e>
                        <m:r>
                          <a:rPr lang="en-IN" sz="2800" b="1" i="1">
                            <a:latin typeface="Cambria Math" panose="02040503050406030204" pitchFamily="18" charset="0"/>
                          </a:rPr>
                          <m:t>𝒙</m:t>
                        </m:r>
                      </m:e>
                      <m:sub>
                        <m:r>
                          <a:rPr lang="en-IN" sz="2800" i="1">
                            <a:latin typeface="Cambria Math" panose="02040503050406030204" pitchFamily="18" charset="0"/>
                          </a:rPr>
                          <m:t>𝑛</m:t>
                        </m:r>
                      </m:sub>
                    </m:sSub>
                  </m:oMath>
                </a14:m>
                <a:r>
                  <a:rPr lang="en-GB" sz="2800" dirty="0">
                    <a:latin typeface="Abadi Extra Light" panose="020B0204020104020204" pitchFamily="34" charset="0"/>
                  </a:rPr>
                  <a:t>,</a:t>
                </a:r>
                <a:r>
                  <a:rPr lang="en-IN" sz="2800" dirty="0"/>
                  <a:t> </a:t>
                </a:r>
                <a14:m>
                  <m:oMath xmlns:m="http://schemas.openxmlformats.org/officeDocument/2006/math">
                    <m:sSub>
                      <m:sSubPr>
                        <m:ctrlPr>
                          <a:rPr lang="en-IN" sz="2800" i="1">
                            <a:latin typeface="Cambria Math" panose="02040503050406030204" pitchFamily="18" charset="0"/>
                          </a:rPr>
                        </m:ctrlPr>
                      </m:sSubPr>
                      <m:e>
                        <m:r>
                          <a:rPr lang="en-IN" sz="2800" i="1">
                            <a:latin typeface="Cambria Math" panose="02040503050406030204" pitchFamily="18" charset="0"/>
                          </a:rPr>
                          <m:t>𝑦</m:t>
                        </m:r>
                      </m:e>
                      <m:sub>
                        <m:r>
                          <a:rPr lang="en-IN" sz="2800" i="1">
                            <a:latin typeface="Cambria Math" panose="02040503050406030204" pitchFamily="18" charset="0"/>
                          </a:rPr>
                          <m:t>𝑛</m:t>
                        </m:r>
                      </m:sub>
                    </m:sSub>
                  </m:oMath>
                </a14:m>
                <a:r>
                  <a:rPr lang="en-GB" sz="2800" dirty="0">
                    <a:latin typeface="Abadi Extra Light" panose="020B0204020104020204" pitchFamily="34" charset="0"/>
                  </a:rPr>
                  <a:t>), </a:t>
                </a:r>
                <a:r>
                  <a:rPr lang="en-GB" sz="2800" dirty="0" err="1">
                    <a:latin typeface="Abadi Extra Light" panose="020B0204020104020204" pitchFamily="34" charset="0"/>
                  </a:rPr>
                  <a:t>i.e</a:t>
                </a:r>
                <a:r>
                  <a:rPr lang="en-GB" sz="2800" dirty="0">
                    <a:latin typeface="Abadi Extra Light" panose="020B0204020104020204" pitchFamily="34" charset="0"/>
                  </a:rPr>
                  <a:t>, </a:t>
                </a:r>
                <a14:m>
                  <m:oMath xmlns:m="http://schemas.openxmlformats.org/officeDocument/2006/math">
                    <m:sSub>
                      <m:sSubPr>
                        <m:ctrlPr>
                          <a:rPr lang="en-IN" sz="2800" i="1">
                            <a:latin typeface="Cambria Math" panose="02040503050406030204" pitchFamily="18" charset="0"/>
                          </a:rPr>
                        </m:ctrlPr>
                      </m:sSubPr>
                      <m:e>
                        <m:r>
                          <a:rPr lang="en-IN" sz="2800" i="1">
                            <a:latin typeface="Cambria Math" panose="02040503050406030204" pitchFamily="18" charset="0"/>
                          </a:rPr>
                          <m:t>𝑦</m:t>
                        </m:r>
                      </m:e>
                      <m:sub>
                        <m:r>
                          <a:rPr lang="en-IN" sz="2800" i="1">
                            <a:latin typeface="Cambria Math" panose="02040503050406030204" pitchFamily="18" charset="0"/>
                          </a:rPr>
                          <m:t>𝑛</m:t>
                        </m:r>
                      </m:sub>
                    </m:sSub>
                  </m:oMath>
                </a14:m>
                <a:r>
                  <a:rPr lang="en-GB" sz="2800" dirty="0">
                    <a:latin typeface="Abadi Extra Light" panose="020B0204020104020204" pitchFamily="34" charset="0"/>
                  </a:rPr>
                  <a:t> is closer to </a:t>
                </a:r>
                <a14:m>
                  <m:oMath xmlns:m="http://schemas.openxmlformats.org/officeDocument/2006/math">
                    <m:sSup>
                      <m:sSupPr>
                        <m:ctrlPr>
                          <a:rPr lang="en-IN" sz="2800" i="1">
                            <a:latin typeface="Cambria Math" panose="02040503050406030204" pitchFamily="18" charset="0"/>
                          </a:rPr>
                        </m:ctrlPr>
                      </m:sSupPr>
                      <m:e>
                        <m:sSup>
                          <m:sSupPr>
                            <m:ctrlPr>
                              <a:rPr lang="en-IN" sz="2800" i="1">
                                <a:latin typeface="Cambria Math" panose="02040503050406030204" pitchFamily="18" charset="0"/>
                              </a:rPr>
                            </m:ctrlPr>
                          </m:sSupPr>
                          <m:e>
                            <m:r>
                              <a:rPr lang="en-IN" sz="2800" b="1" i="1">
                                <a:latin typeface="Cambria Math" panose="02040503050406030204" pitchFamily="18" charset="0"/>
                              </a:rPr>
                              <m:t>𝒘</m:t>
                            </m:r>
                          </m:e>
                          <m:sup>
                            <m:d>
                              <m:dPr>
                                <m:ctrlPr>
                                  <a:rPr lang="en-IN" sz="2800" i="1">
                                    <a:latin typeface="Cambria Math" panose="02040503050406030204" pitchFamily="18" charset="0"/>
                                  </a:rPr>
                                </m:ctrlPr>
                              </m:dPr>
                              <m:e>
                                <m:r>
                                  <a:rPr lang="en-IN" sz="2800" i="1">
                                    <a:latin typeface="Cambria Math" panose="02040503050406030204" pitchFamily="18" charset="0"/>
                                  </a:rPr>
                                  <m:t>𝑡</m:t>
                                </m:r>
                                <m:r>
                                  <a:rPr lang="en-IN" sz="2800" i="1">
                                    <a:latin typeface="Cambria Math" panose="02040503050406030204" pitchFamily="18" charset="0"/>
                                  </a:rPr>
                                  <m:t>+1</m:t>
                                </m:r>
                              </m:e>
                            </m:d>
                          </m:sup>
                        </m:sSup>
                      </m:e>
                      <m:sup>
                        <m:r>
                          <a:rPr lang="en-IN" sz="2800" i="1">
                            <a:latin typeface="Cambria Math" panose="02040503050406030204" pitchFamily="18" charset="0"/>
                          </a:rPr>
                          <m:t>⊤</m:t>
                        </m:r>
                      </m:sup>
                    </m:sSup>
                    <m:sSub>
                      <m:sSubPr>
                        <m:ctrlPr>
                          <a:rPr lang="en-IN" sz="2800" b="1" i="1">
                            <a:latin typeface="Cambria Math" panose="02040503050406030204" pitchFamily="18" charset="0"/>
                          </a:rPr>
                        </m:ctrlPr>
                      </m:sSubPr>
                      <m:e>
                        <m:r>
                          <a:rPr lang="en-IN" sz="2800" b="1" i="1">
                            <a:latin typeface="Cambria Math" panose="02040503050406030204" pitchFamily="18" charset="0"/>
                          </a:rPr>
                          <m:t>𝒙</m:t>
                        </m:r>
                      </m:e>
                      <m:sub>
                        <m:r>
                          <a:rPr lang="en-IN" sz="2800" i="1">
                            <a:latin typeface="Cambria Math" panose="02040503050406030204" pitchFamily="18" charset="0"/>
                          </a:rPr>
                          <m:t>𝑛</m:t>
                        </m:r>
                      </m:sub>
                    </m:sSub>
                  </m:oMath>
                </a14:m>
                <a:r>
                  <a:rPr lang="en-GB" sz="2800" dirty="0">
                    <a:latin typeface="Abadi Extra Light" panose="020B0204020104020204" pitchFamily="34" charset="0"/>
                  </a:rPr>
                  <a:t> than to </a:t>
                </a:r>
                <a14:m>
                  <m:oMath xmlns:m="http://schemas.openxmlformats.org/officeDocument/2006/math">
                    <m:sSup>
                      <m:sSupPr>
                        <m:ctrlPr>
                          <a:rPr lang="en-IN" sz="2800" i="1">
                            <a:latin typeface="Cambria Math" panose="02040503050406030204" pitchFamily="18" charset="0"/>
                          </a:rPr>
                        </m:ctrlPr>
                      </m:sSupPr>
                      <m:e>
                        <m:sSup>
                          <m:sSupPr>
                            <m:ctrlPr>
                              <a:rPr lang="en-IN" sz="2800" i="1">
                                <a:latin typeface="Cambria Math" panose="02040503050406030204" pitchFamily="18" charset="0"/>
                              </a:rPr>
                            </m:ctrlPr>
                          </m:sSupPr>
                          <m:e>
                            <m:r>
                              <a:rPr lang="en-IN" sz="2800" b="1" i="1">
                                <a:latin typeface="Cambria Math" panose="02040503050406030204" pitchFamily="18" charset="0"/>
                              </a:rPr>
                              <m:t>𝒘</m:t>
                            </m:r>
                          </m:e>
                          <m:sup>
                            <m:d>
                              <m:dPr>
                                <m:ctrlPr>
                                  <a:rPr lang="en-IN" sz="2800" i="1">
                                    <a:latin typeface="Cambria Math" panose="02040503050406030204" pitchFamily="18" charset="0"/>
                                  </a:rPr>
                                </m:ctrlPr>
                              </m:dPr>
                              <m:e>
                                <m:r>
                                  <a:rPr lang="en-IN" sz="2800" i="1">
                                    <a:latin typeface="Cambria Math" panose="02040503050406030204" pitchFamily="18" charset="0"/>
                                  </a:rPr>
                                  <m:t>𝑡</m:t>
                                </m:r>
                              </m:e>
                            </m:d>
                          </m:sup>
                        </m:sSup>
                      </m:e>
                      <m:sup>
                        <m:r>
                          <a:rPr lang="en-IN" sz="2800" i="1">
                            <a:latin typeface="Cambria Math" panose="02040503050406030204" pitchFamily="18" charset="0"/>
                          </a:rPr>
                          <m:t>⊤</m:t>
                        </m:r>
                      </m:sup>
                    </m:sSup>
                    <m:sSub>
                      <m:sSubPr>
                        <m:ctrlPr>
                          <a:rPr lang="en-IN" sz="2800" b="1" i="1">
                            <a:latin typeface="Cambria Math" panose="02040503050406030204" pitchFamily="18" charset="0"/>
                          </a:rPr>
                        </m:ctrlPr>
                      </m:sSubPr>
                      <m:e>
                        <m:r>
                          <a:rPr lang="en-IN" sz="2800" b="1" i="1">
                            <a:latin typeface="Cambria Math" panose="02040503050406030204" pitchFamily="18" charset="0"/>
                          </a:rPr>
                          <m:t>𝒙</m:t>
                        </m:r>
                      </m:e>
                      <m:sub>
                        <m:r>
                          <a:rPr lang="en-IN" sz="2800" i="1">
                            <a:latin typeface="Cambria Math" panose="02040503050406030204" pitchFamily="18" charset="0"/>
                          </a:rPr>
                          <m:t>𝑛</m:t>
                        </m:r>
                      </m:sub>
                    </m:sSub>
                  </m:oMath>
                </a14:m>
                <a:endParaRPr lang="en-GB" sz="2800" dirty="0">
                  <a:latin typeface="Abadi Extra Light" panose="020B0204020104020204" pitchFamily="34" charset="0"/>
                </a:endParaRPr>
              </a:p>
              <a:p>
                <a:pPr lvl="1">
                  <a:buFont typeface="Wingdings" panose="05000000000000000000" pitchFamily="2" charset="2"/>
                  <a:buChar char="§"/>
                </a:pPr>
                <a:r>
                  <a:rPr lang="en-GB" sz="2400" dirty="0">
                    <a:latin typeface="Abadi Extra Light" panose="020B0204020104020204" pitchFamily="34" charset="0"/>
                  </a:rPr>
                  <a:t>This is sort of a proof that GD updates are “corrective” in nature (and it actually is true not just for linear regression but can also be shown for various other ML models) </a:t>
                </a:r>
              </a:p>
              <a:p>
                <a:pPr marL="457200" lvl="1" indent="0">
                  <a:buNone/>
                </a:pPr>
                <a:endParaRPr lang="en-GB" sz="1800" dirty="0">
                  <a:latin typeface="Abadi Extra Light" panose="020B0204020104020204" pitchFamily="34" charset="0"/>
                </a:endParaRPr>
              </a:p>
              <a:p>
                <a:pPr marL="457200" lvl="1" indent="0">
                  <a:buNone/>
                </a:pPr>
                <a:endParaRPr lang="en-GB" sz="180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a:p>
                <a:pPr marL="0" indent="0">
                  <a:buNone/>
                </a:pPr>
                <a:endParaRPr lang="en-GB" sz="1050" dirty="0">
                  <a:latin typeface="Abadi Extra Light" panose="020B0204020104020204" pitchFamily="34" charset="0"/>
                </a:endParaRPr>
              </a:p>
            </p:txBody>
          </p:sp>
        </mc:Choice>
        <mc:Fallback xmlns="">
          <p:sp>
            <p:nvSpPr>
              <p:cNvPr id="4" name="Content Placeholder 2">
                <a:extLst>
                  <a:ext uri="{FF2B5EF4-FFF2-40B4-BE49-F238E27FC236}">
                    <a16:creationId xmlns:a16="http://schemas.microsoft.com/office/drawing/2014/main" id="{314819C9-D576-44D5-A1AF-875A21D5EF79}"/>
                  </a:ext>
                </a:extLst>
              </p:cNvPr>
              <p:cNvSpPr>
                <a:spLocks noGrp="1" noRot="1" noChangeAspect="1" noMove="1" noResize="1" noEditPoints="1" noAdjustHandles="1" noChangeArrowheads="1" noChangeShapeType="1" noTextEdit="1"/>
              </p:cNvSpPr>
              <p:nvPr>
                <p:ph idx="1"/>
              </p:nvPr>
            </p:nvSpPr>
            <p:spPr>
              <a:xfrm>
                <a:off x="265245" y="1130786"/>
                <a:ext cx="11740617" cy="5557532"/>
              </a:xfrm>
              <a:blipFill>
                <a:blip r:embed="rId3"/>
                <a:stretch>
                  <a:fillRect l="-935" t="-1096" r="-1247" b="-21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1DB2A6-94DC-42FA-8E72-E8E435A9535B}"/>
                  </a:ext>
                </a:extLst>
              </p:cNvPr>
              <p:cNvSpPr txBox="1"/>
              <p:nvPr/>
            </p:nvSpPr>
            <p:spPr>
              <a:xfrm>
                <a:off x="1493312" y="1823004"/>
                <a:ext cx="8767913" cy="481094"/>
              </a:xfrm>
              <a:prstGeom prst="rect">
                <a:avLst/>
              </a:prstGeom>
              <a:noFill/>
            </p:spPr>
            <p:txBody>
              <a:bodyPr wrap="none" lIns="0" tIns="0" rIns="0" bIns="0" rtlCol="0">
                <a:spAutoFit/>
              </a:bodyPr>
              <a:lstStyle/>
              <a:p>
                <a14:m>
                  <m:oMath xmlns:m="http://schemas.openxmlformats.org/officeDocument/2006/math">
                    <m:sSub>
                      <m:sSubPr>
                        <m:ctrlPr>
                          <a:rPr lang="en-IN" sz="2800" b="0" i="1" smtClean="0">
                            <a:latin typeface="Cambria Math" panose="02040503050406030204" pitchFamily="18" charset="0"/>
                          </a:rPr>
                        </m:ctrlPr>
                      </m:sSubPr>
                      <m:e>
                        <m:r>
                          <a:rPr lang="en-IN" sz="2800" b="1" i="1" smtClean="0">
                            <a:latin typeface="Cambria Math" panose="02040503050406030204" pitchFamily="18" charset="0"/>
                          </a:rPr>
                          <m:t>𝒘</m:t>
                        </m:r>
                      </m:e>
                      <m:sub>
                        <m:r>
                          <a:rPr lang="en-IN" sz="2800" b="0" i="1" smtClean="0">
                            <a:latin typeface="Cambria Math" panose="02040503050406030204" pitchFamily="18" charset="0"/>
                          </a:rPr>
                          <m:t>𝑟𝑖𝑑𝑔𝑒</m:t>
                        </m:r>
                      </m:sub>
                    </m:sSub>
                  </m:oMath>
                </a14:m>
                <a:r>
                  <a:rPr lang="en-IN" sz="2800" dirty="0"/>
                  <a:t>= </a:t>
                </a:r>
                <a14:m>
                  <m:oMath xmlns:m="http://schemas.openxmlformats.org/officeDocument/2006/math">
                    <m:sSub>
                      <m:sSubPr>
                        <m:ctrlPr>
                          <a:rPr lang="en-IN" sz="2800" i="1" smtClean="0">
                            <a:latin typeface="Cambria Math" panose="02040503050406030204" pitchFamily="18" charset="0"/>
                          </a:rPr>
                        </m:ctrlPr>
                      </m:sSubPr>
                      <m:e>
                        <m:r>
                          <m:rPr>
                            <m:nor/>
                          </m:rPr>
                          <a:rPr lang="en-IN" sz="2800" dirty="0"/>
                          <m:t>arg</m:t>
                        </m:r>
                        <m:r>
                          <m:rPr>
                            <m:nor/>
                          </m:rPr>
                          <a:rPr lang="en-IN" sz="2800" dirty="0"/>
                          <m:t> </m:t>
                        </m:r>
                        <m:r>
                          <m:rPr>
                            <m:nor/>
                          </m:rPr>
                          <a:rPr lang="en-IN" sz="2800" dirty="0"/>
                          <m:t>min</m:t>
                        </m:r>
                      </m:e>
                      <m:sub>
                        <m:r>
                          <a:rPr lang="en-IN" sz="2800" b="1" i="1" smtClean="0">
                            <a:latin typeface="Cambria Math" panose="02040503050406030204" pitchFamily="18" charset="0"/>
                          </a:rPr>
                          <m:t>𝒘</m:t>
                        </m:r>
                      </m:sub>
                    </m:sSub>
                    <m:r>
                      <a:rPr lang="en-IN" sz="2800" b="0" i="1" smtClean="0">
                        <a:latin typeface="Cambria Math" panose="02040503050406030204" pitchFamily="18" charset="0"/>
                      </a:rPr>
                      <m:t> </m:t>
                    </m:r>
                    <m:sSub>
                      <m:sSubPr>
                        <m:ctrlPr>
                          <a:rPr lang="en-IN" sz="2800" b="0" i="1" dirty="0" smtClean="0">
                            <a:latin typeface="Cambria Math" panose="02040503050406030204" pitchFamily="18" charset="0"/>
                          </a:rPr>
                        </m:ctrlPr>
                      </m:sSubPr>
                      <m:e>
                        <m:r>
                          <a:rPr lang="en-IN" sz="2800" i="1" dirty="0">
                            <a:latin typeface="Cambria Math" panose="02040503050406030204" pitchFamily="18" charset="0"/>
                          </a:rPr>
                          <m:t>𝐿</m:t>
                        </m:r>
                      </m:e>
                      <m:sub>
                        <m:r>
                          <a:rPr lang="en-IN" sz="2800" b="0" i="1" dirty="0" smtClean="0">
                            <a:latin typeface="Cambria Math" panose="02040503050406030204" pitchFamily="18" charset="0"/>
                          </a:rPr>
                          <m:t>𝑟𝑒𝑔</m:t>
                        </m:r>
                      </m:sub>
                    </m:sSub>
                    <m:d>
                      <m:dPr>
                        <m:ctrlPr>
                          <a:rPr lang="en-IN" sz="2800" i="1" dirty="0">
                            <a:latin typeface="Cambria Math" panose="02040503050406030204" pitchFamily="18" charset="0"/>
                          </a:rPr>
                        </m:ctrlPr>
                      </m:dPr>
                      <m:e>
                        <m:r>
                          <a:rPr lang="en-IN" sz="2800" b="1" i="1" dirty="0">
                            <a:latin typeface="Cambria Math" panose="02040503050406030204" pitchFamily="18" charset="0"/>
                          </a:rPr>
                          <m:t>𝒘</m:t>
                        </m:r>
                      </m:e>
                    </m:d>
                    <m:r>
                      <a:rPr lang="en-IN" sz="2800" b="0" i="1" dirty="0" smtClean="0">
                        <a:latin typeface="Cambria Math" panose="02040503050406030204" pitchFamily="18" charset="0"/>
                      </a:rPr>
                      <m:t>=</m:t>
                    </m:r>
                    <m:sSub>
                      <m:sSubPr>
                        <m:ctrlPr>
                          <a:rPr lang="en-IN" sz="2800" i="1">
                            <a:latin typeface="Cambria Math" panose="02040503050406030204" pitchFamily="18" charset="0"/>
                          </a:rPr>
                        </m:ctrlPr>
                      </m:sSubPr>
                      <m:e>
                        <m:r>
                          <m:rPr>
                            <m:nor/>
                          </m:rPr>
                          <a:rPr lang="en-IN" sz="2800" dirty="0"/>
                          <m:t>arg</m:t>
                        </m:r>
                        <m:r>
                          <m:rPr>
                            <m:nor/>
                          </m:rPr>
                          <a:rPr lang="en-IN" sz="2800" dirty="0"/>
                          <m:t> </m:t>
                        </m:r>
                        <m:r>
                          <m:rPr>
                            <m:nor/>
                          </m:rPr>
                          <a:rPr lang="en-IN" sz="2800" dirty="0"/>
                          <m:t>min</m:t>
                        </m:r>
                      </m:e>
                      <m:sub>
                        <m:r>
                          <a:rPr lang="en-IN" sz="2800" b="1" i="1">
                            <a:latin typeface="Cambria Math" panose="02040503050406030204" pitchFamily="18" charset="0"/>
                          </a:rPr>
                          <m:t>𝒘</m:t>
                        </m:r>
                      </m:sub>
                    </m:sSub>
                    <m:r>
                      <a:rPr lang="en-IN" sz="2800" b="1" i="1" smtClean="0">
                        <a:latin typeface="Cambria Math" panose="02040503050406030204" pitchFamily="18" charset="0"/>
                      </a:rPr>
                      <m:t> </m:t>
                    </m:r>
                    <m:nary>
                      <m:naryPr>
                        <m:chr m:val="∑"/>
                        <m:ctrlPr>
                          <a:rPr lang="en-IN" sz="2800" i="1" dirty="0">
                            <a:latin typeface="Cambria Math" panose="02040503050406030204" pitchFamily="18" charset="0"/>
                          </a:rPr>
                        </m:ctrlPr>
                      </m:naryPr>
                      <m:sub>
                        <m:r>
                          <m:rPr>
                            <m:brk m:alnAt="23"/>
                          </m:rPr>
                          <a:rPr lang="en-IN" sz="2800" i="1" dirty="0">
                            <a:latin typeface="Cambria Math" panose="02040503050406030204" pitchFamily="18" charset="0"/>
                          </a:rPr>
                          <m:t>𝑛</m:t>
                        </m:r>
                        <m:r>
                          <a:rPr lang="en-IN" sz="2800" i="1" dirty="0">
                            <a:latin typeface="Cambria Math" panose="02040503050406030204" pitchFamily="18" charset="0"/>
                          </a:rPr>
                          <m:t>=1</m:t>
                        </m:r>
                      </m:sub>
                      <m:sup>
                        <m:r>
                          <a:rPr lang="en-IN" sz="2800" i="1" dirty="0">
                            <a:latin typeface="Cambria Math" panose="02040503050406030204" pitchFamily="18" charset="0"/>
                          </a:rPr>
                          <m:t>𝑁</m:t>
                        </m:r>
                      </m:sup>
                      <m:e>
                        <m:sSup>
                          <m:sSupPr>
                            <m:ctrlPr>
                              <a:rPr lang="en-IN" sz="2800" i="1">
                                <a:latin typeface="Cambria Math" panose="02040503050406030204" pitchFamily="18" charset="0"/>
                              </a:rPr>
                            </m:ctrlPr>
                          </m:sSupPr>
                          <m:e>
                            <m:r>
                              <a:rPr lang="en-IN" sz="2800" i="1">
                                <a:latin typeface="Cambria Math" panose="02040503050406030204" pitchFamily="18" charset="0"/>
                              </a:rPr>
                              <m:t>(</m:t>
                            </m:r>
                            <m:sSub>
                              <m:sSubPr>
                                <m:ctrlPr>
                                  <a:rPr lang="en-IN" sz="2800" i="1">
                                    <a:latin typeface="Cambria Math" panose="02040503050406030204" pitchFamily="18" charset="0"/>
                                  </a:rPr>
                                </m:ctrlPr>
                              </m:sSubPr>
                              <m:e>
                                <m:r>
                                  <a:rPr lang="en-IN" sz="2800" i="1">
                                    <a:latin typeface="Cambria Math" panose="02040503050406030204" pitchFamily="18" charset="0"/>
                                  </a:rPr>
                                  <m:t>𝑦</m:t>
                                </m:r>
                              </m:e>
                              <m:sub>
                                <m:r>
                                  <a:rPr lang="en-IN" sz="2800" i="1">
                                    <a:latin typeface="Cambria Math" panose="02040503050406030204" pitchFamily="18" charset="0"/>
                                  </a:rPr>
                                  <m:t>𝑛</m:t>
                                </m:r>
                              </m:sub>
                            </m:sSub>
                            <m:r>
                              <a:rPr lang="en-IN" sz="2800" i="1">
                                <a:latin typeface="Cambria Math" panose="02040503050406030204" pitchFamily="18" charset="0"/>
                              </a:rPr>
                              <m:t>−</m:t>
                            </m:r>
                            <m:sSup>
                              <m:sSupPr>
                                <m:ctrlPr>
                                  <a:rPr lang="en-IN" sz="2800" i="1">
                                    <a:latin typeface="Cambria Math" panose="02040503050406030204" pitchFamily="18" charset="0"/>
                                  </a:rPr>
                                </m:ctrlPr>
                              </m:sSupPr>
                              <m:e>
                                <m:r>
                                  <a:rPr lang="en-IN" sz="2800" b="1" i="1">
                                    <a:latin typeface="Cambria Math" panose="02040503050406030204" pitchFamily="18" charset="0"/>
                                  </a:rPr>
                                  <m:t>𝒘</m:t>
                                </m:r>
                              </m:e>
                              <m:sup>
                                <m:r>
                                  <a:rPr lang="en-IN" sz="2800" i="1">
                                    <a:latin typeface="Cambria Math" panose="02040503050406030204" pitchFamily="18" charset="0"/>
                                  </a:rPr>
                                  <m:t>⊤</m:t>
                                </m:r>
                              </m:sup>
                            </m:sSup>
                            <m:sSub>
                              <m:sSubPr>
                                <m:ctrlPr>
                                  <a:rPr lang="en-IN" sz="2800" b="1" i="1">
                                    <a:latin typeface="Cambria Math" panose="02040503050406030204" pitchFamily="18" charset="0"/>
                                  </a:rPr>
                                </m:ctrlPr>
                              </m:sSubPr>
                              <m:e>
                                <m:r>
                                  <a:rPr lang="en-IN" sz="2800" b="1" i="1">
                                    <a:latin typeface="Cambria Math" panose="02040503050406030204" pitchFamily="18" charset="0"/>
                                  </a:rPr>
                                  <m:t>𝒙</m:t>
                                </m:r>
                              </m:e>
                              <m:sub>
                                <m:r>
                                  <a:rPr lang="en-IN" sz="2800" i="1">
                                    <a:latin typeface="Cambria Math" panose="02040503050406030204" pitchFamily="18" charset="0"/>
                                  </a:rPr>
                                  <m:t>𝑛</m:t>
                                </m:r>
                              </m:sub>
                            </m:sSub>
                            <m:r>
                              <a:rPr lang="en-IN" sz="2800" i="1">
                                <a:latin typeface="Cambria Math" panose="02040503050406030204" pitchFamily="18" charset="0"/>
                              </a:rPr>
                              <m:t>)</m:t>
                            </m:r>
                          </m:e>
                          <m:sup>
                            <m:r>
                              <a:rPr lang="en-IN" sz="2800" i="1">
                                <a:latin typeface="Cambria Math" panose="02040503050406030204" pitchFamily="18" charset="0"/>
                              </a:rPr>
                              <m:t>2</m:t>
                            </m:r>
                          </m:sup>
                        </m:sSup>
                      </m:e>
                    </m:nary>
                  </m:oMath>
                </a14:m>
                <a:endParaRPr lang="en-IN" sz="2800" dirty="0"/>
              </a:p>
            </p:txBody>
          </p:sp>
        </mc:Choice>
        <mc:Fallback xmlns="">
          <p:sp>
            <p:nvSpPr>
              <p:cNvPr id="5" name="TextBox 4">
                <a:extLst>
                  <a:ext uri="{FF2B5EF4-FFF2-40B4-BE49-F238E27FC236}">
                    <a16:creationId xmlns:a16="http://schemas.microsoft.com/office/drawing/2014/main" xmlns="" xmlns:a14="http://schemas.microsoft.com/office/drawing/2010/main" id="{C71DB2A6-94DC-42FA-8E72-E8E435A9535B}"/>
                  </a:ext>
                </a:extLst>
              </p:cNvPr>
              <p:cNvSpPr txBox="1">
                <a:spLocks noRot="1" noChangeAspect="1" noMove="1" noResize="1" noEditPoints="1" noAdjustHandles="1" noChangeArrowheads="1" noChangeShapeType="1" noTextEdit="1"/>
              </p:cNvSpPr>
              <p:nvPr/>
            </p:nvSpPr>
            <p:spPr>
              <a:xfrm>
                <a:off x="1493312" y="1823004"/>
                <a:ext cx="8767913" cy="481094"/>
              </a:xfrm>
              <a:prstGeom prst="rect">
                <a:avLst/>
              </a:prstGeom>
              <a:blipFill>
                <a:blip r:embed="rId4" cstate="print"/>
                <a:stretch>
                  <a:fillRect t="-17722" b="-3924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9A9D61D-82B8-454D-84AE-ABF0B8A75FFE}"/>
                  </a:ext>
                </a:extLst>
              </p:cNvPr>
              <p:cNvSpPr txBox="1"/>
              <p:nvPr/>
            </p:nvSpPr>
            <p:spPr>
              <a:xfrm>
                <a:off x="1930775" y="4022814"/>
                <a:ext cx="8330450" cy="739177"/>
              </a:xfrm>
              <a:prstGeom prst="rect">
                <a:avLst/>
              </a:prstGeom>
              <a:noFill/>
            </p:spPr>
            <p:txBody>
              <a:bodyPr wrap="square" lIns="0" tIns="0" rIns="0" bIns="0" rtlCol="0">
                <a:spAutoFit/>
              </a:bodyPr>
              <a:lstStyle/>
              <a:p>
                <a14:m>
                  <m:oMath xmlns:m="http://schemas.openxmlformats.org/officeDocument/2006/math">
                    <m:sSup>
                      <m:sSupPr>
                        <m:ctrlPr>
                          <a:rPr lang="en-IN" sz="3200" i="1" smtClean="0">
                            <a:latin typeface="Cambria Math" panose="02040503050406030204" pitchFamily="18" charset="0"/>
                          </a:rPr>
                        </m:ctrlPr>
                      </m:sSupPr>
                      <m:e>
                        <m:r>
                          <a:rPr lang="en-IN" sz="3200" b="1" i="1">
                            <a:latin typeface="Cambria Math" panose="02040503050406030204" pitchFamily="18" charset="0"/>
                          </a:rPr>
                          <m:t>𝒘</m:t>
                        </m:r>
                      </m:e>
                      <m:sup>
                        <m:r>
                          <a:rPr lang="en-IN" sz="3200" i="1">
                            <a:latin typeface="Cambria Math" panose="02040503050406030204" pitchFamily="18" charset="0"/>
                          </a:rPr>
                          <m:t>(</m:t>
                        </m:r>
                        <m:r>
                          <a:rPr lang="en-IN" sz="3200" i="1">
                            <a:latin typeface="Cambria Math" panose="02040503050406030204" pitchFamily="18" charset="0"/>
                          </a:rPr>
                          <m:t>𝑡</m:t>
                        </m:r>
                        <m:r>
                          <a:rPr lang="en-IN" sz="3200" b="0" i="1" smtClean="0">
                            <a:latin typeface="Cambria Math" panose="02040503050406030204" pitchFamily="18" charset="0"/>
                          </a:rPr>
                          <m:t>+1</m:t>
                        </m:r>
                        <m:r>
                          <a:rPr lang="en-IN" sz="3200" i="1">
                            <a:latin typeface="Cambria Math" panose="02040503050406030204" pitchFamily="18" charset="0"/>
                          </a:rPr>
                          <m:t>)</m:t>
                        </m:r>
                      </m:sup>
                    </m:sSup>
                    <m:r>
                      <a:rPr lang="en-IN" sz="3200" i="1">
                        <a:latin typeface="Cambria Math" panose="02040503050406030204" pitchFamily="18" charset="0"/>
                      </a:rPr>
                      <m:t>= </m:t>
                    </m:r>
                    <m:sSup>
                      <m:sSupPr>
                        <m:ctrlPr>
                          <a:rPr lang="en-IN" sz="3200" i="1">
                            <a:latin typeface="Cambria Math" panose="02040503050406030204" pitchFamily="18" charset="0"/>
                          </a:rPr>
                        </m:ctrlPr>
                      </m:sSupPr>
                      <m:e>
                        <m:r>
                          <a:rPr lang="en-IN" sz="3200" b="1" i="1">
                            <a:latin typeface="Cambria Math" panose="02040503050406030204" pitchFamily="18" charset="0"/>
                          </a:rPr>
                          <m:t>𝒘</m:t>
                        </m:r>
                      </m:e>
                      <m:sup>
                        <m:r>
                          <a:rPr lang="en-IN" sz="3200" i="1">
                            <a:latin typeface="Cambria Math" panose="02040503050406030204" pitchFamily="18" charset="0"/>
                          </a:rPr>
                          <m:t>(</m:t>
                        </m:r>
                        <m:r>
                          <a:rPr lang="en-IN" sz="3200" i="1">
                            <a:latin typeface="Cambria Math" panose="02040503050406030204" pitchFamily="18" charset="0"/>
                          </a:rPr>
                          <m:t>𝑡</m:t>
                        </m:r>
                        <m:r>
                          <a:rPr lang="en-IN" sz="3200" i="1">
                            <a:latin typeface="Cambria Math" panose="02040503050406030204" pitchFamily="18" charset="0"/>
                          </a:rPr>
                          <m:t>)</m:t>
                        </m:r>
                      </m:sup>
                    </m:sSup>
                    <m:r>
                      <a:rPr lang="en-IN" sz="3200" b="0" i="1" smtClean="0">
                        <a:solidFill>
                          <a:schemeClr val="tx1"/>
                        </a:solidFill>
                        <a:latin typeface="Cambria Math" panose="02040503050406030204" pitchFamily="18" charset="0"/>
                      </a:rPr>
                      <m:t>+</m:t>
                    </m:r>
                    <m:sSub>
                      <m:sSubPr>
                        <m:ctrlPr>
                          <a:rPr lang="en-IN" sz="3200" i="1">
                            <a:solidFill>
                              <a:schemeClr val="tx1"/>
                            </a:solidFill>
                            <a:latin typeface="Cambria Math" panose="02040503050406030204" pitchFamily="18" charset="0"/>
                          </a:rPr>
                        </m:ctrlPr>
                      </m:sSubPr>
                      <m:e>
                        <m:r>
                          <a:rPr lang="en-IN" sz="3200" i="1">
                            <a:solidFill>
                              <a:schemeClr val="tx1"/>
                            </a:solidFill>
                            <a:latin typeface="Cambria Math" panose="02040503050406030204" pitchFamily="18" charset="0"/>
                          </a:rPr>
                          <m:t>𝜂</m:t>
                        </m:r>
                      </m:e>
                      <m:sub>
                        <m:r>
                          <a:rPr lang="en-IN" sz="3200" i="1">
                            <a:solidFill>
                              <a:schemeClr val="tx1"/>
                            </a:solidFill>
                            <a:latin typeface="Cambria Math" panose="02040503050406030204" pitchFamily="18" charset="0"/>
                          </a:rPr>
                          <m:t>𝑡</m:t>
                        </m:r>
                      </m:sub>
                    </m:sSub>
                  </m:oMath>
                </a14:m>
                <a:r>
                  <a:rPr lang="en-IN" sz="3200" dirty="0">
                    <a:solidFill>
                      <a:schemeClr val="tx1"/>
                    </a:solidFill>
                  </a:rPr>
                  <a:t> </a:t>
                </a:r>
                <a14:m>
                  <m:oMath xmlns:m="http://schemas.openxmlformats.org/officeDocument/2006/math">
                    <m:nary>
                      <m:naryPr>
                        <m:chr m:val="∑"/>
                        <m:ctrlPr>
                          <a:rPr lang="en-IN" sz="3200" i="1" dirty="0">
                            <a:latin typeface="Cambria Math" panose="02040503050406030204" pitchFamily="18" charset="0"/>
                          </a:rPr>
                        </m:ctrlPr>
                      </m:naryPr>
                      <m:sub>
                        <m:r>
                          <m:rPr>
                            <m:brk m:alnAt="23"/>
                          </m:rPr>
                          <a:rPr lang="en-IN" sz="3200" i="1" dirty="0">
                            <a:latin typeface="Cambria Math" panose="02040503050406030204" pitchFamily="18" charset="0"/>
                          </a:rPr>
                          <m:t>𝑛</m:t>
                        </m:r>
                        <m:r>
                          <a:rPr lang="en-IN" sz="3200" i="1" dirty="0">
                            <a:latin typeface="Cambria Math" panose="02040503050406030204" pitchFamily="18" charset="0"/>
                          </a:rPr>
                          <m:t>=1</m:t>
                        </m:r>
                      </m:sub>
                      <m:sup>
                        <m:r>
                          <a:rPr lang="en-IN" sz="3200" i="1" dirty="0">
                            <a:latin typeface="Cambria Math" panose="02040503050406030204" pitchFamily="18" charset="0"/>
                          </a:rPr>
                          <m:t>𝑁</m:t>
                        </m:r>
                      </m:sup>
                      <m:e>
                        <m:r>
                          <a:rPr lang="en-IN" sz="3200" i="1" dirty="0">
                            <a:latin typeface="Cambria Math" panose="02040503050406030204" pitchFamily="18" charset="0"/>
                          </a:rPr>
                          <m:t>2</m:t>
                        </m:r>
                        <m:d>
                          <m:dPr>
                            <m:ctrlPr>
                              <a:rPr lang="en-IN" sz="3200" i="1" dirty="0">
                                <a:latin typeface="Cambria Math" panose="02040503050406030204" pitchFamily="18" charset="0"/>
                              </a:rPr>
                            </m:ctrlPr>
                          </m:dPr>
                          <m:e>
                            <m:sSub>
                              <m:sSubPr>
                                <m:ctrlPr>
                                  <a:rPr lang="en-IN" sz="3200" i="1">
                                    <a:latin typeface="Cambria Math" panose="02040503050406030204" pitchFamily="18" charset="0"/>
                                  </a:rPr>
                                </m:ctrlPr>
                              </m:sSubPr>
                              <m:e>
                                <m:r>
                                  <a:rPr lang="en-IN" sz="3200" i="1">
                                    <a:latin typeface="Cambria Math" panose="02040503050406030204" pitchFamily="18" charset="0"/>
                                  </a:rPr>
                                  <m:t>𝑦</m:t>
                                </m:r>
                              </m:e>
                              <m:sub>
                                <m:r>
                                  <a:rPr lang="en-IN" sz="3200" i="1">
                                    <a:latin typeface="Cambria Math" panose="02040503050406030204" pitchFamily="18" charset="0"/>
                                  </a:rPr>
                                  <m:t>𝑛</m:t>
                                </m:r>
                              </m:sub>
                            </m:sSub>
                            <m:r>
                              <a:rPr lang="en-IN" sz="3200" i="1">
                                <a:latin typeface="Cambria Math" panose="02040503050406030204" pitchFamily="18" charset="0"/>
                              </a:rPr>
                              <m:t>−</m:t>
                            </m:r>
                            <m:sSup>
                              <m:sSupPr>
                                <m:ctrlPr>
                                  <a:rPr lang="en-IN" sz="3200" i="1">
                                    <a:latin typeface="Cambria Math" panose="02040503050406030204" pitchFamily="18" charset="0"/>
                                  </a:rPr>
                                </m:ctrlPr>
                              </m:sSupPr>
                              <m:e>
                                <m:sSup>
                                  <m:sSupPr>
                                    <m:ctrlPr>
                                      <a:rPr lang="en-IN" sz="3200" i="1">
                                        <a:latin typeface="Cambria Math" panose="02040503050406030204" pitchFamily="18" charset="0"/>
                                      </a:rPr>
                                    </m:ctrlPr>
                                  </m:sSupPr>
                                  <m:e>
                                    <m:r>
                                      <a:rPr lang="en-IN" sz="3200" b="1" i="1">
                                        <a:latin typeface="Cambria Math" panose="02040503050406030204" pitchFamily="18" charset="0"/>
                                      </a:rPr>
                                      <m:t>𝒘</m:t>
                                    </m:r>
                                  </m:e>
                                  <m:sup>
                                    <m:r>
                                      <a:rPr lang="en-IN" sz="3200" i="1">
                                        <a:latin typeface="Cambria Math" panose="02040503050406030204" pitchFamily="18" charset="0"/>
                                      </a:rPr>
                                      <m:t>(</m:t>
                                    </m:r>
                                    <m:r>
                                      <a:rPr lang="en-IN" sz="3200" i="1">
                                        <a:latin typeface="Cambria Math" panose="02040503050406030204" pitchFamily="18" charset="0"/>
                                      </a:rPr>
                                      <m:t>𝑡</m:t>
                                    </m:r>
                                    <m:r>
                                      <a:rPr lang="en-IN" sz="3200" i="1">
                                        <a:latin typeface="Cambria Math" panose="02040503050406030204" pitchFamily="18" charset="0"/>
                                      </a:rPr>
                                      <m:t>)</m:t>
                                    </m:r>
                                  </m:sup>
                                </m:sSup>
                              </m:e>
                              <m:sup>
                                <m:r>
                                  <a:rPr lang="en-IN" sz="3200" i="1">
                                    <a:latin typeface="Cambria Math" panose="02040503050406030204" pitchFamily="18" charset="0"/>
                                  </a:rPr>
                                  <m:t>⊤</m:t>
                                </m:r>
                              </m:sup>
                            </m:sSup>
                            <m:sSub>
                              <m:sSubPr>
                                <m:ctrlPr>
                                  <a:rPr lang="en-IN" sz="3200" b="1" i="1">
                                    <a:latin typeface="Cambria Math" panose="02040503050406030204" pitchFamily="18" charset="0"/>
                                  </a:rPr>
                                </m:ctrlPr>
                              </m:sSubPr>
                              <m:e>
                                <m:r>
                                  <a:rPr lang="en-IN" sz="3200" b="1" i="1">
                                    <a:latin typeface="Cambria Math" panose="02040503050406030204" pitchFamily="18" charset="0"/>
                                  </a:rPr>
                                  <m:t>𝒙</m:t>
                                </m:r>
                              </m:e>
                              <m:sub>
                                <m:r>
                                  <a:rPr lang="en-IN" sz="3200" i="1">
                                    <a:latin typeface="Cambria Math" panose="02040503050406030204" pitchFamily="18" charset="0"/>
                                  </a:rPr>
                                  <m:t>𝑛</m:t>
                                </m:r>
                              </m:sub>
                            </m:sSub>
                          </m:e>
                        </m:d>
                        <m:sSub>
                          <m:sSubPr>
                            <m:ctrlPr>
                              <a:rPr lang="en-IN" sz="3200" i="1">
                                <a:latin typeface="Cambria Math" panose="02040503050406030204" pitchFamily="18" charset="0"/>
                              </a:rPr>
                            </m:ctrlPr>
                          </m:sSubPr>
                          <m:e>
                            <m:r>
                              <a:rPr lang="en-IN" sz="3200" b="1" i="1">
                                <a:latin typeface="Cambria Math" panose="02040503050406030204" pitchFamily="18" charset="0"/>
                              </a:rPr>
                              <m:t>𝒙</m:t>
                            </m:r>
                          </m:e>
                          <m:sub>
                            <m:r>
                              <a:rPr lang="en-IN" sz="3200" i="1">
                                <a:latin typeface="Cambria Math" panose="02040503050406030204" pitchFamily="18" charset="0"/>
                              </a:rPr>
                              <m:t>𝑛</m:t>
                            </m:r>
                          </m:sub>
                        </m:sSub>
                      </m:e>
                    </m:nary>
                  </m:oMath>
                </a14:m>
                <a:endParaRPr lang="en-IN" sz="3200" dirty="0"/>
              </a:p>
            </p:txBody>
          </p:sp>
        </mc:Choice>
        <mc:Fallback xmlns="">
          <p:sp>
            <p:nvSpPr>
              <p:cNvPr id="8" name="TextBox 7">
                <a:extLst>
                  <a:ext uri="{FF2B5EF4-FFF2-40B4-BE49-F238E27FC236}">
                    <a16:creationId xmlns:a16="http://schemas.microsoft.com/office/drawing/2014/main" xmlns="" xmlns:a14="http://schemas.microsoft.com/office/drawing/2010/main" id="{09A9D61D-82B8-454D-84AE-ABF0B8A75FFE}"/>
                  </a:ext>
                </a:extLst>
              </p:cNvPr>
              <p:cNvSpPr txBox="1">
                <a:spLocks noRot="1" noChangeAspect="1" noMove="1" noResize="1" noEditPoints="1" noAdjustHandles="1" noChangeArrowheads="1" noChangeShapeType="1" noTextEdit="1"/>
              </p:cNvSpPr>
              <p:nvPr/>
            </p:nvSpPr>
            <p:spPr>
              <a:xfrm>
                <a:off x="1930775" y="4022814"/>
                <a:ext cx="8330450" cy="739177"/>
              </a:xfrm>
              <a:prstGeom prst="rect">
                <a:avLst/>
              </a:prstGeom>
              <a:blipFill>
                <a:blip r:embed="rId5" cstate="print"/>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Speech Bubble: Rectangle 9">
                <a:extLst>
                  <a:ext uri="{FF2B5EF4-FFF2-40B4-BE49-F238E27FC236}">
                    <a16:creationId xmlns:a16="http://schemas.microsoft.com/office/drawing/2014/main" id="{889BE295-84DF-414D-8BF4-0B409FCBD528}"/>
                  </a:ext>
                </a:extLst>
              </p:cNvPr>
              <p:cNvSpPr/>
              <p:nvPr/>
            </p:nvSpPr>
            <p:spPr>
              <a:xfrm>
                <a:off x="6403418" y="3156088"/>
                <a:ext cx="3577252" cy="648667"/>
              </a:xfrm>
              <a:prstGeom prst="wedgeRectCallout">
                <a:avLst>
                  <a:gd name="adj1" fmla="val -4076"/>
                  <a:gd name="adj2" fmla="val 6630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Prediction error of current model </a:t>
                </a:r>
                <a14:m>
                  <m:oMath xmlns:m="http://schemas.openxmlformats.org/officeDocument/2006/math">
                    <m:sSup>
                      <m:sSupPr>
                        <m:ctrlPr>
                          <a:rPr lang="en-IN" i="1" smtClean="0">
                            <a:solidFill>
                              <a:schemeClr val="tx1"/>
                            </a:solidFill>
                            <a:latin typeface="Cambria Math" panose="02040503050406030204" pitchFamily="18" charset="0"/>
                          </a:rPr>
                        </m:ctrlPr>
                      </m:sSupPr>
                      <m:e>
                        <m:r>
                          <a:rPr lang="en-IN" b="1" i="1">
                            <a:solidFill>
                              <a:schemeClr val="tx1"/>
                            </a:solidFill>
                            <a:latin typeface="Cambria Math" panose="02040503050406030204" pitchFamily="18" charset="0"/>
                          </a:rPr>
                          <m:t>𝒘</m:t>
                        </m:r>
                      </m:e>
                      <m:sup>
                        <m:r>
                          <a:rPr lang="en-IN" i="1">
                            <a:solidFill>
                              <a:schemeClr val="tx1"/>
                            </a:solidFill>
                            <a:latin typeface="Cambria Math" panose="02040503050406030204" pitchFamily="18" charset="0"/>
                          </a:rPr>
                          <m:t>(</m:t>
                        </m:r>
                        <m:r>
                          <a:rPr lang="en-IN" i="1">
                            <a:solidFill>
                              <a:schemeClr val="tx1"/>
                            </a:solidFill>
                            <a:latin typeface="Cambria Math" panose="02040503050406030204" pitchFamily="18" charset="0"/>
                          </a:rPr>
                          <m:t>𝑡</m:t>
                        </m:r>
                        <m:r>
                          <a:rPr lang="en-IN" i="1">
                            <a:solidFill>
                              <a:schemeClr val="tx1"/>
                            </a:solidFill>
                            <a:latin typeface="Cambria Math" panose="02040503050406030204" pitchFamily="18" charset="0"/>
                          </a:rPr>
                          <m:t>)</m:t>
                        </m:r>
                      </m:sup>
                    </m:sSup>
                  </m:oMath>
                </a14:m>
                <a:r>
                  <a:rPr lang="en-IN" dirty="0">
                    <a:solidFill>
                      <a:schemeClr val="tx1"/>
                    </a:solidFill>
                    <a:latin typeface="Abadi Extra Light" panose="020B0204020104020204" pitchFamily="34" charset="0"/>
                  </a:rPr>
                  <a:t> on the </a:t>
                </a:r>
                <a14:m>
                  <m:oMath xmlns:m="http://schemas.openxmlformats.org/officeDocument/2006/math">
                    <m:sSup>
                      <m:sSupPr>
                        <m:ctrlPr>
                          <a:rPr lang="en-IN" i="1" dirty="0" smtClean="0">
                            <a:solidFill>
                              <a:schemeClr val="tx1"/>
                            </a:solidFill>
                            <a:latin typeface="Cambria Math" panose="02040503050406030204" pitchFamily="18" charset="0"/>
                          </a:rPr>
                        </m:ctrlPr>
                      </m:sSupPr>
                      <m:e>
                        <m:r>
                          <a:rPr lang="en-IN" i="1" dirty="0" smtClean="0">
                            <a:solidFill>
                              <a:schemeClr val="tx1"/>
                            </a:solidFill>
                            <a:latin typeface="Cambria Math" panose="02040503050406030204" pitchFamily="18" charset="0"/>
                          </a:rPr>
                          <m:t>𝑛</m:t>
                        </m:r>
                      </m:e>
                      <m:sup>
                        <m:r>
                          <a:rPr lang="en-IN" i="1" dirty="0" smtClean="0">
                            <a:solidFill>
                              <a:schemeClr val="tx1"/>
                            </a:solidFill>
                            <a:latin typeface="Cambria Math" panose="02040503050406030204" pitchFamily="18" charset="0"/>
                          </a:rPr>
                          <m:t>𝑡h</m:t>
                        </m:r>
                      </m:sup>
                    </m:sSup>
                    <m:r>
                      <a:rPr lang="en-IN" i="1" dirty="0" smtClean="0">
                        <a:solidFill>
                          <a:schemeClr val="tx1"/>
                        </a:solidFill>
                        <a:latin typeface="Cambria Math" panose="02040503050406030204" pitchFamily="18" charset="0"/>
                      </a:rPr>
                      <m:t> </m:t>
                    </m:r>
                  </m:oMath>
                </a14:m>
                <a:r>
                  <a:rPr lang="en-IN" dirty="0">
                    <a:solidFill>
                      <a:schemeClr val="tx1"/>
                    </a:solidFill>
                    <a:latin typeface="Abadi Extra Light" panose="020B0204020104020204" pitchFamily="34" charset="0"/>
                  </a:rPr>
                  <a:t>training example</a:t>
                </a:r>
                <a:endParaRPr lang="en-IN" b="0" dirty="0">
                  <a:solidFill>
                    <a:schemeClr val="tx1"/>
                  </a:solidFill>
                  <a:latin typeface="Abadi Extra Light" panose="020B0204020104020204" pitchFamily="34" charset="0"/>
                </a:endParaRPr>
              </a:p>
            </p:txBody>
          </p:sp>
        </mc:Choice>
        <mc:Fallback xmlns="">
          <p:sp>
            <p:nvSpPr>
              <p:cNvPr id="10" name="Speech Bubble: Rectangle 9">
                <a:extLst>
                  <a:ext uri="{FF2B5EF4-FFF2-40B4-BE49-F238E27FC236}">
                    <a16:creationId xmlns:a16="http://schemas.microsoft.com/office/drawing/2014/main" id="{889BE295-84DF-414D-8BF4-0B409FCBD528}"/>
                  </a:ext>
                </a:extLst>
              </p:cNvPr>
              <p:cNvSpPr>
                <a:spLocks noRot="1" noChangeAspect="1" noMove="1" noResize="1" noEditPoints="1" noAdjustHandles="1" noChangeArrowheads="1" noChangeShapeType="1" noTextEdit="1"/>
              </p:cNvSpPr>
              <p:nvPr/>
            </p:nvSpPr>
            <p:spPr>
              <a:xfrm>
                <a:off x="6403418" y="3156088"/>
                <a:ext cx="3577252" cy="648667"/>
              </a:xfrm>
              <a:prstGeom prst="wedgeRectCallout">
                <a:avLst>
                  <a:gd name="adj1" fmla="val -4076"/>
                  <a:gd name="adj2" fmla="val 66301"/>
                </a:avLst>
              </a:prstGeom>
              <a:blipFill>
                <a:blip r:embed="rId6"/>
                <a:stretch>
                  <a:fillRect l="-1056" t="-1587"/>
                </a:stretch>
              </a:blipFill>
              <a:ln>
                <a:solidFill>
                  <a:schemeClr val="accent2"/>
                </a:solidFill>
              </a:ln>
            </p:spPr>
            <p:txBody>
              <a:bodyPr/>
              <a:lstStyle/>
              <a:p>
                <a:r>
                  <a:rPr lang="en-CY">
                    <a:noFill/>
                  </a:rPr>
                  <a:t> </a:t>
                </a:r>
              </a:p>
            </p:txBody>
          </p:sp>
        </mc:Fallback>
      </mc:AlternateContent>
      <p:sp>
        <p:nvSpPr>
          <p:cNvPr id="11" name="Speech Bubble: Rectangle 10">
            <a:extLst>
              <a:ext uri="{FF2B5EF4-FFF2-40B4-BE49-F238E27FC236}">
                <a16:creationId xmlns:a16="http://schemas.microsoft.com/office/drawing/2014/main" id="{CD782728-6F1B-4C1C-AEFE-E2067EAF77F3}"/>
              </a:ext>
            </a:extLst>
          </p:cNvPr>
          <p:cNvSpPr/>
          <p:nvPr/>
        </p:nvSpPr>
        <p:spPr>
          <a:xfrm>
            <a:off x="10054847" y="2664794"/>
            <a:ext cx="2053428" cy="1831413"/>
          </a:xfrm>
          <a:prstGeom prst="wedgeRectCallout">
            <a:avLst>
              <a:gd name="adj1" fmla="val -67446"/>
              <a:gd name="adj2" fmla="val 4249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chemeClr val="tx1"/>
                </a:solidFill>
                <a:latin typeface="Abadi Extra Light" panose="020B0204020104020204" pitchFamily="34" charset="0"/>
              </a:rPr>
              <a:t>Training examples on which the current model’s error is large contribute more to the update</a:t>
            </a:r>
            <a:endParaRPr lang="en-IN" b="0" dirty="0">
              <a:solidFill>
                <a:schemeClr val="tx1"/>
              </a:solidFill>
              <a:latin typeface="Abadi Extra Light" panose="020B0204020104020204" pitchFamily="34" charset="0"/>
            </a:endParaRPr>
          </a:p>
        </p:txBody>
      </p:sp>
      <p:sp>
        <p:nvSpPr>
          <p:cNvPr id="13" name="Oval 12">
            <a:extLst>
              <a:ext uri="{FF2B5EF4-FFF2-40B4-BE49-F238E27FC236}">
                <a16:creationId xmlns:a16="http://schemas.microsoft.com/office/drawing/2014/main" id="{38FD662E-B31D-49DC-B949-0388360744BE}"/>
              </a:ext>
            </a:extLst>
          </p:cNvPr>
          <p:cNvSpPr/>
          <p:nvPr/>
        </p:nvSpPr>
        <p:spPr>
          <a:xfrm>
            <a:off x="6627043" y="3945902"/>
            <a:ext cx="2545238" cy="893000"/>
          </a:xfrm>
          <a:prstGeom prst="ellipse">
            <a:avLst/>
          </a:prstGeom>
          <a:solidFill>
            <a:schemeClr val="accent1">
              <a:alpha val="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2386856469"/>
      </p:ext>
    </p:extLst>
  </p:cSld>
  <p:clrMapOvr>
    <a:masterClrMapping/>
  </p:clrMapOvr>
  <mc:AlternateContent xmlns:mc="http://schemas.openxmlformats.org/markup-compatibility/2006" xmlns:p14="http://schemas.microsoft.com/office/powerpoint/2010/main">
    <mc:Choice Requires="p14">
      <p:transition spd="slow" p14:dur="2000" advTm="224420"/>
    </mc:Choice>
    <mc:Fallback xmlns="">
      <p:transition spd="slow" advTm="224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charRg st="2" end="2"/>
                                            </p:txEl>
                                          </p:spTgt>
                                        </p:tgtEl>
                                        <p:attrNameLst>
                                          <p:attrName>style.visibility</p:attrName>
                                        </p:attrNameLst>
                                      </p:cBhvr>
                                      <p:to>
                                        <p:strVal val="visible"/>
                                      </p:to>
                                    </p:set>
                                    <p:animEffect transition="in" filter="wipe(down)">
                                      <p:cBhvr>
                                        <p:cTn id="17" dur="500"/>
                                        <p:tgtEl>
                                          <p:spTgt spid="4">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charRg st="2" end="2"/>
                                            </p:txEl>
                                          </p:spTgt>
                                        </p:tgtEl>
                                        <p:attrNameLst>
                                          <p:attrName>style.visibility</p:attrName>
                                        </p:attrNameLst>
                                      </p:cBhvr>
                                      <p:to>
                                        <p:strVal val="visible"/>
                                      </p:to>
                                    </p:set>
                                    <p:animEffect transition="in" filter="wipe(down)">
                                      <p:cBhvr>
                                        <p:cTn id="22" dur="500"/>
                                        <p:tgtEl>
                                          <p:spTgt spid="4">
                                            <p:txEl>
                                              <p:char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charRg st="2" end="2"/>
                                            </p:txEl>
                                          </p:spTgt>
                                        </p:tgtEl>
                                        <p:attrNameLst>
                                          <p:attrName>style.visibility</p:attrName>
                                        </p:attrNameLst>
                                      </p:cBhvr>
                                      <p:to>
                                        <p:strVal val="visible"/>
                                      </p:to>
                                    </p:set>
                                    <p:animEffect transition="in" filter="wipe(down)">
                                      <p:cBhvr>
                                        <p:cTn id="47" dur="500"/>
                                        <p:tgtEl>
                                          <p:spTgt spid="4">
                                            <p:txEl>
                                              <p:char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charRg st="2" end="2"/>
                                            </p:txEl>
                                          </p:spTgt>
                                        </p:tgtEl>
                                        <p:attrNameLst>
                                          <p:attrName>style.visibility</p:attrName>
                                        </p:attrNameLst>
                                      </p:cBhvr>
                                      <p:to>
                                        <p:strVal val="visible"/>
                                      </p:to>
                                    </p:set>
                                    <p:animEffect transition="in" filter="wipe(down)">
                                      <p:cBhvr>
                                        <p:cTn id="52" dur="500"/>
                                        <p:tgtEl>
                                          <p:spTgt spid="4">
                                            <p:txEl>
                                              <p:char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grpSp>
        <p:nvGrpSpPr>
          <p:cNvPr id="4" name="群組 3"/>
          <p:cNvGrpSpPr/>
          <p:nvPr/>
        </p:nvGrpSpPr>
        <p:grpSpPr>
          <a:xfrm>
            <a:off x="2307465" y="1709926"/>
            <a:ext cx="5851615" cy="4388711"/>
            <a:chOff x="706835" y="2011916"/>
            <a:chExt cx="6113826" cy="4585368"/>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364510"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1</m:t>
                            </m:r>
                          </m:sub>
                        </m:sSub>
                      </m:oMath>
                    </m:oMathPara>
                  </a14:m>
                  <a:endParaRPr lang="zh-TW" altLang="en-US" sz="1980" dirty="0">
                    <a:solidFill>
                      <a:prstClr val="black"/>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364510" cy="318352"/>
                </a:xfrm>
                <a:prstGeom prst="rect">
                  <a:avLst/>
                </a:prstGeom>
                <a:blipFill>
                  <a:blip r:embed="rId4"/>
                  <a:stretch>
                    <a:fillRect l="-10526" r="-5263" b="-1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370674"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2</m:t>
                            </m:r>
                          </m:sub>
                        </m:sSub>
                      </m:oMath>
                    </m:oMathPara>
                  </a14:m>
                  <a:endParaRPr lang="zh-TW" altLang="en-US" sz="1980" dirty="0">
                    <a:solidFill>
                      <a:prstClr val="black"/>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843326" y="4119935"/>
                  <a:ext cx="370674" cy="318352"/>
                </a:xfrm>
                <a:prstGeom prst="rect">
                  <a:avLst/>
                </a:prstGeom>
                <a:blipFill>
                  <a:blip r:embed="rId5"/>
                  <a:stretch>
                    <a:fillRect l="-10345" r="-5172" b="-14000"/>
                  </a:stretch>
                </a:blipFill>
              </p:spPr>
              <p:txBody>
                <a:bodyPr/>
                <a:lstStyle/>
                <a:p>
                  <a:r>
                    <a:rPr lang="en-US">
                      <a:noFill/>
                    </a:rPr>
                    <a:t> </a:t>
                  </a:r>
                </a:p>
              </p:txBody>
            </p:sp>
          </mc:Fallback>
        </mc:AlternateContent>
      </p:grpSp>
      <p:sp>
        <p:nvSpPr>
          <p:cNvPr id="9" name="橢圓 8"/>
          <p:cNvSpPr/>
          <p:nvPr/>
        </p:nvSpPr>
        <p:spPr>
          <a:xfrm>
            <a:off x="3505419" y="4947887"/>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cxnSp>
        <p:nvCxnSpPr>
          <p:cNvPr id="17" name="直線單箭頭接點 16"/>
          <p:cNvCxnSpPr/>
          <p:nvPr/>
        </p:nvCxnSpPr>
        <p:spPr>
          <a:xfrm flipV="1">
            <a:off x="3605446" y="4379089"/>
            <a:ext cx="185624" cy="5996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528048" y="946621"/>
            <a:ext cx="3807339" cy="701731"/>
          </a:xfrm>
          <a:prstGeom prst="rect">
            <a:avLst/>
          </a:prstGeom>
          <a:noFill/>
        </p:spPr>
        <p:txBody>
          <a:bodyPr wrap="square" rtlCol="0">
            <a:spAutoFit/>
          </a:bodyPr>
          <a:lstStyle/>
          <a:p>
            <a:r>
              <a:rPr lang="en-US" altLang="zh-TW" sz="1980" dirty="0">
                <a:solidFill>
                  <a:prstClr val="black"/>
                </a:solidFill>
              </a:rPr>
              <a:t>Assume there are only two parameters w</a:t>
            </a:r>
            <a:r>
              <a:rPr lang="en-US" altLang="zh-TW" sz="1980" baseline="-25000" dirty="0">
                <a:solidFill>
                  <a:prstClr val="black"/>
                </a:solidFill>
              </a:rPr>
              <a:t>1</a:t>
            </a:r>
            <a:r>
              <a:rPr lang="en-US" altLang="zh-TW" sz="1980" dirty="0">
                <a:solidFill>
                  <a:prstClr val="black"/>
                </a:solidFill>
              </a:rPr>
              <a:t> and w</a:t>
            </a:r>
            <a:r>
              <a:rPr lang="en-US" altLang="zh-TW" sz="1980" baseline="-25000" dirty="0">
                <a:solidFill>
                  <a:prstClr val="black"/>
                </a:solidFill>
              </a:rPr>
              <a:t>2</a:t>
            </a:r>
            <a:r>
              <a:rPr lang="en-US" altLang="zh-TW" sz="1980" dirty="0">
                <a:solidFill>
                  <a:prstClr val="black"/>
                </a:solidFill>
              </a:rPr>
              <a:t> in a network.</a:t>
            </a:r>
            <a:endParaRPr lang="zh-TW" altLang="en-US" sz="1980" dirty="0">
              <a:solidFill>
                <a:prstClr val="black"/>
              </a:solidFill>
            </a:endParaRPr>
          </a:p>
        </p:txBody>
      </p:sp>
      <p:sp>
        <p:nvSpPr>
          <p:cNvPr id="21" name="文字方塊 20"/>
          <p:cNvSpPr txBox="1"/>
          <p:nvPr/>
        </p:nvSpPr>
        <p:spPr>
          <a:xfrm>
            <a:off x="3420625" y="2303549"/>
            <a:ext cx="3859911" cy="3970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1980" dirty="0">
                <a:solidFill>
                  <a:prstClr val="white"/>
                </a:solidFill>
              </a:rPr>
              <a:t>The colors represent the value of C.</a:t>
            </a:r>
            <a:endParaRPr lang="zh-TW" altLang="en-US" sz="1980" dirty="0">
              <a:solidFill>
                <a:prstClr val="white"/>
              </a:solidFill>
            </a:endParaRPr>
          </a:p>
        </p:txBody>
      </p:sp>
      <mc:AlternateContent xmlns:mc="http://schemas.openxmlformats.org/markup-compatibility/2006" xmlns:a14="http://schemas.microsoft.com/office/drawing/2010/main">
        <mc:Choice Requires="a14">
          <p:sp>
            <p:nvSpPr>
              <p:cNvPr id="22" name="文字方塊 21"/>
              <p:cNvSpPr txBox="1"/>
              <p:nvPr/>
            </p:nvSpPr>
            <p:spPr>
              <a:xfrm>
                <a:off x="7737940" y="2207556"/>
                <a:ext cx="2750548" cy="701731"/>
              </a:xfrm>
              <a:prstGeom prst="rect">
                <a:avLst/>
              </a:prstGeom>
              <a:noFill/>
            </p:spPr>
            <p:txBody>
              <a:bodyPr wrap="square" rtlCol="0">
                <a:spAutoFit/>
              </a:bodyPr>
              <a:lstStyle/>
              <a:p>
                <a:r>
                  <a:rPr lang="en-US" altLang="zh-TW" sz="1980" dirty="0">
                    <a:solidFill>
                      <a:prstClr val="black"/>
                    </a:solidFill>
                  </a:rPr>
                  <a:t>Randomly pick a starting point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22" name="文字方塊 21"/>
              <p:cNvSpPr txBox="1">
                <a:spLocks noRot="1" noChangeAspect="1" noMove="1" noResize="1" noEditPoints="1" noAdjustHandles="1" noChangeArrowheads="1" noChangeShapeType="1" noTextEdit="1"/>
              </p:cNvSpPr>
              <p:nvPr/>
            </p:nvSpPr>
            <p:spPr>
              <a:xfrm>
                <a:off x="7737940" y="2207556"/>
                <a:ext cx="2750548" cy="701731"/>
              </a:xfrm>
              <a:prstGeom prst="rect">
                <a:avLst/>
              </a:prstGeom>
              <a:blipFill>
                <a:blip r:embed="rId6"/>
                <a:stretch>
                  <a:fillRect l="-2212" t="-3478" r="-1770" b="-1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7725518" y="2976185"/>
                <a:ext cx="2053257" cy="1006429"/>
              </a:xfrm>
              <a:prstGeom prst="rect">
                <a:avLst/>
              </a:prstGeom>
              <a:noFill/>
            </p:spPr>
            <p:txBody>
              <a:bodyPr wrap="square" rtlCol="0">
                <a:spAutoFit/>
              </a:bodyPr>
              <a:lstStyle/>
              <a:p>
                <a:r>
                  <a:rPr lang="en-US" altLang="zh-TW" sz="1980" dirty="0">
                    <a:solidFill>
                      <a:prstClr val="black"/>
                    </a:solidFill>
                  </a:rPr>
                  <a:t>Compute the negative gradient at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7725518" y="2976185"/>
                <a:ext cx="2053257" cy="1006429"/>
              </a:xfrm>
              <a:prstGeom prst="rect">
                <a:avLst/>
              </a:prstGeom>
              <a:blipFill>
                <a:blip r:embed="rId7"/>
                <a:stretch>
                  <a:fillRect l="-2967" t="-2424" r="-1187" b="-1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8377118" y="4017404"/>
                <a:ext cx="1260217"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8377118" y="4017404"/>
                <a:ext cx="1260217" cy="355482"/>
              </a:xfrm>
              <a:prstGeom prst="rect">
                <a:avLst/>
              </a:prstGeom>
              <a:blipFill>
                <a:blip r:embed="rId8"/>
                <a:stretch>
                  <a:fillRect t="-172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3720335" y="4947411"/>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oMath>
                  </m:oMathPara>
                </a14:m>
                <a:endParaRPr lang="zh-TW" altLang="en-US" sz="1980" dirty="0">
                  <a:solidFill>
                    <a:prstClr val="white"/>
                  </a:solidFill>
                </a:endParaRPr>
              </a:p>
            </p:txBody>
          </p:sp>
        </mc:Choice>
        <mc:Fallback xmlns="">
          <p:sp>
            <p:nvSpPr>
              <p:cNvPr id="26" name="文字方塊 25"/>
              <p:cNvSpPr txBox="1">
                <a:spLocks noRot="1" noChangeAspect="1" noMove="1" noResize="1" noEditPoints="1" noAdjustHandles="1" noChangeArrowheads="1" noChangeShapeType="1" noTextEdit="1"/>
              </p:cNvSpPr>
              <p:nvPr/>
            </p:nvSpPr>
            <p:spPr>
              <a:xfrm>
                <a:off x="3720335" y="4947411"/>
                <a:ext cx="378592" cy="3970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3947751" y="4315670"/>
                <a:ext cx="1081643" cy="304699"/>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e>
                      </m:d>
                    </m:oMath>
                  </m:oMathPara>
                </a14:m>
                <a:endParaRPr lang="zh-TW" altLang="en-US" sz="1980" dirty="0">
                  <a:solidFill>
                    <a:prstClr val="white"/>
                  </a:solidFill>
                </a:endParaRPr>
              </a:p>
            </p:txBody>
          </p:sp>
        </mc:Choice>
        <mc:Fallback xmlns="">
          <p:sp>
            <p:nvSpPr>
              <p:cNvPr id="27" name="文字方塊 26"/>
              <p:cNvSpPr txBox="1">
                <a:spLocks noRot="1" noChangeAspect="1" noMove="1" noResize="1" noEditPoints="1" noAdjustHandles="1" noChangeArrowheads="1" noChangeShapeType="1" noTextEdit="1"/>
              </p:cNvSpPr>
              <p:nvPr/>
            </p:nvSpPr>
            <p:spPr>
              <a:xfrm>
                <a:off x="3947751" y="4315670"/>
                <a:ext cx="1081643" cy="3046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7710457" y="4425275"/>
                <a:ext cx="2032462" cy="701731"/>
              </a:xfrm>
              <a:prstGeom prst="rect">
                <a:avLst/>
              </a:prstGeom>
              <a:noFill/>
            </p:spPr>
            <p:txBody>
              <a:bodyPr wrap="square" rtlCol="0">
                <a:spAutoFit/>
              </a:bodyPr>
              <a:lstStyle/>
              <a:p>
                <a:r>
                  <a:rPr lang="en-US" altLang="zh-TW" sz="1980" dirty="0">
                    <a:solidFill>
                      <a:prstClr val="black"/>
                    </a:solidFill>
                  </a:rPr>
                  <a:t>Times the learning rate </a:t>
                </a:r>
                <a14:m>
                  <m:oMath xmlns:m="http://schemas.openxmlformats.org/officeDocument/2006/math">
                    <m:r>
                      <a:rPr lang="zh-TW" altLang="en-US" sz="1980" i="1">
                        <a:solidFill>
                          <a:prstClr val="black"/>
                        </a:solidFill>
                        <a:latin typeface="Cambria Math" panose="02040503050406030204" pitchFamily="18" charset="0"/>
                      </a:rPr>
                      <m:t>𝜂</m:t>
                    </m:r>
                  </m:oMath>
                </a14:m>
                <a:endParaRPr lang="zh-TW" altLang="en-US" sz="1980" dirty="0">
                  <a:solidFill>
                    <a:prstClr val="black"/>
                  </a:solidFill>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7710457" y="4425275"/>
                <a:ext cx="2032462" cy="701731"/>
              </a:xfrm>
              <a:prstGeom prst="rect">
                <a:avLst/>
              </a:prstGeom>
              <a:blipFill>
                <a:blip r:embed="rId11"/>
                <a:stretch>
                  <a:fillRect l="-3003" t="-3478" b="-1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8363067" y="5236198"/>
                <a:ext cx="1415709"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𝜂𝛻</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31" name="文字方塊 30"/>
              <p:cNvSpPr txBox="1">
                <a:spLocks noRot="1" noChangeAspect="1" noMove="1" noResize="1" noEditPoints="1" noAdjustHandles="1" noChangeArrowheads="1" noChangeShapeType="1" noTextEdit="1"/>
              </p:cNvSpPr>
              <p:nvPr/>
            </p:nvSpPr>
            <p:spPr>
              <a:xfrm>
                <a:off x="8363067" y="5236198"/>
                <a:ext cx="1415709" cy="355482"/>
              </a:xfrm>
              <a:prstGeom prst="rect">
                <a:avLst/>
              </a:prstGeom>
              <a:blipFill>
                <a:blip r:embed="rId12"/>
                <a:stretch>
                  <a:fillRect t="-1724" b="-31034"/>
                </a:stretch>
              </a:blipFill>
            </p:spPr>
            <p:txBody>
              <a:bodyPr/>
              <a:lstStyle/>
              <a:p>
                <a:r>
                  <a:rPr lang="en-US">
                    <a:noFill/>
                  </a:rPr>
                  <a:t> </a:t>
                </a:r>
              </a:p>
            </p:txBody>
          </p:sp>
        </mc:Fallback>
      </mc:AlternateContent>
      <p:sp>
        <p:nvSpPr>
          <p:cNvPr id="32" name="向右箭號 31"/>
          <p:cNvSpPr/>
          <p:nvPr/>
        </p:nvSpPr>
        <p:spPr>
          <a:xfrm>
            <a:off x="7840928" y="4049511"/>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33" name="向右箭號 32"/>
          <p:cNvSpPr/>
          <p:nvPr/>
        </p:nvSpPr>
        <p:spPr>
          <a:xfrm>
            <a:off x="7836238" y="5264805"/>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24" name="文字方塊 23"/>
              <p:cNvSpPr txBox="1"/>
              <p:nvPr/>
            </p:nvSpPr>
            <p:spPr>
              <a:xfrm>
                <a:off x="4334120" y="4768058"/>
                <a:ext cx="3236527" cy="791114"/>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r>
                        <a:rPr lang="en-US" altLang="zh-TW" sz="2310" i="1">
                          <a:solidFill>
                            <a:prstClr val="black"/>
                          </a:solidFill>
                          <a:latin typeface="Cambria Math" panose="02040503050406030204" pitchFamily="18" charset="0"/>
                        </a:rPr>
                        <m:t>=</m:t>
                      </m:r>
                      <m:d>
                        <m:dPr>
                          <m:begChr m:val="["/>
                          <m:endChr m:val="]"/>
                          <m:ctrlPr>
                            <a:rPr lang="en-US" altLang="zh-TW" sz="2310" i="1">
                              <a:solidFill>
                                <a:prstClr val="black"/>
                              </a:solidFill>
                              <a:latin typeface="Cambria Math" panose="02040503050406030204" pitchFamily="18" charset="0"/>
                            </a:rPr>
                          </m:ctrlPr>
                        </m:dPr>
                        <m:e>
                          <m:m>
                            <m:mPr>
                              <m:mcs>
                                <m:mc>
                                  <m:mcPr>
                                    <m:count m:val="1"/>
                                    <m:mcJc m:val="center"/>
                                  </m:mcPr>
                                </m:mc>
                              </m:mcs>
                              <m:ctrlPr>
                                <a:rPr lang="en-US" altLang="zh-TW" sz="2310" i="1">
                                  <a:solidFill>
                                    <a:prstClr val="black"/>
                                  </a:solidFill>
                                  <a:latin typeface="Cambria Math" panose="02040503050406030204" pitchFamily="18" charset="0"/>
                                </a:rPr>
                              </m:ctrlPr>
                            </m:mPr>
                            <m:mr>
                              <m:e>
                                <m:r>
                                  <m:rPr>
                                    <m:brk m:alnAt="7"/>
                                  </m:rP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r>
                                  <m:rPr>
                                    <m:brk m:alnAt="7"/>
                                  </m:rP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1</m:t>
                                    </m:r>
                                  </m:sub>
                                </m:sSub>
                              </m:e>
                            </m:mr>
                            <m:mr>
                              <m:e>
                                <m:r>
                                  <m:rPr>
                                    <m:brk m:alnAt="7"/>
                                  </m:rP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r>
                                  <m:rPr>
                                    <m:brk m:alnAt="7"/>
                                  </m:rP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2</m:t>
                                    </m:r>
                                  </m:sub>
                                </m:sSub>
                              </m:e>
                            </m:mr>
                          </m:m>
                        </m:e>
                      </m:d>
                    </m:oMath>
                  </m:oMathPara>
                </a14:m>
                <a:endParaRPr lang="zh-TW" altLang="en-US" sz="2310" dirty="0">
                  <a:solidFill>
                    <a:prstClr val="black"/>
                  </a:solidFill>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4334120" y="4768058"/>
                <a:ext cx="3236527" cy="79111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2527278" y="4005517"/>
                <a:ext cx="1214692" cy="304699"/>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𝜂𝛻</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e>
                      </m:d>
                    </m:oMath>
                  </m:oMathPara>
                </a14:m>
                <a:endParaRPr lang="zh-TW" altLang="en-US" sz="1980" dirty="0">
                  <a:solidFill>
                    <a:prstClr val="white"/>
                  </a:solidFill>
                </a:endParaRPr>
              </a:p>
            </p:txBody>
          </p:sp>
        </mc:Choice>
        <mc:Fallback xmlns="">
          <p:sp>
            <p:nvSpPr>
              <p:cNvPr id="29" name="文字方塊 28"/>
              <p:cNvSpPr txBox="1">
                <a:spLocks noRot="1" noChangeAspect="1" noMove="1" noResize="1" noEditPoints="1" noAdjustHandles="1" noChangeArrowheads="1" noChangeShapeType="1" noTextEdit="1"/>
              </p:cNvSpPr>
              <p:nvPr/>
            </p:nvSpPr>
            <p:spPr>
              <a:xfrm>
                <a:off x="2527278" y="4005517"/>
                <a:ext cx="1214692" cy="304699"/>
              </a:xfrm>
              <a:prstGeom prst="rect">
                <a:avLst/>
              </a:prstGeom>
              <a:blipFill>
                <a:blip r:embed="rId14"/>
                <a:stretch>
                  <a:fillRect/>
                </a:stretch>
              </a:blipFill>
            </p:spPr>
            <p:txBody>
              <a:bodyPr/>
              <a:lstStyle/>
              <a:p>
                <a:r>
                  <a:rPr lang="en-US">
                    <a:noFill/>
                  </a:rPr>
                  <a:t> </a:t>
                </a:r>
              </a:p>
            </p:txBody>
          </p:sp>
        </mc:Fallback>
      </mc:AlternateContent>
      <p:cxnSp>
        <p:nvCxnSpPr>
          <p:cNvPr id="34" name="直線單箭頭接點 33"/>
          <p:cNvCxnSpPr/>
          <p:nvPr/>
        </p:nvCxnSpPr>
        <p:spPr>
          <a:xfrm flipV="1">
            <a:off x="3623458" y="4196157"/>
            <a:ext cx="234569" cy="7577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p:cNvSpPr txBox="1"/>
              <p:nvPr/>
            </p:nvSpPr>
            <p:spPr>
              <a:xfrm>
                <a:off x="7944884" y="1756321"/>
                <a:ext cx="1692451"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310" i="1">
                          <a:solidFill>
                            <a:prstClr val="black"/>
                          </a:solidFill>
                          <a:latin typeface="Cambria Math" panose="02040503050406030204" pitchFamily="18" charset="0"/>
                        </a:rPr>
                        <m:t>𝜃</m:t>
                      </m:r>
                      <m:r>
                        <a:rPr lang="en-US" altLang="zh-TW" sz="2310" i="1">
                          <a:solidFill>
                            <a:prstClr val="black"/>
                          </a:solidFill>
                          <a:latin typeface="Cambria Math" panose="02040503050406030204" pitchFamily="18" charset="0"/>
                        </a:rPr>
                        <m:t>=</m:t>
                      </m:r>
                      <m:d>
                        <m:dPr>
                          <m:begChr m:val="{"/>
                          <m:endChr m:val="}"/>
                          <m:ctrlPr>
                            <a:rPr lang="en-US" altLang="zh-TW" sz="2310" i="1">
                              <a:solidFill>
                                <a:prstClr val="black"/>
                              </a:solidFill>
                              <a:latin typeface="Cambria Math" panose="02040503050406030204" pitchFamily="18" charset="0"/>
                            </a:rPr>
                          </m:ctrlPr>
                        </m:dPr>
                        <m:e>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1</m:t>
                              </m:r>
                            </m:sub>
                          </m:sSub>
                          <m:r>
                            <a:rPr lang="en-US" altLang="zh-TW" sz="2310" i="1">
                              <a:solidFill>
                                <a:prstClr val="black"/>
                              </a:solidFill>
                              <a:latin typeface="Cambria Math" panose="02040503050406030204" pitchFamily="18" charset="0"/>
                            </a:rPr>
                            <m:t>,</m:t>
                          </m:r>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2</m:t>
                              </m:r>
                            </m:sub>
                          </m:sSub>
                        </m:e>
                      </m:d>
                    </m:oMath>
                  </m:oMathPara>
                </a14:m>
                <a:endParaRPr lang="zh-TW" altLang="en-US" sz="2310" dirty="0">
                  <a:solidFill>
                    <a:prstClr val="black"/>
                  </a:solidFill>
                </a:endParaRPr>
              </a:p>
            </p:txBody>
          </p:sp>
        </mc:Choice>
        <mc:Fallback xmlns="">
          <p:sp>
            <p:nvSpPr>
              <p:cNvPr id="35" name="文字方塊 34"/>
              <p:cNvSpPr txBox="1">
                <a:spLocks noRot="1" noChangeAspect="1" noMove="1" noResize="1" noEditPoints="1" noAdjustHandles="1" noChangeArrowheads="1" noChangeShapeType="1" noTextEdit="1"/>
              </p:cNvSpPr>
              <p:nvPr/>
            </p:nvSpPr>
            <p:spPr>
              <a:xfrm>
                <a:off x="7944884" y="1756321"/>
                <a:ext cx="1692451" cy="355482"/>
              </a:xfrm>
              <a:prstGeom prst="rect">
                <a:avLst/>
              </a:prstGeom>
              <a:blipFill>
                <a:blip r:embed="rId15"/>
                <a:stretch>
                  <a:fillRect l="-2518" b="-15517"/>
                </a:stretch>
              </a:blipFill>
            </p:spPr>
            <p:txBody>
              <a:bodyPr/>
              <a:lstStyle/>
              <a:p>
                <a:r>
                  <a:rPr lang="en-US">
                    <a:noFill/>
                  </a:rPr>
                  <a:t> </a:t>
                </a:r>
              </a:p>
            </p:txBody>
          </p:sp>
        </mc:Fallback>
      </mc:AlternateContent>
      <p:sp>
        <p:nvSpPr>
          <p:cNvPr id="3" name="文字方塊 2"/>
          <p:cNvSpPr txBox="1"/>
          <p:nvPr/>
        </p:nvSpPr>
        <p:spPr>
          <a:xfrm>
            <a:off x="3858028" y="1732586"/>
            <a:ext cx="2733399" cy="447815"/>
          </a:xfrm>
          <a:prstGeom prst="rect">
            <a:avLst/>
          </a:prstGeom>
          <a:noFill/>
        </p:spPr>
        <p:txBody>
          <a:bodyPr wrap="square" rtlCol="0">
            <a:spAutoFit/>
          </a:bodyPr>
          <a:lstStyle/>
          <a:p>
            <a:pPr algn="ctr"/>
            <a:r>
              <a:rPr lang="en-US" altLang="zh-TW" sz="2310" dirty="0">
                <a:solidFill>
                  <a:prstClr val="black"/>
                </a:solidFill>
              </a:rPr>
              <a:t>Error Surface</a:t>
            </a:r>
            <a:endParaRPr lang="zh-TW" altLang="en-US" sz="2310" dirty="0">
              <a:solidFill>
                <a:prstClr val="black"/>
              </a:solidFill>
            </a:endParaRPr>
          </a:p>
        </p:txBody>
      </p:sp>
      <p:sp>
        <p:nvSpPr>
          <p:cNvPr id="37" name="橢圓 36"/>
          <p:cNvSpPr/>
          <p:nvPr/>
        </p:nvSpPr>
        <p:spPr>
          <a:xfrm>
            <a:off x="5234549" y="3706195"/>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38" name="文字方塊 37"/>
              <p:cNvSpPr txBox="1"/>
              <p:nvPr/>
            </p:nvSpPr>
            <p:spPr>
              <a:xfrm>
                <a:off x="5440050" y="3624643"/>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m:t>
                          </m:r>
                        </m:sup>
                      </m:sSup>
                    </m:oMath>
                  </m:oMathPara>
                </a14:m>
                <a:endParaRPr lang="zh-TW" altLang="en-US" sz="1980" dirty="0">
                  <a:solidFill>
                    <a:prstClr val="white"/>
                  </a:solidFill>
                </a:endParaRPr>
              </a:p>
            </p:txBody>
          </p:sp>
        </mc:Choice>
        <mc:Fallback xmlns="">
          <p:sp>
            <p:nvSpPr>
              <p:cNvPr id="38" name="文字方塊 37"/>
              <p:cNvSpPr txBox="1">
                <a:spLocks noRot="1" noChangeAspect="1" noMove="1" noResize="1" noEditPoints="1" noAdjustHandles="1" noChangeArrowheads="1" noChangeShapeType="1" noTextEdit="1"/>
              </p:cNvSpPr>
              <p:nvPr/>
            </p:nvSpPr>
            <p:spPr>
              <a:xfrm>
                <a:off x="5440050" y="3624643"/>
                <a:ext cx="378592" cy="397032"/>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655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1" grpId="0" animBg="1"/>
      <p:bldP spid="22" grpId="0" animBg="1"/>
      <p:bldP spid="23" grpId="0" animBg="1"/>
      <p:bldP spid="25" grpId="0" animBg="1"/>
      <p:bldP spid="26" grpId="0" animBg="1"/>
      <p:bldP spid="27" grpId="0" animBg="1"/>
      <p:bldP spid="27" grpId="1" animBg="1"/>
      <p:bldP spid="30" grpId="0" animBg="1"/>
      <p:bldP spid="31" grpId="0" animBg="1"/>
      <p:bldP spid="32" grpId="0" animBg="1"/>
      <p:bldP spid="33" grpId="0" animBg="1"/>
      <p:bldP spid="24" grpId="0" animBg="1"/>
      <p:bldP spid="29" grpId="0" animBg="1"/>
      <p:bldP spid="35"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27384"/>
            <a:ext cx="10849205" cy="720080"/>
          </a:xfrm>
        </p:spPr>
        <p:txBody>
          <a:bodyPr anchor="ctr">
            <a:normAutofit/>
          </a:bodyPr>
          <a:lstStyle/>
          <a:p>
            <a:pPr>
              <a:lnSpc>
                <a:spcPct val="90000"/>
              </a:lnSpc>
            </a:pPr>
            <a:r>
              <a:rPr lang="en-US" sz="3600" dirty="0"/>
              <a:t>Course Schedule &amp; Content</a:t>
            </a:r>
          </a:p>
        </p:txBody>
      </p:sp>
      <p:graphicFrame>
        <p:nvGraphicFramePr>
          <p:cNvPr id="2" name="Table 1">
            <a:extLst>
              <a:ext uri="{FF2B5EF4-FFF2-40B4-BE49-F238E27FC236}">
                <a16:creationId xmlns:a16="http://schemas.microsoft.com/office/drawing/2014/main" id="{EDE941C4-5B26-80BF-5C81-896F62E1FE7D}"/>
              </a:ext>
            </a:extLst>
          </p:cNvPr>
          <p:cNvGraphicFramePr>
            <a:graphicFrameLocks noGrp="1"/>
          </p:cNvGraphicFramePr>
          <p:nvPr>
            <p:extLst>
              <p:ext uri="{D42A27DB-BD31-4B8C-83A1-F6EECF244321}">
                <p14:modId xmlns:p14="http://schemas.microsoft.com/office/powerpoint/2010/main" val="4271242638"/>
              </p:ext>
            </p:extLst>
          </p:nvPr>
        </p:nvGraphicFramePr>
        <p:xfrm>
          <a:off x="599390" y="548680"/>
          <a:ext cx="11233247" cy="5958085"/>
        </p:xfrm>
        <a:graphic>
          <a:graphicData uri="http://schemas.openxmlformats.org/drawingml/2006/table">
            <a:tbl>
              <a:tblPr/>
              <a:tblGrid>
                <a:gridCol w="856320">
                  <a:extLst>
                    <a:ext uri="{9D8B030D-6E8A-4147-A177-3AD203B41FA5}">
                      <a16:colId xmlns:a16="http://schemas.microsoft.com/office/drawing/2014/main" val="3327751785"/>
                    </a:ext>
                  </a:extLst>
                </a:gridCol>
                <a:gridCol w="2935795">
                  <a:extLst>
                    <a:ext uri="{9D8B030D-6E8A-4147-A177-3AD203B41FA5}">
                      <a16:colId xmlns:a16="http://schemas.microsoft.com/office/drawing/2014/main" val="51002761"/>
                    </a:ext>
                  </a:extLst>
                </a:gridCol>
                <a:gridCol w="5118649">
                  <a:extLst>
                    <a:ext uri="{9D8B030D-6E8A-4147-A177-3AD203B41FA5}">
                      <a16:colId xmlns:a16="http://schemas.microsoft.com/office/drawing/2014/main" val="536975872"/>
                    </a:ext>
                  </a:extLst>
                </a:gridCol>
                <a:gridCol w="2322483">
                  <a:extLst>
                    <a:ext uri="{9D8B030D-6E8A-4147-A177-3AD203B41FA5}">
                      <a16:colId xmlns:a16="http://schemas.microsoft.com/office/drawing/2014/main" val="99646927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3207879164"/>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4224126221"/>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90666984"/>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8945951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707579648"/>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08531452"/>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1737692539"/>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3612940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171740380"/>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788699341"/>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708625182"/>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2094633158"/>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9744104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27183937"/>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3786711"/>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551780730"/>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287487398"/>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1342924111"/>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grpSp>
        <p:nvGrpSpPr>
          <p:cNvPr id="3" name="群組 3"/>
          <p:cNvGrpSpPr/>
          <p:nvPr/>
        </p:nvGrpSpPr>
        <p:grpSpPr>
          <a:xfrm>
            <a:off x="2307465" y="1709926"/>
            <a:ext cx="5851615" cy="4388711"/>
            <a:chOff x="706835" y="2011916"/>
            <a:chExt cx="6113826" cy="4585368"/>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364510"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1</m:t>
                            </m:r>
                          </m:sub>
                        </m:sSub>
                      </m:oMath>
                    </m:oMathPara>
                  </a14:m>
                  <a:endParaRPr lang="zh-TW" altLang="en-US" sz="1980" dirty="0">
                    <a:solidFill>
                      <a:prstClr val="black"/>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364510" cy="318352"/>
                </a:xfrm>
                <a:prstGeom prst="rect">
                  <a:avLst/>
                </a:prstGeom>
                <a:blipFill>
                  <a:blip r:embed="rId3"/>
                  <a:stretch>
                    <a:fillRect l="-10526" r="-5263" b="-1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370674"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2</m:t>
                            </m:r>
                          </m:sub>
                        </m:sSub>
                      </m:oMath>
                    </m:oMathPara>
                  </a14:m>
                  <a:endParaRPr lang="zh-TW" altLang="en-US" sz="1980" dirty="0">
                    <a:solidFill>
                      <a:prstClr val="black"/>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843326" y="4119935"/>
                  <a:ext cx="370674" cy="318352"/>
                </a:xfrm>
                <a:prstGeom prst="rect">
                  <a:avLst/>
                </a:prstGeom>
                <a:blipFill>
                  <a:blip r:embed="rId4"/>
                  <a:stretch>
                    <a:fillRect l="-10345" r="-5172" b="-14000"/>
                  </a:stretch>
                </a:blipFill>
              </p:spPr>
              <p:txBody>
                <a:bodyPr/>
                <a:lstStyle/>
                <a:p>
                  <a:r>
                    <a:rPr lang="en-US">
                      <a:noFill/>
                    </a:rPr>
                    <a:t> </a:t>
                  </a:r>
                </a:p>
              </p:txBody>
            </p:sp>
          </mc:Fallback>
        </mc:AlternateContent>
      </p:grpSp>
      <p:sp>
        <p:nvSpPr>
          <p:cNvPr id="9" name="橢圓 8"/>
          <p:cNvSpPr/>
          <p:nvPr/>
        </p:nvSpPr>
        <p:spPr>
          <a:xfrm>
            <a:off x="3505419" y="4947887"/>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23" name="文字方塊 22"/>
              <p:cNvSpPr txBox="1"/>
              <p:nvPr/>
            </p:nvSpPr>
            <p:spPr>
              <a:xfrm>
                <a:off x="7725518" y="2976185"/>
                <a:ext cx="2032462" cy="1006429"/>
              </a:xfrm>
              <a:prstGeom prst="rect">
                <a:avLst/>
              </a:prstGeom>
              <a:noFill/>
            </p:spPr>
            <p:txBody>
              <a:bodyPr wrap="square" rtlCol="0">
                <a:spAutoFit/>
              </a:bodyPr>
              <a:lstStyle/>
              <a:p>
                <a:r>
                  <a:rPr lang="en-US" altLang="zh-TW" sz="1980" dirty="0">
                    <a:solidFill>
                      <a:prstClr val="black"/>
                    </a:solidFill>
                  </a:rPr>
                  <a:t>Compute the negative gradient at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7725518" y="2976185"/>
                <a:ext cx="2032462" cy="1006429"/>
              </a:xfrm>
              <a:prstGeom prst="rect">
                <a:avLst/>
              </a:prstGeom>
              <a:blipFill>
                <a:blip r:embed="rId5"/>
                <a:stretch>
                  <a:fillRect l="-2994" t="-2424" r="-2096" b="-1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8377118" y="4017404"/>
                <a:ext cx="1260217"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8377118" y="4017404"/>
                <a:ext cx="1260217" cy="355482"/>
              </a:xfrm>
              <a:prstGeom prst="rect">
                <a:avLst/>
              </a:prstGeom>
              <a:blipFill>
                <a:blip r:embed="rId6"/>
                <a:stretch>
                  <a:fillRect t="-172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3720335" y="4947411"/>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oMath>
                  </m:oMathPara>
                </a14:m>
                <a:endParaRPr lang="zh-TW" altLang="en-US" sz="1980" dirty="0">
                  <a:solidFill>
                    <a:prstClr val="white"/>
                  </a:solidFill>
                </a:endParaRPr>
              </a:p>
            </p:txBody>
          </p:sp>
        </mc:Choice>
        <mc:Fallback xmlns="">
          <p:sp>
            <p:nvSpPr>
              <p:cNvPr id="26" name="文字方塊 25"/>
              <p:cNvSpPr txBox="1">
                <a:spLocks noRot="1" noChangeAspect="1" noMove="1" noResize="1" noEditPoints="1" noAdjustHandles="1" noChangeArrowheads="1" noChangeShapeType="1" noTextEdit="1"/>
              </p:cNvSpPr>
              <p:nvPr/>
            </p:nvSpPr>
            <p:spPr>
              <a:xfrm>
                <a:off x="3720335" y="4947411"/>
                <a:ext cx="378592" cy="3970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7710457" y="4425275"/>
                <a:ext cx="2032462" cy="701731"/>
              </a:xfrm>
              <a:prstGeom prst="rect">
                <a:avLst/>
              </a:prstGeom>
              <a:noFill/>
            </p:spPr>
            <p:txBody>
              <a:bodyPr wrap="square" rtlCol="0">
                <a:spAutoFit/>
              </a:bodyPr>
              <a:lstStyle/>
              <a:p>
                <a:r>
                  <a:rPr lang="en-US" altLang="zh-TW" sz="1980" dirty="0">
                    <a:solidFill>
                      <a:prstClr val="black"/>
                    </a:solidFill>
                  </a:rPr>
                  <a:t>Times the learning rate </a:t>
                </a:r>
                <a14:m>
                  <m:oMath xmlns:m="http://schemas.openxmlformats.org/officeDocument/2006/math">
                    <m:r>
                      <a:rPr lang="zh-TW" altLang="en-US" sz="1980" i="1">
                        <a:solidFill>
                          <a:prstClr val="black"/>
                        </a:solidFill>
                        <a:latin typeface="Cambria Math" panose="02040503050406030204" pitchFamily="18" charset="0"/>
                      </a:rPr>
                      <m:t>𝜂</m:t>
                    </m:r>
                  </m:oMath>
                </a14:m>
                <a:endParaRPr lang="zh-TW" altLang="en-US" sz="1980" dirty="0">
                  <a:solidFill>
                    <a:prstClr val="black"/>
                  </a:solidFill>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7710457" y="4425275"/>
                <a:ext cx="2032462" cy="701731"/>
              </a:xfrm>
              <a:prstGeom prst="rect">
                <a:avLst/>
              </a:prstGeom>
              <a:blipFill>
                <a:blip r:embed="rId8"/>
                <a:stretch>
                  <a:fillRect l="-3003" t="-3478" b="-1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8363067" y="5236198"/>
                <a:ext cx="1415709"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𝜂𝛻</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31" name="文字方塊 30"/>
              <p:cNvSpPr txBox="1">
                <a:spLocks noRot="1" noChangeAspect="1" noMove="1" noResize="1" noEditPoints="1" noAdjustHandles="1" noChangeArrowheads="1" noChangeShapeType="1" noTextEdit="1"/>
              </p:cNvSpPr>
              <p:nvPr/>
            </p:nvSpPr>
            <p:spPr>
              <a:xfrm>
                <a:off x="8363067" y="5236198"/>
                <a:ext cx="1415709" cy="355482"/>
              </a:xfrm>
              <a:prstGeom prst="rect">
                <a:avLst/>
              </a:prstGeom>
              <a:blipFill>
                <a:blip r:embed="rId9"/>
                <a:stretch>
                  <a:fillRect t="-1724" b="-31034"/>
                </a:stretch>
              </a:blipFill>
            </p:spPr>
            <p:txBody>
              <a:bodyPr/>
              <a:lstStyle/>
              <a:p>
                <a:r>
                  <a:rPr lang="en-US">
                    <a:noFill/>
                  </a:rPr>
                  <a:t> </a:t>
                </a:r>
              </a:p>
            </p:txBody>
          </p:sp>
        </mc:Fallback>
      </mc:AlternateContent>
      <p:sp>
        <p:nvSpPr>
          <p:cNvPr id="32" name="向右箭號 31"/>
          <p:cNvSpPr/>
          <p:nvPr/>
        </p:nvSpPr>
        <p:spPr>
          <a:xfrm>
            <a:off x="7840928" y="4049511"/>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33" name="向右箭號 32"/>
          <p:cNvSpPr/>
          <p:nvPr/>
        </p:nvSpPr>
        <p:spPr>
          <a:xfrm>
            <a:off x="7836238" y="5264805"/>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cxnSp>
        <p:nvCxnSpPr>
          <p:cNvPr id="24" name="直線單箭頭接點 23"/>
          <p:cNvCxnSpPr/>
          <p:nvPr/>
        </p:nvCxnSpPr>
        <p:spPr>
          <a:xfrm flipV="1">
            <a:off x="3623458" y="4196157"/>
            <a:ext cx="234569" cy="7577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3816649" y="4027350"/>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34" name="文字方塊 33"/>
              <p:cNvSpPr txBox="1"/>
              <p:nvPr/>
            </p:nvSpPr>
            <p:spPr>
              <a:xfrm>
                <a:off x="4031566" y="4026874"/>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1</m:t>
                          </m:r>
                        </m:sup>
                      </m:sSup>
                    </m:oMath>
                  </m:oMathPara>
                </a14:m>
                <a:endParaRPr lang="zh-TW" altLang="en-US" sz="1980" dirty="0">
                  <a:solidFill>
                    <a:prstClr val="white"/>
                  </a:solidFill>
                </a:endParaRPr>
              </a:p>
            </p:txBody>
          </p:sp>
        </mc:Choice>
        <mc:Fallback xmlns="">
          <p:sp>
            <p:nvSpPr>
              <p:cNvPr id="34" name="文字方塊 33"/>
              <p:cNvSpPr txBox="1">
                <a:spLocks noRot="1" noChangeAspect="1" noMove="1" noResize="1" noEditPoints="1" noAdjustHandles="1" noChangeArrowheads="1" noChangeShapeType="1" noTextEdit="1"/>
              </p:cNvSpPr>
              <p:nvPr/>
            </p:nvSpPr>
            <p:spPr>
              <a:xfrm>
                <a:off x="4031566" y="4026874"/>
                <a:ext cx="378592" cy="397032"/>
              </a:xfrm>
              <a:prstGeom prst="rect">
                <a:avLst/>
              </a:prstGeom>
              <a:blipFill>
                <a:blip r:embed="rId10"/>
                <a:stretch>
                  <a:fillRect/>
                </a:stretch>
              </a:blipFill>
            </p:spPr>
            <p:txBody>
              <a:bodyPr/>
              <a:lstStyle/>
              <a:p>
                <a:r>
                  <a:rPr lang="en-US">
                    <a:noFill/>
                  </a:rPr>
                  <a:t> </a:t>
                </a:r>
              </a:p>
            </p:txBody>
          </p:sp>
        </mc:Fallback>
      </mc:AlternateContent>
      <p:cxnSp>
        <p:nvCxnSpPr>
          <p:cNvPr id="35" name="直線單箭頭接點 34"/>
          <p:cNvCxnSpPr/>
          <p:nvPr/>
        </p:nvCxnSpPr>
        <p:spPr>
          <a:xfrm flipV="1">
            <a:off x="3947750" y="3852339"/>
            <a:ext cx="220732" cy="1971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p:cNvSpPr txBox="1"/>
              <p:nvPr/>
            </p:nvSpPr>
            <p:spPr>
              <a:xfrm>
                <a:off x="4262482" y="3814252"/>
                <a:ext cx="1076192" cy="304699"/>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1</m:t>
                              </m:r>
                            </m:sup>
                          </m:sSup>
                        </m:e>
                      </m:d>
                    </m:oMath>
                  </m:oMathPara>
                </a14:m>
                <a:endParaRPr lang="zh-TW" altLang="en-US" sz="1980" dirty="0">
                  <a:solidFill>
                    <a:prstClr val="white"/>
                  </a:solidFill>
                </a:endParaRPr>
              </a:p>
            </p:txBody>
          </p:sp>
        </mc:Choice>
        <mc:Fallback xmlns="">
          <p:sp>
            <p:nvSpPr>
              <p:cNvPr id="36" name="文字方塊 35"/>
              <p:cNvSpPr txBox="1">
                <a:spLocks noRot="1" noChangeAspect="1" noMove="1" noResize="1" noEditPoints="1" noAdjustHandles="1" noChangeArrowheads="1" noChangeShapeType="1" noTextEdit="1"/>
              </p:cNvSpPr>
              <p:nvPr/>
            </p:nvSpPr>
            <p:spPr>
              <a:xfrm>
                <a:off x="4262482" y="3814252"/>
                <a:ext cx="1076192" cy="3046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2873440" y="3470214"/>
                <a:ext cx="1209242" cy="304699"/>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𝜂𝛻</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1</m:t>
                              </m:r>
                            </m:sup>
                          </m:sSup>
                        </m:e>
                      </m:d>
                    </m:oMath>
                  </m:oMathPara>
                </a14:m>
                <a:endParaRPr lang="zh-TW" altLang="en-US" sz="1980" dirty="0">
                  <a:solidFill>
                    <a:prstClr val="white"/>
                  </a:solidFill>
                </a:endParaRPr>
              </a:p>
            </p:txBody>
          </p:sp>
        </mc:Choice>
        <mc:Fallback xmlns="">
          <p:sp>
            <p:nvSpPr>
              <p:cNvPr id="37" name="文字方塊 36"/>
              <p:cNvSpPr txBox="1">
                <a:spLocks noRot="1" noChangeAspect="1" noMove="1" noResize="1" noEditPoints="1" noAdjustHandles="1" noChangeArrowheads="1" noChangeShapeType="1" noTextEdit="1"/>
              </p:cNvSpPr>
              <p:nvPr/>
            </p:nvSpPr>
            <p:spPr>
              <a:xfrm>
                <a:off x="2873440" y="3470214"/>
                <a:ext cx="1209242" cy="304699"/>
              </a:xfrm>
              <a:prstGeom prst="rect">
                <a:avLst/>
              </a:prstGeom>
              <a:blipFill>
                <a:blip r:embed="rId12"/>
                <a:stretch>
                  <a:fillRect/>
                </a:stretch>
              </a:blipFill>
            </p:spPr>
            <p:txBody>
              <a:bodyPr/>
              <a:lstStyle/>
              <a:p>
                <a:r>
                  <a:rPr lang="en-US">
                    <a:noFill/>
                  </a:rPr>
                  <a:t> </a:t>
                </a:r>
              </a:p>
            </p:txBody>
          </p:sp>
        </mc:Fallback>
      </mc:AlternateContent>
      <p:cxnSp>
        <p:nvCxnSpPr>
          <p:cNvPr id="38" name="直線單箭頭接點 37"/>
          <p:cNvCxnSpPr/>
          <p:nvPr/>
        </p:nvCxnSpPr>
        <p:spPr>
          <a:xfrm flipV="1">
            <a:off x="3915379" y="3812087"/>
            <a:ext cx="321487" cy="266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4224991" y="3661070"/>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40" name="文字方塊 39"/>
              <p:cNvSpPr txBox="1"/>
              <p:nvPr/>
            </p:nvSpPr>
            <p:spPr>
              <a:xfrm>
                <a:off x="4569541" y="3750217"/>
                <a:ext cx="1081643" cy="304699"/>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2</m:t>
                              </m:r>
                            </m:sup>
                          </m:sSup>
                        </m:e>
                      </m:d>
                    </m:oMath>
                  </m:oMathPara>
                </a14:m>
                <a:endParaRPr lang="zh-TW" altLang="en-US" sz="1980" dirty="0">
                  <a:solidFill>
                    <a:prstClr val="white"/>
                  </a:solidFill>
                </a:endParaRPr>
              </a:p>
            </p:txBody>
          </p:sp>
        </mc:Choice>
        <mc:Fallback xmlns="">
          <p:sp>
            <p:nvSpPr>
              <p:cNvPr id="40" name="文字方塊 39"/>
              <p:cNvSpPr txBox="1">
                <a:spLocks noRot="1" noChangeAspect="1" noMove="1" noResize="1" noEditPoints="1" noAdjustHandles="1" noChangeArrowheads="1" noChangeShapeType="1" noTextEdit="1"/>
              </p:cNvSpPr>
              <p:nvPr/>
            </p:nvSpPr>
            <p:spPr>
              <a:xfrm>
                <a:off x="4569541" y="3750217"/>
                <a:ext cx="1081643" cy="3046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4098926" y="3275721"/>
                <a:ext cx="1214692" cy="304699"/>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𝜂𝛻</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2</m:t>
                              </m:r>
                            </m:sup>
                          </m:sSup>
                        </m:e>
                      </m:d>
                    </m:oMath>
                  </m:oMathPara>
                </a14:m>
                <a:endParaRPr lang="zh-TW" altLang="en-US" sz="1980" dirty="0">
                  <a:solidFill>
                    <a:prstClr val="white"/>
                  </a:solidFill>
                </a:endParaRPr>
              </a:p>
            </p:txBody>
          </p:sp>
        </mc:Choice>
        <mc:Fallback xmlns="">
          <p:sp>
            <p:nvSpPr>
              <p:cNvPr id="41" name="文字方塊 40"/>
              <p:cNvSpPr txBox="1">
                <a:spLocks noRot="1" noChangeAspect="1" noMove="1" noResize="1" noEditPoints="1" noAdjustHandles="1" noChangeArrowheads="1" noChangeShapeType="1" noTextEdit="1"/>
              </p:cNvSpPr>
              <p:nvPr/>
            </p:nvSpPr>
            <p:spPr>
              <a:xfrm>
                <a:off x="4098926" y="3275721"/>
                <a:ext cx="1214692" cy="3046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811090" y="3386339"/>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2</m:t>
                          </m:r>
                        </m:sup>
                      </m:sSup>
                    </m:oMath>
                  </m:oMathPara>
                </a14:m>
                <a:endParaRPr lang="zh-TW" altLang="en-US" sz="1980" dirty="0">
                  <a:solidFill>
                    <a:prstClr val="white"/>
                  </a:solidFill>
                </a:endParaRPr>
              </a:p>
            </p:txBody>
          </p:sp>
        </mc:Choice>
        <mc:Fallback xmlns="">
          <p:sp>
            <p:nvSpPr>
              <p:cNvPr id="42" name="文字方塊 41"/>
              <p:cNvSpPr txBox="1">
                <a:spLocks noRot="1" noChangeAspect="1" noMove="1" noResize="1" noEditPoints="1" noAdjustHandles="1" noChangeArrowheads="1" noChangeShapeType="1" noTextEdit="1"/>
              </p:cNvSpPr>
              <p:nvPr/>
            </p:nvSpPr>
            <p:spPr>
              <a:xfrm>
                <a:off x="3811090" y="3386339"/>
                <a:ext cx="378592" cy="397032"/>
              </a:xfrm>
              <a:prstGeom prst="rect">
                <a:avLst/>
              </a:prstGeom>
              <a:blipFill>
                <a:blip r:embed="rId15"/>
                <a:stretch>
                  <a:fillRect/>
                </a:stretch>
              </a:blipFill>
            </p:spPr>
            <p:txBody>
              <a:bodyPr/>
              <a:lstStyle/>
              <a:p>
                <a:r>
                  <a:rPr lang="en-US">
                    <a:noFill/>
                  </a:rPr>
                  <a:t> </a:t>
                </a:r>
              </a:p>
            </p:txBody>
          </p:sp>
        </mc:Fallback>
      </mc:AlternateContent>
      <p:cxnSp>
        <p:nvCxnSpPr>
          <p:cNvPr id="43" name="直線單箭頭接點 42"/>
          <p:cNvCxnSpPr/>
          <p:nvPr/>
        </p:nvCxnSpPr>
        <p:spPr>
          <a:xfrm flipV="1">
            <a:off x="4393599" y="3661069"/>
            <a:ext cx="433990" cy="506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4390295" y="3681535"/>
            <a:ext cx="252190" cy="29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858026" y="1956758"/>
            <a:ext cx="3390102" cy="7799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310" dirty="0">
                <a:solidFill>
                  <a:prstClr val="white"/>
                </a:solidFill>
              </a:rPr>
              <a:t>Eventually, we would reach a minima …..</a:t>
            </a:r>
            <a:endParaRPr lang="zh-TW" altLang="en-US" sz="2310" dirty="0">
              <a:solidFill>
                <a:prstClr val="white"/>
              </a:solidFill>
            </a:endParaRPr>
          </a:p>
        </p:txBody>
      </p:sp>
      <mc:AlternateContent xmlns:mc="http://schemas.openxmlformats.org/markup-compatibility/2006" xmlns:a14="http://schemas.microsoft.com/office/drawing/2010/main">
        <mc:Choice Requires="a14">
          <p:sp>
            <p:nvSpPr>
              <p:cNvPr id="45" name="文字方塊 44"/>
              <p:cNvSpPr txBox="1"/>
              <p:nvPr/>
            </p:nvSpPr>
            <p:spPr>
              <a:xfrm>
                <a:off x="7737940" y="2207556"/>
                <a:ext cx="2401416" cy="701731"/>
              </a:xfrm>
              <a:prstGeom prst="rect">
                <a:avLst/>
              </a:prstGeom>
              <a:noFill/>
            </p:spPr>
            <p:txBody>
              <a:bodyPr wrap="square" rtlCol="0">
                <a:spAutoFit/>
              </a:bodyPr>
              <a:lstStyle/>
              <a:p>
                <a:r>
                  <a:rPr lang="en-US" altLang="zh-TW" sz="1980" dirty="0">
                    <a:solidFill>
                      <a:prstClr val="black"/>
                    </a:solidFill>
                  </a:rPr>
                  <a:t>Randomly pick a starting point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45" name="文字方塊 44"/>
              <p:cNvSpPr txBox="1">
                <a:spLocks noRot="1" noChangeAspect="1" noMove="1" noResize="1" noEditPoints="1" noAdjustHandles="1" noChangeArrowheads="1" noChangeShapeType="1" noTextEdit="1"/>
              </p:cNvSpPr>
              <p:nvPr/>
            </p:nvSpPr>
            <p:spPr>
              <a:xfrm>
                <a:off x="7737940" y="2207556"/>
                <a:ext cx="2401416" cy="701731"/>
              </a:xfrm>
              <a:prstGeom prst="rect">
                <a:avLst/>
              </a:prstGeom>
              <a:blipFill>
                <a:blip r:embed="rId16"/>
                <a:stretch>
                  <a:fillRect l="-2538" t="-3478" b="-14783"/>
                </a:stretch>
              </a:blipFill>
            </p:spPr>
            <p:txBody>
              <a:bodyPr/>
              <a:lstStyle/>
              <a:p>
                <a:r>
                  <a:rPr lang="en-US">
                    <a:noFill/>
                  </a:rPr>
                  <a:t> </a:t>
                </a:r>
              </a:p>
            </p:txBody>
          </p:sp>
        </mc:Fallback>
      </mc:AlternateContent>
    </p:spTree>
    <p:extLst>
      <p:ext uri="{BB962C8B-B14F-4D97-AF65-F5344CB8AC3E}">
        <p14:creationId xmlns:p14="http://schemas.microsoft.com/office/powerpoint/2010/main" val="37393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6" grpId="0" animBg="1"/>
      <p:bldP spid="36" grpId="1" animBg="1"/>
      <p:bldP spid="37" grpId="0" animBg="1"/>
      <p:bldP spid="37" grpId="1" animBg="1"/>
      <p:bldP spid="39" grpId="0" animBg="1"/>
      <p:bldP spid="40" grpId="0" animBg="1"/>
      <p:bldP spid="40" grpId="1" animBg="1"/>
      <p:bldP spid="41" grpId="0" animBg="1"/>
      <p:bldP spid="4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sp>
        <p:nvSpPr>
          <p:cNvPr id="3" name="內容版面配置區 2"/>
          <p:cNvSpPr>
            <a:spLocks noGrp="1"/>
          </p:cNvSpPr>
          <p:nvPr>
            <p:ph idx="1"/>
          </p:nvPr>
        </p:nvSpPr>
        <p:spPr>
          <a:xfrm>
            <a:off x="1569721" y="1371601"/>
            <a:ext cx="9052560" cy="2370338"/>
          </a:xfrm>
        </p:spPr>
        <p:txBody>
          <a:bodyPr>
            <a:normAutofit fontScale="77500" lnSpcReduction="20000"/>
          </a:bodyPr>
          <a:lstStyle/>
          <a:p>
            <a:r>
              <a:rPr lang="en-US" altLang="zh-TW" dirty="0"/>
              <a:t>Gradient descent</a:t>
            </a:r>
          </a:p>
          <a:p>
            <a:pPr lvl="1"/>
            <a:r>
              <a:rPr lang="en-US" altLang="zh-TW" dirty="0"/>
              <a:t>Pros</a:t>
            </a:r>
          </a:p>
          <a:p>
            <a:pPr lvl="2"/>
            <a:r>
              <a:rPr lang="en-US" altLang="zh-TW" dirty="0"/>
              <a:t>Guaranteed to converge to </a:t>
            </a:r>
            <a:r>
              <a:rPr lang="en-US" altLang="zh-TW" dirty="0">
                <a:solidFill>
                  <a:srgbClr val="C00000"/>
                </a:solidFill>
              </a:rPr>
              <a:t>global minimum </a:t>
            </a:r>
            <a:r>
              <a:rPr lang="en-US" altLang="zh-TW" dirty="0"/>
              <a:t>for convex error surface</a:t>
            </a:r>
          </a:p>
          <a:p>
            <a:pPr lvl="2"/>
            <a:r>
              <a:rPr lang="en-US" altLang="zh-TW" dirty="0"/>
              <a:t>Converge to </a:t>
            </a:r>
            <a:r>
              <a:rPr lang="en-US" altLang="zh-TW" dirty="0">
                <a:solidFill>
                  <a:srgbClr val="C00000"/>
                </a:solidFill>
              </a:rPr>
              <a:t>local minimum </a:t>
            </a:r>
            <a:r>
              <a:rPr lang="en-US" altLang="zh-TW" dirty="0"/>
              <a:t>for non-convex error surface</a:t>
            </a:r>
          </a:p>
          <a:p>
            <a:pPr lvl="1"/>
            <a:r>
              <a:rPr lang="en-US" altLang="zh-TW" dirty="0"/>
              <a:t>Cons</a:t>
            </a:r>
          </a:p>
          <a:p>
            <a:pPr lvl="2"/>
            <a:r>
              <a:rPr lang="en-US" altLang="zh-TW" dirty="0"/>
              <a:t>Very slow</a:t>
            </a:r>
          </a:p>
          <a:p>
            <a:pPr lvl="2"/>
            <a:r>
              <a:rPr lang="en-US" altLang="zh-TW" dirty="0"/>
              <a:t>Intractable for dataset that do not fit in the memory</a:t>
            </a:r>
          </a:p>
          <a:p>
            <a:pPr lvl="2"/>
            <a:endParaRPr lang="zh-TW" altLang="en-US" dirty="0"/>
          </a:p>
        </p:txBody>
      </p:sp>
      <p:grpSp>
        <p:nvGrpSpPr>
          <p:cNvPr id="4" name="群組 3"/>
          <p:cNvGrpSpPr/>
          <p:nvPr/>
        </p:nvGrpSpPr>
        <p:grpSpPr>
          <a:xfrm>
            <a:off x="3011183" y="3871086"/>
            <a:ext cx="2368708" cy="2206844"/>
            <a:chOff x="2141628" y="1985961"/>
            <a:chExt cx="5417088" cy="4338638"/>
          </a:xfrm>
        </p:grpSpPr>
        <p:pic>
          <p:nvPicPr>
            <p:cNvPr id="5" name="圖片 4"/>
            <p:cNvPicPr>
              <a:picLocks noChangeAspect="1"/>
            </p:cNvPicPr>
            <p:nvPr/>
          </p:nvPicPr>
          <p:blipFill>
            <a:blip r:embed="rId2"/>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141628" y="3738535"/>
                  <a:ext cx="586995" cy="69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𝐶</m:t>
                        </m:r>
                      </m:oMath>
                    </m:oMathPara>
                  </a14:m>
                  <a:endParaRPr lang="zh-TW" altLang="en-US" sz="2310" dirty="0">
                    <a:solidFill>
                      <a:prstClr val="black"/>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2141628" y="3738535"/>
                  <a:ext cx="586995" cy="698875"/>
                </a:xfrm>
                <a:prstGeom prst="rect">
                  <a:avLst/>
                </a:prstGeom>
                <a:blipFill>
                  <a:blip r:embed="rId3"/>
                  <a:stretch>
                    <a:fillRect l="-26190" r="-21429"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7" y="5437129"/>
                  <a:ext cx="932183" cy="69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1</m:t>
                            </m:r>
                          </m:sub>
                        </m:sSub>
                      </m:oMath>
                    </m:oMathPara>
                  </a14:m>
                  <a:endParaRPr lang="zh-TW" altLang="en-US" sz="2310" dirty="0">
                    <a:solidFill>
                      <a:prstClr val="black"/>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3427447" y="5437129"/>
                  <a:ext cx="932183" cy="698875"/>
                </a:xfrm>
                <a:prstGeom prst="rect">
                  <a:avLst/>
                </a:prstGeom>
                <a:blipFill>
                  <a:blip r:embed="rId4"/>
                  <a:stretch>
                    <a:fillRect l="-8955" r="-4478"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947872" cy="69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2</m:t>
                            </m:r>
                          </m:sub>
                        </m:sSub>
                      </m:oMath>
                    </m:oMathPara>
                  </a14:m>
                  <a:endParaRPr lang="zh-TW" altLang="en-US" sz="2310" dirty="0">
                    <a:solidFill>
                      <a:prstClr val="black"/>
                    </a:solidFill>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947872" cy="698875"/>
                </a:xfrm>
                <a:prstGeom prst="rect">
                  <a:avLst/>
                </a:prstGeom>
                <a:blipFill>
                  <a:blip r:embed="rId5"/>
                  <a:stretch>
                    <a:fillRect l="-8824" r="-2941" b="-13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文字方塊 8"/>
              <p:cNvSpPr txBox="1"/>
              <p:nvPr/>
            </p:nvSpPr>
            <p:spPr>
              <a:xfrm>
                <a:off x="6023993" y="3737969"/>
                <a:ext cx="5025725" cy="4478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310" dirty="0">
                    <a:solidFill>
                      <a:prstClr val="white"/>
                    </a:solidFill>
                  </a:rPr>
                  <a:t>Different initial point </a:t>
                </a:r>
                <a14:m>
                  <m:oMath xmlns:m="http://schemas.openxmlformats.org/officeDocument/2006/math">
                    <m:sSup>
                      <m:sSupPr>
                        <m:ctrlPr>
                          <a:rPr lang="en-US" altLang="zh-TW" sz="2310" i="1">
                            <a:solidFill>
                              <a:prstClr val="white"/>
                            </a:solidFill>
                            <a:latin typeface="Cambria Math" panose="02040503050406030204" pitchFamily="18" charset="0"/>
                          </a:rPr>
                        </m:ctrlPr>
                      </m:sSupPr>
                      <m:e>
                        <m:r>
                          <a:rPr lang="zh-TW" altLang="en-US" sz="2310" i="1">
                            <a:solidFill>
                              <a:prstClr val="white"/>
                            </a:solidFill>
                            <a:latin typeface="Cambria Math" panose="02040503050406030204" pitchFamily="18" charset="0"/>
                          </a:rPr>
                          <m:t>𝜃</m:t>
                        </m:r>
                      </m:e>
                      <m:sup>
                        <m:r>
                          <a:rPr lang="en-US" altLang="zh-TW" sz="2310" i="1">
                            <a:solidFill>
                              <a:prstClr val="white"/>
                            </a:solidFill>
                            <a:latin typeface="Cambria Math" panose="02040503050406030204" pitchFamily="18" charset="0"/>
                          </a:rPr>
                          <m:t>0</m:t>
                        </m:r>
                      </m:sup>
                    </m:sSup>
                  </m:oMath>
                </a14:m>
                <a:r>
                  <a:rPr lang="zh-TW" altLang="en-US" sz="2310" dirty="0">
                    <a:solidFill>
                      <a:prstClr val="white"/>
                    </a:solidFill>
                  </a:rPr>
                  <a:t> </a:t>
                </a:r>
              </a:p>
            </p:txBody>
          </p:sp>
        </mc:Choice>
        <mc:Fallback xmlns="">
          <p:sp>
            <p:nvSpPr>
              <p:cNvPr id="9" name="文字方塊 8"/>
              <p:cNvSpPr txBox="1">
                <a:spLocks noRot="1" noChangeAspect="1" noMove="1" noResize="1" noEditPoints="1" noAdjustHandles="1" noChangeArrowheads="1" noChangeShapeType="1" noTextEdit="1"/>
              </p:cNvSpPr>
              <p:nvPr/>
            </p:nvSpPr>
            <p:spPr>
              <a:xfrm>
                <a:off x="6023993" y="3737969"/>
                <a:ext cx="5025725" cy="447815"/>
              </a:xfrm>
              <a:prstGeom prst="rect">
                <a:avLst/>
              </a:prstGeom>
              <a:blipFill>
                <a:blip r:embed="rId6"/>
                <a:stretch>
                  <a:fillRect/>
                </a:stretch>
              </a:blipFill>
            </p:spPr>
            <p:txBody>
              <a:bodyPr/>
              <a:lstStyle/>
              <a:p>
                <a:r>
                  <a:rPr lang="en-US">
                    <a:noFill/>
                  </a:rPr>
                  <a:t> </a:t>
                </a:r>
              </a:p>
            </p:txBody>
          </p:sp>
        </mc:Fallback>
      </mc:AlternateContent>
      <p:sp>
        <p:nvSpPr>
          <p:cNvPr id="10" name="文字方塊 9"/>
          <p:cNvSpPr txBox="1"/>
          <p:nvPr/>
        </p:nvSpPr>
        <p:spPr>
          <a:xfrm>
            <a:off x="6096001" y="4871815"/>
            <a:ext cx="4953717" cy="81714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310" dirty="0">
                <a:solidFill>
                  <a:prstClr val="white"/>
                </a:solidFill>
              </a:rPr>
              <a:t>Reach different minima, so different results (</a:t>
            </a:r>
            <a:r>
              <a:rPr lang="en-US" altLang="zh-TW" sz="2400" dirty="0"/>
              <a:t>non-convex)</a:t>
            </a:r>
            <a:endParaRPr lang="zh-TW" altLang="en-US" sz="2310" dirty="0">
              <a:solidFill>
                <a:prstClr val="white"/>
              </a:solidFill>
            </a:endParaRPr>
          </a:p>
        </p:txBody>
      </p:sp>
      <p:sp>
        <p:nvSpPr>
          <p:cNvPr id="11" name="向下箭號 10"/>
          <p:cNvSpPr/>
          <p:nvPr/>
        </p:nvSpPr>
        <p:spPr>
          <a:xfrm>
            <a:off x="8308338" y="4185784"/>
            <a:ext cx="529040" cy="68603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p:spTree>
    <p:extLst>
      <p:ext uri="{BB962C8B-B14F-4D97-AF65-F5344CB8AC3E}">
        <p14:creationId xmlns:p14="http://schemas.microsoft.com/office/powerpoint/2010/main" val="165732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Steps in the gradient descent algorithm:</a:t>
                </a:r>
              </a:p>
              <a:p>
                <a:pPr marL="712987" lvl="1" indent="-403433">
                  <a:buFont typeface="+mj-lt"/>
                  <a:buAutoNum type="arabicPeriod"/>
                </a:pPr>
                <a:r>
                  <a:rPr lang="en-US" dirty="0"/>
                  <a:t>Randomly initialize the model parameters</a:t>
                </a:r>
                <a14:m>
                  <m:oMath xmlns:m="http://schemas.openxmlformats.org/officeDocument/2006/math">
                    <m:r>
                      <a:rPr lang="en-US" altLang="zh-TW" b="0" i="0" smtClean="0">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oMath>
                </a14:m>
                <a:endParaRPr lang="en-US" dirty="0"/>
              </a:p>
              <a:p>
                <a:pPr marL="1107999" lvl="2" indent="-201717"/>
                <a:r>
                  <a:rPr lang="en-US" dirty="0"/>
                  <a:t>In the figure, the parameters are denoted </a:t>
                </a:r>
                <a14:m>
                  <m:oMath xmlns:m="http://schemas.openxmlformats.org/officeDocument/2006/math">
                    <m:r>
                      <a:rPr lang="en-US" b="0" i="1" smtClean="0">
                        <a:latin typeface="Cambria Math" panose="02040503050406030204" pitchFamily="18" charset="0"/>
                      </a:rPr>
                      <m:t>𝑤</m:t>
                    </m:r>
                  </m:oMath>
                </a14:m>
                <a:endParaRPr lang="en-US" dirty="0"/>
              </a:p>
              <a:p>
                <a:pPr marL="712987" lvl="1" indent="-403433">
                  <a:buFont typeface="+mj-lt"/>
                  <a:buAutoNum type="arabicPeriod"/>
                </a:pPr>
                <a:r>
                  <a:rPr lang="en-US" altLang="zh-TW" dirty="0"/>
                  <a:t>Compute the gradient of the loss function at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oMath>
                </a14:m>
                <a:r>
                  <a:rPr lang="en-US" dirty="0"/>
                  <a:t>: </a:t>
                </a:r>
                <a14:m>
                  <m:oMath xmlns:m="http://schemas.openxmlformats.org/officeDocument/2006/math">
                    <m:r>
                      <a:rPr lang="zh-TW" altLang="en-US" i="1">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e>
                    </m:d>
                  </m:oMath>
                </a14:m>
                <a:endParaRPr lang="en-US" dirty="0"/>
              </a:p>
              <a:p>
                <a:pPr marL="712987" lvl="1" indent="-403433">
                  <a:buFont typeface="+mj-lt"/>
                  <a:buAutoNum type="arabicPeriod"/>
                </a:pPr>
                <a:r>
                  <a:rPr lang="en-US" dirty="0"/>
                  <a:t>Update the parameters as: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𝑛𝑒𝑤</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0</m:t>
                        </m:r>
                      </m:sup>
                    </m:sSup>
                    <m:r>
                      <a:rPr lang="en-US" altLang="zh-TW" b="0" i="1" smtClean="0">
                        <a:latin typeface="Cambria Math" panose="02040503050406030204" pitchFamily="18" charset="0"/>
                      </a:rPr>
                      <m:t>−</m:t>
                    </m:r>
                    <m:r>
                      <a:rPr lang="zh-TW" altLang="en-US" b="0" i="1" smtClean="0">
                        <a:latin typeface="Cambria Math" panose="02040503050406030204" pitchFamily="18" charset="0"/>
                      </a:rPr>
                      <m:t>𝛼</m:t>
                    </m:r>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e>
                    </m:d>
                  </m:oMath>
                </a14:m>
                <a:endParaRPr lang="en-US" dirty="0"/>
              </a:p>
              <a:p>
                <a:pPr marL="1107999" lvl="2" indent="-201717"/>
                <a:r>
                  <a:rPr lang="en-US" dirty="0"/>
                  <a:t>Where </a:t>
                </a:r>
                <a:r>
                  <a:rPr lang="el-GR" dirty="0"/>
                  <a:t>α</a:t>
                </a:r>
                <a:r>
                  <a:rPr lang="en-US" dirty="0"/>
                  <a:t> is the learning rate</a:t>
                </a:r>
              </a:p>
              <a:p>
                <a:pPr marL="712987" lvl="1" indent="-403433">
                  <a:buFont typeface="+mj-lt"/>
                  <a:buAutoNum type="arabicPeriod"/>
                </a:pPr>
                <a:r>
                  <a:rPr lang="en-US" dirty="0"/>
                  <a:t>Go to step 2 and repeat (until a terminating criterion is reached)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26" t="-908"/>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3C63F8A-1B40-40A3-B1D8-0478567C0438}"/>
              </a:ext>
            </a:extLst>
          </p:cNvPr>
          <p:cNvGrpSpPr>
            <a:grpSpLocks noChangeAspect="1"/>
          </p:cNvGrpSpPr>
          <p:nvPr/>
        </p:nvGrpSpPr>
        <p:grpSpPr>
          <a:xfrm>
            <a:off x="3618078" y="4445584"/>
            <a:ext cx="4365832" cy="2264663"/>
            <a:chOff x="2508920" y="4963547"/>
            <a:chExt cx="4817427" cy="2498916"/>
          </a:xfrm>
        </p:grpSpPr>
        <p:pic>
          <p:nvPicPr>
            <p:cNvPr id="5" name="Picture 4">
              <a:extLst>
                <a:ext uri="{FF2B5EF4-FFF2-40B4-BE49-F238E27FC236}">
                  <a16:creationId xmlns:a16="http://schemas.microsoft.com/office/drawing/2014/main" id="{B9F5450A-B1D9-460F-9706-3815C7E7411F}"/>
                </a:ext>
              </a:extLst>
            </p:cNvPr>
            <p:cNvPicPr>
              <a:picLocks noChangeAspect="1"/>
            </p:cNvPicPr>
            <p:nvPr/>
          </p:nvPicPr>
          <p:blipFill rotWithShape="1">
            <a:blip r:embed="rId3"/>
            <a:srcRect t="12365"/>
            <a:stretch/>
          </p:blipFill>
          <p:spPr>
            <a:xfrm>
              <a:off x="2508920" y="4963547"/>
              <a:ext cx="4817427" cy="2498916"/>
            </a:xfrm>
            <a:prstGeom prst="rect">
              <a:avLst/>
            </a:prstGeom>
          </p:spPr>
        </p:pic>
        <p:sp>
          <p:nvSpPr>
            <p:cNvPr id="6" name="Rectangle 5">
              <a:extLst>
                <a:ext uri="{FF2B5EF4-FFF2-40B4-BE49-F238E27FC236}">
                  <a16:creationId xmlns:a16="http://schemas.microsoft.com/office/drawing/2014/main" id="{0C9B2309-42E3-46BD-835E-2EF351425786}"/>
                </a:ext>
              </a:extLst>
            </p:cNvPr>
            <p:cNvSpPr/>
            <p:nvPr/>
          </p:nvSpPr>
          <p:spPr>
            <a:xfrm>
              <a:off x="6037312" y="5686400"/>
              <a:ext cx="7920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Tree>
    <p:extLst>
      <p:ext uri="{BB962C8B-B14F-4D97-AF65-F5344CB8AC3E}">
        <p14:creationId xmlns:p14="http://schemas.microsoft.com/office/powerpoint/2010/main" val="2796777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Example: a NN with only 2 parameters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1</m:t>
                        </m:r>
                      </m:sub>
                    </m:sSub>
                  </m:oMath>
                </a14:m>
                <a:r>
                  <a:rPr lang="en-US" dirty="0"/>
                  <a:t> and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2</m:t>
                        </m:r>
                      </m:sub>
                    </m:sSub>
                  </m:oMath>
                </a14:m>
                <a:r>
                  <a:rPr lang="en-US" dirty="0"/>
                  <a:t>, i.e., </a:t>
                </a:r>
                <a14:m>
                  <m:oMath xmlns:m="http://schemas.openxmlformats.org/officeDocument/2006/math">
                    <m:r>
                      <a:rPr lang="zh-TW" altLang="en-US" i="1">
                        <a:latin typeface="Cambria Math" panose="02040503050406030204" pitchFamily="18" charset="0"/>
                      </a:rPr>
                      <m:t>𝜃</m:t>
                    </m:r>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2</m:t>
                            </m:r>
                          </m:sub>
                        </m:sSub>
                      </m:e>
                    </m:d>
                  </m:oMath>
                </a14:m>
                <a:endParaRPr lang="en-US" dirty="0"/>
              </a:p>
              <a:p>
                <a:pPr lvl="1"/>
                <a:r>
                  <a:rPr lang="en-US" dirty="0"/>
                  <a:t>Different colors are the values of the loss (minimum loss</a:t>
                </a:r>
                <a14:m>
                  <m:oMath xmlns:m="http://schemas.openxmlformats.org/officeDocument/2006/math">
                    <m:r>
                      <a:rPr lang="en-US" altLang="zh-TW" b="0" i="0" smtClean="0">
                        <a:latin typeface="Cambria Math" panose="02040503050406030204" pitchFamily="18" charset="0"/>
                      </a:rPr>
                      <m:t> </m:t>
                    </m:r>
                    <m:sSup>
                      <m:sSupPr>
                        <m:ctrlPr>
                          <a:rPr lang="en-US" altLang="zh-TW" b="0" i="1" smtClean="0">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m:t>
                        </m:r>
                      </m:sup>
                    </m:sSup>
                  </m:oMath>
                </a14:m>
                <a:r>
                  <a:rPr lang="en-US" dirty="0"/>
                  <a:t> is ≈ 1.3)</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26" t="-908"/>
                </a:stretch>
              </a:blipFill>
            </p:spPr>
            <p:txBody>
              <a:bodyPr/>
              <a:lstStyle/>
              <a:p>
                <a:r>
                  <a:rPr lang="en-US">
                    <a:noFill/>
                  </a:rPr>
                  <a:t> </a:t>
                </a:r>
              </a:p>
            </p:txBody>
          </p:sp>
        </mc:Fallback>
      </mc:AlternateContent>
      <p:grpSp>
        <p:nvGrpSpPr>
          <p:cNvPr id="21" name="群組 3"/>
          <p:cNvGrpSpPr/>
          <p:nvPr/>
        </p:nvGrpSpPr>
        <p:grpSpPr>
          <a:xfrm>
            <a:off x="2248769" y="2730099"/>
            <a:ext cx="5689789" cy="4049767"/>
            <a:chOff x="706835" y="2341625"/>
            <a:chExt cx="6113826" cy="4234774"/>
          </a:xfrm>
        </p:grpSpPr>
        <p:pic>
          <p:nvPicPr>
            <p:cNvPr id="22" name="圖片 4"/>
            <p:cNvPicPr>
              <a:picLocks noChangeAspect="1"/>
            </p:cNvPicPr>
            <p:nvPr/>
          </p:nvPicPr>
          <p:blipFill rotWithShape="1">
            <a:blip r:embed="rId4">
              <a:extLst>
                <a:ext uri="{28A0092B-C50C-407E-A947-70E740481C1C}">
                  <a14:useLocalDpi xmlns:a14="http://schemas.microsoft.com/office/drawing/2010/main" val="0"/>
                </a:ext>
              </a:extLst>
            </a:blip>
            <a:srcRect t="7191" b="5873"/>
            <a:stretch/>
          </p:blipFill>
          <p:spPr>
            <a:xfrm>
              <a:off x="706835" y="2341625"/>
              <a:ext cx="6113826" cy="3986343"/>
            </a:xfrm>
            <a:prstGeom prst="rect">
              <a:avLst/>
            </a:prstGeom>
          </p:spPr>
        </p:pic>
        <mc:AlternateContent xmlns:mc="http://schemas.openxmlformats.org/markup-compatibility/2006" xmlns:a14="http://schemas.microsoft.com/office/drawing/2010/main">
          <mc:Choice Requires="a14">
            <p:sp>
              <p:nvSpPr>
                <p:cNvPr id="23" name="文字方塊 5"/>
                <p:cNvSpPr txBox="1"/>
                <p:nvPr/>
              </p:nvSpPr>
              <p:spPr>
                <a:xfrm>
                  <a:off x="3292460" y="6235587"/>
                  <a:ext cx="400439" cy="340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118" i="1">
                                <a:latin typeface="Cambria Math" panose="02040503050406030204" pitchFamily="18" charset="0"/>
                              </a:rPr>
                            </m:ctrlPr>
                          </m:sSubPr>
                          <m:e>
                            <m:r>
                              <a:rPr lang="en-US" altLang="zh-TW" sz="2118" i="1">
                                <a:latin typeface="Cambria Math" panose="02040503050406030204" pitchFamily="18" charset="0"/>
                              </a:rPr>
                              <m:t>𝑤</m:t>
                            </m:r>
                          </m:e>
                          <m:sub>
                            <m:r>
                              <a:rPr lang="en-US" altLang="zh-TW" sz="2118" i="1">
                                <a:latin typeface="Cambria Math" panose="02040503050406030204" pitchFamily="18" charset="0"/>
                              </a:rPr>
                              <m:t>1</m:t>
                            </m:r>
                          </m:sub>
                        </m:sSub>
                      </m:oMath>
                    </m:oMathPara>
                  </a14:m>
                  <a:endParaRPr lang="zh-TW" altLang="en-US" sz="2118" dirty="0"/>
                </a:p>
              </p:txBody>
            </p:sp>
          </mc:Choice>
          <mc:Fallback xmlns="">
            <p:sp>
              <p:nvSpPr>
                <p:cNvPr id="23" name="文字方塊 5"/>
                <p:cNvSpPr txBox="1">
                  <a:spLocks noRot="1" noChangeAspect="1" noMove="1" noResize="1" noEditPoints="1" noAdjustHandles="1" noChangeArrowheads="1" noChangeShapeType="1" noTextEdit="1"/>
                </p:cNvSpPr>
                <p:nvPr/>
              </p:nvSpPr>
              <p:spPr>
                <a:xfrm>
                  <a:off x="3292460" y="6235587"/>
                  <a:ext cx="400439" cy="340812"/>
                </a:xfrm>
                <a:prstGeom prst="rect">
                  <a:avLst/>
                </a:prstGeom>
                <a:blipFill>
                  <a:blip r:embed="rId5"/>
                  <a:stretch>
                    <a:fillRect l="-9836" r="-655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6"/>
                <p:cNvSpPr txBox="1"/>
                <p:nvPr/>
              </p:nvSpPr>
              <p:spPr>
                <a:xfrm>
                  <a:off x="843326" y="4119935"/>
                  <a:ext cx="407192" cy="340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118" i="1">
                                <a:latin typeface="Cambria Math" panose="02040503050406030204" pitchFamily="18" charset="0"/>
                              </a:rPr>
                            </m:ctrlPr>
                          </m:sSubPr>
                          <m:e>
                            <m:r>
                              <a:rPr lang="en-US" altLang="zh-TW" sz="2118" i="1">
                                <a:latin typeface="Cambria Math" panose="02040503050406030204" pitchFamily="18" charset="0"/>
                              </a:rPr>
                              <m:t>𝑤</m:t>
                            </m:r>
                          </m:e>
                          <m:sub>
                            <m:r>
                              <a:rPr lang="en-US" altLang="zh-TW" sz="2118" i="1">
                                <a:latin typeface="Cambria Math" panose="02040503050406030204" pitchFamily="18" charset="0"/>
                              </a:rPr>
                              <m:t>2</m:t>
                            </m:r>
                          </m:sub>
                        </m:sSub>
                      </m:oMath>
                    </m:oMathPara>
                  </a14:m>
                  <a:endParaRPr lang="zh-TW" altLang="en-US" sz="2118" dirty="0"/>
                </a:p>
              </p:txBody>
            </p:sp>
          </mc:Choice>
          <mc:Fallback xmlns="">
            <p:sp>
              <p:nvSpPr>
                <p:cNvPr id="24" name="文字方塊 6"/>
                <p:cNvSpPr txBox="1">
                  <a:spLocks noRot="1" noChangeAspect="1" noMove="1" noResize="1" noEditPoints="1" noAdjustHandles="1" noChangeArrowheads="1" noChangeShapeType="1" noTextEdit="1"/>
                </p:cNvSpPr>
                <p:nvPr/>
              </p:nvSpPr>
              <p:spPr>
                <a:xfrm>
                  <a:off x="843326" y="4119935"/>
                  <a:ext cx="407192" cy="340812"/>
                </a:xfrm>
                <a:prstGeom prst="rect">
                  <a:avLst/>
                </a:prstGeom>
                <a:blipFill>
                  <a:blip r:embed="rId6"/>
                  <a:stretch>
                    <a:fillRect l="-9677" r="-6452" b="-13208"/>
                  </a:stretch>
                </a:blipFill>
              </p:spPr>
              <p:txBody>
                <a:bodyPr/>
                <a:lstStyle/>
                <a:p>
                  <a:r>
                    <a:rPr lang="en-US">
                      <a:noFill/>
                    </a:rPr>
                    <a:t> </a:t>
                  </a:r>
                </a:p>
              </p:txBody>
            </p:sp>
          </mc:Fallback>
        </mc:AlternateContent>
      </p:grpSp>
      <p:sp>
        <p:nvSpPr>
          <p:cNvPr id="25" name="橢圓 8"/>
          <p:cNvSpPr/>
          <p:nvPr/>
        </p:nvSpPr>
        <p:spPr>
          <a:xfrm>
            <a:off x="3694776" y="5621330"/>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26" name="文字方塊 22"/>
              <p:cNvSpPr txBox="1"/>
              <p:nvPr/>
            </p:nvSpPr>
            <p:spPr>
              <a:xfrm>
                <a:off x="7840568" y="3503297"/>
                <a:ext cx="2335361" cy="635559"/>
              </a:xfrm>
              <a:prstGeom prst="rect">
                <a:avLst/>
              </a:prstGeom>
              <a:noFill/>
            </p:spPr>
            <p:txBody>
              <a:bodyPr wrap="square" rtlCol="0">
                <a:spAutoFit/>
              </a:bodyPr>
              <a:lstStyle/>
              <a:p>
                <a:r>
                  <a:rPr lang="en-US" altLang="zh-TW" sz="1765" dirty="0"/>
                  <a:t>2. Compute the gradient at </a:t>
                </a:r>
                <a14:m>
                  <m:oMath xmlns:m="http://schemas.openxmlformats.org/officeDocument/2006/math">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oMath>
                </a14:m>
                <a:r>
                  <a:rPr lang="en-US" altLang="zh-TW" sz="1765" dirty="0"/>
                  <a:t>, </a:t>
                </a:r>
                <a14:m>
                  <m:oMath xmlns:m="http://schemas.openxmlformats.org/officeDocument/2006/math">
                    <m:r>
                      <a:rPr lang="zh-TW" altLang="en-US" sz="1765" i="1">
                        <a:latin typeface="Cambria Math" panose="02040503050406030204" pitchFamily="18" charset="0"/>
                      </a:rPr>
                      <m:t>𝛻</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oMath>
                </a14:m>
                <a:endParaRPr lang="zh-TW" altLang="en-US" sz="1765" dirty="0"/>
              </a:p>
            </p:txBody>
          </p:sp>
        </mc:Choice>
        <mc:Fallback xmlns="">
          <p:sp>
            <p:nvSpPr>
              <p:cNvPr id="26" name="文字方塊 22"/>
              <p:cNvSpPr txBox="1">
                <a:spLocks noRot="1" noChangeAspect="1" noMove="1" noResize="1" noEditPoints="1" noAdjustHandles="1" noChangeArrowheads="1" noChangeShapeType="1" noTextEdit="1"/>
              </p:cNvSpPr>
              <p:nvPr/>
            </p:nvSpPr>
            <p:spPr>
              <a:xfrm>
                <a:off x="7840568" y="3503297"/>
                <a:ext cx="2335361" cy="635559"/>
              </a:xfrm>
              <a:prstGeom prst="rect">
                <a:avLst/>
              </a:prstGeom>
              <a:blipFill>
                <a:blip r:embed="rId7"/>
                <a:stretch>
                  <a:fillRect l="-1828" t="-3846" b="-144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5"/>
              <p:cNvSpPr txBox="1"/>
              <p:nvPr/>
            </p:nvSpPr>
            <p:spPr>
              <a:xfrm>
                <a:off x="3924634" y="5620821"/>
                <a:ext cx="404911" cy="4182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0</m:t>
                          </m:r>
                        </m:sup>
                      </m:sSup>
                    </m:oMath>
                  </m:oMathPara>
                </a14:m>
                <a:endParaRPr lang="zh-TW" altLang="en-US" sz="2118" dirty="0"/>
              </a:p>
            </p:txBody>
          </p:sp>
        </mc:Choice>
        <mc:Fallback xmlns="">
          <p:sp>
            <p:nvSpPr>
              <p:cNvPr id="28" name="文字方塊 25"/>
              <p:cNvSpPr txBox="1">
                <a:spLocks noRot="1" noChangeAspect="1" noMove="1" noResize="1" noEditPoints="1" noAdjustHandles="1" noChangeArrowheads="1" noChangeShapeType="1" noTextEdit="1"/>
              </p:cNvSpPr>
              <p:nvPr/>
            </p:nvSpPr>
            <p:spPr>
              <a:xfrm>
                <a:off x="3924634" y="5620821"/>
                <a:ext cx="404911" cy="41825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9"/>
              <p:cNvSpPr txBox="1"/>
              <p:nvPr/>
            </p:nvSpPr>
            <p:spPr>
              <a:xfrm>
                <a:off x="7867868" y="4311848"/>
                <a:ext cx="2434129" cy="907171"/>
              </a:xfrm>
              <a:prstGeom prst="rect">
                <a:avLst/>
              </a:prstGeom>
              <a:noFill/>
            </p:spPr>
            <p:txBody>
              <a:bodyPr wrap="square" rtlCol="0">
                <a:spAutoFit/>
              </a:bodyPr>
              <a:lstStyle/>
              <a:p>
                <a:r>
                  <a:rPr lang="en-US" altLang="zh-TW" sz="1765" dirty="0"/>
                  <a:t>3. Times the learning rate </a:t>
                </a:r>
                <a14:m>
                  <m:oMath xmlns:m="http://schemas.openxmlformats.org/officeDocument/2006/math">
                    <m:r>
                      <a:rPr lang="zh-TW" altLang="en-US" sz="1765" i="1">
                        <a:latin typeface="Cambria Math" panose="02040503050406030204" pitchFamily="18" charset="0"/>
                      </a:rPr>
                      <m:t>𝜂</m:t>
                    </m:r>
                  </m:oMath>
                </a14:m>
                <a:r>
                  <a:rPr lang="en-US" altLang="zh-TW" sz="1765" dirty="0"/>
                  <a:t>, and update </a:t>
                </a:r>
                <a14:m>
                  <m:oMath xmlns:m="http://schemas.openxmlformats.org/officeDocument/2006/math">
                    <m:r>
                      <a:rPr lang="zh-TW" altLang="en-US" sz="1765" i="1">
                        <a:latin typeface="Cambria Math" panose="02040503050406030204" pitchFamily="18" charset="0"/>
                      </a:rPr>
                      <m:t>𝜃</m:t>
                    </m:r>
                    <m:r>
                      <a:rPr lang="en-US" altLang="zh-TW" sz="1765" i="1">
                        <a:latin typeface="Cambria Math" panose="02040503050406030204" pitchFamily="18" charset="0"/>
                      </a:rPr>
                      <m:t>,</m:t>
                    </m:r>
                  </m:oMath>
                </a14:m>
                <a:endParaRPr lang="en-US" altLang="zh-TW" sz="1765" dirty="0"/>
              </a:p>
              <a:p>
                <a:pPr/>
                <a14:m>
                  <m:oMathPara xmlns:m="http://schemas.openxmlformats.org/officeDocument/2006/math">
                    <m:oMathParaPr>
                      <m:jc m:val="centerGroup"/>
                    </m:oMathParaPr>
                    <m:oMath xmlns:m="http://schemas.openxmlformats.org/officeDocument/2006/math">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𝑛𝑒𝑤</m:t>
                          </m:r>
                        </m:sup>
                      </m:sSup>
                      <m:r>
                        <a:rPr lang="en-US" altLang="zh-TW" sz="1765" i="1">
                          <a:latin typeface="Cambria Math" panose="02040503050406030204" pitchFamily="18" charset="0"/>
                        </a:rPr>
                        <m:t>=</m:t>
                      </m:r>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r>
                        <a:rPr lang="en-US" altLang="zh-TW" sz="1765" i="1">
                          <a:latin typeface="Cambria Math" panose="02040503050406030204" pitchFamily="18" charset="0"/>
                        </a:rPr>
                        <m:t>−</m:t>
                      </m:r>
                      <m:r>
                        <a:rPr lang="zh-TW" altLang="en-US" sz="1765" i="1">
                          <a:latin typeface="Cambria Math" panose="02040503050406030204" pitchFamily="18" charset="0"/>
                        </a:rPr>
                        <m:t>𝛼𝛻</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oMath>
                  </m:oMathPara>
                </a14:m>
                <a:endParaRPr lang="zh-TW" altLang="en-US" sz="1765" dirty="0"/>
              </a:p>
            </p:txBody>
          </p:sp>
        </mc:Choice>
        <mc:Fallback xmlns="">
          <p:sp>
            <p:nvSpPr>
              <p:cNvPr id="29" name="文字方塊 29"/>
              <p:cNvSpPr txBox="1">
                <a:spLocks noRot="1" noChangeAspect="1" noMove="1" noResize="1" noEditPoints="1" noAdjustHandles="1" noChangeArrowheads="1" noChangeShapeType="1" noTextEdit="1"/>
              </p:cNvSpPr>
              <p:nvPr/>
            </p:nvSpPr>
            <p:spPr>
              <a:xfrm>
                <a:off x="7867868" y="4311848"/>
                <a:ext cx="2434129" cy="907171"/>
              </a:xfrm>
              <a:prstGeom prst="rect">
                <a:avLst/>
              </a:prstGeom>
              <a:blipFill>
                <a:blip r:embed="rId9"/>
                <a:stretch>
                  <a:fillRect l="-2005" t="-2685"/>
                </a:stretch>
              </a:blipFill>
            </p:spPr>
            <p:txBody>
              <a:bodyPr/>
              <a:lstStyle/>
              <a:p>
                <a:r>
                  <a:rPr lang="en-US">
                    <a:noFill/>
                  </a:rPr>
                  <a:t> </a:t>
                </a:r>
              </a:p>
            </p:txBody>
          </p:sp>
        </mc:Fallback>
      </mc:AlternateContent>
      <p:cxnSp>
        <p:nvCxnSpPr>
          <p:cNvPr id="33" name="直線單箭頭接點 23"/>
          <p:cNvCxnSpPr/>
          <p:nvPr/>
        </p:nvCxnSpPr>
        <p:spPr>
          <a:xfrm flipV="1">
            <a:off x="3821021" y="4817340"/>
            <a:ext cx="250876" cy="8104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橢圓 28"/>
          <p:cNvSpPr/>
          <p:nvPr/>
        </p:nvSpPr>
        <p:spPr>
          <a:xfrm>
            <a:off x="4027643" y="4636798"/>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35" name="文字方塊 33"/>
              <p:cNvSpPr txBox="1"/>
              <p:nvPr/>
            </p:nvSpPr>
            <p:spPr>
              <a:xfrm>
                <a:off x="4257501" y="4636289"/>
                <a:ext cx="404911" cy="4182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1</m:t>
                          </m:r>
                        </m:sup>
                      </m:sSup>
                    </m:oMath>
                  </m:oMathPara>
                </a14:m>
                <a:endParaRPr lang="zh-TW" altLang="en-US" sz="2118" dirty="0"/>
              </a:p>
            </p:txBody>
          </p:sp>
        </mc:Choice>
        <mc:Fallback xmlns="">
          <p:sp>
            <p:nvSpPr>
              <p:cNvPr id="35" name="文字方塊 33"/>
              <p:cNvSpPr txBox="1">
                <a:spLocks noRot="1" noChangeAspect="1" noMove="1" noResize="1" noEditPoints="1" noAdjustHandles="1" noChangeArrowheads="1" noChangeShapeType="1" noTextEdit="1"/>
              </p:cNvSpPr>
              <p:nvPr/>
            </p:nvSpPr>
            <p:spPr>
              <a:xfrm>
                <a:off x="4257501" y="4636289"/>
                <a:ext cx="404911" cy="418256"/>
              </a:xfrm>
              <a:prstGeom prst="rect">
                <a:avLst/>
              </a:prstGeom>
              <a:blipFill>
                <a:blip r:embed="rId10"/>
                <a:stretch>
                  <a:fillRect/>
                </a:stretch>
              </a:blipFill>
            </p:spPr>
            <p:txBody>
              <a:bodyPr/>
              <a:lstStyle/>
              <a:p>
                <a:r>
                  <a:rPr lang="en-US">
                    <a:noFill/>
                  </a:rPr>
                  <a:t> </a:t>
                </a:r>
              </a:p>
            </p:txBody>
          </p:sp>
        </mc:Fallback>
      </mc:AlternateContent>
      <p:sp>
        <p:nvSpPr>
          <p:cNvPr id="40" name="橢圓 38"/>
          <p:cNvSpPr/>
          <p:nvPr/>
        </p:nvSpPr>
        <p:spPr>
          <a:xfrm>
            <a:off x="4464372" y="4245055"/>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47" name="文字方塊 44"/>
              <p:cNvSpPr txBox="1"/>
              <p:nvPr/>
            </p:nvSpPr>
            <p:spPr>
              <a:xfrm>
                <a:off x="7818812" y="2720439"/>
                <a:ext cx="2173756" cy="635559"/>
              </a:xfrm>
              <a:prstGeom prst="rect">
                <a:avLst/>
              </a:prstGeom>
              <a:noFill/>
            </p:spPr>
            <p:txBody>
              <a:bodyPr wrap="square" rtlCol="0">
                <a:spAutoFit/>
              </a:bodyPr>
              <a:lstStyle/>
              <a:p>
                <a:r>
                  <a:rPr lang="en-US" altLang="zh-TW" sz="1765" dirty="0"/>
                  <a:t>1. Randomly pick a starting point </a:t>
                </a:r>
                <a14:m>
                  <m:oMath xmlns:m="http://schemas.openxmlformats.org/officeDocument/2006/math">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oMath>
                </a14:m>
                <a:endParaRPr lang="zh-TW" altLang="en-US" sz="1765" dirty="0"/>
              </a:p>
            </p:txBody>
          </p:sp>
        </mc:Choice>
        <mc:Fallback xmlns="">
          <p:sp>
            <p:nvSpPr>
              <p:cNvPr id="47" name="文字方塊 44"/>
              <p:cNvSpPr txBox="1">
                <a:spLocks noRot="1" noChangeAspect="1" noMove="1" noResize="1" noEditPoints="1" noAdjustHandles="1" noChangeArrowheads="1" noChangeShapeType="1" noTextEdit="1"/>
              </p:cNvSpPr>
              <p:nvPr/>
            </p:nvSpPr>
            <p:spPr>
              <a:xfrm>
                <a:off x="7818812" y="2720439"/>
                <a:ext cx="2173756" cy="635559"/>
              </a:xfrm>
              <a:prstGeom prst="rect">
                <a:avLst/>
              </a:prstGeom>
              <a:blipFill>
                <a:blip r:embed="rId11"/>
                <a:stretch>
                  <a:fillRect l="-2247" t="-3810" b="-13333"/>
                </a:stretch>
              </a:blipFill>
            </p:spPr>
            <p:txBody>
              <a:bodyPr/>
              <a:lstStyle/>
              <a:p>
                <a:r>
                  <a:rPr lang="en-US">
                    <a:noFill/>
                  </a:rPr>
                  <a:t> </a:t>
                </a:r>
              </a:p>
            </p:txBody>
          </p:sp>
        </mc:Fallback>
      </mc:AlternateContent>
      <p:sp>
        <p:nvSpPr>
          <p:cNvPr id="48" name="文字方塊 44"/>
          <p:cNvSpPr txBox="1"/>
          <p:nvPr/>
        </p:nvSpPr>
        <p:spPr>
          <a:xfrm>
            <a:off x="7884919" y="5391968"/>
            <a:ext cx="2417078" cy="363946"/>
          </a:xfrm>
          <a:prstGeom prst="rect">
            <a:avLst/>
          </a:prstGeom>
          <a:noFill/>
        </p:spPr>
        <p:txBody>
          <a:bodyPr wrap="square" rtlCol="0">
            <a:spAutoFit/>
          </a:bodyPr>
          <a:lstStyle/>
          <a:p>
            <a:r>
              <a:rPr lang="en-US" altLang="zh-TW" sz="1765" dirty="0"/>
              <a:t>4. Go to step 2, repeat</a:t>
            </a:r>
            <a:endParaRPr lang="zh-TW" altLang="en-US" sz="1765" dirty="0"/>
          </a:p>
        </p:txBody>
      </p:sp>
      <p:sp>
        <p:nvSpPr>
          <p:cNvPr id="49" name="Rectangle 48"/>
          <p:cNvSpPr/>
          <p:nvPr/>
        </p:nvSpPr>
        <p:spPr>
          <a:xfrm>
            <a:off x="7747949" y="2720439"/>
            <a:ext cx="2491430" cy="3091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mc:AlternateContent xmlns:mc="http://schemas.openxmlformats.org/markup-compatibility/2006" xmlns:a14="http://schemas.microsoft.com/office/drawing/2010/main">
        <mc:Choice Requires="a14">
          <p:sp>
            <p:nvSpPr>
              <p:cNvPr id="50" name="文字方塊 39"/>
              <p:cNvSpPr txBox="1"/>
              <p:nvPr/>
            </p:nvSpPr>
            <p:spPr>
              <a:xfrm>
                <a:off x="4014194" y="5236193"/>
                <a:ext cx="1117870" cy="325923"/>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118" i="1">
                          <a:latin typeface="Cambria Math" panose="02040503050406030204" pitchFamily="18" charset="0"/>
                        </a:rPr>
                        <m:t>−</m:t>
                      </m:r>
                      <m:r>
                        <a:rPr lang="zh-TW" altLang="en-US" sz="2118" i="1">
                          <a:latin typeface="Cambria Math" panose="02040503050406030204" pitchFamily="18" charset="0"/>
                        </a:rPr>
                        <m:t>𝛻</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0</m:t>
                              </m:r>
                            </m:sup>
                          </m:sSup>
                        </m:e>
                      </m:d>
                    </m:oMath>
                  </m:oMathPara>
                </a14:m>
                <a:endParaRPr lang="zh-TW" altLang="en-US" sz="2118" dirty="0"/>
              </a:p>
            </p:txBody>
          </p:sp>
        </mc:Choice>
        <mc:Fallback xmlns="">
          <p:sp>
            <p:nvSpPr>
              <p:cNvPr id="50" name="文字方塊 39"/>
              <p:cNvSpPr txBox="1">
                <a:spLocks noRot="1" noChangeAspect="1" noMove="1" noResize="1" noEditPoints="1" noAdjustHandles="1" noChangeArrowheads="1" noChangeShapeType="1" noTextEdit="1"/>
              </p:cNvSpPr>
              <p:nvPr/>
            </p:nvSpPr>
            <p:spPr>
              <a:xfrm>
                <a:off x="4014194" y="5236193"/>
                <a:ext cx="1117870" cy="3259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字方塊 36"/>
              <p:cNvSpPr txBox="1"/>
              <p:nvPr/>
            </p:nvSpPr>
            <p:spPr>
              <a:xfrm>
                <a:off x="1870624" y="4987403"/>
                <a:ext cx="1777016" cy="651845"/>
              </a:xfrm>
              <a:prstGeom prst="rect">
                <a:avLst/>
              </a:prstGeom>
            </p:spPr>
            <p:style>
              <a:lnRef idx="0">
                <a:schemeClr val="accent2"/>
              </a:lnRef>
              <a:fillRef idx="3">
                <a:schemeClr val="accent2"/>
              </a:fillRef>
              <a:effectRef idx="3">
                <a:schemeClr val="accent2"/>
              </a:effectRef>
              <a:fontRef idx="minor">
                <a:schemeClr val="lt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1</m:t>
                          </m:r>
                        </m:sup>
                      </m:sSup>
                      <m:r>
                        <a:rPr lang="en-US" altLang="zh-TW" sz="2118" i="1">
                          <a:latin typeface="Cambria Math" panose="02040503050406030204" pitchFamily="18" charset="0"/>
                        </a:rPr>
                        <m:t>=</m:t>
                      </m:r>
                    </m:oMath>
                  </m:oMathPara>
                </a14:m>
                <a:endParaRPr lang="en-US" altLang="zh-TW" sz="2118"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0</m:t>
                          </m:r>
                        </m:sup>
                      </m:sSup>
                      <m:r>
                        <a:rPr lang="en-US" altLang="zh-TW" sz="2118" i="1">
                          <a:latin typeface="Cambria Math" panose="02040503050406030204" pitchFamily="18" charset="0"/>
                        </a:rPr>
                        <m:t>−</m:t>
                      </m:r>
                      <m:r>
                        <a:rPr lang="zh-TW" altLang="en-US" sz="2118" i="1">
                          <a:latin typeface="Cambria Math" panose="02040503050406030204" pitchFamily="18" charset="0"/>
                        </a:rPr>
                        <m:t>𝛼𝛻</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0</m:t>
                              </m:r>
                            </m:sup>
                          </m:sSup>
                        </m:e>
                      </m:d>
                    </m:oMath>
                  </m:oMathPara>
                </a14:m>
                <a:endParaRPr lang="zh-TW" altLang="en-US" sz="2118" dirty="0"/>
              </a:p>
            </p:txBody>
          </p:sp>
        </mc:Choice>
        <mc:Fallback xmlns="">
          <p:sp>
            <p:nvSpPr>
              <p:cNvPr id="51" name="文字方塊 36"/>
              <p:cNvSpPr txBox="1">
                <a:spLocks noRot="1" noChangeAspect="1" noMove="1" noResize="1" noEditPoints="1" noAdjustHandles="1" noChangeArrowheads="1" noChangeShapeType="1" noTextEdit="1"/>
              </p:cNvSpPr>
              <p:nvPr/>
            </p:nvSpPr>
            <p:spPr>
              <a:xfrm>
                <a:off x="1870624" y="4987403"/>
                <a:ext cx="1777016" cy="65184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文字方塊 25"/>
              <p:cNvSpPr txBox="1"/>
              <p:nvPr/>
            </p:nvSpPr>
            <p:spPr>
              <a:xfrm>
                <a:off x="4709174" y="4023368"/>
                <a:ext cx="404911" cy="4182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m:t>
                          </m:r>
                        </m:sup>
                      </m:sSup>
                    </m:oMath>
                  </m:oMathPara>
                </a14:m>
                <a:endParaRPr lang="zh-TW" altLang="en-US" sz="2118" dirty="0"/>
              </a:p>
            </p:txBody>
          </p:sp>
        </mc:Choice>
        <mc:Fallback xmlns="">
          <p:sp>
            <p:nvSpPr>
              <p:cNvPr id="52" name="文字方塊 25"/>
              <p:cNvSpPr txBox="1">
                <a:spLocks noRot="1" noChangeAspect="1" noMove="1" noResize="1" noEditPoints="1" noAdjustHandles="1" noChangeArrowheads="1" noChangeShapeType="1" noTextEdit="1"/>
              </p:cNvSpPr>
              <p:nvPr/>
            </p:nvSpPr>
            <p:spPr>
              <a:xfrm>
                <a:off x="4709174" y="4023368"/>
                <a:ext cx="404911" cy="41825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字方塊 23"/>
              <p:cNvSpPr txBox="1"/>
              <p:nvPr/>
            </p:nvSpPr>
            <p:spPr>
              <a:xfrm>
                <a:off x="7747948" y="5927844"/>
                <a:ext cx="2435860" cy="604396"/>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765" i="1">
                          <a:latin typeface="Cambria Math" panose="02040503050406030204" pitchFamily="18" charset="0"/>
                        </a:rPr>
                        <m:t>𝛻</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r>
                        <a:rPr lang="en-US" altLang="zh-TW" sz="1765" i="1">
                          <a:latin typeface="Cambria Math" panose="02040503050406030204" pitchFamily="18" charset="0"/>
                        </a:rPr>
                        <m:t>=</m:t>
                      </m:r>
                      <m:d>
                        <m:dPr>
                          <m:begChr m:val="["/>
                          <m:endChr m:val="]"/>
                          <m:ctrlPr>
                            <a:rPr lang="en-US" altLang="zh-TW" sz="1765" i="1">
                              <a:latin typeface="Cambria Math" panose="02040503050406030204" pitchFamily="18" charset="0"/>
                            </a:rPr>
                          </m:ctrlPr>
                        </m:dPr>
                        <m:e>
                          <m:m>
                            <m:mPr>
                              <m:mcs>
                                <m:mc>
                                  <m:mcPr>
                                    <m:count m:val="1"/>
                                    <m:mcJc m:val="center"/>
                                  </m:mcPr>
                                </m:mc>
                              </m:mcs>
                              <m:ctrlPr>
                                <a:rPr lang="en-US" altLang="zh-TW" sz="1765" i="1">
                                  <a:latin typeface="Cambria Math" panose="02040503050406030204" pitchFamily="18" charset="0"/>
                                </a:rPr>
                              </m:ctrlPr>
                            </m:mPr>
                            <m:mr>
                              <m:e>
                                <m:r>
                                  <m:rPr>
                                    <m:brk m:alnAt="7"/>
                                  </m:rPr>
                                  <a:rPr lang="zh-TW" altLang="en-US" sz="1765" i="1">
                                    <a:latin typeface="Cambria Math" panose="02040503050406030204" pitchFamily="18" charset="0"/>
                                  </a:rPr>
                                  <m:t>𝜕</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r>
                                  <m:rPr>
                                    <m:brk m:alnAt="7"/>
                                  </m:rPr>
                                  <a:rPr lang="en-US" altLang="zh-TW" sz="1765" i="1">
                                    <a:latin typeface="Cambria Math" panose="02040503050406030204" pitchFamily="18" charset="0"/>
                                  </a:rPr>
                                  <m:t>/</m:t>
                                </m:r>
                                <m:r>
                                  <a:rPr lang="zh-TW" altLang="en-US" sz="1765" i="1">
                                    <a:latin typeface="Cambria Math" panose="02040503050406030204" pitchFamily="18" charset="0"/>
                                  </a:rPr>
                                  <m:t>𝜕</m:t>
                                </m:r>
                                <m:sSub>
                                  <m:sSubPr>
                                    <m:ctrlPr>
                                      <a:rPr lang="en-US" altLang="zh-TW" sz="1765" i="1">
                                        <a:latin typeface="Cambria Math" panose="02040503050406030204" pitchFamily="18" charset="0"/>
                                      </a:rPr>
                                    </m:ctrlPr>
                                  </m:sSubPr>
                                  <m:e>
                                    <m:r>
                                      <a:rPr lang="en-US" altLang="zh-TW" sz="1765" i="1">
                                        <a:latin typeface="Cambria Math" panose="02040503050406030204" pitchFamily="18" charset="0"/>
                                      </a:rPr>
                                      <m:t>𝑤</m:t>
                                    </m:r>
                                  </m:e>
                                  <m:sub>
                                    <m:r>
                                      <a:rPr lang="en-US" altLang="zh-TW" sz="1765" i="1">
                                        <a:latin typeface="Cambria Math" panose="02040503050406030204" pitchFamily="18" charset="0"/>
                                      </a:rPr>
                                      <m:t>1</m:t>
                                    </m:r>
                                  </m:sub>
                                </m:sSub>
                              </m:e>
                            </m:mr>
                            <m:mr>
                              <m:e>
                                <m:r>
                                  <m:rPr>
                                    <m:brk m:alnAt="7"/>
                                  </m:rPr>
                                  <a:rPr lang="zh-TW" altLang="en-US" sz="1765" i="1">
                                    <a:latin typeface="Cambria Math" panose="02040503050406030204" pitchFamily="18" charset="0"/>
                                  </a:rPr>
                                  <m:t>𝜕</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r>
                                  <m:rPr>
                                    <m:brk m:alnAt="7"/>
                                  </m:rPr>
                                  <a:rPr lang="en-US" altLang="zh-TW" sz="1765" i="1">
                                    <a:latin typeface="Cambria Math" panose="02040503050406030204" pitchFamily="18" charset="0"/>
                                  </a:rPr>
                                  <m:t>/</m:t>
                                </m:r>
                                <m:r>
                                  <a:rPr lang="zh-TW" altLang="en-US" sz="1765" i="1">
                                    <a:latin typeface="Cambria Math" panose="02040503050406030204" pitchFamily="18" charset="0"/>
                                  </a:rPr>
                                  <m:t>𝜕</m:t>
                                </m:r>
                                <m:sSub>
                                  <m:sSubPr>
                                    <m:ctrlPr>
                                      <a:rPr lang="en-US" altLang="zh-TW" sz="1765" i="1">
                                        <a:latin typeface="Cambria Math" panose="02040503050406030204" pitchFamily="18" charset="0"/>
                                      </a:rPr>
                                    </m:ctrlPr>
                                  </m:sSubPr>
                                  <m:e>
                                    <m:r>
                                      <a:rPr lang="en-US" altLang="zh-TW" sz="1765" i="1">
                                        <a:latin typeface="Cambria Math" panose="02040503050406030204" pitchFamily="18" charset="0"/>
                                      </a:rPr>
                                      <m:t>𝑤</m:t>
                                    </m:r>
                                  </m:e>
                                  <m:sub>
                                    <m:r>
                                      <a:rPr lang="en-US" altLang="zh-TW" sz="1765" i="1">
                                        <a:latin typeface="Cambria Math" panose="02040503050406030204" pitchFamily="18" charset="0"/>
                                      </a:rPr>
                                      <m:t>2</m:t>
                                    </m:r>
                                  </m:sub>
                                </m:sSub>
                              </m:e>
                            </m:mr>
                          </m:m>
                        </m:e>
                      </m:d>
                    </m:oMath>
                  </m:oMathPara>
                </a14:m>
                <a:endParaRPr lang="zh-TW" altLang="en-US" sz="1765" dirty="0"/>
              </a:p>
            </p:txBody>
          </p:sp>
        </mc:Choice>
        <mc:Fallback xmlns="">
          <p:sp>
            <p:nvSpPr>
              <p:cNvPr id="53" name="文字方塊 23"/>
              <p:cNvSpPr txBox="1">
                <a:spLocks noRot="1" noChangeAspect="1" noMove="1" noResize="1" noEditPoints="1" noAdjustHandles="1" noChangeArrowheads="1" noChangeShapeType="1" noTextEdit="1"/>
              </p:cNvSpPr>
              <p:nvPr/>
            </p:nvSpPr>
            <p:spPr>
              <a:xfrm>
                <a:off x="7747948" y="5927844"/>
                <a:ext cx="2435860" cy="604396"/>
              </a:xfrm>
              <a:prstGeom prst="rect">
                <a:avLst/>
              </a:prstGeom>
              <a:blipFill>
                <a:blip r:embed="rId15"/>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FBCF524-9BF8-4823-A749-1D8B2731AD65}"/>
              </a:ext>
            </a:extLst>
          </p:cNvPr>
          <p:cNvSpPr txBox="1"/>
          <p:nvPr/>
        </p:nvSpPr>
        <p:spPr>
          <a:xfrm>
            <a:off x="4507588" y="6636876"/>
            <a:ext cx="4055359"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349157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50"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p:sp>
        <p:nvSpPr>
          <p:cNvPr id="3" name="Content Placeholder 2"/>
          <p:cNvSpPr>
            <a:spLocks noGrp="1"/>
          </p:cNvSpPr>
          <p:nvPr>
            <p:ph idx="1"/>
          </p:nvPr>
        </p:nvSpPr>
        <p:spPr/>
        <p:txBody>
          <a:bodyPr/>
          <a:lstStyle/>
          <a:p>
            <a:r>
              <a:rPr lang="en-US" dirty="0"/>
              <a:t>Example (contd.)</a:t>
            </a:r>
          </a:p>
        </p:txBody>
      </p:sp>
      <p:grpSp>
        <p:nvGrpSpPr>
          <p:cNvPr id="21" name="群組 3"/>
          <p:cNvGrpSpPr/>
          <p:nvPr/>
        </p:nvGrpSpPr>
        <p:grpSpPr>
          <a:xfrm>
            <a:off x="2121696" y="2730100"/>
            <a:ext cx="5689789" cy="4049157"/>
            <a:chOff x="706835" y="2341625"/>
            <a:chExt cx="6113826" cy="4234137"/>
          </a:xfrm>
        </p:grpSpPr>
        <p:pic>
          <p:nvPicPr>
            <p:cNvPr id="22" name="圖片 4"/>
            <p:cNvPicPr>
              <a:picLocks noChangeAspect="1"/>
            </p:cNvPicPr>
            <p:nvPr/>
          </p:nvPicPr>
          <p:blipFill rotWithShape="1">
            <a:blip r:embed="rId2">
              <a:extLst>
                <a:ext uri="{28A0092B-C50C-407E-A947-70E740481C1C}">
                  <a14:useLocalDpi xmlns:a14="http://schemas.microsoft.com/office/drawing/2010/main" val="0"/>
                </a:ext>
              </a:extLst>
            </a:blip>
            <a:srcRect t="7191" b="5873"/>
            <a:stretch/>
          </p:blipFill>
          <p:spPr>
            <a:xfrm>
              <a:off x="706835" y="2341625"/>
              <a:ext cx="6113826" cy="3986343"/>
            </a:xfrm>
            <a:prstGeom prst="rect">
              <a:avLst/>
            </a:prstGeom>
          </p:spPr>
        </p:pic>
        <mc:AlternateContent xmlns:mc="http://schemas.openxmlformats.org/markup-compatibility/2006" xmlns:a14="http://schemas.microsoft.com/office/drawing/2010/main">
          <mc:Choice Requires="a14">
            <p:sp>
              <p:nvSpPr>
                <p:cNvPr id="23" name="文字方塊 5"/>
                <p:cNvSpPr txBox="1"/>
                <p:nvPr/>
              </p:nvSpPr>
              <p:spPr>
                <a:xfrm>
                  <a:off x="3402379" y="6234950"/>
                  <a:ext cx="400439" cy="340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118" i="1">
                                <a:latin typeface="Cambria Math" panose="02040503050406030204" pitchFamily="18" charset="0"/>
                              </a:rPr>
                            </m:ctrlPr>
                          </m:sSubPr>
                          <m:e>
                            <m:r>
                              <a:rPr lang="en-US" altLang="zh-TW" sz="2118" i="1">
                                <a:latin typeface="Cambria Math" panose="02040503050406030204" pitchFamily="18" charset="0"/>
                              </a:rPr>
                              <m:t>𝑤</m:t>
                            </m:r>
                          </m:e>
                          <m:sub>
                            <m:r>
                              <a:rPr lang="en-US" altLang="zh-TW" sz="2118" i="1">
                                <a:latin typeface="Cambria Math" panose="02040503050406030204" pitchFamily="18" charset="0"/>
                              </a:rPr>
                              <m:t>1</m:t>
                            </m:r>
                          </m:sub>
                        </m:sSub>
                      </m:oMath>
                    </m:oMathPara>
                  </a14:m>
                  <a:endParaRPr lang="zh-TW" altLang="en-US" sz="2118" dirty="0"/>
                </a:p>
              </p:txBody>
            </p:sp>
          </mc:Choice>
          <mc:Fallback xmlns="">
            <p:sp>
              <p:nvSpPr>
                <p:cNvPr id="23" name="文字方塊 5"/>
                <p:cNvSpPr txBox="1">
                  <a:spLocks noRot="1" noChangeAspect="1" noMove="1" noResize="1" noEditPoints="1" noAdjustHandles="1" noChangeArrowheads="1" noChangeShapeType="1" noTextEdit="1"/>
                </p:cNvSpPr>
                <p:nvPr/>
              </p:nvSpPr>
              <p:spPr>
                <a:xfrm>
                  <a:off x="3402379" y="6234950"/>
                  <a:ext cx="400439" cy="340812"/>
                </a:xfrm>
                <a:prstGeom prst="rect">
                  <a:avLst/>
                </a:prstGeom>
                <a:blipFill>
                  <a:blip r:embed="rId3"/>
                  <a:stretch>
                    <a:fillRect l="-9836" r="-655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6"/>
                <p:cNvSpPr txBox="1"/>
                <p:nvPr/>
              </p:nvSpPr>
              <p:spPr>
                <a:xfrm>
                  <a:off x="843326" y="4119935"/>
                  <a:ext cx="407192" cy="340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118" i="1">
                                <a:latin typeface="Cambria Math" panose="02040503050406030204" pitchFamily="18" charset="0"/>
                              </a:rPr>
                            </m:ctrlPr>
                          </m:sSubPr>
                          <m:e>
                            <m:r>
                              <a:rPr lang="en-US" altLang="zh-TW" sz="2118" i="1">
                                <a:latin typeface="Cambria Math" panose="02040503050406030204" pitchFamily="18" charset="0"/>
                              </a:rPr>
                              <m:t>𝑤</m:t>
                            </m:r>
                          </m:e>
                          <m:sub>
                            <m:r>
                              <a:rPr lang="en-US" altLang="zh-TW" sz="2118" i="1">
                                <a:latin typeface="Cambria Math" panose="02040503050406030204" pitchFamily="18" charset="0"/>
                              </a:rPr>
                              <m:t>2</m:t>
                            </m:r>
                          </m:sub>
                        </m:sSub>
                      </m:oMath>
                    </m:oMathPara>
                  </a14:m>
                  <a:endParaRPr lang="zh-TW" altLang="en-US" sz="2118" dirty="0"/>
                </a:p>
              </p:txBody>
            </p:sp>
          </mc:Choice>
          <mc:Fallback xmlns="">
            <p:sp>
              <p:nvSpPr>
                <p:cNvPr id="24" name="文字方塊 6"/>
                <p:cNvSpPr txBox="1">
                  <a:spLocks noRot="1" noChangeAspect="1" noMove="1" noResize="1" noEditPoints="1" noAdjustHandles="1" noChangeArrowheads="1" noChangeShapeType="1" noTextEdit="1"/>
                </p:cNvSpPr>
                <p:nvPr/>
              </p:nvSpPr>
              <p:spPr>
                <a:xfrm>
                  <a:off x="843326" y="4119935"/>
                  <a:ext cx="407192" cy="340812"/>
                </a:xfrm>
                <a:prstGeom prst="rect">
                  <a:avLst/>
                </a:prstGeom>
                <a:blipFill>
                  <a:blip r:embed="rId4"/>
                  <a:stretch>
                    <a:fillRect l="-9677" r="-6452" b="-13208"/>
                  </a:stretch>
                </a:blipFill>
              </p:spPr>
              <p:txBody>
                <a:bodyPr/>
                <a:lstStyle/>
                <a:p>
                  <a:r>
                    <a:rPr lang="en-US">
                      <a:noFill/>
                    </a:rPr>
                    <a:t> </a:t>
                  </a:r>
                </a:p>
              </p:txBody>
            </p:sp>
          </mc:Fallback>
        </mc:AlternateContent>
      </p:grpSp>
      <p:sp>
        <p:nvSpPr>
          <p:cNvPr id="25" name="橢圓 8"/>
          <p:cNvSpPr/>
          <p:nvPr/>
        </p:nvSpPr>
        <p:spPr>
          <a:xfrm>
            <a:off x="3567703" y="5621330"/>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26" name="文字方塊 22"/>
              <p:cNvSpPr txBox="1"/>
              <p:nvPr/>
            </p:nvSpPr>
            <p:spPr>
              <a:xfrm>
                <a:off x="7840568" y="3503297"/>
                <a:ext cx="2335361" cy="635559"/>
              </a:xfrm>
              <a:prstGeom prst="rect">
                <a:avLst/>
              </a:prstGeom>
              <a:noFill/>
            </p:spPr>
            <p:txBody>
              <a:bodyPr wrap="square" rtlCol="0">
                <a:spAutoFit/>
              </a:bodyPr>
              <a:lstStyle/>
              <a:p>
                <a:r>
                  <a:rPr lang="en-US" altLang="zh-TW" sz="1765" dirty="0"/>
                  <a:t>2. Compute the gradient at </a:t>
                </a:r>
                <a14:m>
                  <m:oMath xmlns:m="http://schemas.openxmlformats.org/officeDocument/2006/math">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oMath>
                </a14:m>
                <a:r>
                  <a:rPr lang="en-US" altLang="zh-TW" sz="1765" dirty="0"/>
                  <a:t>,</a:t>
                </a:r>
                <a14:m>
                  <m:oMath xmlns:m="http://schemas.openxmlformats.org/officeDocument/2006/math">
                    <m:r>
                      <a:rPr lang="zh-TW" altLang="en-US" sz="1765" i="1">
                        <a:latin typeface="Cambria Math" panose="02040503050406030204" pitchFamily="18" charset="0"/>
                      </a:rPr>
                      <m:t>𝛻</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oMath>
                </a14:m>
                <a:endParaRPr lang="zh-TW" altLang="en-US" sz="1765" dirty="0"/>
              </a:p>
            </p:txBody>
          </p:sp>
        </mc:Choice>
        <mc:Fallback xmlns="">
          <p:sp>
            <p:nvSpPr>
              <p:cNvPr id="26" name="文字方塊 22"/>
              <p:cNvSpPr txBox="1">
                <a:spLocks noRot="1" noChangeAspect="1" noMove="1" noResize="1" noEditPoints="1" noAdjustHandles="1" noChangeArrowheads="1" noChangeShapeType="1" noTextEdit="1"/>
              </p:cNvSpPr>
              <p:nvPr/>
            </p:nvSpPr>
            <p:spPr>
              <a:xfrm>
                <a:off x="7840568" y="3503297"/>
                <a:ext cx="2335361" cy="635559"/>
              </a:xfrm>
              <a:prstGeom prst="rect">
                <a:avLst/>
              </a:prstGeom>
              <a:blipFill>
                <a:blip r:embed="rId5"/>
                <a:stretch>
                  <a:fillRect l="-1828" t="-3846" b="-144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5"/>
              <p:cNvSpPr txBox="1"/>
              <p:nvPr/>
            </p:nvSpPr>
            <p:spPr>
              <a:xfrm>
                <a:off x="3797561" y="5620821"/>
                <a:ext cx="404911" cy="4182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0</m:t>
                          </m:r>
                        </m:sup>
                      </m:sSup>
                    </m:oMath>
                  </m:oMathPara>
                </a14:m>
                <a:endParaRPr lang="zh-TW" altLang="en-US" sz="2118" dirty="0"/>
              </a:p>
            </p:txBody>
          </p:sp>
        </mc:Choice>
        <mc:Fallback xmlns="">
          <p:sp>
            <p:nvSpPr>
              <p:cNvPr id="28" name="文字方塊 25"/>
              <p:cNvSpPr txBox="1">
                <a:spLocks noRot="1" noChangeAspect="1" noMove="1" noResize="1" noEditPoints="1" noAdjustHandles="1" noChangeArrowheads="1" noChangeShapeType="1" noTextEdit="1"/>
              </p:cNvSpPr>
              <p:nvPr/>
            </p:nvSpPr>
            <p:spPr>
              <a:xfrm>
                <a:off x="3797561" y="5620821"/>
                <a:ext cx="404911" cy="41825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9"/>
              <p:cNvSpPr txBox="1"/>
              <p:nvPr/>
            </p:nvSpPr>
            <p:spPr>
              <a:xfrm>
                <a:off x="7867868" y="4311848"/>
                <a:ext cx="2434129" cy="907171"/>
              </a:xfrm>
              <a:prstGeom prst="rect">
                <a:avLst/>
              </a:prstGeom>
              <a:noFill/>
            </p:spPr>
            <p:txBody>
              <a:bodyPr wrap="square" rtlCol="0">
                <a:spAutoFit/>
              </a:bodyPr>
              <a:lstStyle/>
              <a:p>
                <a:r>
                  <a:rPr lang="en-US" altLang="zh-TW" sz="1765" dirty="0"/>
                  <a:t>3. Times the learning rate </a:t>
                </a:r>
                <a14:m>
                  <m:oMath xmlns:m="http://schemas.openxmlformats.org/officeDocument/2006/math">
                    <m:r>
                      <a:rPr lang="zh-TW" altLang="en-US" sz="1765" i="1">
                        <a:latin typeface="Cambria Math" panose="02040503050406030204" pitchFamily="18" charset="0"/>
                      </a:rPr>
                      <m:t>𝜂</m:t>
                    </m:r>
                  </m:oMath>
                </a14:m>
                <a:r>
                  <a:rPr lang="en-US" altLang="zh-TW" sz="1765" dirty="0"/>
                  <a:t>, and update </a:t>
                </a:r>
                <a14:m>
                  <m:oMath xmlns:m="http://schemas.openxmlformats.org/officeDocument/2006/math">
                    <m:r>
                      <a:rPr lang="zh-TW" altLang="en-US" sz="1765" i="1">
                        <a:latin typeface="Cambria Math" panose="02040503050406030204" pitchFamily="18" charset="0"/>
                      </a:rPr>
                      <m:t>𝜃</m:t>
                    </m:r>
                    <m:r>
                      <a:rPr lang="en-US" altLang="zh-TW" sz="1765" i="1">
                        <a:latin typeface="Cambria Math" panose="02040503050406030204" pitchFamily="18" charset="0"/>
                      </a:rPr>
                      <m:t>,</m:t>
                    </m:r>
                  </m:oMath>
                </a14:m>
                <a:endParaRPr lang="en-US" altLang="zh-TW" sz="1765" dirty="0"/>
              </a:p>
              <a:p>
                <a:pPr/>
                <a14:m>
                  <m:oMathPara xmlns:m="http://schemas.openxmlformats.org/officeDocument/2006/math">
                    <m:oMathParaPr>
                      <m:jc m:val="centerGroup"/>
                    </m:oMathParaPr>
                    <m:oMath xmlns:m="http://schemas.openxmlformats.org/officeDocument/2006/math">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𝑛𝑒𝑤</m:t>
                          </m:r>
                        </m:sup>
                      </m:sSup>
                      <m:r>
                        <a:rPr lang="en-US" altLang="zh-TW" sz="1765" i="1">
                          <a:latin typeface="Cambria Math" panose="02040503050406030204" pitchFamily="18" charset="0"/>
                        </a:rPr>
                        <m:t>=</m:t>
                      </m:r>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r>
                        <a:rPr lang="en-US" altLang="zh-TW" sz="1765" i="1">
                          <a:latin typeface="Cambria Math" panose="02040503050406030204" pitchFamily="18" charset="0"/>
                        </a:rPr>
                        <m:t>−</m:t>
                      </m:r>
                      <m:r>
                        <a:rPr lang="zh-TW" altLang="en-US" sz="1765" i="1">
                          <a:latin typeface="Cambria Math" panose="02040503050406030204" pitchFamily="18" charset="0"/>
                        </a:rPr>
                        <m:t>𝛼𝛻</m:t>
                      </m:r>
                      <m:r>
                        <a:rPr lang="en-US" altLang="zh-TW" sz="1765" i="1">
                          <a:latin typeface="Cambria Math" panose="02040503050406030204" pitchFamily="18" charset="0"/>
                          <a:ea typeface="Cambria Math" panose="02040503050406030204" pitchFamily="18" charset="0"/>
                        </a:rPr>
                        <m:t>ℒ</m:t>
                      </m:r>
                      <m:d>
                        <m:dPr>
                          <m:ctrlPr>
                            <a:rPr lang="en-US" altLang="zh-TW" sz="1765" i="1">
                              <a:latin typeface="Cambria Math" panose="02040503050406030204" pitchFamily="18" charset="0"/>
                            </a:rPr>
                          </m:ctrlPr>
                        </m:dPr>
                        <m:e>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e>
                      </m:d>
                    </m:oMath>
                  </m:oMathPara>
                </a14:m>
                <a:endParaRPr lang="zh-TW" altLang="en-US" sz="1765" dirty="0"/>
              </a:p>
            </p:txBody>
          </p:sp>
        </mc:Choice>
        <mc:Fallback xmlns="">
          <p:sp>
            <p:nvSpPr>
              <p:cNvPr id="29" name="文字方塊 29"/>
              <p:cNvSpPr txBox="1">
                <a:spLocks noRot="1" noChangeAspect="1" noMove="1" noResize="1" noEditPoints="1" noAdjustHandles="1" noChangeArrowheads="1" noChangeShapeType="1" noTextEdit="1"/>
              </p:cNvSpPr>
              <p:nvPr/>
            </p:nvSpPr>
            <p:spPr>
              <a:xfrm>
                <a:off x="7867868" y="4311848"/>
                <a:ext cx="2434129" cy="907171"/>
              </a:xfrm>
              <a:prstGeom prst="rect">
                <a:avLst/>
              </a:prstGeom>
              <a:blipFill>
                <a:blip r:embed="rId7"/>
                <a:stretch>
                  <a:fillRect l="-2005" t="-2685"/>
                </a:stretch>
              </a:blipFill>
            </p:spPr>
            <p:txBody>
              <a:bodyPr/>
              <a:lstStyle/>
              <a:p>
                <a:r>
                  <a:rPr lang="en-US">
                    <a:noFill/>
                  </a:rPr>
                  <a:t> </a:t>
                </a:r>
              </a:p>
            </p:txBody>
          </p:sp>
        </mc:Fallback>
      </mc:AlternateContent>
      <p:cxnSp>
        <p:nvCxnSpPr>
          <p:cNvPr id="33" name="直線單箭頭接點 23"/>
          <p:cNvCxnSpPr/>
          <p:nvPr/>
        </p:nvCxnSpPr>
        <p:spPr>
          <a:xfrm flipV="1">
            <a:off x="3693948" y="4817340"/>
            <a:ext cx="250876" cy="8104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橢圓 28"/>
          <p:cNvSpPr/>
          <p:nvPr/>
        </p:nvSpPr>
        <p:spPr>
          <a:xfrm>
            <a:off x="3900570" y="4636798"/>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35" name="文字方塊 33"/>
              <p:cNvSpPr txBox="1"/>
              <p:nvPr/>
            </p:nvSpPr>
            <p:spPr>
              <a:xfrm>
                <a:off x="4130428" y="4636289"/>
                <a:ext cx="404911" cy="4182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1</m:t>
                          </m:r>
                        </m:sup>
                      </m:sSup>
                    </m:oMath>
                  </m:oMathPara>
                </a14:m>
                <a:endParaRPr lang="zh-TW" altLang="en-US" sz="2118" dirty="0"/>
              </a:p>
            </p:txBody>
          </p:sp>
        </mc:Choice>
        <mc:Fallback xmlns="">
          <p:sp>
            <p:nvSpPr>
              <p:cNvPr id="35" name="文字方塊 33"/>
              <p:cNvSpPr txBox="1">
                <a:spLocks noRot="1" noChangeAspect="1" noMove="1" noResize="1" noEditPoints="1" noAdjustHandles="1" noChangeArrowheads="1" noChangeShapeType="1" noTextEdit="1"/>
              </p:cNvSpPr>
              <p:nvPr/>
            </p:nvSpPr>
            <p:spPr>
              <a:xfrm>
                <a:off x="4130428" y="4636289"/>
                <a:ext cx="404911" cy="41825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字方塊 36"/>
              <p:cNvSpPr txBox="1"/>
              <p:nvPr/>
            </p:nvSpPr>
            <p:spPr>
              <a:xfrm>
                <a:off x="2448327" y="4194212"/>
                <a:ext cx="1682768" cy="325923"/>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1</m:t>
                          </m:r>
                        </m:sup>
                      </m:sSup>
                      <m:r>
                        <a:rPr lang="en-US" altLang="zh-TW" sz="2118" i="1">
                          <a:latin typeface="Cambria Math" panose="02040503050406030204" pitchFamily="18" charset="0"/>
                        </a:rPr>
                        <m:t>−</m:t>
                      </m:r>
                      <m:r>
                        <a:rPr lang="zh-TW" altLang="en-US" sz="2118" i="1">
                          <a:latin typeface="Cambria Math" panose="02040503050406030204" pitchFamily="18" charset="0"/>
                        </a:rPr>
                        <m:t>𝛼𝛻</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1</m:t>
                              </m:r>
                            </m:sup>
                          </m:sSup>
                        </m:e>
                      </m:d>
                    </m:oMath>
                  </m:oMathPara>
                </a14:m>
                <a:endParaRPr lang="zh-TW" altLang="en-US" sz="2118" dirty="0"/>
              </a:p>
            </p:txBody>
          </p:sp>
        </mc:Choice>
        <mc:Fallback xmlns="">
          <p:sp>
            <p:nvSpPr>
              <p:cNvPr id="38" name="文字方塊 36"/>
              <p:cNvSpPr txBox="1">
                <a:spLocks noRot="1" noChangeAspect="1" noMove="1" noResize="1" noEditPoints="1" noAdjustHandles="1" noChangeArrowheads="1" noChangeShapeType="1" noTextEdit="1"/>
              </p:cNvSpPr>
              <p:nvPr/>
            </p:nvSpPr>
            <p:spPr>
              <a:xfrm>
                <a:off x="2448327" y="4194212"/>
                <a:ext cx="1682768" cy="325923"/>
              </a:xfrm>
              <a:prstGeom prst="rect">
                <a:avLst/>
              </a:prstGeom>
              <a:blipFill>
                <a:blip r:embed="rId9"/>
                <a:stretch>
                  <a:fillRect/>
                </a:stretch>
              </a:blipFill>
            </p:spPr>
            <p:txBody>
              <a:bodyPr/>
              <a:lstStyle/>
              <a:p>
                <a:r>
                  <a:rPr lang="en-US">
                    <a:noFill/>
                  </a:rPr>
                  <a:t> </a:t>
                </a:r>
              </a:p>
            </p:txBody>
          </p:sp>
        </mc:Fallback>
      </mc:AlternateContent>
      <p:cxnSp>
        <p:nvCxnSpPr>
          <p:cNvPr id="39" name="直線單箭頭接點 37"/>
          <p:cNvCxnSpPr/>
          <p:nvPr/>
        </p:nvCxnSpPr>
        <p:spPr>
          <a:xfrm flipV="1">
            <a:off x="4006163" y="4406571"/>
            <a:ext cx="343836" cy="285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橢圓 38"/>
          <p:cNvSpPr/>
          <p:nvPr/>
        </p:nvSpPr>
        <p:spPr>
          <a:xfrm>
            <a:off x="4337299" y="4245055"/>
            <a:ext cx="190691" cy="1906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42" name="文字方塊 40"/>
              <p:cNvSpPr txBox="1"/>
              <p:nvPr/>
            </p:nvSpPr>
            <p:spPr>
              <a:xfrm>
                <a:off x="4787314" y="4338703"/>
                <a:ext cx="1694438" cy="325923"/>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2</m:t>
                          </m:r>
                        </m:sup>
                      </m:sSup>
                      <m:r>
                        <a:rPr lang="en-US" altLang="zh-TW" sz="2118" i="1">
                          <a:latin typeface="Cambria Math" panose="02040503050406030204" pitchFamily="18" charset="0"/>
                        </a:rPr>
                        <m:t>−</m:t>
                      </m:r>
                      <m:r>
                        <a:rPr lang="zh-TW" altLang="en-US" sz="2118" i="1">
                          <a:latin typeface="Cambria Math" panose="02040503050406030204" pitchFamily="18" charset="0"/>
                        </a:rPr>
                        <m:t>𝛼𝛻</m:t>
                      </m:r>
                      <m:r>
                        <a:rPr lang="en-US" altLang="zh-TW" sz="2118" i="1">
                          <a:latin typeface="Cambria Math" panose="02040503050406030204" pitchFamily="18" charset="0"/>
                          <a:ea typeface="Cambria Math" panose="02040503050406030204" pitchFamily="18" charset="0"/>
                        </a:rPr>
                        <m:t>ℒ</m:t>
                      </m:r>
                      <m:d>
                        <m:dPr>
                          <m:ctrlPr>
                            <a:rPr lang="en-US" altLang="zh-TW" sz="2118" i="1">
                              <a:latin typeface="Cambria Math" panose="02040503050406030204" pitchFamily="18" charset="0"/>
                            </a:rPr>
                          </m:ctrlPr>
                        </m:dPr>
                        <m:e>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2</m:t>
                              </m:r>
                            </m:sup>
                          </m:sSup>
                        </m:e>
                      </m:d>
                    </m:oMath>
                  </m:oMathPara>
                </a14:m>
                <a:endParaRPr lang="zh-TW" altLang="en-US" sz="2118" dirty="0"/>
              </a:p>
            </p:txBody>
          </p:sp>
        </mc:Choice>
        <mc:Fallback xmlns="">
          <p:sp>
            <p:nvSpPr>
              <p:cNvPr id="42" name="文字方塊 40"/>
              <p:cNvSpPr txBox="1">
                <a:spLocks noRot="1" noChangeAspect="1" noMove="1" noResize="1" noEditPoints="1" noAdjustHandles="1" noChangeArrowheads="1" noChangeShapeType="1" noTextEdit="1"/>
              </p:cNvSpPr>
              <p:nvPr/>
            </p:nvSpPr>
            <p:spPr>
              <a:xfrm>
                <a:off x="4787314" y="4338703"/>
                <a:ext cx="1694438" cy="32592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字方塊 41"/>
              <p:cNvSpPr txBox="1"/>
              <p:nvPr/>
            </p:nvSpPr>
            <p:spPr>
              <a:xfrm>
                <a:off x="4190955" y="3768670"/>
                <a:ext cx="404911" cy="4182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2</m:t>
                          </m:r>
                        </m:sup>
                      </m:sSup>
                    </m:oMath>
                  </m:oMathPara>
                </a14:m>
                <a:endParaRPr lang="zh-TW" altLang="en-US" sz="2118" dirty="0"/>
              </a:p>
            </p:txBody>
          </p:sp>
        </mc:Choice>
        <mc:Fallback xmlns="">
          <p:sp>
            <p:nvSpPr>
              <p:cNvPr id="43" name="文字方塊 41"/>
              <p:cNvSpPr txBox="1">
                <a:spLocks noRot="1" noChangeAspect="1" noMove="1" noResize="1" noEditPoints="1" noAdjustHandles="1" noChangeArrowheads="1" noChangeShapeType="1" noTextEdit="1"/>
              </p:cNvSpPr>
              <p:nvPr/>
            </p:nvSpPr>
            <p:spPr>
              <a:xfrm>
                <a:off x="4190955" y="3768670"/>
                <a:ext cx="404911" cy="418256"/>
              </a:xfrm>
              <a:prstGeom prst="rect">
                <a:avLst/>
              </a:prstGeom>
              <a:blipFill>
                <a:blip r:embed="rId11"/>
                <a:stretch>
                  <a:fillRect/>
                </a:stretch>
              </a:blipFill>
            </p:spPr>
            <p:txBody>
              <a:bodyPr/>
              <a:lstStyle/>
              <a:p>
                <a:r>
                  <a:rPr lang="en-US">
                    <a:noFill/>
                  </a:rPr>
                  <a:t> </a:t>
                </a:r>
              </a:p>
            </p:txBody>
          </p:sp>
        </mc:Fallback>
      </mc:AlternateContent>
      <p:cxnSp>
        <p:nvCxnSpPr>
          <p:cNvPr id="44" name="直線單箭頭接點 42"/>
          <p:cNvCxnSpPr/>
          <p:nvPr/>
        </p:nvCxnSpPr>
        <p:spPr>
          <a:xfrm flipV="1">
            <a:off x="4517630" y="4245055"/>
            <a:ext cx="464160" cy="541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12"/>
          <p:cNvSpPr/>
          <p:nvPr/>
        </p:nvSpPr>
        <p:spPr>
          <a:xfrm>
            <a:off x="3046250" y="2330840"/>
            <a:ext cx="4120316" cy="4374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765" dirty="0"/>
              <a:t>Eventually, we would reach a minimum …..</a:t>
            </a:r>
            <a:endParaRPr lang="zh-TW" altLang="en-US" sz="1765" dirty="0"/>
          </a:p>
        </p:txBody>
      </p:sp>
      <mc:AlternateContent xmlns:mc="http://schemas.openxmlformats.org/markup-compatibility/2006" xmlns:a14="http://schemas.microsoft.com/office/drawing/2010/main">
        <mc:Choice Requires="a14">
          <p:sp>
            <p:nvSpPr>
              <p:cNvPr id="47" name="文字方塊 44"/>
              <p:cNvSpPr txBox="1"/>
              <p:nvPr/>
            </p:nvSpPr>
            <p:spPr>
              <a:xfrm>
                <a:off x="7818812" y="2720439"/>
                <a:ext cx="2173756" cy="635559"/>
              </a:xfrm>
              <a:prstGeom prst="rect">
                <a:avLst/>
              </a:prstGeom>
              <a:noFill/>
            </p:spPr>
            <p:txBody>
              <a:bodyPr wrap="square" rtlCol="0">
                <a:spAutoFit/>
              </a:bodyPr>
              <a:lstStyle/>
              <a:p>
                <a:r>
                  <a:rPr lang="en-US" altLang="zh-TW" sz="1765" dirty="0"/>
                  <a:t>1. Randomly pick a starting point </a:t>
                </a:r>
                <a14:m>
                  <m:oMath xmlns:m="http://schemas.openxmlformats.org/officeDocument/2006/math">
                    <m:sSup>
                      <m:sSupPr>
                        <m:ctrlPr>
                          <a:rPr lang="en-US" altLang="zh-TW" sz="1765" i="1">
                            <a:latin typeface="Cambria Math" panose="02040503050406030204" pitchFamily="18" charset="0"/>
                          </a:rPr>
                        </m:ctrlPr>
                      </m:sSupPr>
                      <m:e>
                        <m:r>
                          <a:rPr lang="zh-TW" altLang="en-US" sz="1765" i="1">
                            <a:latin typeface="Cambria Math" panose="02040503050406030204" pitchFamily="18" charset="0"/>
                          </a:rPr>
                          <m:t>𝜃</m:t>
                        </m:r>
                      </m:e>
                      <m:sup>
                        <m:r>
                          <a:rPr lang="en-US" altLang="zh-TW" sz="1765" i="1">
                            <a:latin typeface="Cambria Math" panose="02040503050406030204" pitchFamily="18" charset="0"/>
                          </a:rPr>
                          <m:t>0</m:t>
                        </m:r>
                      </m:sup>
                    </m:sSup>
                  </m:oMath>
                </a14:m>
                <a:endParaRPr lang="zh-TW" altLang="en-US" sz="1765" dirty="0"/>
              </a:p>
            </p:txBody>
          </p:sp>
        </mc:Choice>
        <mc:Fallback xmlns="">
          <p:sp>
            <p:nvSpPr>
              <p:cNvPr id="47" name="文字方塊 44"/>
              <p:cNvSpPr txBox="1">
                <a:spLocks noRot="1" noChangeAspect="1" noMove="1" noResize="1" noEditPoints="1" noAdjustHandles="1" noChangeArrowheads="1" noChangeShapeType="1" noTextEdit="1"/>
              </p:cNvSpPr>
              <p:nvPr/>
            </p:nvSpPr>
            <p:spPr>
              <a:xfrm>
                <a:off x="7818812" y="2720439"/>
                <a:ext cx="2173756" cy="635559"/>
              </a:xfrm>
              <a:prstGeom prst="rect">
                <a:avLst/>
              </a:prstGeom>
              <a:blipFill>
                <a:blip r:embed="rId12"/>
                <a:stretch>
                  <a:fillRect l="-2247" t="-3810" b="-13333"/>
                </a:stretch>
              </a:blipFill>
            </p:spPr>
            <p:txBody>
              <a:bodyPr/>
              <a:lstStyle/>
              <a:p>
                <a:r>
                  <a:rPr lang="en-US">
                    <a:noFill/>
                  </a:rPr>
                  <a:t> </a:t>
                </a:r>
              </a:p>
            </p:txBody>
          </p:sp>
        </mc:Fallback>
      </mc:AlternateContent>
      <p:sp>
        <p:nvSpPr>
          <p:cNvPr id="48" name="文字方塊 44"/>
          <p:cNvSpPr txBox="1"/>
          <p:nvPr/>
        </p:nvSpPr>
        <p:spPr>
          <a:xfrm>
            <a:off x="7884919" y="5391968"/>
            <a:ext cx="2417078" cy="363946"/>
          </a:xfrm>
          <a:prstGeom prst="rect">
            <a:avLst/>
          </a:prstGeom>
          <a:noFill/>
        </p:spPr>
        <p:txBody>
          <a:bodyPr wrap="square" rtlCol="0">
            <a:spAutoFit/>
          </a:bodyPr>
          <a:lstStyle/>
          <a:p>
            <a:r>
              <a:rPr lang="en-US" altLang="zh-TW" sz="1765" dirty="0"/>
              <a:t>4. Go to step 2, repeat</a:t>
            </a:r>
            <a:endParaRPr lang="zh-TW" altLang="en-US" sz="1765" dirty="0"/>
          </a:p>
        </p:txBody>
      </p:sp>
      <p:sp>
        <p:nvSpPr>
          <p:cNvPr id="49" name="Rectangle 48"/>
          <p:cNvSpPr/>
          <p:nvPr/>
        </p:nvSpPr>
        <p:spPr>
          <a:xfrm>
            <a:off x="7747949" y="2720439"/>
            <a:ext cx="2491430" cy="3091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0" name="TextBox 29">
            <a:extLst>
              <a:ext uri="{FF2B5EF4-FFF2-40B4-BE49-F238E27FC236}">
                <a16:creationId xmlns:a16="http://schemas.microsoft.com/office/drawing/2014/main" id="{69259399-69D1-458C-9A1E-63AC716058C1}"/>
              </a:ext>
            </a:extLst>
          </p:cNvPr>
          <p:cNvSpPr txBox="1"/>
          <p:nvPr/>
        </p:nvSpPr>
        <p:spPr>
          <a:xfrm>
            <a:off x="4826580" y="6640746"/>
            <a:ext cx="3685114"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37231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0" grpId="0" animBg="1"/>
      <p:bldP spid="42" grpId="0" animBg="1"/>
      <p:bldP spid="43"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p:sp>
        <p:nvSpPr>
          <p:cNvPr id="3" name="Content Placeholder 2"/>
          <p:cNvSpPr>
            <a:spLocks noGrp="1"/>
          </p:cNvSpPr>
          <p:nvPr>
            <p:ph idx="1"/>
          </p:nvPr>
        </p:nvSpPr>
        <p:spPr/>
        <p:txBody>
          <a:bodyPr/>
          <a:lstStyle/>
          <a:p>
            <a:r>
              <a:rPr lang="en-US" sz="1941" dirty="0"/>
              <a:t>Gradient descent algorithm stops when a local minimum of the loss surface is reached</a:t>
            </a:r>
          </a:p>
          <a:p>
            <a:pPr lvl="1"/>
            <a:r>
              <a:rPr lang="en-US" sz="1765" dirty="0"/>
              <a:t>GD does not guarantee reaching a global minimum</a:t>
            </a:r>
          </a:p>
          <a:p>
            <a:pPr lvl="1"/>
            <a:r>
              <a:rPr lang="en-US" sz="1765" dirty="0"/>
              <a:t>However, empirical evidence suggests that GD works well for NNs</a:t>
            </a:r>
          </a:p>
          <a:p>
            <a:endParaRPr lang="en-US" dirty="0"/>
          </a:p>
        </p:txBody>
      </p:sp>
      <p:grpSp>
        <p:nvGrpSpPr>
          <p:cNvPr id="8" name="Group 7"/>
          <p:cNvGrpSpPr/>
          <p:nvPr/>
        </p:nvGrpSpPr>
        <p:grpSpPr>
          <a:xfrm>
            <a:off x="1809692" y="3643947"/>
            <a:ext cx="4286308" cy="2699420"/>
            <a:chOff x="1684483" y="3814192"/>
            <a:chExt cx="6873109" cy="384585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60848" y="3814192"/>
              <a:ext cx="6696744" cy="3758603"/>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684483" y="4060750"/>
                  <a:ext cx="862135" cy="479688"/>
                </a:xfrm>
                <a:prstGeom prst="rect">
                  <a:avLst/>
                </a:prstGeom>
                <a:solidFill>
                  <a:schemeClr val="bg1"/>
                </a:solidFill>
              </p:spPr>
              <p:txBody>
                <a:bodyPr wrap="square" rtlCol="0">
                  <a:spAutoFit/>
                </a:bodyPr>
                <a:lstStyle/>
                <a:p>
                  <a14:m>
                    <m:oMath xmlns:m="http://schemas.openxmlformats.org/officeDocument/2006/math">
                      <m:r>
                        <a:rPr lang="en-US" altLang="zh-TW" sz="1588" i="1">
                          <a:latin typeface="Cambria Math" panose="02040503050406030204" pitchFamily="18" charset="0"/>
                          <a:ea typeface="Cambria Math" panose="02040503050406030204" pitchFamily="18" charset="0"/>
                        </a:rPr>
                        <m:t>ℒ</m:t>
                      </m:r>
                      <m:d>
                        <m:dPr>
                          <m:ctrlPr>
                            <a:rPr lang="en-US" altLang="zh-TW" sz="1588" i="1">
                              <a:latin typeface="Cambria Math" panose="02040503050406030204" pitchFamily="18" charset="0"/>
                            </a:rPr>
                          </m:ctrlPr>
                        </m:dPr>
                        <m:e>
                          <m:r>
                            <a:rPr lang="zh-TW" altLang="en-US" sz="1588" i="1">
                              <a:latin typeface="Cambria Math" panose="02040503050406030204" pitchFamily="18" charset="0"/>
                            </a:rPr>
                            <m:t>𝜃</m:t>
                          </m:r>
                        </m:e>
                      </m:d>
                    </m:oMath>
                  </a14:m>
                  <a:r>
                    <a:rPr lang="en-US" sz="1588" dirty="0"/>
                    <a:t> </a:t>
                  </a:r>
                </a:p>
              </p:txBody>
            </p:sp>
          </mc:Choice>
          <mc:Fallback xmlns="">
            <p:sp>
              <p:nvSpPr>
                <p:cNvPr id="5" name="TextBox 4"/>
                <p:cNvSpPr txBox="1">
                  <a:spLocks noRot="1" noChangeAspect="1" noMove="1" noResize="1" noEditPoints="1" noAdjustHandles="1" noChangeArrowheads="1" noChangeShapeType="1" noTextEdit="1"/>
                </p:cNvSpPr>
                <p:nvPr/>
              </p:nvSpPr>
              <p:spPr>
                <a:xfrm>
                  <a:off x="1684483" y="4060750"/>
                  <a:ext cx="862135" cy="4796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911702" y="7180354"/>
                  <a:ext cx="289655" cy="47968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1588" i="1">
                            <a:latin typeface="Cambria Math" panose="02040503050406030204" pitchFamily="18" charset="0"/>
                          </a:rPr>
                          <m:t>𝜃</m:t>
                        </m:r>
                      </m:oMath>
                    </m:oMathPara>
                  </a14:m>
                  <a:endParaRPr lang="en-US" sz="1588" dirty="0"/>
                </a:p>
              </p:txBody>
            </p:sp>
          </mc:Choice>
          <mc:Fallback xmlns="">
            <p:sp>
              <p:nvSpPr>
                <p:cNvPr id="6" name="TextBox 5"/>
                <p:cNvSpPr txBox="1">
                  <a:spLocks noRot="1" noChangeAspect="1" noMove="1" noResize="1" noEditPoints="1" noAdjustHandles="1" noChangeArrowheads="1" noChangeShapeType="1" noTextEdit="1"/>
                </p:cNvSpPr>
                <p:nvPr/>
              </p:nvSpPr>
              <p:spPr>
                <a:xfrm>
                  <a:off x="7911702" y="7180354"/>
                  <a:ext cx="289655" cy="479688"/>
                </a:xfrm>
                <a:prstGeom prst="rect">
                  <a:avLst/>
                </a:prstGeom>
                <a:blipFill>
                  <a:blip r:embed="rId5"/>
                  <a:stretch>
                    <a:fillRect r="-53333"/>
                  </a:stretch>
                </a:blipFill>
              </p:spPr>
              <p:txBody>
                <a:bodyPr/>
                <a:lstStyle/>
                <a:p>
                  <a:r>
                    <a:rPr lang="en-US">
                      <a:noFill/>
                    </a:rPr>
                    <a:t> </a:t>
                  </a:r>
                </a:p>
              </p:txBody>
            </p:sp>
          </mc:Fallback>
        </mc:AlternateContent>
      </p:grpSp>
      <p:pic>
        <p:nvPicPr>
          <p:cNvPr id="9" name="Picture 8"/>
          <p:cNvPicPr>
            <a:picLocks noChangeAspect="1"/>
          </p:cNvPicPr>
          <p:nvPr/>
        </p:nvPicPr>
        <p:blipFill>
          <a:blip r:embed="rId6"/>
          <a:stretch>
            <a:fillRect/>
          </a:stretch>
        </p:blipFill>
        <p:spPr>
          <a:xfrm>
            <a:off x="6325355" y="3262729"/>
            <a:ext cx="4091126" cy="3025413"/>
          </a:xfrm>
          <a:prstGeom prst="rect">
            <a:avLst/>
          </a:prstGeom>
        </p:spPr>
      </p:pic>
      <p:sp>
        <p:nvSpPr>
          <p:cNvPr id="10" name="TextBox 9"/>
          <p:cNvSpPr txBox="1"/>
          <p:nvPr/>
        </p:nvSpPr>
        <p:spPr>
          <a:xfrm>
            <a:off x="2410885" y="6640746"/>
            <a:ext cx="7687913" cy="228076"/>
          </a:xfrm>
          <a:prstGeom prst="rect">
            <a:avLst/>
          </a:prstGeom>
          <a:noFill/>
        </p:spPr>
        <p:txBody>
          <a:bodyPr wrap="square" rtlCol="0">
            <a:spAutoFit/>
          </a:bodyPr>
          <a:lstStyle/>
          <a:p>
            <a:pPr algn="ctr"/>
            <a:r>
              <a:rPr lang="en-US" sz="882" dirty="0"/>
              <a:t>Picture from: </a:t>
            </a:r>
            <a:r>
              <a:rPr lang="en-US" sz="882" dirty="0">
                <a:hlinkClick r:id="rId7"/>
              </a:rPr>
              <a:t>https://blog.paperspace.com/intro-to-optimization-in-deep-learning-gradient-descent/</a:t>
            </a:r>
            <a:endParaRPr lang="en-US" sz="882" dirty="0"/>
          </a:p>
        </p:txBody>
      </p:sp>
    </p:spTree>
    <p:extLst>
      <p:ext uri="{BB962C8B-B14F-4D97-AF65-F5344CB8AC3E}">
        <p14:creationId xmlns:p14="http://schemas.microsoft.com/office/powerpoint/2010/main" val="4199780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9336" y="1156674"/>
                <a:ext cx="8456704" cy="1711247"/>
              </a:xfrm>
            </p:spPr>
            <p:txBody>
              <a:bodyPr/>
              <a:lstStyle/>
              <a:p>
                <a:r>
                  <a:rPr lang="en-US" dirty="0"/>
                  <a:t>For most tasks, the loss surface </a:t>
                </a:r>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smtClean="0">
                            <a:latin typeface="Cambria Math" panose="02040503050406030204" pitchFamily="18" charset="0"/>
                          </a:rPr>
                          <m:t>𝜃</m:t>
                        </m:r>
                      </m:e>
                    </m:d>
                  </m:oMath>
                </a14:m>
                <a:r>
                  <a:rPr lang="en-US" dirty="0"/>
                  <a:t> is highly complex (and non-convex)</a:t>
                </a:r>
              </a:p>
              <a:p>
                <a:endParaRPr lang="en-US" sz="1765"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9336" y="1156674"/>
                <a:ext cx="8456704" cy="1711247"/>
              </a:xfrm>
              <a:blipFill>
                <a:blip r:embed="rId3"/>
                <a:stretch>
                  <a:fillRect l="-1649" t="-5185"/>
                </a:stretch>
              </a:blipFill>
            </p:spPr>
            <p:txBody>
              <a:bodyPr/>
              <a:lstStyle/>
              <a:p>
                <a:r>
                  <a:rPr lang="en-CY">
                    <a:noFill/>
                  </a:rPr>
                  <a:t> </a:t>
                </a:r>
              </a:p>
            </p:txBody>
          </p:sp>
        </mc:Fallback>
      </mc:AlternateContent>
      <p:grpSp>
        <p:nvGrpSpPr>
          <p:cNvPr id="4" name="群組 3"/>
          <p:cNvGrpSpPr>
            <a:grpSpLocks noChangeAspect="1"/>
          </p:cNvGrpSpPr>
          <p:nvPr/>
        </p:nvGrpSpPr>
        <p:grpSpPr>
          <a:xfrm>
            <a:off x="6350146" y="2539490"/>
            <a:ext cx="4025649" cy="3319918"/>
            <a:chOff x="2297793" y="1985961"/>
            <a:chExt cx="5260923" cy="4338638"/>
          </a:xfrm>
        </p:grpSpPr>
        <p:pic>
          <p:nvPicPr>
            <p:cNvPr id="5" name="圖片 4"/>
            <p:cNvPicPr>
              <a:picLocks noChangeAspect="1"/>
            </p:cNvPicPr>
            <p:nvPr/>
          </p:nvPicPr>
          <p:blipFill>
            <a:blip r:embed="rId4"/>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805890" y="2318092"/>
                  <a:ext cx="352527" cy="4969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71" i="1">
                            <a:latin typeface="Cambria Math" panose="02040503050406030204" pitchFamily="18" charset="0"/>
                            <a:ea typeface="Cambria Math" panose="02040503050406030204" pitchFamily="18" charset="0"/>
                          </a:rPr>
                          <m:t>ℒ</m:t>
                        </m:r>
                      </m:oMath>
                    </m:oMathPara>
                  </a14:m>
                  <a:endParaRPr lang="zh-TW" altLang="en-US" sz="247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805890" y="2318092"/>
                  <a:ext cx="352527" cy="496907"/>
                </a:xfrm>
                <a:prstGeom prst="rect">
                  <a:avLst/>
                </a:prstGeom>
                <a:blipFill>
                  <a:blip r:embed="rId5"/>
                  <a:stretch>
                    <a:fillRect l="-24444" r="-20000"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8" y="5437130"/>
                  <a:ext cx="569976" cy="4969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71" i="1">
                                <a:latin typeface="Cambria Math" panose="02040503050406030204" pitchFamily="18" charset="0"/>
                              </a:rPr>
                            </m:ctrlPr>
                          </m:sSubPr>
                          <m:e>
                            <m:r>
                              <a:rPr lang="en-US" altLang="zh-TW" sz="2471" i="1">
                                <a:latin typeface="Cambria Math" panose="02040503050406030204" pitchFamily="18" charset="0"/>
                              </a:rPr>
                              <m:t>𝑤</m:t>
                            </m:r>
                          </m:e>
                          <m:sub>
                            <m:r>
                              <a:rPr lang="en-US" altLang="zh-TW" sz="2471" i="1">
                                <a:latin typeface="Cambria Math" panose="02040503050406030204" pitchFamily="18" charset="0"/>
                              </a:rPr>
                              <m:t>1</m:t>
                            </m:r>
                          </m:sub>
                        </m:sSub>
                      </m:oMath>
                    </m:oMathPara>
                  </a14:m>
                  <a:endParaRPr lang="zh-TW" altLang="en-US" sz="2471"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427448" y="5437130"/>
                  <a:ext cx="569976" cy="496907"/>
                </a:xfrm>
                <a:prstGeom prst="rect">
                  <a:avLst/>
                </a:prstGeom>
                <a:blipFill>
                  <a:blip r:embed="rId6"/>
                  <a:stretch>
                    <a:fillRect l="-8333" r="-2778"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579530" cy="4969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71" i="1">
                                <a:latin typeface="Cambria Math" panose="02040503050406030204" pitchFamily="18" charset="0"/>
                              </a:rPr>
                            </m:ctrlPr>
                          </m:sSubPr>
                          <m:e>
                            <m:r>
                              <a:rPr lang="en-US" altLang="zh-TW" sz="2471" i="1">
                                <a:latin typeface="Cambria Math" panose="02040503050406030204" pitchFamily="18" charset="0"/>
                              </a:rPr>
                              <m:t>𝑤</m:t>
                            </m:r>
                          </m:e>
                          <m:sub>
                            <m:r>
                              <a:rPr lang="en-US" altLang="zh-TW" sz="2471" i="1">
                                <a:latin typeface="Cambria Math" panose="02040503050406030204" pitchFamily="18" charset="0"/>
                              </a:rPr>
                              <m:t>2</m:t>
                            </m:r>
                          </m:sub>
                        </m:sSub>
                      </m:oMath>
                    </m:oMathPara>
                  </a14:m>
                  <a:endParaRPr lang="zh-TW" altLang="en-US" sz="2471"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579530" cy="496907"/>
                </a:xfrm>
                <a:prstGeom prst="rect">
                  <a:avLst/>
                </a:prstGeom>
                <a:blipFill>
                  <a:blip r:embed="rId7"/>
                  <a:stretch>
                    <a:fillRect l="-8219" r="-2740" b="-1290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Content Placeholder 2"/>
              <p:cNvSpPr txBox="1">
                <a:spLocks/>
              </p:cNvSpPr>
              <p:nvPr/>
            </p:nvSpPr>
            <p:spPr>
              <a:xfrm>
                <a:off x="1923313" y="2567527"/>
                <a:ext cx="4359350" cy="4073219"/>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18" dirty="0"/>
                  <a:t>Random initialization in NNs results in different initial parameters </a:t>
                </a:r>
                <a14:m>
                  <m:oMath xmlns:m="http://schemas.openxmlformats.org/officeDocument/2006/math">
                    <m:sSup>
                      <m:sSupPr>
                        <m:ctrlPr>
                          <a:rPr lang="en-US" altLang="zh-TW" sz="2118" i="1">
                            <a:latin typeface="Cambria Math" panose="02040503050406030204" pitchFamily="18" charset="0"/>
                          </a:rPr>
                        </m:ctrlPr>
                      </m:sSupPr>
                      <m:e>
                        <m:r>
                          <a:rPr lang="zh-TW" altLang="en-US" sz="2118" i="1">
                            <a:latin typeface="Cambria Math" panose="02040503050406030204" pitchFamily="18" charset="0"/>
                          </a:rPr>
                          <m:t>𝜃</m:t>
                        </m:r>
                      </m:e>
                      <m:sup>
                        <m:r>
                          <a:rPr lang="en-US" altLang="zh-TW" sz="2118" i="1">
                            <a:latin typeface="Cambria Math" panose="02040503050406030204" pitchFamily="18" charset="0"/>
                          </a:rPr>
                          <m:t>0</m:t>
                        </m:r>
                      </m:sup>
                    </m:sSup>
                  </m:oMath>
                </a14:m>
                <a:endParaRPr lang="en-US" sz="2118" dirty="0"/>
              </a:p>
              <a:p>
                <a:pPr lvl="1"/>
                <a:r>
                  <a:rPr lang="en-US" sz="1941" dirty="0"/>
                  <a:t>Gradient descent may reach different minima at every run</a:t>
                </a:r>
              </a:p>
              <a:p>
                <a:pPr lvl="1"/>
                <a:r>
                  <a:rPr lang="en-US" sz="1941" dirty="0"/>
                  <a:t>Therefore, NN will produce different predicted outputs </a:t>
                </a:r>
              </a:p>
              <a:p>
                <a:r>
                  <a:rPr lang="en-US" sz="2118" dirty="0"/>
                  <a:t>Currently, we don’t have an algorithm that guarantees reaching a global minimum for an arbitrary loss function</a:t>
                </a:r>
              </a:p>
              <a:p>
                <a:pPr lvl="1"/>
                <a:endParaRPr lang="en-US" sz="1941"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923313" y="2567527"/>
                <a:ext cx="4359350" cy="4073219"/>
              </a:xfrm>
              <a:prstGeom prst="rect">
                <a:avLst/>
              </a:prstGeom>
              <a:blipFill>
                <a:blip r:embed="rId8"/>
                <a:stretch>
                  <a:fillRect l="-1678" t="-104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A266884-562C-4133-A035-68A38AE7DE9A}"/>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623929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C826-4D04-4609-A163-BFB7E82BEADE}"/>
              </a:ext>
            </a:extLst>
          </p:cNvPr>
          <p:cNvSpPr>
            <a:spLocks noGrp="1"/>
          </p:cNvSpPr>
          <p:nvPr>
            <p:ph type="title"/>
          </p:nvPr>
        </p:nvSpPr>
        <p:spPr/>
        <p:txBody>
          <a:bodyPr/>
          <a:lstStyle/>
          <a:p>
            <a:r>
              <a:rPr lang="en-US" altLang="zh-TW" dirty="0"/>
              <a:t>Gradient Descent: Practical Issues</a:t>
            </a:r>
            <a:endParaRPr lang="en-IN" dirty="0"/>
          </a:p>
        </p:txBody>
      </p:sp>
      <p:pic>
        <p:nvPicPr>
          <p:cNvPr id="6" name="Picture 5">
            <a:extLst>
              <a:ext uri="{FF2B5EF4-FFF2-40B4-BE49-F238E27FC236}">
                <a16:creationId xmlns:a16="http://schemas.microsoft.com/office/drawing/2014/main" id="{C94D9A14-7D47-4B67-B3AD-95DBD972671E}"/>
              </a:ext>
            </a:extLst>
          </p:cNvPr>
          <p:cNvPicPr>
            <a:picLocks noChangeAspect="1"/>
          </p:cNvPicPr>
          <p:nvPr/>
        </p:nvPicPr>
        <p:blipFill>
          <a:blip r:embed="rId2"/>
          <a:stretch>
            <a:fillRect/>
          </a:stretch>
        </p:blipFill>
        <p:spPr>
          <a:xfrm>
            <a:off x="2135560" y="1988840"/>
            <a:ext cx="5616624" cy="1821282"/>
          </a:xfrm>
          <a:prstGeom prst="rect">
            <a:avLst/>
          </a:prstGeom>
        </p:spPr>
      </p:pic>
      <p:pic>
        <p:nvPicPr>
          <p:cNvPr id="8" name="Picture 7">
            <a:extLst>
              <a:ext uri="{FF2B5EF4-FFF2-40B4-BE49-F238E27FC236}">
                <a16:creationId xmlns:a16="http://schemas.microsoft.com/office/drawing/2014/main" id="{C18E9240-A8BD-4521-B29E-0A662B889A29}"/>
              </a:ext>
            </a:extLst>
          </p:cNvPr>
          <p:cNvPicPr>
            <a:picLocks noChangeAspect="1"/>
          </p:cNvPicPr>
          <p:nvPr/>
        </p:nvPicPr>
        <p:blipFill>
          <a:blip r:embed="rId3"/>
          <a:stretch>
            <a:fillRect/>
          </a:stretch>
        </p:blipFill>
        <p:spPr>
          <a:xfrm>
            <a:off x="2135560" y="4200006"/>
            <a:ext cx="5616624" cy="1821282"/>
          </a:xfrm>
          <a:prstGeom prst="rect">
            <a:avLst/>
          </a:prstGeom>
        </p:spPr>
      </p:pic>
    </p:spTree>
    <p:extLst>
      <p:ext uri="{BB962C8B-B14F-4D97-AF65-F5344CB8AC3E}">
        <p14:creationId xmlns:p14="http://schemas.microsoft.com/office/powerpoint/2010/main" val="4190280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explosion/diminishing problem</a:t>
            </a:r>
          </a:p>
        </p:txBody>
      </p:sp>
      <p:sp>
        <p:nvSpPr>
          <p:cNvPr id="4" name="Rectangle 3"/>
          <p:cNvSpPr/>
          <p:nvPr/>
        </p:nvSpPr>
        <p:spPr>
          <a:xfrm>
            <a:off x="1482436" y="2438400"/>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05745" y="2438400"/>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67600" y="2438399"/>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1773382" y="3761504"/>
            <a:ext cx="2549237" cy="0"/>
          </a:xfrm>
          <a:prstGeom prst="straightConnector1">
            <a:avLst/>
          </a:prstGeom>
          <a:ln w="571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823177" y="2402167"/>
            <a:ext cx="2449645" cy="584775"/>
          </a:xfrm>
          <a:prstGeom prst="rect">
            <a:avLst/>
          </a:prstGeom>
          <a:noFill/>
        </p:spPr>
        <p:txBody>
          <a:bodyPr wrap="none" rtlCol="0">
            <a:spAutoFit/>
          </a:bodyPr>
          <a:lstStyle/>
          <a:p>
            <a:r>
              <a:rPr lang="en-US" sz="3200" dirty="0"/>
              <a:t>Linear + </a:t>
            </a:r>
            <a:r>
              <a:rPr lang="en-US" sz="3200" dirty="0" err="1"/>
              <a:t>ReLU</a:t>
            </a:r>
            <a:endParaRPr lang="en-US" sz="3200" dirty="0"/>
          </a:p>
        </p:txBody>
      </p:sp>
      <p:cxnSp>
        <p:nvCxnSpPr>
          <p:cNvPr id="10" name="Straight Arrow Connector 9"/>
          <p:cNvCxnSpPr/>
          <p:nvPr/>
        </p:nvCxnSpPr>
        <p:spPr>
          <a:xfrm>
            <a:off x="4765964" y="3761504"/>
            <a:ext cx="2549237" cy="0"/>
          </a:xfrm>
          <a:prstGeom prst="straightConnector1">
            <a:avLst/>
          </a:prstGeom>
          <a:ln w="571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815759" y="2402167"/>
            <a:ext cx="2449645" cy="584775"/>
          </a:xfrm>
          <a:prstGeom prst="rect">
            <a:avLst/>
          </a:prstGeom>
          <a:noFill/>
        </p:spPr>
        <p:txBody>
          <a:bodyPr wrap="none" rtlCol="0">
            <a:spAutoFit/>
          </a:bodyPr>
          <a:lstStyle/>
          <a:p>
            <a:r>
              <a:rPr lang="en-US" sz="3200" dirty="0"/>
              <a:t>Linear + </a:t>
            </a:r>
            <a:r>
              <a:rPr lang="en-US" sz="3200" dirty="0" err="1"/>
              <a:t>ReLU</a:t>
            </a:r>
            <a:endParaRPr lang="en-US" sz="3200" dirty="0"/>
          </a:p>
        </p:txBody>
      </p:sp>
      <mc:AlternateContent xmlns:mc="http://schemas.openxmlformats.org/markup-compatibility/2006" xmlns:a14="http://schemas.microsoft.com/office/drawing/2010/main">
        <mc:Choice Requires="a14">
          <p:sp>
            <p:nvSpPr>
              <p:cNvPr id="12" name="TextBox 11"/>
              <p:cNvSpPr txBox="1"/>
              <p:nvPr/>
            </p:nvSpPr>
            <p:spPr>
              <a:xfrm>
                <a:off x="2632597" y="3279041"/>
                <a:ext cx="5343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𝑊</m:t>
                          </m:r>
                        </m:e>
                        <m:sub>
                          <m:r>
                            <a:rPr lang="en-US" sz="2800" b="0" i="1" smtClean="0">
                              <a:latin typeface="Cambria Math" panose="02040503050406030204" pitchFamily="18" charset="0"/>
                            </a:rPr>
                            <m:t>1</m:t>
                          </m:r>
                        </m:sub>
                      </m:sSub>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632597" y="3279041"/>
                <a:ext cx="534377"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625179" y="3299725"/>
                <a:ext cx="54264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𝑊</m:t>
                          </m:r>
                        </m:e>
                        <m:sub>
                          <m:r>
                            <a:rPr lang="en-US" sz="2800" b="0" i="1" smtClean="0">
                              <a:latin typeface="Cambria Math" panose="02040503050406030204" pitchFamily="18" charset="0"/>
                            </a:rPr>
                            <m:t>2</m:t>
                          </m:r>
                        </m:sub>
                      </m:sSub>
                    </m:oMath>
                  </m:oMathPara>
                </a14:m>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625179" y="3299725"/>
                <a:ext cx="542649" cy="430887"/>
              </a:xfrm>
              <a:prstGeom prst="rect">
                <a:avLst/>
              </a:prstGeom>
              <a:blipFill>
                <a:blip r:embed="rId3"/>
                <a:stretch>
                  <a:fillRect/>
                </a:stretch>
              </a:blipFill>
            </p:spPr>
            <p:txBody>
              <a:bodyPr/>
              <a:lstStyle/>
              <a:p>
                <a:r>
                  <a:rPr lang="en-US">
                    <a:noFill/>
                  </a:rPr>
                  <a:t> </a:t>
                </a:r>
              </a:p>
            </p:txBody>
          </p:sp>
        </mc:Fallback>
      </mc:AlternateContent>
      <p:cxnSp>
        <p:nvCxnSpPr>
          <p:cNvPr id="14" name="Straight Arrow Connector 13"/>
          <p:cNvCxnSpPr/>
          <p:nvPr/>
        </p:nvCxnSpPr>
        <p:spPr>
          <a:xfrm>
            <a:off x="1823177" y="4082613"/>
            <a:ext cx="2549237" cy="0"/>
          </a:xfrm>
          <a:prstGeom prst="straightConnector1">
            <a:avLst/>
          </a:prstGeom>
          <a:ln w="57150">
            <a:solidFill>
              <a:srgbClr val="C00000"/>
            </a:solidFill>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4815759" y="4085062"/>
            <a:ext cx="2549237" cy="0"/>
          </a:xfrm>
          <a:prstGeom prst="straightConnector1">
            <a:avLst/>
          </a:prstGeom>
          <a:ln w="57150">
            <a:solidFill>
              <a:srgbClr val="C00000"/>
            </a:solidFill>
            <a:headEnd type="arrow" w="med" len="med"/>
            <a:tailEnd type="non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2847343" y="4118662"/>
                <a:ext cx="628762" cy="436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𝑊</m:t>
                          </m:r>
                        </m:e>
                        <m:sub>
                          <m:r>
                            <a:rPr lang="en-US" sz="2800" b="0" i="1" smtClean="0">
                              <a:latin typeface="Cambria Math" panose="02040503050406030204" pitchFamily="18" charset="0"/>
                            </a:rPr>
                            <m:t>1</m:t>
                          </m:r>
                        </m:sub>
                        <m:sup>
                          <m:r>
                            <a:rPr lang="en-US" sz="2800" b="0" i="1" smtClean="0">
                              <a:latin typeface="Cambria Math" panose="02040503050406030204" pitchFamily="18" charset="0"/>
                            </a:rPr>
                            <m:t>𝑇</m:t>
                          </m:r>
                        </m:sup>
                      </m:sSubSup>
                    </m:oMath>
                  </m:oMathPara>
                </a14:m>
                <a:endParaRPr lang="en-US"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847343" y="4118662"/>
                <a:ext cx="628762" cy="4361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839925" y="4139346"/>
                <a:ext cx="628762" cy="436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𝑊</m:t>
                          </m:r>
                        </m:e>
                        <m:sub>
                          <m:r>
                            <a:rPr lang="en-US" sz="2800" b="0" i="1" smtClean="0">
                              <a:latin typeface="Cambria Math" panose="02040503050406030204" pitchFamily="18" charset="0"/>
                            </a:rPr>
                            <m:t>2</m:t>
                          </m:r>
                        </m:sub>
                        <m:sup>
                          <m:r>
                            <a:rPr lang="en-US" sz="2800" b="0" i="1" smtClean="0">
                              <a:latin typeface="Cambria Math" panose="02040503050406030204" pitchFamily="18" charset="0"/>
                            </a:rPr>
                            <m:t>𝑇</m:t>
                          </m:r>
                        </m:sup>
                      </m:sSubSup>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839925" y="4139346"/>
                <a:ext cx="628762" cy="436914"/>
              </a:xfrm>
              <a:prstGeom prst="rect">
                <a:avLst/>
              </a:prstGeom>
              <a:blipFill>
                <a:blip r:embed="rId5"/>
                <a:stretch>
                  <a:fillRect/>
                </a:stretch>
              </a:blipFill>
            </p:spPr>
            <p:txBody>
              <a:bodyPr/>
              <a:lstStyle/>
              <a:p>
                <a:r>
                  <a:rPr lang="en-US">
                    <a:noFill/>
                  </a:rPr>
                  <a:t> </a:t>
                </a:r>
              </a:p>
            </p:txBody>
          </p:sp>
        </mc:Fallback>
      </mc:AlternateContent>
      <p:sp>
        <p:nvSpPr>
          <p:cNvPr id="18" name="Rectangle 17"/>
          <p:cNvSpPr/>
          <p:nvPr/>
        </p:nvSpPr>
        <p:spPr>
          <a:xfrm>
            <a:off x="10460182" y="2438399"/>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p:nvPr/>
        </p:nvCxnSpPr>
        <p:spPr>
          <a:xfrm>
            <a:off x="7758546" y="3761504"/>
            <a:ext cx="2549237" cy="0"/>
          </a:xfrm>
          <a:prstGeom prst="straightConnector1">
            <a:avLst/>
          </a:prstGeom>
          <a:ln w="571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808341" y="2402167"/>
            <a:ext cx="2449645" cy="584775"/>
          </a:xfrm>
          <a:prstGeom prst="rect">
            <a:avLst/>
          </a:prstGeom>
          <a:noFill/>
        </p:spPr>
        <p:txBody>
          <a:bodyPr wrap="none" rtlCol="0">
            <a:spAutoFit/>
          </a:bodyPr>
          <a:lstStyle/>
          <a:p>
            <a:r>
              <a:rPr lang="en-US" sz="3200" dirty="0"/>
              <a:t>Linear + </a:t>
            </a:r>
            <a:r>
              <a:rPr lang="en-US" sz="3200" dirty="0" err="1"/>
              <a:t>ReLU</a:t>
            </a:r>
            <a:endParaRPr lang="en-US" sz="3200" dirty="0"/>
          </a:p>
        </p:txBody>
      </p:sp>
      <mc:AlternateContent xmlns:mc="http://schemas.openxmlformats.org/markup-compatibility/2006" xmlns:a14="http://schemas.microsoft.com/office/drawing/2010/main">
        <mc:Choice Requires="a14">
          <p:sp>
            <p:nvSpPr>
              <p:cNvPr id="21" name="TextBox 20"/>
              <p:cNvSpPr txBox="1"/>
              <p:nvPr/>
            </p:nvSpPr>
            <p:spPr>
              <a:xfrm>
                <a:off x="8617761" y="3299725"/>
                <a:ext cx="5426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𝑊</m:t>
                          </m:r>
                        </m:e>
                        <m:sub>
                          <m:r>
                            <a:rPr lang="en-US" sz="2800" b="0" i="1" smtClean="0">
                              <a:latin typeface="Cambria Math" panose="02040503050406030204" pitchFamily="18" charset="0"/>
                            </a:rPr>
                            <m:t>3</m:t>
                          </m:r>
                        </m:sub>
                      </m:sSub>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617761" y="3299725"/>
                <a:ext cx="542648" cy="430887"/>
              </a:xfrm>
              <a:prstGeom prst="rect">
                <a:avLst/>
              </a:prstGeom>
              <a:blipFill>
                <a:blip r:embed="rId6"/>
                <a:stretch>
                  <a:fillRect/>
                </a:stretch>
              </a:blipFill>
            </p:spPr>
            <p:txBody>
              <a:bodyPr/>
              <a:lstStyle/>
              <a:p>
                <a:r>
                  <a:rPr lang="en-US">
                    <a:noFill/>
                  </a:rPr>
                  <a:t> </a:t>
                </a:r>
              </a:p>
            </p:txBody>
          </p:sp>
        </mc:Fallback>
      </mc:AlternateContent>
      <p:cxnSp>
        <p:nvCxnSpPr>
          <p:cNvPr id="22" name="Straight Arrow Connector 21"/>
          <p:cNvCxnSpPr/>
          <p:nvPr/>
        </p:nvCxnSpPr>
        <p:spPr>
          <a:xfrm>
            <a:off x="7808341" y="4085062"/>
            <a:ext cx="2549237" cy="0"/>
          </a:xfrm>
          <a:prstGeom prst="straightConnector1">
            <a:avLst/>
          </a:prstGeom>
          <a:ln w="57150">
            <a:solidFill>
              <a:srgbClr val="C00000"/>
            </a:solidFill>
            <a:headEnd type="arrow" w="med" len="med"/>
            <a:tailEnd type="non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8832507" y="4139346"/>
                <a:ext cx="628762" cy="4390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𝑊</m:t>
                          </m:r>
                        </m:e>
                        <m:sub>
                          <m:r>
                            <a:rPr lang="en-US" sz="2800" b="0" i="1" smtClean="0">
                              <a:latin typeface="Cambria Math" panose="02040503050406030204" pitchFamily="18" charset="0"/>
                            </a:rPr>
                            <m:t>3</m:t>
                          </m:r>
                        </m:sub>
                        <m:sup>
                          <m:r>
                            <a:rPr lang="en-US" sz="2800" b="0" i="1" smtClean="0">
                              <a:latin typeface="Cambria Math" panose="02040503050406030204" pitchFamily="18" charset="0"/>
                            </a:rPr>
                            <m:t>𝑇</m:t>
                          </m:r>
                        </m:sup>
                      </m:sSubSup>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832507" y="4139346"/>
                <a:ext cx="628762" cy="4390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325695" y="1860025"/>
                <a:ext cx="4476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0</m:t>
                          </m:r>
                        </m:sub>
                      </m:sSub>
                    </m:oMath>
                  </m:oMathPara>
                </a14:m>
                <a:endParaRPr lang="en-US" sz="2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325695" y="1860025"/>
                <a:ext cx="447687"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257986" y="1862902"/>
                <a:ext cx="4394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1</m:t>
                          </m:r>
                        </m:sub>
                      </m:sSub>
                    </m:oMath>
                  </m:oMathPara>
                </a14:m>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4257986" y="1862902"/>
                <a:ext cx="439415"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7360654" y="1863166"/>
                <a:ext cx="4476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2</m:t>
                          </m:r>
                        </m:sub>
                      </m:sSub>
                    </m:oMath>
                  </m:oMathPara>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7360654" y="1863166"/>
                <a:ext cx="447687"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292945" y="1866043"/>
                <a:ext cx="4476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3</m:t>
                          </m:r>
                        </m:sub>
                      </m:sSub>
                    </m:oMath>
                  </m:oMathPara>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0292945" y="1866043"/>
                <a:ext cx="447687" cy="4308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2098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explosion/diminishing problem</a:t>
            </a:r>
          </a:p>
        </p:txBody>
      </p:sp>
      <p:sp>
        <p:nvSpPr>
          <p:cNvPr id="4" name="Rectangle 3"/>
          <p:cNvSpPr/>
          <p:nvPr/>
        </p:nvSpPr>
        <p:spPr>
          <a:xfrm>
            <a:off x="1482436" y="2154382"/>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05745" y="2154382"/>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67600" y="2154381"/>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1773382" y="3477486"/>
            <a:ext cx="2549237" cy="0"/>
          </a:xfrm>
          <a:prstGeom prst="straightConnector1">
            <a:avLst/>
          </a:prstGeom>
          <a:ln w="571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2391216" y="2118149"/>
            <a:ext cx="1212191" cy="584775"/>
          </a:xfrm>
          <a:prstGeom prst="rect">
            <a:avLst/>
          </a:prstGeom>
          <a:noFill/>
        </p:spPr>
        <p:txBody>
          <a:bodyPr wrap="none" rtlCol="0">
            <a:spAutoFit/>
          </a:bodyPr>
          <a:lstStyle/>
          <a:p>
            <a:r>
              <a:rPr lang="en-US" sz="3200" dirty="0"/>
              <a:t>Linear</a:t>
            </a:r>
          </a:p>
        </p:txBody>
      </p:sp>
      <p:cxnSp>
        <p:nvCxnSpPr>
          <p:cNvPr id="10" name="Straight Arrow Connector 9"/>
          <p:cNvCxnSpPr/>
          <p:nvPr/>
        </p:nvCxnSpPr>
        <p:spPr>
          <a:xfrm>
            <a:off x="4765964" y="3477486"/>
            <a:ext cx="2549237" cy="0"/>
          </a:xfrm>
          <a:prstGeom prst="straightConnector1">
            <a:avLst/>
          </a:prstGeom>
          <a:ln w="571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5383798" y="2118149"/>
            <a:ext cx="1212191" cy="584775"/>
          </a:xfrm>
          <a:prstGeom prst="rect">
            <a:avLst/>
          </a:prstGeom>
          <a:noFill/>
        </p:spPr>
        <p:txBody>
          <a:bodyPr wrap="none" rtlCol="0">
            <a:spAutoFit/>
          </a:bodyPr>
          <a:lstStyle/>
          <a:p>
            <a:r>
              <a:rPr lang="en-US" sz="3200" dirty="0"/>
              <a:t>Linear</a:t>
            </a:r>
          </a:p>
        </p:txBody>
      </p:sp>
      <mc:AlternateContent xmlns:mc="http://schemas.openxmlformats.org/markup-compatibility/2006" xmlns:a14="http://schemas.microsoft.com/office/drawing/2010/main">
        <mc:Choice Requires="a14">
          <p:sp>
            <p:nvSpPr>
              <p:cNvPr id="12" name="TextBox 11"/>
              <p:cNvSpPr txBox="1"/>
              <p:nvPr/>
            </p:nvSpPr>
            <p:spPr>
              <a:xfrm>
                <a:off x="2632597" y="2995023"/>
                <a:ext cx="67851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𝑊</m:t>
                          </m:r>
                        </m:e>
                        <m:sub/>
                      </m:sSub>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632597" y="2995023"/>
                <a:ext cx="678519"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625179" y="3015707"/>
                <a:ext cx="67851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𝑊</m:t>
                          </m:r>
                        </m:e>
                        <m:sub/>
                      </m:sSub>
                    </m:oMath>
                  </m:oMathPara>
                </a14:m>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625179" y="3015707"/>
                <a:ext cx="678519" cy="430887"/>
              </a:xfrm>
              <a:prstGeom prst="rect">
                <a:avLst/>
              </a:prstGeom>
              <a:blipFill>
                <a:blip r:embed="rId3"/>
                <a:stretch>
                  <a:fillRect/>
                </a:stretch>
              </a:blipFill>
            </p:spPr>
            <p:txBody>
              <a:bodyPr/>
              <a:lstStyle/>
              <a:p>
                <a:r>
                  <a:rPr lang="en-US">
                    <a:noFill/>
                  </a:rPr>
                  <a:t> </a:t>
                </a:r>
              </a:p>
            </p:txBody>
          </p:sp>
        </mc:Fallback>
      </mc:AlternateContent>
      <p:cxnSp>
        <p:nvCxnSpPr>
          <p:cNvPr id="14" name="Straight Arrow Connector 13"/>
          <p:cNvCxnSpPr/>
          <p:nvPr/>
        </p:nvCxnSpPr>
        <p:spPr>
          <a:xfrm>
            <a:off x="1823177" y="3798595"/>
            <a:ext cx="2549237" cy="0"/>
          </a:xfrm>
          <a:prstGeom prst="straightConnector1">
            <a:avLst/>
          </a:prstGeom>
          <a:ln w="57150">
            <a:solidFill>
              <a:srgbClr val="C00000"/>
            </a:solidFill>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4815759" y="3801044"/>
            <a:ext cx="2549237" cy="0"/>
          </a:xfrm>
          <a:prstGeom prst="straightConnector1">
            <a:avLst/>
          </a:prstGeom>
          <a:ln w="57150">
            <a:solidFill>
              <a:srgbClr val="C00000"/>
            </a:solidFill>
            <a:headEnd type="arrow" w="med" len="med"/>
            <a:tailEnd type="non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2847343" y="3834644"/>
                <a:ext cx="630814" cy="475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𝑊</m:t>
                          </m:r>
                        </m:e>
                        <m:sub/>
                        <m:sup>
                          <m:r>
                            <a:rPr lang="en-US" sz="2800" b="0" i="1" smtClean="0">
                              <a:latin typeface="Cambria Math" panose="02040503050406030204" pitchFamily="18" charset="0"/>
                            </a:rPr>
                            <m:t>𝑇</m:t>
                          </m:r>
                        </m:sup>
                      </m:sSubSup>
                    </m:oMath>
                  </m:oMathPara>
                </a14:m>
                <a:endParaRPr lang="en-US"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847343" y="3834644"/>
                <a:ext cx="630814" cy="47506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839925" y="3855328"/>
                <a:ext cx="630814" cy="475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𝑊</m:t>
                          </m:r>
                        </m:e>
                        <m:sub/>
                        <m:sup>
                          <m:r>
                            <a:rPr lang="en-US" sz="2800" b="0" i="1" smtClean="0">
                              <a:latin typeface="Cambria Math" panose="02040503050406030204" pitchFamily="18" charset="0"/>
                            </a:rPr>
                            <m:t>𝑇</m:t>
                          </m:r>
                        </m:sup>
                      </m:sSubSup>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839925" y="3855328"/>
                <a:ext cx="630814" cy="475066"/>
              </a:xfrm>
              <a:prstGeom prst="rect">
                <a:avLst/>
              </a:prstGeom>
              <a:blipFill>
                <a:blip r:embed="rId5"/>
                <a:stretch>
                  <a:fillRect/>
                </a:stretch>
              </a:blipFill>
            </p:spPr>
            <p:txBody>
              <a:bodyPr/>
              <a:lstStyle/>
              <a:p>
                <a:r>
                  <a:rPr lang="en-US">
                    <a:noFill/>
                  </a:rPr>
                  <a:t> </a:t>
                </a:r>
              </a:p>
            </p:txBody>
          </p:sp>
        </mc:Fallback>
      </mc:AlternateContent>
      <p:sp>
        <p:nvSpPr>
          <p:cNvPr id="18" name="Rectangle 17"/>
          <p:cNvSpPr/>
          <p:nvPr/>
        </p:nvSpPr>
        <p:spPr>
          <a:xfrm>
            <a:off x="10460182" y="2154381"/>
            <a:ext cx="173181" cy="301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p:nvPr/>
        </p:nvCxnSpPr>
        <p:spPr>
          <a:xfrm>
            <a:off x="7758546" y="3477486"/>
            <a:ext cx="2549237" cy="0"/>
          </a:xfrm>
          <a:prstGeom prst="straightConnector1">
            <a:avLst/>
          </a:prstGeom>
          <a:ln w="571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8376380" y="2118149"/>
            <a:ext cx="1212191" cy="584775"/>
          </a:xfrm>
          <a:prstGeom prst="rect">
            <a:avLst/>
          </a:prstGeom>
          <a:noFill/>
        </p:spPr>
        <p:txBody>
          <a:bodyPr wrap="none" rtlCol="0">
            <a:spAutoFit/>
          </a:bodyPr>
          <a:lstStyle/>
          <a:p>
            <a:r>
              <a:rPr lang="en-US" sz="3200" dirty="0"/>
              <a:t>Linear</a:t>
            </a:r>
          </a:p>
        </p:txBody>
      </p:sp>
      <mc:AlternateContent xmlns:mc="http://schemas.openxmlformats.org/markup-compatibility/2006" xmlns:a14="http://schemas.microsoft.com/office/drawing/2010/main">
        <mc:Choice Requires="a14">
          <p:sp>
            <p:nvSpPr>
              <p:cNvPr id="21" name="TextBox 20"/>
              <p:cNvSpPr txBox="1"/>
              <p:nvPr/>
            </p:nvSpPr>
            <p:spPr>
              <a:xfrm>
                <a:off x="8617761" y="3015707"/>
                <a:ext cx="67851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𝑊</m:t>
                          </m:r>
                        </m:e>
                        <m:sub/>
                      </m:sSub>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617761" y="3015707"/>
                <a:ext cx="678519" cy="430887"/>
              </a:xfrm>
              <a:prstGeom prst="rect">
                <a:avLst/>
              </a:prstGeom>
              <a:blipFill>
                <a:blip r:embed="rId6"/>
                <a:stretch>
                  <a:fillRect/>
                </a:stretch>
              </a:blipFill>
            </p:spPr>
            <p:txBody>
              <a:bodyPr/>
              <a:lstStyle/>
              <a:p>
                <a:r>
                  <a:rPr lang="en-US">
                    <a:noFill/>
                  </a:rPr>
                  <a:t> </a:t>
                </a:r>
              </a:p>
            </p:txBody>
          </p:sp>
        </mc:Fallback>
      </mc:AlternateContent>
      <p:cxnSp>
        <p:nvCxnSpPr>
          <p:cNvPr id="22" name="Straight Arrow Connector 21"/>
          <p:cNvCxnSpPr/>
          <p:nvPr/>
        </p:nvCxnSpPr>
        <p:spPr>
          <a:xfrm>
            <a:off x="7808341" y="3801044"/>
            <a:ext cx="2549237" cy="0"/>
          </a:xfrm>
          <a:prstGeom prst="straightConnector1">
            <a:avLst/>
          </a:prstGeom>
          <a:ln w="57150">
            <a:solidFill>
              <a:srgbClr val="C00000"/>
            </a:solidFill>
            <a:headEnd type="arrow" w="med" len="med"/>
            <a:tailEnd type="non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8832507" y="3855328"/>
                <a:ext cx="630814" cy="475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𝑊</m:t>
                          </m:r>
                        </m:e>
                        <m:sub/>
                        <m:sup>
                          <m:r>
                            <a:rPr lang="en-US" sz="2800" b="0" i="1" smtClean="0">
                              <a:latin typeface="Cambria Math" panose="02040503050406030204" pitchFamily="18" charset="0"/>
                            </a:rPr>
                            <m:t>𝑇</m:t>
                          </m:r>
                        </m:sup>
                      </m:sSubSup>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832507" y="3855328"/>
                <a:ext cx="630814" cy="47506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325695" y="1576007"/>
                <a:ext cx="4476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0</m:t>
                          </m:r>
                        </m:sub>
                      </m:sSub>
                    </m:oMath>
                  </m:oMathPara>
                </a14:m>
                <a:endParaRPr lang="en-US" sz="2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325695" y="1576007"/>
                <a:ext cx="447687"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257986" y="1578884"/>
                <a:ext cx="4394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1</m:t>
                          </m:r>
                        </m:sub>
                      </m:sSub>
                    </m:oMath>
                  </m:oMathPara>
                </a14:m>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4257986" y="1578884"/>
                <a:ext cx="439415"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7360654" y="1579148"/>
                <a:ext cx="4476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2</m:t>
                          </m:r>
                        </m:sub>
                      </m:sSub>
                    </m:oMath>
                  </m:oMathPara>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7360654" y="1579148"/>
                <a:ext cx="447687"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292945" y="1582025"/>
                <a:ext cx="4476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3</m:t>
                          </m:r>
                        </m:sub>
                      </m:sSub>
                    </m:oMath>
                  </m:oMathPara>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0292945" y="1582025"/>
                <a:ext cx="447687" cy="4308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0357578" y="5157330"/>
                <a:ext cx="6608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panose="02040503050406030204" pitchFamily="18" charset="0"/>
                            </a:rPr>
                          </m:ctrlPr>
                        </m:sSubPr>
                        <m:e>
                          <m:r>
                            <m:rPr>
                              <m:sty m:val="p"/>
                            </m:rPr>
                            <a:rPr lang="en-US" sz="2800" b="0" i="0" smtClean="0">
                              <a:solidFill>
                                <a:srgbClr val="C00000"/>
                              </a:solidFill>
                              <a:latin typeface="Cambria Math" panose="02040503050406030204" pitchFamily="18" charset="0"/>
                            </a:rPr>
                            <m:t>Δ</m:t>
                          </m:r>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3</m:t>
                          </m:r>
                        </m:sub>
                      </m:sSub>
                    </m:oMath>
                  </m:oMathPara>
                </a14:m>
                <a:endParaRPr lang="en-US" sz="2000" dirty="0">
                  <a:solidFill>
                    <a:srgbClr val="C0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57578" y="5157330"/>
                <a:ext cx="660887" cy="43088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265404" y="5158290"/>
                <a:ext cx="2256322" cy="475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panose="02040503050406030204" pitchFamily="18" charset="0"/>
                            </a:rPr>
                          </m:ctrlPr>
                        </m:sSubPr>
                        <m:e>
                          <m:r>
                            <m:rPr>
                              <m:sty m:val="p"/>
                            </m:rPr>
                            <a:rPr lang="en-US" sz="2800" b="0" i="0" smtClean="0">
                              <a:solidFill>
                                <a:srgbClr val="C00000"/>
                              </a:solidFill>
                              <a:latin typeface="Cambria Math" panose="02040503050406030204" pitchFamily="18" charset="0"/>
                            </a:rPr>
                            <m:t>Δ</m:t>
                          </m:r>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2</m:t>
                          </m:r>
                        </m:sub>
                      </m:sSub>
                      <m:r>
                        <a:rPr lang="en-US" sz="2800" b="0" i="1" smtClean="0">
                          <a:solidFill>
                            <a:srgbClr val="C00000"/>
                          </a:solidFill>
                          <a:latin typeface="Cambria Math" panose="02040503050406030204" pitchFamily="18" charset="0"/>
                        </a:rPr>
                        <m:t>=</m:t>
                      </m:r>
                      <m:sSubSup>
                        <m:sSubSupPr>
                          <m:ctrlPr>
                            <a:rPr lang="en-US" sz="2800" b="0" i="1" smtClean="0">
                              <a:solidFill>
                                <a:srgbClr val="C00000"/>
                              </a:solidFill>
                              <a:latin typeface="Cambria Math" panose="02040503050406030204" pitchFamily="18" charset="0"/>
                            </a:rPr>
                          </m:ctrlPr>
                        </m:sSubSupPr>
                        <m:e>
                          <m:r>
                            <a:rPr lang="en-US" sz="2800" b="0" i="1" smtClean="0">
                              <a:solidFill>
                                <a:srgbClr val="C00000"/>
                              </a:solidFill>
                              <a:latin typeface="Cambria Math" panose="02040503050406030204" pitchFamily="18" charset="0"/>
                            </a:rPr>
                            <m:t>𝑊</m:t>
                          </m:r>
                        </m:e>
                        <m:sub/>
                        <m:sup>
                          <m:r>
                            <a:rPr lang="en-US" sz="2800" b="0" i="1" smtClean="0">
                              <a:solidFill>
                                <a:srgbClr val="C00000"/>
                              </a:solidFill>
                              <a:latin typeface="Cambria Math" panose="02040503050406030204" pitchFamily="18" charset="0"/>
                            </a:rPr>
                            <m:t>𝑇</m:t>
                          </m:r>
                        </m:sup>
                      </m:sSubSup>
                      <m:r>
                        <m:rPr>
                          <m:sty m:val="p"/>
                        </m:rPr>
                        <a:rPr lang="en-US" sz="2800" b="0" i="0" smtClean="0">
                          <a:solidFill>
                            <a:srgbClr val="C00000"/>
                          </a:solidFill>
                          <a:latin typeface="Cambria Math" panose="02040503050406030204" pitchFamily="18" charset="0"/>
                        </a:rPr>
                        <m:t>Δ</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3</m:t>
                          </m:r>
                        </m:sub>
                      </m:sSub>
                    </m:oMath>
                  </m:oMathPara>
                </a14:m>
                <a:endParaRPr lang="en-US" sz="2000" dirty="0">
                  <a:solidFill>
                    <a:srgbClr val="C0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265404" y="5158290"/>
                <a:ext cx="2256322" cy="47506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937317" y="5058006"/>
                <a:ext cx="2746136" cy="575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panose="02040503050406030204" pitchFamily="18" charset="0"/>
                            </a:rPr>
                          </m:ctrlPr>
                        </m:sSubPr>
                        <m:e>
                          <m:r>
                            <m:rPr>
                              <m:sty m:val="p"/>
                            </m:rPr>
                            <a:rPr lang="en-US" sz="2800" b="0" i="0" smtClean="0">
                              <a:solidFill>
                                <a:srgbClr val="C00000"/>
                              </a:solidFill>
                              <a:latin typeface="Cambria Math" panose="02040503050406030204" pitchFamily="18" charset="0"/>
                            </a:rPr>
                            <m:t>Δ</m:t>
                          </m:r>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1</m:t>
                          </m:r>
                        </m:sub>
                      </m:sSub>
                      <m:r>
                        <a:rPr lang="en-US" sz="2800" b="0" i="1" smtClean="0">
                          <a:solidFill>
                            <a:srgbClr val="C00000"/>
                          </a:solidFill>
                          <a:latin typeface="Cambria Math" panose="02040503050406030204" pitchFamily="18" charset="0"/>
                        </a:rPr>
                        <m:t>=</m:t>
                      </m:r>
                      <m:sSup>
                        <m:sSupPr>
                          <m:ctrlPr>
                            <a:rPr lang="en-US" sz="2800" b="0" i="1" smtClean="0">
                              <a:solidFill>
                                <a:srgbClr val="C00000"/>
                              </a:solidFill>
                              <a:latin typeface="Cambria Math" panose="02040503050406030204" pitchFamily="18" charset="0"/>
                            </a:rPr>
                          </m:ctrlPr>
                        </m:sSupPr>
                        <m:e>
                          <m:d>
                            <m:dPr>
                              <m:ctrlPr>
                                <a:rPr lang="en-US" sz="2800" b="0" i="1" smtClean="0">
                                  <a:solidFill>
                                    <a:srgbClr val="C00000"/>
                                  </a:solidFill>
                                  <a:latin typeface="Cambria Math" panose="02040503050406030204" pitchFamily="18" charset="0"/>
                                </a:rPr>
                              </m:ctrlPr>
                            </m:dPr>
                            <m:e>
                              <m:sSubSup>
                                <m:sSubSupPr>
                                  <m:ctrlPr>
                                    <a:rPr lang="en-US" sz="2800" b="0" i="1" smtClean="0">
                                      <a:solidFill>
                                        <a:srgbClr val="C00000"/>
                                      </a:solidFill>
                                      <a:latin typeface="Cambria Math" panose="02040503050406030204" pitchFamily="18" charset="0"/>
                                    </a:rPr>
                                  </m:ctrlPr>
                                </m:sSubSupPr>
                                <m:e>
                                  <m:r>
                                    <a:rPr lang="en-US" sz="2800" b="0" i="1" smtClean="0">
                                      <a:solidFill>
                                        <a:srgbClr val="C00000"/>
                                      </a:solidFill>
                                      <a:latin typeface="Cambria Math" panose="02040503050406030204" pitchFamily="18" charset="0"/>
                                    </a:rPr>
                                    <m:t>𝑊</m:t>
                                  </m:r>
                                </m:e>
                                <m:sub/>
                                <m:sup>
                                  <m:r>
                                    <a:rPr lang="en-US" sz="2800" b="0" i="1" smtClean="0">
                                      <a:solidFill>
                                        <a:srgbClr val="C00000"/>
                                      </a:solidFill>
                                      <a:latin typeface="Cambria Math" panose="02040503050406030204" pitchFamily="18" charset="0"/>
                                    </a:rPr>
                                    <m:t>𝑇</m:t>
                                  </m:r>
                                </m:sup>
                              </m:sSubSup>
                            </m:e>
                          </m:d>
                        </m:e>
                        <m:sup>
                          <m:r>
                            <a:rPr lang="en-US" sz="2800" b="0" i="1" smtClean="0">
                              <a:solidFill>
                                <a:srgbClr val="C00000"/>
                              </a:solidFill>
                              <a:latin typeface="Cambria Math" panose="02040503050406030204" pitchFamily="18" charset="0"/>
                            </a:rPr>
                            <m:t>2</m:t>
                          </m:r>
                        </m:sup>
                      </m:sSup>
                      <m:r>
                        <m:rPr>
                          <m:sty m:val="p"/>
                        </m:rPr>
                        <a:rPr lang="en-US" sz="2800" b="0" i="0" smtClean="0">
                          <a:solidFill>
                            <a:srgbClr val="C00000"/>
                          </a:solidFill>
                          <a:latin typeface="Cambria Math" panose="02040503050406030204" pitchFamily="18" charset="0"/>
                        </a:rPr>
                        <m:t>Δ</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3</m:t>
                          </m:r>
                        </m:sub>
                      </m:sSub>
                    </m:oMath>
                  </m:oMathPara>
                </a14:m>
                <a:endParaRPr lang="en-US" sz="2000" dirty="0">
                  <a:solidFill>
                    <a:srgbClr val="C0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937317" y="5058006"/>
                <a:ext cx="2746136" cy="57535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948212" y="5058006"/>
                <a:ext cx="2834302" cy="575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panose="02040503050406030204" pitchFamily="18" charset="0"/>
                            </a:rPr>
                          </m:ctrlPr>
                        </m:sSubPr>
                        <m:e>
                          <m:r>
                            <m:rPr>
                              <m:sty m:val="p"/>
                            </m:rPr>
                            <a:rPr lang="en-US" sz="2800" b="0" i="0" smtClean="0">
                              <a:solidFill>
                                <a:srgbClr val="C00000"/>
                              </a:solidFill>
                              <a:latin typeface="Cambria Math" panose="02040503050406030204" pitchFamily="18" charset="0"/>
                            </a:rPr>
                            <m:t>Δ</m:t>
                          </m:r>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0</m:t>
                          </m:r>
                        </m:sub>
                      </m:sSub>
                      <m:r>
                        <a:rPr lang="en-US" sz="2800" b="0" i="1" smtClean="0">
                          <a:solidFill>
                            <a:srgbClr val="C00000"/>
                          </a:solidFill>
                          <a:latin typeface="Cambria Math" panose="02040503050406030204" pitchFamily="18" charset="0"/>
                        </a:rPr>
                        <m:t>=</m:t>
                      </m:r>
                      <m:sSup>
                        <m:sSupPr>
                          <m:ctrlPr>
                            <a:rPr lang="en-US" sz="2800" b="0" i="1" smtClean="0">
                              <a:solidFill>
                                <a:srgbClr val="C00000"/>
                              </a:solidFill>
                              <a:latin typeface="Cambria Math" panose="02040503050406030204" pitchFamily="18" charset="0"/>
                            </a:rPr>
                          </m:ctrlPr>
                        </m:sSupPr>
                        <m:e>
                          <m:d>
                            <m:dPr>
                              <m:ctrlPr>
                                <a:rPr lang="en-US" sz="2800" b="0" i="1" smtClean="0">
                                  <a:solidFill>
                                    <a:srgbClr val="C00000"/>
                                  </a:solidFill>
                                  <a:latin typeface="Cambria Math" panose="02040503050406030204" pitchFamily="18" charset="0"/>
                                </a:rPr>
                              </m:ctrlPr>
                            </m:dPr>
                            <m:e>
                              <m:sSubSup>
                                <m:sSubSupPr>
                                  <m:ctrlPr>
                                    <a:rPr lang="en-US" sz="2800" b="0" i="1" smtClean="0">
                                      <a:solidFill>
                                        <a:srgbClr val="C00000"/>
                                      </a:solidFill>
                                      <a:latin typeface="Cambria Math" panose="02040503050406030204" pitchFamily="18" charset="0"/>
                                    </a:rPr>
                                  </m:ctrlPr>
                                </m:sSubSupPr>
                                <m:e>
                                  <m:r>
                                    <a:rPr lang="en-US" sz="2800" b="0" i="1" smtClean="0">
                                      <a:solidFill>
                                        <a:srgbClr val="C00000"/>
                                      </a:solidFill>
                                      <a:latin typeface="Cambria Math" panose="02040503050406030204" pitchFamily="18" charset="0"/>
                                    </a:rPr>
                                    <m:t>𝑊</m:t>
                                  </m:r>
                                </m:e>
                                <m:sub/>
                                <m:sup>
                                  <m:r>
                                    <a:rPr lang="en-US" sz="2800" b="0" i="1" smtClean="0">
                                      <a:solidFill>
                                        <a:srgbClr val="C00000"/>
                                      </a:solidFill>
                                      <a:latin typeface="Cambria Math" panose="02040503050406030204" pitchFamily="18" charset="0"/>
                                    </a:rPr>
                                    <m:t>𝑇</m:t>
                                  </m:r>
                                </m:sup>
                              </m:sSubSup>
                            </m:e>
                          </m:d>
                        </m:e>
                        <m:sup>
                          <m:r>
                            <a:rPr lang="en-US" sz="2800" b="0" i="1" smtClean="0">
                              <a:solidFill>
                                <a:srgbClr val="C00000"/>
                              </a:solidFill>
                              <a:latin typeface="Cambria Math" panose="02040503050406030204" pitchFamily="18" charset="0"/>
                            </a:rPr>
                            <m:t>3</m:t>
                          </m:r>
                        </m:sup>
                      </m:sSup>
                      <m:r>
                        <m:rPr>
                          <m:sty m:val="p"/>
                        </m:rPr>
                        <a:rPr lang="en-US" sz="2800" b="0" i="0" smtClean="0">
                          <a:solidFill>
                            <a:srgbClr val="C00000"/>
                          </a:solidFill>
                          <a:latin typeface="Cambria Math" panose="02040503050406030204" pitchFamily="18" charset="0"/>
                        </a:rPr>
                        <m:t>Δ</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h</m:t>
                          </m:r>
                        </m:e>
                        <m:sub>
                          <m:r>
                            <a:rPr lang="en-US" sz="2800" b="0" i="1" smtClean="0">
                              <a:solidFill>
                                <a:srgbClr val="C00000"/>
                              </a:solidFill>
                              <a:latin typeface="Cambria Math" panose="02040503050406030204" pitchFamily="18" charset="0"/>
                            </a:rPr>
                            <m:t>3</m:t>
                          </m:r>
                        </m:sub>
                      </m:sSub>
                    </m:oMath>
                  </m:oMathPara>
                </a14:m>
                <a:endParaRPr lang="en-US" sz="2000" dirty="0">
                  <a:solidFill>
                    <a:srgbClr val="C0000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48212" y="5058006"/>
                <a:ext cx="2834302" cy="575350"/>
              </a:xfrm>
              <a:prstGeom prst="rect">
                <a:avLst/>
              </a:prstGeom>
              <a:blipFill>
                <a:blip r:embed="rId15"/>
                <a:stretch>
                  <a:fillRect/>
                </a:stretch>
              </a:blipFill>
            </p:spPr>
            <p:txBody>
              <a:bodyPr/>
              <a:lstStyle/>
              <a:p>
                <a:r>
                  <a:rPr lang="en-US">
                    <a:noFill/>
                  </a:rPr>
                  <a:t> </a:t>
                </a:r>
              </a:p>
            </p:txBody>
          </p:sp>
        </mc:Fallback>
      </mc:AlternateContent>
      <p:sp>
        <p:nvSpPr>
          <p:cNvPr id="3" name="TextBox 2"/>
          <p:cNvSpPr txBox="1"/>
          <p:nvPr/>
        </p:nvSpPr>
        <p:spPr>
          <a:xfrm>
            <a:off x="1298219" y="5871223"/>
            <a:ext cx="9538189"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a:t>Gradient is magnified or diminished by factor W at every layer.</a:t>
            </a:r>
          </a:p>
          <a:p>
            <a:pPr marL="285750" indent="-285750">
              <a:buFont typeface="Arial" panose="020B0604020202020204" pitchFamily="34" charset="0"/>
              <a:buChar char="•"/>
            </a:pPr>
            <a:r>
              <a:rPr lang="en-US" sz="2800" dirty="0"/>
              <a:t>If we have many layers, they can explode or diminish to zero. </a:t>
            </a:r>
          </a:p>
        </p:txBody>
      </p:sp>
    </p:spTree>
    <p:extLst>
      <p:ext uri="{BB962C8B-B14F-4D97-AF65-F5344CB8AC3E}">
        <p14:creationId xmlns:p14="http://schemas.microsoft.com/office/powerpoint/2010/main" val="51225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P spid="32" grpId="0"/>
      <p:bldP spid="33" grpId="0"/>
      <p:bldP spid="3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2BB865-5F89-012B-3514-4AB18C330E0C}"/>
              </a:ext>
            </a:extLst>
          </p:cNvPr>
          <p:cNvSpPr>
            <a:spLocks noGrp="1"/>
          </p:cNvSpPr>
          <p:nvPr>
            <p:ph type="ctrTitle"/>
          </p:nvPr>
        </p:nvSpPr>
        <p:spPr/>
        <p:txBody>
          <a:bodyPr/>
          <a:lstStyle/>
          <a:p>
            <a:r>
              <a:rPr lang="en-US" dirty="0"/>
              <a:t>Revisiting Depth vs. Error</a:t>
            </a:r>
          </a:p>
        </p:txBody>
      </p:sp>
    </p:spTree>
    <p:extLst>
      <p:ext uri="{BB962C8B-B14F-4D97-AF65-F5344CB8AC3E}">
        <p14:creationId xmlns:p14="http://schemas.microsoft.com/office/powerpoint/2010/main" val="298056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Vanishing Gradient Problem</a:t>
            </a:r>
          </a:p>
        </p:txBody>
      </p:sp>
      <p:sp>
        <p:nvSpPr>
          <p:cNvPr id="3" name="Content Placeholder 2"/>
          <p:cNvSpPr>
            <a:spLocks noGrp="1"/>
          </p:cNvSpPr>
          <p:nvPr>
            <p:ph idx="1"/>
          </p:nvPr>
        </p:nvSpPr>
        <p:spPr/>
        <p:txBody>
          <a:bodyPr/>
          <a:lstStyle/>
          <a:p>
            <a:r>
              <a:rPr lang="en-US" dirty="0"/>
              <a:t>In some cases, during training, the gradients can become either very small (vanishing gradients) of very large (exploding gradients)</a:t>
            </a:r>
          </a:p>
          <a:p>
            <a:pPr lvl="1"/>
            <a:r>
              <a:rPr lang="en-US" dirty="0"/>
              <a:t>They result in very small or very large update of the parameters</a:t>
            </a:r>
          </a:p>
          <a:p>
            <a:pPr lvl="1"/>
            <a:r>
              <a:rPr lang="en-US" dirty="0"/>
              <a:t>Solutions: </a:t>
            </a:r>
            <a:r>
              <a:rPr lang="en-US" dirty="0" err="1"/>
              <a:t>ReLU</a:t>
            </a:r>
            <a:r>
              <a:rPr lang="en-US" dirty="0"/>
              <a:t> activations, regularization, LSTM units in RNNs</a:t>
            </a:r>
          </a:p>
        </p:txBody>
      </p:sp>
      <p:sp>
        <p:nvSpPr>
          <p:cNvPr id="10" name="矩形 136"/>
          <p:cNvSpPr/>
          <p:nvPr/>
        </p:nvSpPr>
        <p:spPr>
          <a:xfrm>
            <a:off x="4350284" y="3771134"/>
            <a:ext cx="658537" cy="236106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11" name="矩形 137"/>
          <p:cNvSpPr/>
          <p:nvPr/>
        </p:nvSpPr>
        <p:spPr>
          <a:xfrm>
            <a:off x="5519919" y="3756710"/>
            <a:ext cx="658537" cy="236106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12" name="矩形 138"/>
          <p:cNvSpPr/>
          <p:nvPr/>
        </p:nvSpPr>
        <p:spPr>
          <a:xfrm>
            <a:off x="7314040" y="3780659"/>
            <a:ext cx="658537" cy="236106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13" name="矩形 140"/>
          <p:cNvSpPr/>
          <p:nvPr/>
        </p:nvSpPr>
        <p:spPr>
          <a:xfrm>
            <a:off x="3306370" y="3795523"/>
            <a:ext cx="440251" cy="231622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cxnSp>
        <p:nvCxnSpPr>
          <p:cNvPr id="14" name="直線單箭頭接點 141"/>
          <p:cNvCxnSpPr/>
          <p:nvPr/>
        </p:nvCxnSpPr>
        <p:spPr>
          <a:xfrm>
            <a:off x="7655341" y="4705736"/>
            <a:ext cx="6187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2"/>
          <p:cNvCxnSpPr/>
          <p:nvPr/>
        </p:nvCxnSpPr>
        <p:spPr>
          <a:xfrm>
            <a:off x="7751796" y="5805050"/>
            <a:ext cx="5223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43"/>
          <p:cNvCxnSpPr/>
          <p:nvPr/>
        </p:nvCxnSpPr>
        <p:spPr>
          <a:xfrm>
            <a:off x="7634267" y="4018556"/>
            <a:ext cx="63986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44"/>
          <p:cNvSpPr/>
          <p:nvPr/>
        </p:nvSpPr>
        <p:spPr>
          <a:xfrm>
            <a:off x="3366712" y="4428782"/>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sp>
        <p:nvSpPr>
          <p:cNvPr id="18" name="矩形 145"/>
          <p:cNvSpPr/>
          <p:nvPr/>
        </p:nvSpPr>
        <p:spPr>
          <a:xfrm>
            <a:off x="3371846" y="3925550"/>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9" name="Object 12"/>
          <p:cNvGraphicFramePr>
            <a:graphicFrameLocks noChangeAspect="1"/>
          </p:cNvGraphicFramePr>
          <p:nvPr/>
        </p:nvGraphicFramePr>
        <p:xfrm>
          <a:off x="3383051" y="3841506"/>
          <a:ext cx="287151" cy="407614"/>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9" name="Object 12"/>
                      <p:cNvPicPr>
                        <a:picLocks noChangeAspect="1" noChangeArrowheads="1"/>
                      </p:cNvPicPr>
                      <p:nvPr/>
                    </p:nvPicPr>
                    <p:blipFill>
                      <a:blip r:embed="rId3"/>
                      <a:srcRect/>
                      <a:stretch>
                        <a:fillRect/>
                      </a:stretch>
                    </p:blipFill>
                    <p:spPr bwMode="auto">
                      <a:xfrm>
                        <a:off x="3383051" y="3841506"/>
                        <a:ext cx="287151" cy="407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2"/>
          <p:cNvGraphicFramePr>
            <a:graphicFrameLocks noChangeAspect="1"/>
          </p:cNvGraphicFramePr>
          <p:nvPr/>
        </p:nvGraphicFramePr>
        <p:xfrm>
          <a:off x="3387724" y="4355679"/>
          <a:ext cx="310963" cy="407614"/>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20" name="Object 12"/>
                      <p:cNvPicPr>
                        <a:picLocks noChangeAspect="1" noChangeArrowheads="1"/>
                      </p:cNvPicPr>
                      <p:nvPr/>
                    </p:nvPicPr>
                    <p:blipFill>
                      <a:blip r:embed="rId5"/>
                      <a:srcRect/>
                      <a:stretch>
                        <a:fillRect/>
                      </a:stretch>
                    </p:blipFill>
                    <p:spPr bwMode="auto">
                      <a:xfrm>
                        <a:off x="3387724" y="4355679"/>
                        <a:ext cx="310963" cy="407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橢圓 148"/>
          <p:cNvSpPr/>
          <p:nvPr/>
        </p:nvSpPr>
        <p:spPr>
          <a:xfrm>
            <a:off x="4435969" y="3780842"/>
            <a:ext cx="506610" cy="50661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22" name="橢圓 149"/>
          <p:cNvSpPr/>
          <p:nvPr/>
        </p:nvSpPr>
        <p:spPr>
          <a:xfrm>
            <a:off x="4438036" y="4467815"/>
            <a:ext cx="506610" cy="50661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23" name="橢圓 150"/>
          <p:cNvSpPr/>
          <p:nvPr/>
        </p:nvSpPr>
        <p:spPr>
          <a:xfrm>
            <a:off x="4427771" y="5551355"/>
            <a:ext cx="506610" cy="50661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24" name="文字方塊 151"/>
          <p:cNvSpPr txBox="1"/>
          <p:nvPr/>
        </p:nvSpPr>
        <p:spPr>
          <a:xfrm rot="5400000">
            <a:off x="4425348" y="5036164"/>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25" name="矩形 152"/>
          <p:cNvSpPr/>
          <p:nvPr/>
        </p:nvSpPr>
        <p:spPr>
          <a:xfrm>
            <a:off x="3375116" y="5662097"/>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26" name="Object 12"/>
          <p:cNvGraphicFramePr>
            <a:graphicFrameLocks noChangeAspect="1"/>
          </p:cNvGraphicFramePr>
          <p:nvPr/>
        </p:nvGraphicFramePr>
        <p:xfrm>
          <a:off x="3372367" y="5577167"/>
          <a:ext cx="359989" cy="431426"/>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26" name="Object 12"/>
                      <p:cNvPicPr>
                        <a:picLocks noChangeAspect="1" noChangeArrowheads="1"/>
                      </p:cNvPicPr>
                      <p:nvPr/>
                    </p:nvPicPr>
                    <p:blipFill>
                      <a:blip r:embed="rId7"/>
                      <a:srcRect/>
                      <a:stretch>
                        <a:fillRect/>
                      </a:stretch>
                    </p:blipFill>
                    <p:spPr bwMode="auto">
                      <a:xfrm>
                        <a:off x="3372367" y="5577167"/>
                        <a:ext cx="359989" cy="431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文字方塊 154"/>
          <p:cNvSpPr txBox="1"/>
          <p:nvPr/>
        </p:nvSpPr>
        <p:spPr>
          <a:xfrm rot="5400000">
            <a:off x="3265645" y="5025713"/>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28" name="橢圓 155"/>
          <p:cNvSpPr/>
          <p:nvPr/>
        </p:nvSpPr>
        <p:spPr>
          <a:xfrm>
            <a:off x="5596759" y="3780842"/>
            <a:ext cx="506610" cy="5066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29" name="橢圓 156"/>
          <p:cNvSpPr/>
          <p:nvPr/>
        </p:nvSpPr>
        <p:spPr>
          <a:xfrm>
            <a:off x="5598826" y="4467815"/>
            <a:ext cx="506610" cy="5066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30" name="橢圓 157"/>
          <p:cNvSpPr/>
          <p:nvPr/>
        </p:nvSpPr>
        <p:spPr>
          <a:xfrm>
            <a:off x="5588561" y="5551355"/>
            <a:ext cx="506610" cy="5066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31" name="文字方塊 158"/>
          <p:cNvSpPr txBox="1"/>
          <p:nvPr/>
        </p:nvSpPr>
        <p:spPr>
          <a:xfrm rot="5400000">
            <a:off x="5586138" y="5036164"/>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32" name="橢圓 159"/>
          <p:cNvSpPr/>
          <p:nvPr/>
        </p:nvSpPr>
        <p:spPr>
          <a:xfrm>
            <a:off x="7380961" y="3773507"/>
            <a:ext cx="506610" cy="50661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33" name="橢圓 160"/>
          <p:cNvSpPr/>
          <p:nvPr/>
        </p:nvSpPr>
        <p:spPr>
          <a:xfrm>
            <a:off x="7383027" y="4444015"/>
            <a:ext cx="506610" cy="50661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34" name="橢圓 161"/>
          <p:cNvSpPr/>
          <p:nvPr/>
        </p:nvSpPr>
        <p:spPr>
          <a:xfrm>
            <a:off x="7389229" y="5544020"/>
            <a:ext cx="506610" cy="50661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35" name="文字方塊 162"/>
          <p:cNvSpPr txBox="1"/>
          <p:nvPr/>
        </p:nvSpPr>
        <p:spPr>
          <a:xfrm rot="5400000">
            <a:off x="7386805" y="5026038"/>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36" name="文字方塊 163"/>
          <p:cNvSpPr txBox="1"/>
          <p:nvPr/>
        </p:nvSpPr>
        <p:spPr>
          <a:xfrm>
            <a:off x="6101506" y="3729151"/>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37" name="文字方塊 164"/>
          <p:cNvSpPr txBox="1"/>
          <p:nvPr/>
        </p:nvSpPr>
        <p:spPr>
          <a:xfrm>
            <a:off x="6117055" y="4422238"/>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38" name="文字方塊 165"/>
          <p:cNvSpPr txBox="1"/>
          <p:nvPr/>
        </p:nvSpPr>
        <p:spPr>
          <a:xfrm>
            <a:off x="6127802" y="5530731"/>
            <a:ext cx="678756" cy="472565"/>
          </a:xfrm>
          <a:prstGeom prst="rect">
            <a:avLst/>
          </a:prstGeom>
          <a:noFill/>
        </p:spPr>
        <p:txBody>
          <a:bodyPr wrap="square" rtlCol="0">
            <a:spAutoFit/>
          </a:bodyPr>
          <a:lstStyle/>
          <a:p>
            <a:pPr algn="ctr"/>
            <a:r>
              <a:rPr lang="en-US" altLang="zh-TW" sz="2471" dirty="0"/>
              <a:t>……</a:t>
            </a:r>
            <a:endParaRPr lang="zh-TW" altLang="en-US" sz="2471" dirty="0"/>
          </a:p>
        </p:txBody>
      </p:sp>
      <p:cxnSp>
        <p:nvCxnSpPr>
          <p:cNvPr id="39" name="直線單箭頭接點 166"/>
          <p:cNvCxnSpPr>
            <a:stCxn id="21" idx="6"/>
            <a:endCxn id="28" idx="2"/>
          </p:cNvCxnSpPr>
          <p:nvPr/>
        </p:nvCxnSpPr>
        <p:spPr>
          <a:xfrm>
            <a:off x="4942579" y="4034147"/>
            <a:ext cx="6541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67"/>
          <p:cNvCxnSpPr/>
          <p:nvPr/>
        </p:nvCxnSpPr>
        <p:spPr>
          <a:xfrm>
            <a:off x="4942579" y="4732751"/>
            <a:ext cx="6541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168"/>
          <p:cNvCxnSpPr/>
          <p:nvPr/>
        </p:nvCxnSpPr>
        <p:spPr>
          <a:xfrm>
            <a:off x="4934381" y="5810959"/>
            <a:ext cx="6541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169"/>
          <p:cNvCxnSpPr>
            <a:stCxn id="22" idx="6"/>
            <a:endCxn id="28" idx="2"/>
          </p:cNvCxnSpPr>
          <p:nvPr/>
        </p:nvCxnSpPr>
        <p:spPr>
          <a:xfrm flipV="1">
            <a:off x="4944646" y="4034147"/>
            <a:ext cx="652114" cy="6869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170"/>
          <p:cNvCxnSpPr>
            <a:stCxn id="21" idx="6"/>
            <a:endCxn id="29" idx="2"/>
          </p:cNvCxnSpPr>
          <p:nvPr/>
        </p:nvCxnSpPr>
        <p:spPr>
          <a:xfrm>
            <a:off x="4942580" y="4034147"/>
            <a:ext cx="656246" cy="6869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171"/>
          <p:cNvCxnSpPr>
            <a:stCxn id="21" idx="6"/>
            <a:endCxn id="30" idx="2"/>
          </p:cNvCxnSpPr>
          <p:nvPr/>
        </p:nvCxnSpPr>
        <p:spPr>
          <a:xfrm>
            <a:off x="4942580" y="4034147"/>
            <a:ext cx="645982" cy="1770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172"/>
          <p:cNvCxnSpPr>
            <a:stCxn id="22" idx="6"/>
            <a:endCxn id="30" idx="2"/>
          </p:cNvCxnSpPr>
          <p:nvPr/>
        </p:nvCxnSpPr>
        <p:spPr>
          <a:xfrm>
            <a:off x="4944646" y="4721120"/>
            <a:ext cx="643916" cy="10835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173"/>
          <p:cNvCxnSpPr>
            <a:stCxn id="23" idx="6"/>
            <a:endCxn id="28" idx="2"/>
          </p:cNvCxnSpPr>
          <p:nvPr/>
        </p:nvCxnSpPr>
        <p:spPr>
          <a:xfrm flipV="1">
            <a:off x="4934382" y="4034147"/>
            <a:ext cx="662378" cy="1770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174"/>
          <p:cNvCxnSpPr>
            <a:stCxn id="23" idx="6"/>
            <a:endCxn id="29" idx="2"/>
          </p:cNvCxnSpPr>
          <p:nvPr/>
        </p:nvCxnSpPr>
        <p:spPr>
          <a:xfrm flipV="1">
            <a:off x="4934382" y="4721120"/>
            <a:ext cx="664444" cy="10835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175"/>
          <p:cNvCxnSpPr>
            <a:endCxn id="21" idx="2"/>
          </p:cNvCxnSpPr>
          <p:nvPr/>
        </p:nvCxnSpPr>
        <p:spPr>
          <a:xfrm flipV="1">
            <a:off x="3677675" y="4034147"/>
            <a:ext cx="758294" cy="264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176"/>
          <p:cNvCxnSpPr>
            <a:stCxn id="18" idx="3"/>
            <a:endCxn id="22" idx="2"/>
          </p:cNvCxnSpPr>
          <p:nvPr/>
        </p:nvCxnSpPr>
        <p:spPr>
          <a:xfrm>
            <a:off x="3674405" y="4076830"/>
            <a:ext cx="763631" cy="6442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177"/>
          <p:cNvCxnSpPr>
            <a:stCxn id="18" idx="3"/>
            <a:endCxn id="23" idx="2"/>
          </p:cNvCxnSpPr>
          <p:nvPr/>
        </p:nvCxnSpPr>
        <p:spPr>
          <a:xfrm>
            <a:off x="3674404" y="4076830"/>
            <a:ext cx="753367" cy="17278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178"/>
          <p:cNvCxnSpPr>
            <a:stCxn id="20" idx="3"/>
            <a:endCxn id="21" idx="2"/>
          </p:cNvCxnSpPr>
          <p:nvPr/>
        </p:nvCxnSpPr>
        <p:spPr>
          <a:xfrm flipV="1">
            <a:off x="3698687" y="4034147"/>
            <a:ext cx="737283" cy="5253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179"/>
          <p:cNvCxnSpPr>
            <a:stCxn id="17" idx="3"/>
            <a:endCxn id="22" idx="2"/>
          </p:cNvCxnSpPr>
          <p:nvPr/>
        </p:nvCxnSpPr>
        <p:spPr>
          <a:xfrm>
            <a:off x="3669271" y="4580062"/>
            <a:ext cx="768765" cy="1410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180"/>
          <p:cNvCxnSpPr>
            <a:stCxn id="17" idx="3"/>
            <a:endCxn id="23" idx="2"/>
          </p:cNvCxnSpPr>
          <p:nvPr/>
        </p:nvCxnSpPr>
        <p:spPr>
          <a:xfrm>
            <a:off x="3669271" y="4580062"/>
            <a:ext cx="758501" cy="12245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181"/>
          <p:cNvCxnSpPr>
            <a:stCxn id="26" idx="3"/>
            <a:endCxn id="21" idx="2"/>
          </p:cNvCxnSpPr>
          <p:nvPr/>
        </p:nvCxnSpPr>
        <p:spPr>
          <a:xfrm flipV="1">
            <a:off x="3732356" y="4034147"/>
            <a:ext cx="703613" cy="17587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182"/>
          <p:cNvCxnSpPr>
            <a:stCxn id="26" idx="3"/>
            <a:endCxn id="22" idx="2"/>
          </p:cNvCxnSpPr>
          <p:nvPr/>
        </p:nvCxnSpPr>
        <p:spPr>
          <a:xfrm flipV="1">
            <a:off x="3709090" y="4721120"/>
            <a:ext cx="728946" cy="10717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183"/>
          <p:cNvCxnSpPr>
            <a:stCxn id="26" idx="3"/>
            <a:endCxn id="23" idx="2"/>
          </p:cNvCxnSpPr>
          <p:nvPr/>
        </p:nvCxnSpPr>
        <p:spPr>
          <a:xfrm>
            <a:off x="3709090" y="5792831"/>
            <a:ext cx="718682" cy="118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群組 6"/>
          <p:cNvGrpSpPr/>
          <p:nvPr/>
        </p:nvGrpSpPr>
        <p:grpSpPr>
          <a:xfrm>
            <a:off x="8261287" y="3742283"/>
            <a:ext cx="566781" cy="2294140"/>
            <a:chOff x="7668524" y="1462486"/>
            <a:chExt cx="642352" cy="2600026"/>
          </a:xfrm>
        </p:grpSpPr>
        <p:sp>
          <p:nvSpPr>
            <p:cNvPr id="58" name="文字方塊 184"/>
            <p:cNvSpPr txBox="1"/>
            <p:nvPr/>
          </p:nvSpPr>
          <p:spPr>
            <a:xfrm rot="5400000">
              <a:off x="7610714" y="2975129"/>
              <a:ext cx="769257" cy="535574"/>
            </a:xfrm>
            <a:prstGeom prst="rect">
              <a:avLst/>
            </a:prstGeom>
            <a:noFill/>
          </p:spPr>
          <p:txBody>
            <a:bodyPr wrap="square" rtlCol="0">
              <a:spAutoFit/>
            </a:bodyPr>
            <a:lstStyle/>
            <a:p>
              <a:pPr algn="ctr"/>
              <a:r>
                <a:rPr lang="en-US" altLang="zh-TW" sz="2471" dirty="0"/>
                <a:t>……</a:t>
              </a:r>
              <a:endParaRPr lang="zh-TW" altLang="en-US" sz="2471" dirty="0"/>
            </a:p>
          </p:txBody>
        </p:sp>
        <p:sp>
          <p:nvSpPr>
            <p:cNvPr id="59" name="文字方塊 185"/>
            <p:cNvSpPr txBox="1"/>
            <p:nvPr/>
          </p:nvSpPr>
          <p:spPr>
            <a:xfrm>
              <a:off x="7679807" y="1462486"/>
              <a:ext cx="631069" cy="535574"/>
            </a:xfrm>
            <a:prstGeom prst="rect">
              <a:avLst/>
            </a:prstGeom>
            <a:noFill/>
          </p:spPr>
          <p:txBody>
            <a:bodyPr wrap="square" rtlCol="0">
              <a:spAutoFit/>
            </a:bodyPr>
            <a:lstStyle/>
            <a:p>
              <a:r>
                <a:rPr lang="en-US" altLang="zh-TW" sz="2471" dirty="0"/>
                <a:t>y</a:t>
              </a:r>
              <a:r>
                <a:rPr lang="en-US" altLang="zh-TW" sz="2471" baseline="-25000" dirty="0"/>
                <a:t>1</a:t>
              </a:r>
              <a:endParaRPr lang="zh-TW" altLang="en-US" sz="2471" baseline="-25000" dirty="0"/>
            </a:p>
          </p:txBody>
        </p:sp>
        <p:sp>
          <p:nvSpPr>
            <p:cNvPr id="60" name="文字方塊 186"/>
            <p:cNvSpPr txBox="1"/>
            <p:nvPr/>
          </p:nvSpPr>
          <p:spPr>
            <a:xfrm>
              <a:off x="7668524" y="2260706"/>
              <a:ext cx="631069" cy="535574"/>
            </a:xfrm>
            <a:prstGeom prst="rect">
              <a:avLst/>
            </a:prstGeom>
            <a:noFill/>
          </p:spPr>
          <p:txBody>
            <a:bodyPr wrap="square" rtlCol="0">
              <a:spAutoFit/>
            </a:bodyPr>
            <a:lstStyle/>
            <a:p>
              <a:r>
                <a:rPr lang="en-US" altLang="zh-TW" sz="2471" dirty="0"/>
                <a:t>y</a:t>
              </a:r>
              <a:r>
                <a:rPr lang="en-US" altLang="zh-TW" sz="2471" baseline="-25000" dirty="0"/>
                <a:t>2</a:t>
              </a:r>
              <a:endParaRPr lang="zh-TW" altLang="en-US" sz="2471" baseline="-25000" dirty="0"/>
            </a:p>
          </p:txBody>
        </p:sp>
        <p:sp>
          <p:nvSpPr>
            <p:cNvPr id="61" name="文字方塊 187"/>
            <p:cNvSpPr txBox="1"/>
            <p:nvPr/>
          </p:nvSpPr>
          <p:spPr>
            <a:xfrm>
              <a:off x="7668524" y="3526938"/>
              <a:ext cx="631069" cy="535574"/>
            </a:xfrm>
            <a:prstGeom prst="rect">
              <a:avLst/>
            </a:prstGeom>
            <a:noFill/>
          </p:spPr>
          <p:txBody>
            <a:bodyPr wrap="square" rtlCol="0">
              <a:spAutoFit/>
            </a:bodyPr>
            <a:lstStyle/>
            <a:p>
              <a:r>
                <a:rPr lang="en-US" altLang="zh-TW" sz="2471" dirty="0" err="1"/>
                <a:t>y</a:t>
              </a:r>
              <a:r>
                <a:rPr lang="en-US" altLang="zh-TW" sz="2471" baseline="-25000" dirty="0" err="1"/>
                <a:t>M</a:t>
              </a:r>
              <a:endParaRPr lang="zh-TW" altLang="en-US" sz="2471" baseline="-25000" dirty="0"/>
            </a:p>
          </p:txBody>
        </p:sp>
      </p:grpSp>
      <p:cxnSp>
        <p:nvCxnSpPr>
          <p:cNvPr id="62" name="直線單箭頭接點 188"/>
          <p:cNvCxnSpPr/>
          <p:nvPr/>
        </p:nvCxnSpPr>
        <p:spPr>
          <a:xfrm>
            <a:off x="6728549" y="4044367"/>
            <a:ext cx="6541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189"/>
          <p:cNvCxnSpPr/>
          <p:nvPr/>
        </p:nvCxnSpPr>
        <p:spPr>
          <a:xfrm>
            <a:off x="6728549" y="4742972"/>
            <a:ext cx="6541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190"/>
          <p:cNvCxnSpPr/>
          <p:nvPr/>
        </p:nvCxnSpPr>
        <p:spPr>
          <a:xfrm>
            <a:off x="6720351" y="5821180"/>
            <a:ext cx="6541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191"/>
          <p:cNvCxnSpPr/>
          <p:nvPr/>
        </p:nvCxnSpPr>
        <p:spPr>
          <a:xfrm flipV="1">
            <a:off x="6730615" y="4044367"/>
            <a:ext cx="652114" cy="6869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192"/>
          <p:cNvCxnSpPr/>
          <p:nvPr/>
        </p:nvCxnSpPr>
        <p:spPr>
          <a:xfrm>
            <a:off x="6728549" y="4044367"/>
            <a:ext cx="656246" cy="6869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193"/>
          <p:cNvCxnSpPr/>
          <p:nvPr/>
        </p:nvCxnSpPr>
        <p:spPr>
          <a:xfrm>
            <a:off x="6728550" y="4044367"/>
            <a:ext cx="645982" cy="1770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194"/>
          <p:cNvCxnSpPr/>
          <p:nvPr/>
        </p:nvCxnSpPr>
        <p:spPr>
          <a:xfrm>
            <a:off x="6730616" y="4731341"/>
            <a:ext cx="643916" cy="10835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195"/>
          <p:cNvCxnSpPr/>
          <p:nvPr/>
        </p:nvCxnSpPr>
        <p:spPr>
          <a:xfrm flipV="1">
            <a:off x="6720352" y="4044367"/>
            <a:ext cx="662378" cy="1770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196"/>
          <p:cNvCxnSpPr/>
          <p:nvPr/>
        </p:nvCxnSpPr>
        <p:spPr>
          <a:xfrm flipV="1">
            <a:off x="6720352" y="4731341"/>
            <a:ext cx="664444" cy="10835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矩形圖說文字 127"/>
          <p:cNvSpPr/>
          <p:nvPr/>
        </p:nvSpPr>
        <p:spPr>
          <a:xfrm>
            <a:off x="3051367" y="6298039"/>
            <a:ext cx="3426716" cy="356067"/>
          </a:xfrm>
          <a:prstGeom prst="wedgeRectCallout">
            <a:avLst>
              <a:gd name="adj1" fmla="val 11157"/>
              <a:gd name="adj2" fmla="val -18510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765" dirty="0"/>
              <a:t>Small gradients, learns very slow</a:t>
            </a:r>
            <a:endParaRPr lang="zh-TW" altLang="en-US" sz="1765" dirty="0"/>
          </a:p>
        </p:txBody>
      </p:sp>
      <p:sp>
        <p:nvSpPr>
          <p:cNvPr id="72" name="TextBox 71">
            <a:extLst>
              <a:ext uri="{FF2B5EF4-FFF2-40B4-BE49-F238E27FC236}">
                <a16:creationId xmlns:a16="http://schemas.microsoft.com/office/drawing/2014/main" id="{B12FA439-A590-47C8-8F8A-CD119D8CE28D}"/>
              </a:ext>
            </a:extLst>
          </p:cNvPr>
          <p:cNvSpPr txBox="1"/>
          <p:nvPr/>
        </p:nvSpPr>
        <p:spPr>
          <a:xfrm>
            <a:off x="5499904" y="6387488"/>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2964046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09C7-0A84-4684-BBAC-A50DC0E5A5FD}"/>
              </a:ext>
            </a:extLst>
          </p:cNvPr>
          <p:cNvSpPr>
            <a:spLocks noGrp="1"/>
          </p:cNvSpPr>
          <p:nvPr>
            <p:ph type="title"/>
          </p:nvPr>
        </p:nvSpPr>
        <p:spPr/>
        <p:txBody>
          <a:bodyPr/>
          <a:lstStyle/>
          <a:p>
            <a:r>
              <a:rPr lang="en-IN" dirty="0"/>
              <a:t>Vanishing / Exploding gradients</a:t>
            </a:r>
          </a:p>
        </p:txBody>
      </p:sp>
      <p:sp>
        <p:nvSpPr>
          <p:cNvPr id="3" name="Content Placeholder 2">
            <a:extLst>
              <a:ext uri="{FF2B5EF4-FFF2-40B4-BE49-F238E27FC236}">
                <a16:creationId xmlns:a16="http://schemas.microsoft.com/office/drawing/2014/main" id="{9C3469A9-2651-4A22-AA2E-E5727A247C5A}"/>
              </a:ext>
            </a:extLst>
          </p:cNvPr>
          <p:cNvSpPr>
            <a:spLocks noGrp="1"/>
          </p:cNvSpPr>
          <p:nvPr>
            <p:ph idx="1"/>
          </p:nvPr>
        </p:nvSpPr>
        <p:spPr>
          <a:xfrm>
            <a:off x="1081174" y="984080"/>
            <a:ext cx="6902543" cy="1014682"/>
          </a:xfrm>
        </p:spPr>
        <p:txBody>
          <a:bodyPr>
            <a:normAutofit fontScale="77500" lnSpcReduction="20000"/>
          </a:bodyPr>
          <a:lstStyle/>
          <a:p>
            <a:pPr algn="just"/>
            <a:r>
              <a:rPr lang="en-US" i="0" dirty="0">
                <a:effectLst/>
                <a:latin typeface="OpenSans"/>
              </a:rPr>
              <a:t>When you're training a very deep network, sometimes the derivatives can get either very, very big, and this makes training difficult. </a:t>
            </a:r>
          </a:p>
          <a:p>
            <a:endParaRPr lang="en-IN" dirty="0"/>
          </a:p>
        </p:txBody>
      </p:sp>
      <p:sp>
        <p:nvSpPr>
          <p:cNvPr id="65" name="矩形 136">
            <a:extLst>
              <a:ext uri="{FF2B5EF4-FFF2-40B4-BE49-F238E27FC236}">
                <a16:creationId xmlns:a16="http://schemas.microsoft.com/office/drawing/2014/main" id="{8B432538-29F2-4739-85DF-65293117171D}"/>
              </a:ext>
            </a:extLst>
          </p:cNvPr>
          <p:cNvSpPr/>
          <p:nvPr/>
        </p:nvSpPr>
        <p:spPr>
          <a:xfrm>
            <a:off x="3713222" y="2522906"/>
            <a:ext cx="746342" cy="1466415"/>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6" name="矩形 137">
            <a:extLst>
              <a:ext uri="{FF2B5EF4-FFF2-40B4-BE49-F238E27FC236}">
                <a16:creationId xmlns:a16="http://schemas.microsoft.com/office/drawing/2014/main" id="{B439CAF9-D57B-4AA6-8B69-7A76BD9F2CC4}"/>
              </a:ext>
            </a:extLst>
          </p:cNvPr>
          <p:cNvSpPr/>
          <p:nvPr/>
        </p:nvSpPr>
        <p:spPr>
          <a:xfrm>
            <a:off x="5038808" y="2506559"/>
            <a:ext cx="746342" cy="1539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7" name="矩形 138">
            <a:extLst>
              <a:ext uri="{FF2B5EF4-FFF2-40B4-BE49-F238E27FC236}">
                <a16:creationId xmlns:a16="http://schemas.microsoft.com/office/drawing/2014/main" id="{A97771FA-F102-436A-862E-368D38BAC203}"/>
              </a:ext>
            </a:extLst>
          </p:cNvPr>
          <p:cNvSpPr/>
          <p:nvPr/>
        </p:nvSpPr>
        <p:spPr>
          <a:xfrm>
            <a:off x="7072145" y="2533701"/>
            <a:ext cx="746342" cy="1512301"/>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8" name="矩形 140">
            <a:extLst>
              <a:ext uri="{FF2B5EF4-FFF2-40B4-BE49-F238E27FC236}">
                <a16:creationId xmlns:a16="http://schemas.microsoft.com/office/drawing/2014/main" id="{9E3A5E0E-20C3-432B-8292-2A9BE0DA1CA5}"/>
              </a:ext>
            </a:extLst>
          </p:cNvPr>
          <p:cNvSpPr/>
          <p:nvPr/>
        </p:nvSpPr>
        <p:spPr>
          <a:xfrm>
            <a:off x="2530121" y="2550546"/>
            <a:ext cx="498951" cy="143877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69" name="直線單箭頭接點 141">
            <a:extLst>
              <a:ext uri="{FF2B5EF4-FFF2-40B4-BE49-F238E27FC236}">
                <a16:creationId xmlns:a16="http://schemas.microsoft.com/office/drawing/2014/main" id="{12D482FB-BFD5-46C7-878A-77DE9A241D03}"/>
              </a:ext>
            </a:extLst>
          </p:cNvPr>
          <p:cNvCxnSpPr>
            <a:cxnSpLocks/>
            <a:stCxn id="88" idx="6"/>
            <a:endCxn id="129" idx="2"/>
          </p:cNvCxnSpPr>
          <p:nvPr/>
        </p:nvCxnSpPr>
        <p:spPr>
          <a:xfrm flipV="1">
            <a:off x="7724490" y="3204658"/>
            <a:ext cx="619935" cy="3679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43">
            <a:extLst>
              <a:ext uri="{FF2B5EF4-FFF2-40B4-BE49-F238E27FC236}">
                <a16:creationId xmlns:a16="http://schemas.microsoft.com/office/drawing/2014/main" id="{9F253387-F998-41B5-BE49-C8DC8300FB1E}"/>
              </a:ext>
            </a:extLst>
          </p:cNvPr>
          <p:cNvCxnSpPr>
            <a:cxnSpLocks/>
            <a:stCxn id="87" idx="6"/>
            <a:endCxn id="129" idx="2"/>
          </p:cNvCxnSpPr>
          <p:nvPr/>
        </p:nvCxnSpPr>
        <p:spPr>
          <a:xfrm>
            <a:off x="7722148" y="2812673"/>
            <a:ext cx="622277" cy="3919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矩形 144">
            <a:extLst>
              <a:ext uri="{FF2B5EF4-FFF2-40B4-BE49-F238E27FC236}">
                <a16:creationId xmlns:a16="http://schemas.microsoft.com/office/drawing/2014/main" id="{5746AC29-07BD-4F50-B744-1200FB154396}"/>
              </a:ext>
            </a:extLst>
          </p:cNvPr>
          <p:cNvSpPr/>
          <p:nvPr/>
        </p:nvSpPr>
        <p:spPr>
          <a:xfrm>
            <a:off x="2598507" y="341325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73" name="矩形 145">
            <a:extLst>
              <a:ext uri="{FF2B5EF4-FFF2-40B4-BE49-F238E27FC236}">
                <a16:creationId xmlns:a16="http://schemas.microsoft.com/office/drawing/2014/main" id="{CC38658D-B836-4E84-AB90-B90463D54680}"/>
              </a:ext>
            </a:extLst>
          </p:cNvPr>
          <p:cNvSpPr/>
          <p:nvPr/>
        </p:nvSpPr>
        <p:spPr>
          <a:xfrm>
            <a:off x="2604325" y="263830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74" name="Object 12">
            <a:extLst>
              <a:ext uri="{FF2B5EF4-FFF2-40B4-BE49-F238E27FC236}">
                <a16:creationId xmlns:a16="http://schemas.microsoft.com/office/drawing/2014/main" id="{A233AED4-F643-482E-8D51-489228B06585}"/>
              </a:ext>
            </a:extLst>
          </p:cNvPr>
          <p:cNvGraphicFramePr>
            <a:graphicFrameLocks noChangeAspect="1"/>
          </p:cNvGraphicFramePr>
          <p:nvPr/>
        </p:nvGraphicFramePr>
        <p:xfrm>
          <a:off x="2617024" y="2549160"/>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74" name="Object 12">
                        <a:extLst>
                          <a:ext uri="{FF2B5EF4-FFF2-40B4-BE49-F238E27FC236}">
                            <a16:creationId xmlns:a16="http://schemas.microsoft.com/office/drawing/2014/main" id="{A233AED4-F643-482E-8D51-489228B06585}"/>
                          </a:ext>
                        </a:extLst>
                      </p:cNvPr>
                      <p:cNvPicPr>
                        <a:picLocks noChangeAspect="1" noChangeArrowheads="1"/>
                      </p:cNvPicPr>
                      <p:nvPr/>
                    </p:nvPicPr>
                    <p:blipFill>
                      <a:blip r:embed="rId3"/>
                      <a:srcRect/>
                      <a:stretch>
                        <a:fillRect/>
                      </a:stretch>
                    </p:blipFill>
                    <p:spPr bwMode="auto">
                      <a:xfrm>
                        <a:off x="2617024" y="254916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12">
            <a:extLst>
              <a:ext uri="{FF2B5EF4-FFF2-40B4-BE49-F238E27FC236}">
                <a16:creationId xmlns:a16="http://schemas.microsoft.com/office/drawing/2014/main" id="{0E176DCE-972A-43E9-8806-897027A29537}"/>
              </a:ext>
            </a:extLst>
          </p:cNvPr>
          <p:cNvGraphicFramePr>
            <a:graphicFrameLocks noChangeAspect="1"/>
          </p:cNvGraphicFramePr>
          <p:nvPr/>
        </p:nvGraphicFramePr>
        <p:xfrm>
          <a:off x="2622322" y="3341249"/>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75" name="Object 12">
                        <a:extLst>
                          <a:ext uri="{FF2B5EF4-FFF2-40B4-BE49-F238E27FC236}">
                            <a16:creationId xmlns:a16="http://schemas.microsoft.com/office/drawing/2014/main" id="{0E176DCE-972A-43E9-8806-897027A29537}"/>
                          </a:ext>
                        </a:extLst>
                      </p:cNvPr>
                      <p:cNvPicPr>
                        <a:picLocks noChangeAspect="1" noChangeArrowheads="1"/>
                      </p:cNvPicPr>
                      <p:nvPr/>
                    </p:nvPicPr>
                    <p:blipFill>
                      <a:blip r:embed="rId5"/>
                      <a:srcRect/>
                      <a:stretch>
                        <a:fillRect/>
                      </a:stretch>
                    </p:blipFill>
                    <p:spPr bwMode="auto">
                      <a:xfrm>
                        <a:off x="2622322" y="334124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 name="橢圓 148">
            <a:extLst>
              <a:ext uri="{FF2B5EF4-FFF2-40B4-BE49-F238E27FC236}">
                <a16:creationId xmlns:a16="http://schemas.microsoft.com/office/drawing/2014/main" id="{4BF37D6A-E85E-48DE-B53B-A898E0D06A2F}"/>
              </a:ext>
            </a:extLst>
          </p:cNvPr>
          <p:cNvSpPr/>
          <p:nvPr/>
        </p:nvSpPr>
        <p:spPr>
          <a:xfrm>
            <a:off x="3810332" y="253390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77" name="橢圓 149">
            <a:extLst>
              <a:ext uri="{FF2B5EF4-FFF2-40B4-BE49-F238E27FC236}">
                <a16:creationId xmlns:a16="http://schemas.microsoft.com/office/drawing/2014/main" id="{C052DBF6-E2FD-4970-900A-140492E84502}"/>
              </a:ext>
            </a:extLst>
          </p:cNvPr>
          <p:cNvSpPr/>
          <p:nvPr/>
        </p:nvSpPr>
        <p:spPr>
          <a:xfrm>
            <a:off x="3812674" y="331247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3" name="橢圓 155">
            <a:extLst>
              <a:ext uri="{FF2B5EF4-FFF2-40B4-BE49-F238E27FC236}">
                <a16:creationId xmlns:a16="http://schemas.microsoft.com/office/drawing/2014/main" id="{0300025F-94B5-4C15-8CB7-E8555726CA05}"/>
              </a:ext>
            </a:extLst>
          </p:cNvPr>
          <p:cNvSpPr/>
          <p:nvPr/>
        </p:nvSpPr>
        <p:spPr>
          <a:xfrm>
            <a:off x="5125894" y="253390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4" name="橢圓 156">
            <a:extLst>
              <a:ext uri="{FF2B5EF4-FFF2-40B4-BE49-F238E27FC236}">
                <a16:creationId xmlns:a16="http://schemas.microsoft.com/office/drawing/2014/main" id="{3131AD2A-313B-4C8B-8A97-EFB01A5FB302}"/>
              </a:ext>
            </a:extLst>
          </p:cNvPr>
          <p:cNvSpPr/>
          <p:nvPr/>
        </p:nvSpPr>
        <p:spPr>
          <a:xfrm>
            <a:off x="5128236" y="331247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7" name="橢圓 159">
            <a:extLst>
              <a:ext uri="{FF2B5EF4-FFF2-40B4-BE49-F238E27FC236}">
                <a16:creationId xmlns:a16="http://schemas.microsoft.com/office/drawing/2014/main" id="{F8441513-9219-4280-9195-D675ECB6DE4A}"/>
              </a:ext>
            </a:extLst>
          </p:cNvPr>
          <p:cNvSpPr/>
          <p:nvPr/>
        </p:nvSpPr>
        <p:spPr>
          <a:xfrm>
            <a:off x="7147989" y="252559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8" name="橢圓 160">
            <a:extLst>
              <a:ext uri="{FF2B5EF4-FFF2-40B4-BE49-F238E27FC236}">
                <a16:creationId xmlns:a16="http://schemas.microsoft.com/office/drawing/2014/main" id="{18B06271-4615-498D-B6C4-5FB7C829A5AD}"/>
              </a:ext>
            </a:extLst>
          </p:cNvPr>
          <p:cNvSpPr/>
          <p:nvPr/>
        </p:nvSpPr>
        <p:spPr>
          <a:xfrm>
            <a:off x="7150331" y="328550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91" name="文字方塊 163">
            <a:extLst>
              <a:ext uri="{FF2B5EF4-FFF2-40B4-BE49-F238E27FC236}">
                <a16:creationId xmlns:a16="http://schemas.microsoft.com/office/drawing/2014/main" id="{9E5EED09-BF25-4C12-BF87-06B9A04E8C27}"/>
              </a:ext>
            </a:extLst>
          </p:cNvPr>
          <p:cNvSpPr txBox="1"/>
          <p:nvPr/>
        </p:nvSpPr>
        <p:spPr>
          <a:xfrm>
            <a:off x="5697941" y="247532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92" name="文字方塊 164">
            <a:extLst>
              <a:ext uri="{FF2B5EF4-FFF2-40B4-BE49-F238E27FC236}">
                <a16:creationId xmlns:a16="http://schemas.microsoft.com/office/drawing/2014/main" id="{070550C0-E7ED-4164-9F52-085D0EF505FF}"/>
              </a:ext>
            </a:extLst>
          </p:cNvPr>
          <p:cNvSpPr txBox="1"/>
          <p:nvPr/>
        </p:nvSpPr>
        <p:spPr>
          <a:xfrm>
            <a:off x="5715564" y="3260822"/>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94" name="直線單箭頭接點 166">
            <a:extLst>
              <a:ext uri="{FF2B5EF4-FFF2-40B4-BE49-F238E27FC236}">
                <a16:creationId xmlns:a16="http://schemas.microsoft.com/office/drawing/2014/main" id="{E652D3EA-1294-42AA-9D2D-952708F46AED}"/>
              </a:ext>
            </a:extLst>
          </p:cNvPr>
          <p:cNvCxnSpPr>
            <a:stCxn id="76" idx="6"/>
            <a:endCxn id="83" idx="2"/>
          </p:cNvCxnSpPr>
          <p:nvPr/>
        </p:nvCxnSpPr>
        <p:spPr>
          <a:xfrm>
            <a:off x="4384490" y="282098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167">
            <a:extLst>
              <a:ext uri="{FF2B5EF4-FFF2-40B4-BE49-F238E27FC236}">
                <a16:creationId xmlns:a16="http://schemas.microsoft.com/office/drawing/2014/main" id="{4A60243D-EB8E-490F-976D-183225F4FED9}"/>
              </a:ext>
            </a:extLst>
          </p:cNvPr>
          <p:cNvCxnSpPr/>
          <p:nvPr/>
        </p:nvCxnSpPr>
        <p:spPr>
          <a:xfrm>
            <a:off x="4384490" y="3612738"/>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169">
            <a:extLst>
              <a:ext uri="{FF2B5EF4-FFF2-40B4-BE49-F238E27FC236}">
                <a16:creationId xmlns:a16="http://schemas.microsoft.com/office/drawing/2014/main" id="{D6AC22EF-476D-454F-B8D5-304C3355F7C0}"/>
              </a:ext>
            </a:extLst>
          </p:cNvPr>
          <p:cNvCxnSpPr>
            <a:stCxn id="77" idx="6"/>
            <a:endCxn id="83" idx="2"/>
          </p:cNvCxnSpPr>
          <p:nvPr/>
        </p:nvCxnSpPr>
        <p:spPr>
          <a:xfrm flipV="1">
            <a:off x="4386832" y="2820986"/>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170">
            <a:extLst>
              <a:ext uri="{FF2B5EF4-FFF2-40B4-BE49-F238E27FC236}">
                <a16:creationId xmlns:a16="http://schemas.microsoft.com/office/drawing/2014/main" id="{85FCF978-C3D8-4564-923D-0E355E7CC84B}"/>
              </a:ext>
            </a:extLst>
          </p:cNvPr>
          <p:cNvCxnSpPr>
            <a:stCxn id="76" idx="6"/>
            <a:endCxn id="84" idx="2"/>
          </p:cNvCxnSpPr>
          <p:nvPr/>
        </p:nvCxnSpPr>
        <p:spPr>
          <a:xfrm>
            <a:off x="4384490" y="2820986"/>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75">
            <a:extLst>
              <a:ext uri="{FF2B5EF4-FFF2-40B4-BE49-F238E27FC236}">
                <a16:creationId xmlns:a16="http://schemas.microsoft.com/office/drawing/2014/main" id="{3A3ACFF0-3C2D-4BD8-940B-261C96A952FC}"/>
              </a:ext>
            </a:extLst>
          </p:cNvPr>
          <p:cNvCxnSpPr>
            <a:cxnSpLocks/>
            <a:stCxn id="73" idx="3"/>
            <a:endCxn id="76" idx="2"/>
          </p:cNvCxnSpPr>
          <p:nvPr/>
        </p:nvCxnSpPr>
        <p:spPr>
          <a:xfrm>
            <a:off x="2947226" y="2809758"/>
            <a:ext cx="863107" cy="112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76">
            <a:extLst>
              <a:ext uri="{FF2B5EF4-FFF2-40B4-BE49-F238E27FC236}">
                <a16:creationId xmlns:a16="http://schemas.microsoft.com/office/drawing/2014/main" id="{260038EE-1991-4EC3-9662-EDF28B3753A2}"/>
              </a:ext>
            </a:extLst>
          </p:cNvPr>
          <p:cNvCxnSpPr>
            <a:stCxn id="73" idx="3"/>
            <a:endCxn id="77" idx="2"/>
          </p:cNvCxnSpPr>
          <p:nvPr/>
        </p:nvCxnSpPr>
        <p:spPr>
          <a:xfrm>
            <a:off x="2947226" y="2809758"/>
            <a:ext cx="865449" cy="789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78">
            <a:extLst>
              <a:ext uri="{FF2B5EF4-FFF2-40B4-BE49-F238E27FC236}">
                <a16:creationId xmlns:a16="http://schemas.microsoft.com/office/drawing/2014/main" id="{5C2AD4AD-008E-47E0-B239-199F375716A6}"/>
              </a:ext>
            </a:extLst>
          </p:cNvPr>
          <p:cNvCxnSpPr>
            <a:stCxn id="75" idx="3"/>
            <a:endCxn id="76" idx="2"/>
          </p:cNvCxnSpPr>
          <p:nvPr/>
        </p:nvCxnSpPr>
        <p:spPr>
          <a:xfrm flipV="1">
            <a:off x="2974746" y="2820987"/>
            <a:ext cx="835586" cy="7512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79">
            <a:extLst>
              <a:ext uri="{FF2B5EF4-FFF2-40B4-BE49-F238E27FC236}">
                <a16:creationId xmlns:a16="http://schemas.microsoft.com/office/drawing/2014/main" id="{A1AE11F7-25F8-4BA8-83D3-053986B50E34}"/>
              </a:ext>
            </a:extLst>
          </p:cNvPr>
          <p:cNvCxnSpPr>
            <a:stCxn id="72" idx="3"/>
            <a:endCxn id="77" idx="2"/>
          </p:cNvCxnSpPr>
          <p:nvPr/>
        </p:nvCxnSpPr>
        <p:spPr>
          <a:xfrm>
            <a:off x="2941408" y="3584706"/>
            <a:ext cx="871267" cy="148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88">
            <a:extLst>
              <a:ext uri="{FF2B5EF4-FFF2-40B4-BE49-F238E27FC236}">
                <a16:creationId xmlns:a16="http://schemas.microsoft.com/office/drawing/2014/main" id="{4BBDCFFD-FB4F-4894-A68D-54A53405CED8}"/>
              </a:ext>
            </a:extLst>
          </p:cNvPr>
          <p:cNvCxnSpPr/>
          <p:nvPr/>
        </p:nvCxnSpPr>
        <p:spPr>
          <a:xfrm>
            <a:off x="6408589" y="2832569"/>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89">
            <a:extLst>
              <a:ext uri="{FF2B5EF4-FFF2-40B4-BE49-F238E27FC236}">
                <a16:creationId xmlns:a16="http://schemas.microsoft.com/office/drawing/2014/main" id="{9D1D0BF3-5C89-4D7D-ABAA-B79139DE53CC}"/>
              </a:ext>
            </a:extLst>
          </p:cNvPr>
          <p:cNvCxnSpPr/>
          <p:nvPr/>
        </p:nvCxnSpPr>
        <p:spPr>
          <a:xfrm>
            <a:off x="6408589" y="362432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91">
            <a:extLst>
              <a:ext uri="{FF2B5EF4-FFF2-40B4-BE49-F238E27FC236}">
                <a16:creationId xmlns:a16="http://schemas.microsoft.com/office/drawing/2014/main" id="{78629E65-6493-49D5-8C2C-52A1D705C9E5}"/>
              </a:ext>
            </a:extLst>
          </p:cNvPr>
          <p:cNvCxnSpPr/>
          <p:nvPr/>
        </p:nvCxnSpPr>
        <p:spPr>
          <a:xfrm flipV="1">
            <a:off x="6410931" y="2832569"/>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92">
            <a:extLst>
              <a:ext uri="{FF2B5EF4-FFF2-40B4-BE49-F238E27FC236}">
                <a16:creationId xmlns:a16="http://schemas.microsoft.com/office/drawing/2014/main" id="{40E266EB-D3BB-476D-AE27-440E0FB0138B}"/>
              </a:ext>
            </a:extLst>
          </p:cNvPr>
          <p:cNvCxnSpPr/>
          <p:nvPr/>
        </p:nvCxnSpPr>
        <p:spPr>
          <a:xfrm>
            <a:off x="6408589" y="2832569"/>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橢圓 159">
            <a:extLst>
              <a:ext uri="{FF2B5EF4-FFF2-40B4-BE49-F238E27FC236}">
                <a16:creationId xmlns:a16="http://schemas.microsoft.com/office/drawing/2014/main" id="{71C7B317-E634-4DEA-B6B0-08C37D469DF9}"/>
              </a:ext>
            </a:extLst>
          </p:cNvPr>
          <p:cNvSpPr/>
          <p:nvPr/>
        </p:nvSpPr>
        <p:spPr>
          <a:xfrm>
            <a:off x="8344424" y="2917578"/>
            <a:ext cx="574158" cy="574158"/>
          </a:xfrm>
          <a:prstGeom prst="ellipse">
            <a:avLst/>
          </a:prstGeom>
          <a:solidFill>
            <a:schemeClr val="accent1"/>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F2B7DF9A-2C5D-448D-A38F-A508375A8BEF}"/>
                  </a:ext>
                </a:extLst>
              </p:cNvPr>
              <p:cNvSpPr txBox="1"/>
              <p:nvPr/>
            </p:nvSpPr>
            <p:spPr>
              <a:xfrm>
                <a:off x="3842466" y="2060848"/>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1</m:t>
                          </m:r>
                        </m:sup>
                      </m:sSup>
                    </m:oMath>
                  </m:oMathPara>
                </a14:m>
                <a:endParaRPr lang="en-IN" dirty="0"/>
              </a:p>
            </p:txBody>
          </p:sp>
        </mc:Choice>
        <mc:Fallback xmlns="">
          <p:sp>
            <p:nvSpPr>
              <p:cNvPr id="139" name="TextBox 138">
                <a:extLst>
                  <a:ext uri="{FF2B5EF4-FFF2-40B4-BE49-F238E27FC236}">
                    <a16:creationId xmlns:a16="http://schemas.microsoft.com/office/drawing/2014/main" id="{F2B7DF9A-2C5D-448D-A38F-A508375A8BEF}"/>
                  </a:ext>
                </a:extLst>
              </p:cNvPr>
              <p:cNvSpPr txBox="1">
                <a:spLocks noRot="1" noChangeAspect="1" noMove="1" noResize="1" noEditPoints="1" noAdjustHandles="1" noChangeArrowheads="1" noChangeShapeType="1" noTextEdit="1"/>
              </p:cNvSpPr>
              <p:nvPr/>
            </p:nvSpPr>
            <p:spPr>
              <a:xfrm>
                <a:off x="3842466" y="2060848"/>
                <a:ext cx="61709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E5AB9BF9-883C-495A-8CB0-C53C17061315}"/>
                  </a:ext>
                </a:extLst>
              </p:cNvPr>
              <p:cNvSpPr txBox="1"/>
              <p:nvPr/>
            </p:nvSpPr>
            <p:spPr>
              <a:xfrm>
                <a:off x="7147989" y="2062201"/>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𝐿</m:t>
                          </m:r>
                          <m:r>
                            <a:rPr lang="en-US" i="1">
                              <a:latin typeface="Cambria Math" panose="02040503050406030204" pitchFamily="18" charset="0"/>
                            </a:rPr>
                            <m:t>−1</m:t>
                          </m:r>
                        </m:sup>
                      </m:sSup>
                    </m:oMath>
                  </m:oMathPara>
                </a14:m>
                <a:endParaRPr lang="en-IN" dirty="0"/>
              </a:p>
            </p:txBody>
          </p:sp>
        </mc:Choice>
        <mc:Fallback xmlns="">
          <p:sp>
            <p:nvSpPr>
              <p:cNvPr id="141" name="TextBox 140">
                <a:extLst>
                  <a:ext uri="{FF2B5EF4-FFF2-40B4-BE49-F238E27FC236}">
                    <a16:creationId xmlns:a16="http://schemas.microsoft.com/office/drawing/2014/main" id="{E5AB9BF9-883C-495A-8CB0-C53C17061315}"/>
                  </a:ext>
                </a:extLst>
              </p:cNvPr>
              <p:cNvSpPr txBox="1">
                <a:spLocks noRot="1" noChangeAspect="1" noMove="1" noResize="1" noEditPoints="1" noAdjustHandles="1" noChangeArrowheads="1" noChangeShapeType="1" noTextEdit="1"/>
              </p:cNvSpPr>
              <p:nvPr/>
            </p:nvSpPr>
            <p:spPr>
              <a:xfrm>
                <a:off x="7147989" y="2062201"/>
                <a:ext cx="617098" cy="369332"/>
              </a:xfrm>
              <a:prstGeom prst="rect">
                <a:avLst/>
              </a:prstGeom>
              <a:blipFill>
                <a:blip r:embed="rId7"/>
                <a:stretch>
                  <a:fillRect r="-128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37B5032A-1FA5-49BC-8895-5337DB6F81F5}"/>
                  </a:ext>
                </a:extLst>
              </p:cNvPr>
              <p:cNvSpPr txBox="1"/>
              <p:nvPr/>
            </p:nvSpPr>
            <p:spPr>
              <a:xfrm>
                <a:off x="5168052" y="2062201"/>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2</m:t>
                          </m:r>
                        </m:sup>
                      </m:sSup>
                    </m:oMath>
                  </m:oMathPara>
                </a14:m>
                <a:endParaRPr lang="en-IN" dirty="0"/>
              </a:p>
            </p:txBody>
          </p:sp>
        </mc:Choice>
        <mc:Fallback xmlns="">
          <p:sp>
            <p:nvSpPr>
              <p:cNvPr id="143" name="TextBox 142">
                <a:extLst>
                  <a:ext uri="{FF2B5EF4-FFF2-40B4-BE49-F238E27FC236}">
                    <a16:creationId xmlns:a16="http://schemas.microsoft.com/office/drawing/2014/main" id="{37B5032A-1FA5-49BC-8895-5337DB6F81F5}"/>
                  </a:ext>
                </a:extLst>
              </p:cNvPr>
              <p:cNvSpPr txBox="1">
                <a:spLocks noRot="1" noChangeAspect="1" noMove="1" noResize="1" noEditPoints="1" noAdjustHandles="1" noChangeArrowheads="1" noChangeShapeType="1" noTextEdit="1"/>
              </p:cNvSpPr>
              <p:nvPr/>
            </p:nvSpPr>
            <p:spPr>
              <a:xfrm>
                <a:off x="5168052" y="2062201"/>
                <a:ext cx="617098"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0F88983E-E162-4ECD-A990-0BD6B5AAF716}"/>
                  </a:ext>
                </a:extLst>
              </p:cNvPr>
              <p:cNvSpPr txBox="1"/>
              <p:nvPr/>
            </p:nvSpPr>
            <p:spPr>
              <a:xfrm>
                <a:off x="8347596" y="2063222"/>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𝐿</m:t>
                          </m:r>
                        </m:sup>
                      </m:sSup>
                    </m:oMath>
                  </m:oMathPara>
                </a14:m>
                <a:endParaRPr lang="en-IN" dirty="0"/>
              </a:p>
            </p:txBody>
          </p:sp>
        </mc:Choice>
        <mc:Fallback xmlns="">
          <p:sp>
            <p:nvSpPr>
              <p:cNvPr id="145" name="TextBox 144">
                <a:extLst>
                  <a:ext uri="{FF2B5EF4-FFF2-40B4-BE49-F238E27FC236}">
                    <a16:creationId xmlns:a16="http://schemas.microsoft.com/office/drawing/2014/main" id="{0F88983E-E162-4ECD-A990-0BD6B5AAF716}"/>
                  </a:ext>
                </a:extLst>
              </p:cNvPr>
              <p:cNvSpPr txBox="1">
                <a:spLocks noRot="1" noChangeAspect="1" noMove="1" noResize="1" noEditPoints="1" noAdjustHandles="1" noChangeArrowheads="1" noChangeShapeType="1" noTextEdit="1"/>
              </p:cNvSpPr>
              <p:nvPr/>
            </p:nvSpPr>
            <p:spPr>
              <a:xfrm>
                <a:off x="8347596" y="2063222"/>
                <a:ext cx="617098" cy="369332"/>
              </a:xfrm>
              <a:prstGeom prst="rect">
                <a:avLst/>
              </a:prstGeom>
              <a:blipFill>
                <a:blip r:embed="rId9"/>
                <a:stretch>
                  <a:fillRect/>
                </a:stretch>
              </a:blipFill>
            </p:spPr>
            <p:txBody>
              <a:bodyPr/>
              <a:lstStyle/>
              <a:p>
                <a:r>
                  <a:rPr lang="en-US">
                    <a:noFill/>
                  </a:rPr>
                  <a:t> </a:t>
                </a:r>
              </a:p>
            </p:txBody>
          </p:sp>
        </mc:Fallback>
      </mc:AlternateContent>
      <p:cxnSp>
        <p:nvCxnSpPr>
          <p:cNvPr id="146" name="直線單箭頭接點 143">
            <a:extLst>
              <a:ext uri="{FF2B5EF4-FFF2-40B4-BE49-F238E27FC236}">
                <a16:creationId xmlns:a16="http://schemas.microsoft.com/office/drawing/2014/main" id="{67916988-599A-41F9-AE0A-6096F37C966D}"/>
              </a:ext>
            </a:extLst>
          </p:cNvPr>
          <p:cNvCxnSpPr>
            <a:cxnSpLocks/>
            <a:stCxn id="129" idx="6"/>
            <a:endCxn id="151" idx="1"/>
          </p:cNvCxnSpPr>
          <p:nvPr/>
        </p:nvCxnSpPr>
        <p:spPr>
          <a:xfrm>
            <a:off x="8918583" y="3204657"/>
            <a:ext cx="4391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2CC91042-91E5-4763-B726-159B9EF8D544}"/>
                  </a:ext>
                </a:extLst>
              </p:cNvPr>
              <p:cNvSpPr txBox="1"/>
              <p:nvPr/>
            </p:nvSpPr>
            <p:spPr>
              <a:xfrm>
                <a:off x="9357723" y="3019991"/>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m:oMathPara>
                </a14:m>
                <a:endParaRPr lang="en-IN" dirty="0"/>
              </a:p>
            </p:txBody>
          </p:sp>
        </mc:Choice>
        <mc:Fallback xmlns="">
          <p:sp>
            <p:nvSpPr>
              <p:cNvPr id="151" name="TextBox 150">
                <a:extLst>
                  <a:ext uri="{FF2B5EF4-FFF2-40B4-BE49-F238E27FC236}">
                    <a16:creationId xmlns:a16="http://schemas.microsoft.com/office/drawing/2014/main" id="{2CC91042-91E5-4763-B726-159B9EF8D544}"/>
                  </a:ext>
                </a:extLst>
              </p:cNvPr>
              <p:cNvSpPr txBox="1">
                <a:spLocks noRot="1" noChangeAspect="1" noMove="1" noResize="1" noEditPoints="1" noAdjustHandles="1" noChangeArrowheads="1" noChangeShapeType="1" noTextEdit="1"/>
              </p:cNvSpPr>
              <p:nvPr/>
            </p:nvSpPr>
            <p:spPr>
              <a:xfrm>
                <a:off x="9357723" y="3019991"/>
                <a:ext cx="617098" cy="369332"/>
              </a:xfrm>
              <a:prstGeom prst="rect">
                <a:avLst/>
              </a:prstGeom>
              <a:blipFill>
                <a:blip r:embed="rId10"/>
                <a:stretch>
                  <a:fillRect r="-16832"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Content Placeholder 2">
                <a:extLst>
                  <a:ext uri="{FF2B5EF4-FFF2-40B4-BE49-F238E27FC236}">
                    <a16:creationId xmlns:a16="http://schemas.microsoft.com/office/drawing/2014/main" id="{A61926DC-C520-40DF-9AF0-6A015F105444}"/>
                  </a:ext>
                </a:extLst>
              </p:cNvPr>
              <p:cNvSpPr txBox="1">
                <a:spLocks/>
              </p:cNvSpPr>
              <p:nvPr/>
            </p:nvSpPr>
            <p:spPr bwMode="auto">
              <a:xfrm>
                <a:off x="1103446" y="4383533"/>
                <a:ext cx="6110456" cy="6658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Wingdings" pitchFamily="2" charset="2"/>
                  <a:buChar char="§"/>
                  <a:defRPr sz="2000" b="1">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b="1">
                    <a:solidFill>
                      <a:srgbClr val="00B050"/>
                    </a:solidFill>
                    <a:latin typeface="Calibri" pitchFamily="34" charset="0"/>
                  </a:defRPr>
                </a:lvl2pPr>
                <a:lvl3pPr marL="1143000" indent="-228600" algn="l" rtl="0" eaLnBrk="0" fontAlgn="base" hangingPunct="0">
                  <a:spcBef>
                    <a:spcPct val="20000"/>
                  </a:spcBef>
                  <a:spcAft>
                    <a:spcPct val="0"/>
                  </a:spcAft>
                  <a:buFont typeface="Wingdings" pitchFamily="2" charset="2"/>
                  <a:buChar char="§"/>
                  <a:defRPr sz="1700" b="1">
                    <a:solidFill>
                      <a:schemeClr val="accent1">
                        <a:lumMod val="75000"/>
                      </a:schemeClr>
                    </a:solidFill>
                    <a:latin typeface="Calibri" pitchFamily="34" charset="0"/>
                  </a:defRPr>
                </a:lvl3pPr>
                <a:lvl4pPr marL="1600200" indent="-228600" algn="l" rtl="0" eaLnBrk="0" fontAlgn="base" hangingPunct="0">
                  <a:spcBef>
                    <a:spcPct val="20000"/>
                  </a:spcBef>
                  <a:spcAft>
                    <a:spcPct val="0"/>
                  </a:spcAft>
                  <a:buChar char="–"/>
                  <a:defRPr sz="1700">
                    <a:solidFill>
                      <a:srgbClr val="0070C0"/>
                    </a:solidFill>
                    <a:latin typeface="Calibri" pitchFamily="34" charset="0"/>
                    <a:ea typeface="Times New Roman" pitchFamily="18" charset="0"/>
                    <a:cs typeface="Helvetica" pitchFamily="34" charset="0"/>
                  </a:defRPr>
                </a:lvl4pPr>
                <a:lvl5pPr marL="2057400" indent="-228600" algn="l" rtl="0" eaLnBrk="0" fontAlgn="base" hangingPunct="0">
                  <a:spcBef>
                    <a:spcPct val="20000"/>
                  </a:spcBef>
                  <a:spcAft>
                    <a:spcPct val="0"/>
                  </a:spcAft>
                  <a:buChar char="»"/>
                  <a:defRPr sz="1700">
                    <a:solidFill>
                      <a:srgbClr val="003366"/>
                    </a:solidFill>
                    <a:latin typeface="Calibri" pitchFamily="34" charset="0"/>
                    <a:ea typeface="Times New Roman" pitchFamily="18" charset="0"/>
                    <a:cs typeface="Helvetica" pitchFamily="34" charset="0"/>
                  </a:defRPr>
                </a:lvl5pPr>
                <a:lvl6pPr marL="25146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6pPr>
                <a:lvl7pPr marL="29718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7pPr>
                <a:lvl8pPr marL="34290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8pPr>
                <a:lvl9pPr marL="38862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9pPr>
              </a:lstStyle>
              <a:p>
                <a:pPr algn="just"/>
                <a:r>
                  <a:rPr lang="en-US" kern="0" dirty="0">
                    <a:latin typeface="OpenSans"/>
                  </a:rPr>
                  <a:t>For simplicity, we assume bias (</a:t>
                </a:r>
                <a14:m>
                  <m:oMath xmlns:m="http://schemas.openxmlformats.org/officeDocument/2006/math">
                    <m:r>
                      <a:rPr lang="en-US" b="0" i="1">
                        <a:latin typeface="Cambria Math" panose="02040503050406030204" pitchFamily="18" charset="0"/>
                      </a:rPr>
                      <m:t>𝑏</m:t>
                    </m:r>
                    <m:r>
                      <a:rPr lang="en-US" b="0" i="1">
                        <a:latin typeface="Cambria Math" panose="02040503050406030204" pitchFamily="18" charset="0"/>
                      </a:rPr>
                      <m:t>=0</m:t>
                    </m:r>
                  </m:oMath>
                </a14:m>
                <a:r>
                  <a:rPr lang="en-US" kern="0" dirty="0">
                    <a:latin typeface="OpenSans"/>
                  </a:rPr>
                  <a:t>) at every layer and the activation function is linear </a:t>
                </a:r>
              </a:p>
              <a:p>
                <a:endParaRPr lang="en-IN" kern="0" dirty="0"/>
              </a:p>
            </p:txBody>
          </p:sp>
        </mc:Choice>
        <mc:Fallback xmlns="">
          <p:sp>
            <p:nvSpPr>
              <p:cNvPr id="154" name="Content Placeholder 2">
                <a:extLst>
                  <a:ext uri="{FF2B5EF4-FFF2-40B4-BE49-F238E27FC236}">
                    <a16:creationId xmlns:a16="http://schemas.microsoft.com/office/drawing/2014/main" id="{A61926DC-C520-40DF-9AF0-6A015F105444}"/>
                  </a:ext>
                </a:extLst>
              </p:cNvPr>
              <p:cNvSpPr txBox="1">
                <a:spLocks noRot="1" noChangeAspect="1" noMove="1" noResize="1" noEditPoints="1" noAdjustHandles="1" noChangeArrowheads="1" noChangeShapeType="1" noTextEdit="1"/>
              </p:cNvSpPr>
              <p:nvPr/>
            </p:nvSpPr>
            <p:spPr bwMode="auto">
              <a:xfrm>
                <a:off x="1103446" y="4383533"/>
                <a:ext cx="6110456" cy="665868"/>
              </a:xfrm>
              <a:prstGeom prst="rect">
                <a:avLst/>
              </a:prstGeom>
              <a:blipFill>
                <a:blip r:embed="rId11"/>
                <a:stretch>
                  <a:fillRect l="-622" t="-5660" r="-1245" b="-20755"/>
                </a:stretch>
              </a:blipFill>
              <a:ln w="9525">
                <a:noFill/>
                <a:miter lim="800000"/>
                <a:headEnd/>
                <a:tailEnd/>
              </a:ln>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08C0C696-0820-4AAE-9A67-BCD22A16EB87}"/>
                  </a:ext>
                </a:extLst>
              </p:cNvPr>
              <p:cNvSpPr txBox="1"/>
              <p:nvPr/>
            </p:nvSpPr>
            <p:spPr>
              <a:xfrm>
                <a:off x="3214912" y="4089234"/>
                <a:ext cx="1127789" cy="338554"/>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1</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1</m:t>
                          </m:r>
                        </m:sup>
                      </m:sSup>
                      <m:r>
                        <a:rPr lang="en-US" sz="1600" i="1">
                          <a:latin typeface="Cambria Math" panose="02040503050406030204" pitchFamily="18" charset="0"/>
                        </a:rPr>
                        <m:t>𝑥</m:t>
                      </m:r>
                    </m:oMath>
                  </m:oMathPara>
                </a14:m>
                <a:endParaRPr lang="en-IN" sz="1600" dirty="0"/>
              </a:p>
            </p:txBody>
          </p:sp>
        </mc:Choice>
        <mc:Fallback xmlns="">
          <p:sp>
            <p:nvSpPr>
              <p:cNvPr id="158" name="TextBox 157">
                <a:extLst>
                  <a:ext uri="{FF2B5EF4-FFF2-40B4-BE49-F238E27FC236}">
                    <a16:creationId xmlns:a16="http://schemas.microsoft.com/office/drawing/2014/main" id="{08C0C696-0820-4AAE-9A67-BCD22A16EB87}"/>
                  </a:ext>
                </a:extLst>
              </p:cNvPr>
              <p:cNvSpPr txBox="1">
                <a:spLocks noRot="1" noChangeAspect="1" noMove="1" noResize="1" noEditPoints="1" noAdjustHandles="1" noChangeArrowheads="1" noChangeShapeType="1" noTextEdit="1"/>
              </p:cNvSpPr>
              <p:nvPr/>
            </p:nvSpPr>
            <p:spPr>
              <a:xfrm>
                <a:off x="3214912" y="4089234"/>
                <a:ext cx="1127789" cy="338554"/>
              </a:xfrm>
              <a:prstGeom prst="rect">
                <a:avLst/>
              </a:prstGeom>
              <a:blipFill>
                <a:blip r:embed="rId12"/>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DCDEDEF-A668-43B7-8558-E9A8039F1B40}"/>
                  </a:ext>
                </a:extLst>
              </p:cNvPr>
              <p:cNvSpPr txBox="1"/>
              <p:nvPr/>
            </p:nvSpPr>
            <p:spPr>
              <a:xfrm>
                <a:off x="4675476" y="4084191"/>
                <a:ext cx="1239020" cy="338554"/>
              </a:xfrm>
              <a:prstGeom prst="rect">
                <a:avLst/>
              </a:prstGeom>
              <a:solidFill>
                <a:schemeClr val="accent2">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2</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1</m:t>
                          </m:r>
                        </m:sup>
                      </m:sSup>
                    </m:oMath>
                  </m:oMathPara>
                </a14:m>
                <a:endParaRPr lang="en-IN" sz="1600" dirty="0"/>
              </a:p>
            </p:txBody>
          </p:sp>
        </mc:Choice>
        <mc:Fallback xmlns="">
          <p:sp>
            <p:nvSpPr>
              <p:cNvPr id="160" name="TextBox 159">
                <a:extLst>
                  <a:ext uri="{FF2B5EF4-FFF2-40B4-BE49-F238E27FC236}">
                    <a16:creationId xmlns:a16="http://schemas.microsoft.com/office/drawing/2014/main" id="{DDCDEDEF-A668-43B7-8558-E9A8039F1B40}"/>
                  </a:ext>
                </a:extLst>
              </p:cNvPr>
              <p:cNvSpPr txBox="1">
                <a:spLocks noRot="1" noChangeAspect="1" noMove="1" noResize="1" noEditPoints="1" noAdjustHandles="1" noChangeArrowheads="1" noChangeShapeType="1" noTextEdit="1"/>
              </p:cNvSpPr>
              <p:nvPr/>
            </p:nvSpPr>
            <p:spPr>
              <a:xfrm>
                <a:off x="4675476" y="4084191"/>
                <a:ext cx="1239020" cy="338554"/>
              </a:xfrm>
              <a:prstGeom prst="rect">
                <a:avLst/>
              </a:prstGeom>
              <a:blipFill>
                <a:blip r:embed="rId13"/>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4ECB7DEC-AEDD-4289-9D4B-ABD86CF375E8}"/>
                  </a:ext>
                </a:extLst>
              </p:cNvPr>
              <p:cNvSpPr txBox="1"/>
              <p:nvPr/>
            </p:nvSpPr>
            <p:spPr>
              <a:xfrm>
                <a:off x="6136042" y="4082764"/>
                <a:ext cx="1892549" cy="338554"/>
              </a:xfrm>
              <a:prstGeom prst="rect">
                <a:avLst/>
              </a:prstGeom>
              <a:solidFill>
                <a:schemeClr val="tx2">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𝐿</m:t>
                          </m:r>
                          <m:r>
                            <a:rPr lang="en-US" sz="1600" i="1">
                              <a:latin typeface="Cambria Math" panose="02040503050406030204" pitchFamily="18" charset="0"/>
                            </a:rPr>
                            <m:t>−1</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r>
                            <a:rPr lang="en-US" sz="1600" i="1">
                              <a:latin typeface="Cambria Math" panose="02040503050406030204" pitchFamily="18" charset="0"/>
                            </a:rPr>
                            <m:t>−1</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𝐿</m:t>
                          </m:r>
                          <m:r>
                            <a:rPr lang="en-US" sz="1600" i="1">
                              <a:latin typeface="Cambria Math" panose="02040503050406030204" pitchFamily="18" charset="0"/>
                            </a:rPr>
                            <m:t>−2</m:t>
                          </m:r>
                        </m:sup>
                      </m:sSup>
                    </m:oMath>
                  </m:oMathPara>
                </a14:m>
                <a:endParaRPr lang="en-IN" sz="1600" dirty="0"/>
              </a:p>
            </p:txBody>
          </p:sp>
        </mc:Choice>
        <mc:Fallback xmlns="">
          <p:sp>
            <p:nvSpPr>
              <p:cNvPr id="162" name="TextBox 161">
                <a:extLst>
                  <a:ext uri="{FF2B5EF4-FFF2-40B4-BE49-F238E27FC236}">
                    <a16:creationId xmlns:a16="http://schemas.microsoft.com/office/drawing/2014/main" id="{4ECB7DEC-AEDD-4289-9D4B-ABD86CF375E8}"/>
                  </a:ext>
                </a:extLst>
              </p:cNvPr>
              <p:cNvSpPr txBox="1">
                <a:spLocks noRot="1" noChangeAspect="1" noMove="1" noResize="1" noEditPoints="1" noAdjustHandles="1" noChangeArrowheads="1" noChangeShapeType="1" noTextEdit="1"/>
              </p:cNvSpPr>
              <p:nvPr/>
            </p:nvSpPr>
            <p:spPr>
              <a:xfrm>
                <a:off x="6136042" y="4082764"/>
                <a:ext cx="1892549" cy="338554"/>
              </a:xfrm>
              <a:prstGeom prst="rect">
                <a:avLst/>
              </a:prstGeom>
              <a:blipFill>
                <a:blip r:embed="rId14"/>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75BB5A2C-C9F5-4C7C-A361-EDDC7796A29B}"/>
                  </a:ext>
                </a:extLst>
              </p:cNvPr>
              <p:cNvSpPr txBox="1"/>
              <p:nvPr/>
            </p:nvSpPr>
            <p:spPr>
              <a:xfrm>
                <a:off x="8169378" y="4077072"/>
                <a:ext cx="1671038" cy="347788"/>
              </a:xfrm>
              <a:prstGeom prst="rect">
                <a:avLst/>
              </a:prstGeom>
              <a:solidFill>
                <a:schemeClr val="accent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𝐿</m:t>
                          </m:r>
                          <m:r>
                            <a:rPr lang="en-US" sz="1600" i="1">
                              <a:latin typeface="Cambria Math" panose="02040503050406030204" pitchFamily="18" charset="0"/>
                            </a:rPr>
                            <m:t>−1</m:t>
                          </m:r>
                        </m:sup>
                      </m:sSup>
                    </m:oMath>
                  </m:oMathPara>
                </a14:m>
                <a:endParaRPr lang="en-IN" sz="1600" dirty="0"/>
              </a:p>
            </p:txBody>
          </p:sp>
        </mc:Choice>
        <mc:Fallback xmlns="">
          <p:sp>
            <p:nvSpPr>
              <p:cNvPr id="164" name="TextBox 163">
                <a:extLst>
                  <a:ext uri="{FF2B5EF4-FFF2-40B4-BE49-F238E27FC236}">
                    <a16:creationId xmlns:a16="http://schemas.microsoft.com/office/drawing/2014/main" id="{75BB5A2C-C9F5-4C7C-A361-EDDC7796A29B}"/>
                  </a:ext>
                </a:extLst>
              </p:cNvPr>
              <p:cNvSpPr txBox="1">
                <a:spLocks noRot="1" noChangeAspect="1" noMove="1" noResize="1" noEditPoints="1" noAdjustHandles="1" noChangeArrowheads="1" noChangeShapeType="1" noTextEdit="1"/>
              </p:cNvSpPr>
              <p:nvPr/>
            </p:nvSpPr>
            <p:spPr>
              <a:xfrm>
                <a:off x="8169378" y="4077072"/>
                <a:ext cx="1671038" cy="347788"/>
              </a:xfrm>
              <a:prstGeom prst="rect">
                <a:avLst/>
              </a:prstGeom>
              <a:blipFill>
                <a:blip r:embed="rId15"/>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2C2CB4CA-CB72-4B39-8B0E-2AF9046A0DAF}"/>
                  </a:ext>
                </a:extLst>
              </p:cNvPr>
              <p:cNvSpPr txBox="1"/>
              <p:nvPr/>
            </p:nvSpPr>
            <p:spPr>
              <a:xfrm>
                <a:off x="6942288" y="4903918"/>
                <a:ext cx="2898128" cy="338554"/>
              </a:xfrm>
              <a:prstGeom prst="rect">
                <a:avLst/>
              </a:prstGeom>
              <a:solidFill>
                <a:schemeClr val="accent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r>
                            <a:rPr lang="en-US" sz="1600" i="1">
                              <a:latin typeface="Cambria Math" panose="02040503050406030204" pitchFamily="18" charset="0"/>
                            </a:rPr>
                            <m:t>−1</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2</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1</m:t>
                          </m:r>
                        </m:sup>
                      </m:sSup>
                      <m:r>
                        <a:rPr lang="en-US" sz="1600" i="1">
                          <a:latin typeface="Cambria Math" panose="02040503050406030204" pitchFamily="18" charset="0"/>
                        </a:rPr>
                        <m:t>𝑥</m:t>
                      </m:r>
                    </m:oMath>
                  </m:oMathPara>
                </a14:m>
                <a:endParaRPr lang="en-IN" sz="1600" dirty="0"/>
              </a:p>
            </p:txBody>
          </p:sp>
        </mc:Choice>
        <mc:Fallback xmlns="">
          <p:sp>
            <p:nvSpPr>
              <p:cNvPr id="166" name="TextBox 165">
                <a:extLst>
                  <a:ext uri="{FF2B5EF4-FFF2-40B4-BE49-F238E27FC236}">
                    <a16:creationId xmlns:a16="http://schemas.microsoft.com/office/drawing/2014/main" id="{2C2CB4CA-CB72-4B39-8B0E-2AF9046A0DAF}"/>
                  </a:ext>
                </a:extLst>
              </p:cNvPr>
              <p:cNvSpPr txBox="1">
                <a:spLocks noRot="1" noChangeAspect="1" noMove="1" noResize="1" noEditPoints="1" noAdjustHandles="1" noChangeArrowheads="1" noChangeShapeType="1" noTextEdit="1"/>
              </p:cNvSpPr>
              <p:nvPr/>
            </p:nvSpPr>
            <p:spPr>
              <a:xfrm>
                <a:off x="6942288" y="4903918"/>
                <a:ext cx="2898128" cy="338554"/>
              </a:xfrm>
              <a:prstGeom prst="rect">
                <a:avLst/>
              </a:prstGeom>
              <a:blipFill>
                <a:blip r:embed="rId16"/>
                <a:stretch>
                  <a:fillRect b="-3571"/>
                </a:stretch>
              </a:blipFill>
            </p:spPr>
            <p:txBody>
              <a:bodyPr/>
              <a:lstStyle/>
              <a:p>
                <a:r>
                  <a:rPr lang="en-CY">
                    <a:noFill/>
                  </a:rPr>
                  <a:t> </a:t>
                </a:r>
              </a:p>
            </p:txBody>
          </p:sp>
        </mc:Fallback>
      </mc:AlternateContent>
      <p:cxnSp>
        <p:nvCxnSpPr>
          <p:cNvPr id="168" name="Straight Arrow Connector 167">
            <a:extLst>
              <a:ext uri="{FF2B5EF4-FFF2-40B4-BE49-F238E27FC236}">
                <a16:creationId xmlns:a16="http://schemas.microsoft.com/office/drawing/2014/main" id="{087AFC84-40E4-4821-AF1B-58D119C5B606}"/>
              </a:ext>
            </a:extLst>
          </p:cNvPr>
          <p:cNvCxnSpPr>
            <a:cxnSpLocks/>
            <a:stCxn id="164" idx="2"/>
          </p:cNvCxnSpPr>
          <p:nvPr/>
        </p:nvCxnSpPr>
        <p:spPr bwMode="auto">
          <a:xfrm>
            <a:off x="9004897" y="4424860"/>
            <a:ext cx="0" cy="479058"/>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71" name="Content Placeholder 2">
                <a:extLst>
                  <a:ext uri="{FF2B5EF4-FFF2-40B4-BE49-F238E27FC236}">
                    <a16:creationId xmlns:a16="http://schemas.microsoft.com/office/drawing/2014/main" id="{F5649F8E-83DB-4B22-9977-5F61475566D6}"/>
                  </a:ext>
                </a:extLst>
              </p:cNvPr>
              <p:cNvSpPr txBox="1">
                <a:spLocks/>
              </p:cNvSpPr>
              <p:nvPr/>
            </p:nvSpPr>
            <p:spPr bwMode="auto">
              <a:xfrm>
                <a:off x="1103446" y="4992171"/>
                <a:ext cx="5966442" cy="13022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Wingdings" pitchFamily="2" charset="2"/>
                  <a:buChar char="§"/>
                  <a:defRPr sz="2000" b="1">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b="1">
                    <a:solidFill>
                      <a:srgbClr val="00B050"/>
                    </a:solidFill>
                    <a:latin typeface="Calibri" pitchFamily="34" charset="0"/>
                  </a:defRPr>
                </a:lvl2pPr>
                <a:lvl3pPr marL="1143000" indent="-228600" algn="l" rtl="0" eaLnBrk="0" fontAlgn="base" hangingPunct="0">
                  <a:spcBef>
                    <a:spcPct val="20000"/>
                  </a:spcBef>
                  <a:spcAft>
                    <a:spcPct val="0"/>
                  </a:spcAft>
                  <a:buFont typeface="Wingdings" pitchFamily="2" charset="2"/>
                  <a:buChar char="§"/>
                  <a:defRPr sz="1700" b="1">
                    <a:solidFill>
                      <a:schemeClr val="accent1">
                        <a:lumMod val="75000"/>
                      </a:schemeClr>
                    </a:solidFill>
                    <a:latin typeface="Calibri" pitchFamily="34" charset="0"/>
                  </a:defRPr>
                </a:lvl3pPr>
                <a:lvl4pPr marL="1600200" indent="-228600" algn="l" rtl="0" eaLnBrk="0" fontAlgn="base" hangingPunct="0">
                  <a:spcBef>
                    <a:spcPct val="20000"/>
                  </a:spcBef>
                  <a:spcAft>
                    <a:spcPct val="0"/>
                  </a:spcAft>
                  <a:buChar char="–"/>
                  <a:defRPr sz="1700">
                    <a:solidFill>
                      <a:srgbClr val="0070C0"/>
                    </a:solidFill>
                    <a:latin typeface="Calibri" pitchFamily="34" charset="0"/>
                    <a:ea typeface="Times New Roman" pitchFamily="18" charset="0"/>
                    <a:cs typeface="Helvetica" pitchFamily="34" charset="0"/>
                  </a:defRPr>
                </a:lvl4pPr>
                <a:lvl5pPr marL="2057400" indent="-228600" algn="l" rtl="0" eaLnBrk="0" fontAlgn="base" hangingPunct="0">
                  <a:spcBef>
                    <a:spcPct val="20000"/>
                  </a:spcBef>
                  <a:spcAft>
                    <a:spcPct val="0"/>
                  </a:spcAft>
                  <a:buChar char="»"/>
                  <a:defRPr sz="1700">
                    <a:solidFill>
                      <a:srgbClr val="003366"/>
                    </a:solidFill>
                    <a:latin typeface="Calibri" pitchFamily="34" charset="0"/>
                    <a:ea typeface="Times New Roman" pitchFamily="18" charset="0"/>
                    <a:cs typeface="Helvetica" pitchFamily="34" charset="0"/>
                  </a:defRPr>
                </a:lvl5pPr>
                <a:lvl6pPr marL="25146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6pPr>
                <a:lvl7pPr marL="29718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7pPr>
                <a:lvl8pPr marL="34290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8pPr>
                <a:lvl9pPr marL="38862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9pPr>
              </a:lstStyle>
              <a:p>
                <a:pPr algn="just"/>
                <a:r>
                  <a:rPr lang="en-US" kern="0" dirty="0">
                    <a:latin typeface="OpenSans"/>
                  </a:rPr>
                  <a:t>Assuming the entries in the weight matrix are in the form</a:t>
                </a:r>
              </a:p>
              <a:p>
                <a:pPr marL="0" indent="0" algn="just">
                  <a:buNone/>
                </a:pPr>
                <a14:m>
                  <m:oMathPara xmlns:m="http://schemas.openxmlformats.org/officeDocument/2006/math">
                    <m:oMathParaPr>
                      <m:jc m:val="centerGroup"/>
                    </m:oMathParaPr>
                    <m:oMath xmlns:m="http://schemas.openxmlformats.org/officeDocument/2006/math">
                      <m:sSup>
                        <m:sSupPr>
                          <m:ctrlPr>
                            <a:rPr lang="en-US" b="0" i="1">
                              <a:latin typeface="Cambria Math" panose="02040503050406030204" pitchFamily="18" charset="0"/>
                            </a:rPr>
                          </m:ctrlPr>
                        </m:sSupPr>
                        <m:e>
                          <m:r>
                            <a:rPr lang="en-US" b="0" i="1">
                              <a:latin typeface="Cambria Math" panose="02040503050406030204" pitchFamily="18" charset="0"/>
                            </a:rPr>
                            <m:t> </m:t>
                          </m:r>
                          <m:r>
                            <a:rPr lang="en-US" b="0" i="1">
                              <a:latin typeface="Cambria Math" panose="02040503050406030204" pitchFamily="18" charset="0"/>
                            </a:rPr>
                            <m:t>𝑊</m:t>
                          </m:r>
                        </m:e>
                        <m:sup>
                          <m:r>
                            <a:rPr lang="en-US" b="0" i="1">
                              <a:latin typeface="Cambria Math" panose="02040503050406030204" pitchFamily="18" charset="0"/>
                            </a:rPr>
                            <m:t>𝐿</m:t>
                          </m:r>
                          <m:r>
                            <a:rPr lang="en-US" b="0" i="1">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𝐿</m:t>
                          </m:r>
                          <m:r>
                            <a:rPr lang="en-US" i="1">
                              <a:latin typeface="Cambria Math" panose="02040503050406030204" pitchFamily="18" charset="0"/>
                            </a:rPr>
                            <m:t>−2</m:t>
                          </m:r>
                        </m:sup>
                      </m:sSup>
                      <m:r>
                        <a:rPr lang="en-US" i="1">
                          <a:latin typeface="Cambria Math" panose="02040503050406030204" pitchFamily="18" charset="0"/>
                        </a:rPr>
                        <m:t>=</m:t>
                      </m:r>
                      <m:r>
                        <a:rPr lang="en-US" b="0"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b="0" i="1">
                              <a:latin typeface="Cambria Math" panose="02040503050406030204" pitchFamily="18" charset="0"/>
                            </a:rPr>
                            <m:t>1</m:t>
                          </m:r>
                        </m:sup>
                      </m:sSup>
                      <m:r>
                        <a:rPr lang="en-US" b="0" i="1">
                          <a:latin typeface="Cambria Math" panose="02040503050406030204" pitchFamily="18" charset="0"/>
                        </a:rPr>
                        <m:t>=</m:t>
                      </m:r>
                      <m:d>
                        <m:dPr>
                          <m:begChr m:val="["/>
                          <m:endChr m:val="]"/>
                          <m:ctrlPr>
                            <a:rPr lang="en-US" b="0" i="1">
                              <a:latin typeface="Cambria Math" panose="02040503050406030204" pitchFamily="18" charset="0"/>
                            </a:rPr>
                          </m:ctrlPr>
                        </m:dPr>
                        <m:e>
                          <m:m>
                            <m:mPr>
                              <m:mcs>
                                <m:mc>
                                  <m:mcPr>
                                    <m:count m:val="2"/>
                                    <m:mcJc m:val="center"/>
                                  </m:mcPr>
                                </m:mc>
                              </m:mcs>
                              <m:ctrlPr>
                                <a:rPr lang="en-US" b="0" i="1">
                                  <a:latin typeface="Cambria Math" panose="02040503050406030204" pitchFamily="18" charset="0"/>
                                </a:rPr>
                              </m:ctrlPr>
                            </m:mPr>
                            <m:mr>
                              <m:e>
                                <m:r>
                                  <m:rPr>
                                    <m:brk m:alnAt="7"/>
                                  </m:rPr>
                                  <a:rPr lang="en-US" b="0" i="1">
                                    <a:latin typeface="Cambria Math" panose="02040503050406030204" pitchFamily="18" charset="0"/>
                                  </a:rPr>
                                  <m:t>𝑝</m:t>
                                </m:r>
                              </m:e>
                              <m:e>
                                <m:r>
                                  <a:rPr lang="en-US" b="0" i="1">
                                    <a:latin typeface="Cambria Math" panose="02040503050406030204" pitchFamily="18" charset="0"/>
                                  </a:rPr>
                                  <m:t>0</m:t>
                                </m:r>
                              </m:e>
                            </m:mr>
                            <m:mr>
                              <m:e>
                                <m:r>
                                  <a:rPr lang="en-US" b="0" i="1">
                                    <a:latin typeface="Cambria Math" panose="02040503050406030204" pitchFamily="18" charset="0"/>
                                  </a:rPr>
                                  <m:t>0</m:t>
                                </m:r>
                              </m:e>
                              <m:e>
                                <m:r>
                                  <a:rPr lang="en-US" b="0" i="1">
                                    <a:latin typeface="Cambria Math" panose="02040503050406030204" pitchFamily="18" charset="0"/>
                                  </a:rPr>
                                  <m:t>𝑝</m:t>
                                </m:r>
                              </m:e>
                            </m:mr>
                          </m:m>
                        </m:e>
                      </m:d>
                      <m:r>
                        <a:rPr lang="en-US" b="0" i="1">
                          <a:latin typeface="Cambria Math" panose="02040503050406030204" pitchFamily="18" charset="0"/>
                        </a:rPr>
                        <m:t>                </m:t>
                      </m:r>
                    </m:oMath>
                  </m:oMathPara>
                </a14:m>
                <a:endParaRPr lang="en-US" kern="0" dirty="0">
                  <a:latin typeface="OpenSans"/>
                </a:endParaRPr>
              </a:p>
              <a:p>
                <a:endParaRPr lang="en-IN" kern="0" dirty="0"/>
              </a:p>
            </p:txBody>
          </p:sp>
        </mc:Choice>
        <mc:Fallback xmlns="">
          <p:sp>
            <p:nvSpPr>
              <p:cNvPr id="171" name="Content Placeholder 2">
                <a:extLst>
                  <a:ext uri="{FF2B5EF4-FFF2-40B4-BE49-F238E27FC236}">
                    <a16:creationId xmlns:a16="http://schemas.microsoft.com/office/drawing/2014/main" id="{F5649F8E-83DB-4B22-9977-5F61475566D6}"/>
                  </a:ext>
                </a:extLst>
              </p:cNvPr>
              <p:cNvSpPr txBox="1">
                <a:spLocks noRot="1" noChangeAspect="1" noMove="1" noResize="1" noEditPoints="1" noAdjustHandles="1" noChangeArrowheads="1" noChangeShapeType="1" noTextEdit="1"/>
              </p:cNvSpPr>
              <p:nvPr/>
            </p:nvSpPr>
            <p:spPr bwMode="auto">
              <a:xfrm>
                <a:off x="1103446" y="4992171"/>
                <a:ext cx="5966442" cy="1302239"/>
              </a:xfrm>
              <a:prstGeom prst="rect">
                <a:avLst/>
              </a:prstGeom>
              <a:blipFill>
                <a:blip r:embed="rId17"/>
                <a:stretch>
                  <a:fillRect l="-637" t="-2913" r="-1062" b="-971"/>
                </a:stretch>
              </a:blipFill>
              <a:ln w="9525">
                <a:noFill/>
                <a:miter lim="800000"/>
                <a:headEnd/>
                <a:tailEnd/>
              </a:ln>
            </p:spPr>
            <p:txBody>
              <a:bodyPr/>
              <a:lstStyle/>
              <a:p>
                <a:r>
                  <a:rPr lang="en-CY">
                    <a:noFill/>
                  </a:rPr>
                  <a:t> </a:t>
                </a:r>
              </a:p>
            </p:txBody>
          </p:sp>
        </mc:Fallback>
      </mc:AlternateContent>
      <p:sp>
        <p:nvSpPr>
          <p:cNvPr id="172" name="TextBox 171">
            <a:extLst>
              <a:ext uri="{FF2B5EF4-FFF2-40B4-BE49-F238E27FC236}">
                <a16:creationId xmlns:a16="http://schemas.microsoft.com/office/drawing/2014/main" id="{9090D5DC-3F68-4608-9D27-E1C127439B45}"/>
              </a:ext>
            </a:extLst>
          </p:cNvPr>
          <p:cNvSpPr txBox="1"/>
          <p:nvPr/>
        </p:nvSpPr>
        <p:spPr>
          <a:xfrm>
            <a:off x="5964087" y="5869446"/>
            <a:ext cx="918296" cy="400110"/>
          </a:xfrm>
          <a:prstGeom prst="rect">
            <a:avLst/>
          </a:prstGeom>
          <a:noFill/>
        </p:spPr>
        <p:txBody>
          <a:bodyPr wrap="square" rtlCol="0">
            <a:spAutoFit/>
          </a:bodyPr>
          <a:lstStyle/>
          <a:p>
            <a:r>
              <a:rPr lang="en-US" sz="2000" b="1" dirty="0">
                <a:solidFill>
                  <a:srgbClr val="002060"/>
                </a:solidFill>
                <a:latin typeface="Calibri" panose="020F0502020204030204" pitchFamily="34" charset="0"/>
                <a:cs typeface="Calibri" panose="020F0502020204030204" pitchFamily="34" charset="0"/>
              </a:rPr>
              <a:t>then, </a:t>
            </a:r>
            <a:endParaRPr lang="en-IN" sz="2000" b="1" dirty="0">
              <a:solidFill>
                <a:srgbClr val="00206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F180AFDF-A96F-4054-AD80-E1F15F5F4416}"/>
                  </a:ext>
                </a:extLst>
              </p:cNvPr>
              <p:cNvSpPr txBox="1"/>
              <p:nvPr/>
            </p:nvSpPr>
            <p:spPr>
              <a:xfrm>
                <a:off x="6942288" y="5709794"/>
                <a:ext cx="2898128" cy="599523"/>
              </a:xfrm>
              <a:prstGeom prst="rect">
                <a:avLst/>
              </a:prstGeom>
              <a:solidFill>
                <a:schemeClr val="accent1"/>
              </a:solidFill>
            </p:spPr>
            <p:txBody>
              <a:bodyPr wrap="square" rtlCol="0">
                <a:spAutoFit/>
              </a:bodyPr>
              <a:lstStyle/>
              <a:p>
                <a14:m>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sup>
                    </m:sSup>
                    <m:sSup>
                      <m:sSupPr>
                        <m:ctrlPr>
                          <a:rPr lang="en-US" sz="1600" i="1">
                            <a:latin typeface="Cambria Math" panose="02040503050406030204" pitchFamily="18" charset="0"/>
                          </a:rPr>
                        </m:ctrlPr>
                      </m:sSupPr>
                      <m:e>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𝑝</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𝑝</m:t>
                                  </m:r>
                                </m:e>
                              </m:mr>
                            </m:m>
                          </m:e>
                        </m:d>
                      </m:e>
                      <m:sup>
                        <m:r>
                          <a:rPr lang="en-US" sz="1600" i="1">
                            <a:latin typeface="Cambria Math" panose="02040503050406030204" pitchFamily="18" charset="0"/>
                          </a:rPr>
                          <m:t>𝐿</m:t>
                        </m:r>
                        <m:r>
                          <a:rPr lang="en-US" sz="1600" i="1">
                            <a:latin typeface="Cambria Math" panose="02040503050406030204" pitchFamily="18" charset="0"/>
                          </a:rPr>
                          <m:t>−1</m:t>
                        </m:r>
                      </m:sup>
                    </m:sSup>
                    <m:r>
                      <a:rPr lang="en-US" sz="1600" i="1">
                        <a:latin typeface="Cambria Math" panose="02040503050406030204" pitchFamily="18" charset="0"/>
                      </a:rPr>
                      <m:t>×</m:t>
                    </m:r>
                    <m:r>
                      <a:rPr lang="en-US" sz="1600" i="1">
                        <a:latin typeface="Cambria Math" panose="02040503050406030204" pitchFamily="18" charset="0"/>
                      </a:rPr>
                      <m:t>𝑥</m:t>
                    </m:r>
                  </m:oMath>
                </a14:m>
                <a:r>
                  <a:rPr lang="en-IN" sz="1600" dirty="0"/>
                  <a:t> </a:t>
                </a:r>
              </a:p>
            </p:txBody>
          </p:sp>
        </mc:Choice>
        <mc:Fallback xmlns="">
          <p:sp>
            <p:nvSpPr>
              <p:cNvPr id="174" name="TextBox 173">
                <a:extLst>
                  <a:ext uri="{FF2B5EF4-FFF2-40B4-BE49-F238E27FC236}">
                    <a16:creationId xmlns:a16="http://schemas.microsoft.com/office/drawing/2014/main" id="{F180AFDF-A96F-4054-AD80-E1F15F5F4416}"/>
                  </a:ext>
                </a:extLst>
              </p:cNvPr>
              <p:cNvSpPr txBox="1">
                <a:spLocks noRot="1" noChangeAspect="1" noMove="1" noResize="1" noEditPoints="1" noAdjustHandles="1" noChangeArrowheads="1" noChangeShapeType="1" noTextEdit="1"/>
              </p:cNvSpPr>
              <p:nvPr/>
            </p:nvSpPr>
            <p:spPr>
              <a:xfrm>
                <a:off x="6942288" y="5709794"/>
                <a:ext cx="2898128" cy="599523"/>
              </a:xfrm>
              <a:prstGeom prst="rect">
                <a:avLst/>
              </a:prstGeom>
              <a:blipFill>
                <a:blip r:embed="rId18"/>
                <a:stretch>
                  <a:fillRect b="-4167"/>
                </a:stretch>
              </a:blipFill>
            </p:spPr>
            <p:txBody>
              <a:bodyPr/>
              <a:lstStyle/>
              <a:p>
                <a:r>
                  <a:rPr lang="en-CY">
                    <a:noFill/>
                  </a:rPr>
                  <a:t> </a:t>
                </a:r>
              </a:p>
            </p:txBody>
          </p:sp>
        </mc:Fallback>
      </mc:AlternateContent>
      <p:cxnSp>
        <p:nvCxnSpPr>
          <p:cNvPr id="175" name="Straight Arrow Connector 174">
            <a:extLst>
              <a:ext uri="{FF2B5EF4-FFF2-40B4-BE49-F238E27FC236}">
                <a16:creationId xmlns:a16="http://schemas.microsoft.com/office/drawing/2014/main" id="{036CD64B-DFD9-478D-B7A4-A31E4C8C90BA}"/>
              </a:ext>
            </a:extLst>
          </p:cNvPr>
          <p:cNvCxnSpPr>
            <a:cxnSpLocks/>
          </p:cNvCxnSpPr>
          <p:nvPr/>
        </p:nvCxnSpPr>
        <p:spPr bwMode="auto">
          <a:xfrm>
            <a:off x="8996555" y="5242472"/>
            <a:ext cx="0" cy="479058"/>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85E3A2FE-9C4E-4196-9A89-6B3ED4DF335B}"/>
              </a:ext>
            </a:extLst>
          </p:cNvPr>
          <p:cNvSpPr txBox="1"/>
          <p:nvPr/>
        </p:nvSpPr>
        <p:spPr>
          <a:xfrm>
            <a:off x="3916682" y="6665087"/>
            <a:ext cx="7223704" cy="215444"/>
          </a:xfrm>
          <a:prstGeom prst="rect">
            <a:avLst/>
          </a:prstGeom>
          <a:noFill/>
        </p:spPr>
        <p:txBody>
          <a:bodyPr wrap="square" rtlCol="0">
            <a:spAutoFit/>
          </a:bodyPr>
          <a:lstStyle/>
          <a:p>
            <a:pPr algn="r"/>
            <a:r>
              <a:rPr lang="en-US" sz="800" dirty="0">
                <a:solidFill>
                  <a:srgbClr val="C00000"/>
                </a:solidFill>
              </a:rPr>
              <a:t>Source: https://www.coursera.org/learn/deep-neural-network/lecture/C9iQO/vanishing-exploding-gradients</a:t>
            </a:r>
            <a:endParaRPr lang="en-IN" sz="800" dirty="0">
              <a:solidFill>
                <a:srgbClr val="C00000"/>
              </a:solidFill>
            </a:endParaRPr>
          </a:p>
        </p:txBody>
      </p:sp>
    </p:spTree>
    <p:extLst>
      <p:ext uri="{BB962C8B-B14F-4D97-AF65-F5344CB8AC3E}">
        <p14:creationId xmlns:p14="http://schemas.microsoft.com/office/powerpoint/2010/main" val="17974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8" grpId="0" animBg="1"/>
      <p:bldP spid="160" grpId="0" animBg="1"/>
      <p:bldP spid="162" grpId="0" animBg="1"/>
      <p:bldP spid="164" grpId="0" animBg="1"/>
      <p:bldP spid="166" grpId="0" animBg="1"/>
      <p:bldP spid="171" grpId="0"/>
      <p:bldP spid="172" grpId="0"/>
      <p:bldP spid="17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09C7-0A84-4684-BBAC-A50DC0E5A5FD}"/>
              </a:ext>
            </a:extLst>
          </p:cNvPr>
          <p:cNvSpPr>
            <a:spLocks noGrp="1"/>
          </p:cNvSpPr>
          <p:nvPr>
            <p:ph type="title"/>
          </p:nvPr>
        </p:nvSpPr>
        <p:spPr/>
        <p:txBody>
          <a:bodyPr/>
          <a:lstStyle/>
          <a:p>
            <a:r>
              <a:rPr lang="en-IN" dirty="0"/>
              <a:t>Vanishing / Exploding gradients</a:t>
            </a:r>
          </a:p>
        </p:txBody>
      </p:sp>
      <p:sp>
        <p:nvSpPr>
          <p:cNvPr id="3" name="Content Placeholder 2">
            <a:extLst>
              <a:ext uri="{FF2B5EF4-FFF2-40B4-BE49-F238E27FC236}">
                <a16:creationId xmlns:a16="http://schemas.microsoft.com/office/drawing/2014/main" id="{9C3469A9-2651-4A22-AA2E-E5727A247C5A}"/>
              </a:ext>
            </a:extLst>
          </p:cNvPr>
          <p:cNvSpPr>
            <a:spLocks noGrp="1"/>
          </p:cNvSpPr>
          <p:nvPr>
            <p:ph idx="1"/>
          </p:nvPr>
        </p:nvSpPr>
        <p:spPr>
          <a:xfrm>
            <a:off x="532525" y="1003047"/>
            <a:ext cx="6902543" cy="1014682"/>
          </a:xfrm>
        </p:spPr>
        <p:txBody>
          <a:bodyPr>
            <a:normAutofit fontScale="77500" lnSpcReduction="20000"/>
          </a:bodyPr>
          <a:lstStyle/>
          <a:p>
            <a:pPr algn="just"/>
            <a:r>
              <a:rPr lang="en-US" i="0" dirty="0">
                <a:effectLst/>
                <a:latin typeface="OpenSans"/>
              </a:rPr>
              <a:t>When you're training a very deep network, sometimes the derivatives can get either very, very big, and this makes training difficult. </a:t>
            </a:r>
          </a:p>
          <a:p>
            <a:endParaRPr lang="en-IN" dirty="0"/>
          </a:p>
        </p:txBody>
      </p:sp>
      <p:sp>
        <p:nvSpPr>
          <p:cNvPr id="65" name="矩形 136">
            <a:extLst>
              <a:ext uri="{FF2B5EF4-FFF2-40B4-BE49-F238E27FC236}">
                <a16:creationId xmlns:a16="http://schemas.microsoft.com/office/drawing/2014/main" id="{8B432538-29F2-4739-85DF-65293117171D}"/>
              </a:ext>
            </a:extLst>
          </p:cNvPr>
          <p:cNvSpPr/>
          <p:nvPr/>
        </p:nvSpPr>
        <p:spPr>
          <a:xfrm>
            <a:off x="3713222" y="2522906"/>
            <a:ext cx="746342" cy="1466415"/>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6" name="矩形 137">
            <a:extLst>
              <a:ext uri="{FF2B5EF4-FFF2-40B4-BE49-F238E27FC236}">
                <a16:creationId xmlns:a16="http://schemas.microsoft.com/office/drawing/2014/main" id="{B439CAF9-D57B-4AA6-8B69-7A76BD9F2CC4}"/>
              </a:ext>
            </a:extLst>
          </p:cNvPr>
          <p:cNvSpPr/>
          <p:nvPr/>
        </p:nvSpPr>
        <p:spPr>
          <a:xfrm>
            <a:off x="5038808" y="2506559"/>
            <a:ext cx="746342" cy="15394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7" name="矩形 138">
            <a:extLst>
              <a:ext uri="{FF2B5EF4-FFF2-40B4-BE49-F238E27FC236}">
                <a16:creationId xmlns:a16="http://schemas.microsoft.com/office/drawing/2014/main" id="{A97771FA-F102-436A-862E-368D38BAC203}"/>
              </a:ext>
            </a:extLst>
          </p:cNvPr>
          <p:cNvSpPr/>
          <p:nvPr/>
        </p:nvSpPr>
        <p:spPr>
          <a:xfrm>
            <a:off x="7072145" y="2533701"/>
            <a:ext cx="746342" cy="1512301"/>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8" name="矩形 140">
            <a:extLst>
              <a:ext uri="{FF2B5EF4-FFF2-40B4-BE49-F238E27FC236}">
                <a16:creationId xmlns:a16="http://schemas.microsoft.com/office/drawing/2014/main" id="{9E3A5E0E-20C3-432B-8292-2A9BE0DA1CA5}"/>
              </a:ext>
            </a:extLst>
          </p:cNvPr>
          <p:cNvSpPr/>
          <p:nvPr/>
        </p:nvSpPr>
        <p:spPr>
          <a:xfrm>
            <a:off x="2530121" y="2550546"/>
            <a:ext cx="498951" cy="1438774"/>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69" name="直線單箭頭接點 141">
            <a:extLst>
              <a:ext uri="{FF2B5EF4-FFF2-40B4-BE49-F238E27FC236}">
                <a16:creationId xmlns:a16="http://schemas.microsoft.com/office/drawing/2014/main" id="{12D482FB-BFD5-46C7-878A-77DE9A241D03}"/>
              </a:ext>
            </a:extLst>
          </p:cNvPr>
          <p:cNvCxnSpPr>
            <a:cxnSpLocks/>
            <a:stCxn id="88" idx="6"/>
            <a:endCxn id="129" idx="2"/>
          </p:cNvCxnSpPr>
          <p:nvPr/>
        </p:nvCxnSpPr>
        <p:spPr>
          <a:xfrm flipV="1">
            <a:off x="7724490" y="3204658"/>
            <a:ext cx="619935" cy="3679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43">
            <a:extLst>
              <a:ext uri="{FF2B5EF4-FFF2-40B4-BE49-F238E27FC236}">
                <a16:creationId xmlns:a16="http://schemas.microsoft.com/office/drawing/2014/main" id="{9F253387-F998-41B5-BE49-C8DC8300FB1E}"/>
              </a:ext>
            </a:extLst>
          </p:cNvPr>
          <p:cNvCxnSpPr>
            <a:cxnSpLocks/>
            <a:stCxn id="87" idx="6"/>
            <a:endCxn id="129" idx="2"/>
          </p:cNvCxnSpPr>
          <p:nvPr/>
        </p:nvCxnSpPr>
        <p:spPr>
          <a:xfrm>
            <a:off x="7722148" y="2812673"/>
            <a:ext cx="622277" cy="3919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矩形 144">
            <a:extLst>
              <a:ext uri="{FF2B5EF4-FFF2-40B4-BE49-F238E27FC236}">
                <a16:creationId xmlns:a16="http://schemas.microsoft.com/office/drawing/2014/main" id="{5746AC29-07BD-4F50-B744-1200FB154396}"/>
              </a:ext>
            </a:extLst>
          </p:cNvPr>
          <p:cNvSpPr/>
          <p:nvPr/>
        </p:nvSpPr>
        <p:spPr>
          <a:xfrm>
            <a:off x="2598507" y="341325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73" name="矩形 145">
            <a:extLst>
              <a:ext uri="{FF2B5EF4-FFF2-40B4-BE49-F238E27FC236}">
                <a16:creationId xmlns:a16="http://schemas.microsoft.com/office/drawing/2014/main" id="{CC38658D-B836-4E84-AB90-B90463D54680}"/>
              </a:ext>
            </a:extLst>
          </p:cNvPr>
          <p:cNvSpPr/>
          <p:nvPr/>
        </p:nvSpPr>
        <p:spPr>
          <a:xfrm>
            <a:off x="2604325" y="263830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74" name="Object 12">
            <a:extLst>
              <a:ext uri="{FF2B5EF4-FFF2-40B4-BE49-F238E27FC236}">
                <a16:creationId xmlns:a16="http://schemas.microsoft.com/office/drawing/2014/main" id="{A233AED4-F643-482E-8D51-489228B06585}"/>
              </a:ext>
            </a:extLst>
          </p:cNvPr>
          <p:cNvGraphicFramePr>
            <a:graphicFrameLocks noChangeAspect="1"/>
          </p:cNvGraphicFramePr>
          <p:nvPr/>
        </p:nvGraphicFramePr>
        <p:xfrm>
          <a:off x="2617024" y="2549160"/>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74" name="Object 12">
                        <a:extLst>
                          <a:ext uri="{FF2B5EF4-FFF2-40B4-BE49-F238E27FC236}">
                            <a16:creationId xmlns:a16="http://schemas.microsoft.com/office/drawing/2014/main" id="{A233AED4-F643-482E-8D51-489228B06585}"/>
                          </a:ext>
                        </a:extLst>
                      </p:cNvPr>
                      <p:cNvPicPr>
                        <a:picLocks noChangeAspect="1" noChangeArrowheads="1"/>
                      </p:cNvPicPr>
                      <p:nvPr/>
                    </p:nvPicPr>
                    <p:blipFill>
                      <a:blip r:embed="rId3"/>
                      <a:srcRect/>
                      <a:stretch>
                        <a:fillRect/>
                      </a:stretch>
                    </p:blipFill>
                    <p:spPr bwMode="auto">
                      <a:xfrm>
                        <a:off x="2617024" y="254916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12">
            <a:extLst>
              <a:ext uri="{FF2B5EF4-FFF2-40B4-BE49-F238E27FC236}">
                <a16:creationId xmlns:a16="http://schemas.microsoft.com/office/drawing/2014/main" id="{0E176DCE-972A-43E9-8806-897027A29537}"/>
              </a:ext>
            </a:extLst>
          </p:cNvPr>
          <p:cNvGraphicFramePr>
            <a:graphicFrameLocks noChangeAspect="1"/>
          </p:cNvGraphicFramePr>
          <p:nvPr/>
        </p:nvGraphicFramePr>
        <p:xfrm>
          <a:off x="2622322" y="3341249"/>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75" name="Object 12">
                        <a:extLst>
                          <a:ext uri="{FF2B5EF4-FFF2-40B4-BE49-F238E27FC236}">
                            <a16:creationId xmlns:a16="http://schemas.microsoft.com/office/drawing/2014/main" id="{0E176DCE-972A-43E9-8806-897027A29537}"/>
                          </a:ext>
                        </a:extLst>
                      </p:cNvPr>
                      <p:cNvPicPr>
                        <a:picLocks noChangeAspect="1" noChangeArrowheads="1"/>
                      </p:cNvPicPr>
                      <p:nvPr/>
                    </p:nvPicPr>
                    <p:blipFill>
                      <a:blip r:embed="rId5"/>
                      <a:srcRect/>
                      <a:stretch>
                        <a:fillRect/>
                      </a:stretch>
                    </p:blipFill>
                    <p:spPr bwMode="auto">
                      <a:xfrm>
                        <a:off x="2622322" y="334124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 name="橢圓 148">
            <a:extLst>
              <a:ext uri="{FF2B5EF4-FFF2-40B4-BE49-F238E27FC236}">
                <a16:creationId xmlns:a16="http://schemas.microsoft.com/office/drawing/2014/main" id="{4BF37D6A-E85E-48DE-B53B-A898E0D06A2F}"/>
              </a:ext>
            </a:extLst>
          </p:cNvPr>
          <p:cNvSpPr/>
          <p:nvPr/>
        </p:nvSpPr>
        <p:spPr>
          <a:xfrm>
            <a:off x="3810332" y="253390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77" name="橢圓 149">
            <a:extLst>
              <a:ext uri="{FF2B5EF4-FFF2-40B4-BE49-F238E27FC236}">
                <a16:creationId xmlns:a16="http://schemas.microsoft.com/office/drawing/2014/main" id="{C052DBF6-E2FD-4970-900A-140492E84502}"/>
              </a:ext>
            </a:extLst>
          </p:cNvPr>
          <p:cNvSpPr/>
          <p:nvPr/>
        </p:nvSpPr>
        <p:spPr>
          <a:xfrm>
            <a:off x="3812674" y="331247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3" name="橢圓 155">
            <a:extLst>
              <a:ext uri="{FF2B5EF4-FFF2-40B4-BE49-F238E27FC236}">
                <a16:creationId xmlns:a16="http://schemas.microsoft.com/office/drawing/2014/main" id="{0300025F-94B5-4C15-8CB7-E8555726CA05}"/>
              </a:ext>
            </a:extLst>
          </p:cNvPr>
          <p:cNvSpPr/>
          <p:nvPr/>
        </p:nvSpPr>
        <p:spPr>
          <a:xfrm>
            <a:off x="5125894" y="253390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4" name="橢圓 156">
            <a:extLst>
              <a:ext uri="{FF2B5EF4-FFF2-40B4-BE49-F238E27FC236}">
                <a16:creationId xmlns:a16="http://schemas.microsoft.com/office/drawing/2014/main" id="{3131AD2A-313B-4C8B-8A97-EFB01A5FB302}"/>
              </a:ext>
            </a:extLst>
          </p:cNvPr>
          <p:cNvSpPr/>
          <p:nvPr/>
        </p:nvSpPr>
        <p:spPr>
          <a:xfrm>
            <a:off x="5128236" y="331247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7" name="橢圓 159">
            <a:extLst>
              <a:ext uri="{FF2B5EF4-FFF2-40B4-BE49-F238E27FC236}">
                <a16:creationId xmlns:a16="http://schemas.microsoft.com/office/drawing/2014/main" id="{F8441513-9219-4280-9195-D675ECB6DE4A}"/>
              </a:ext>
            </a:extLst>
          </p:cNvPr>
          <p:cNvSpPr/>
          <p:nvPr/>
        </p:nvSpPr>
        <p:spPr>
          <a:xfrm>
            <a:off x="7147989" y="252559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8" name="橢圓 160">
            <a:extLst>
              <a:ext uri="{FF2B5EF4-FFF2-40B4-BE49-F238E27FC236}">
                <a16:creationId xmlns:a16="http://schemas.microsoft.com/office/drawing/2014/main" id="{18B06271-4615-498D-B6C4-5FB7C829A5AD}"/>
              </a:ext>
            </a:extLst>
          </p:cNvPr>
          <p:cNvSpPr/>
          <p:nvPr/>
        </p:nvSpPr>
        <p:spPr>
          <a:xfrm>
            <a:off x="7150331" y="328550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91" name="文字方塊 163">
            <a:extLst>
              <a:ext uri="{FF2B5EF4-FFF2-40B4-BE49-F238E27FC236}">
                <a16:creationId xmlns:a16="http://schemas.microsoft.com/office/drawing/2014/main" id="{9E5EED09-BF25-4C12-BF87-06B9A04E8C27}"/>
              </a:ext>
            </a:extLst>
          </p:cNvPr>
          <p:cNvSpPr txBox="1"/>
          <p:nvPr/>
        </p:nvSpPr>
        <p:spPr>
          <a:xfrm>
            <a:off x="5697941" y="247532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92" name="文字方塊 164">
            <a:extLst>
              <a:ext uri="{FF2B5EF4-FFF2-40B4-BE49-F238E27FC236}">
                <a16:creationId xmlns:a16="http://schemas.microsoft.com/office/drawing/2014/main" id="{070550C0-E7ED-4164-9F52-085D0EF505FF}"/>
              </a:ext>
            </a:extLst>
          </p:cNvPr>
          <p:cNvSpPr txBox="1"/>
          <p:nvPr/>
        </p:nvSpPr>
        <p:spPr>
          <a:xfrm>
            <a:off x="5715564" y="3260822"/>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94" name="直線單箭頭接點 166">
            <a:extLst>
              <a:ext uri="{FF2B5EF4-FFF2-40B4-BE49-F238E27FC236}">
                <a16:creationId xmlns:a16="http://schemas.microsoft.com/office/drawing/2014/main" id="{E652D3EA-1294-42AA-9D2D-952708F46AED}"/>
              </a:ext>
            </a:extLst>
          </p:cNvPr>
          <p:cNvCxnSpPr>
            <a:stCxn id="76" idx="6"/>
            <a:endCxn id="83" idx="2"/>
          </p:cNvCxnSpPr>
          <p:nvPr/>
        </p:nvCxnSpPr>
        <p:spPr>
          <a:xfrm>
            <a:off x="4384490" y="282098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167">
            <a:extLst>
              <a:ext uri="{FF2B5EF4-FFF2-40B4-BE49-F238E27FC236}">
                <a16:creationId xmlns:a16="http://schemas.microsoft.com/office/drawing/2014/main" id="{4A60243D-EB8E-490F-976D-183225F4FED9}"/>
              </a:ext>
            </a:extLst>
          </p:cNvPr>
          <p:cNvCxnSpPr/>
          <p:nvPr/>
        </p:nvCxnSpPr>
        <p:spPr>
          <a:xfrm>
            <a:off x="4384490" y="3612738"/>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169">
            <a:extLst>
              <a:ext uri="{FF2B5EF4-FFF2-40B4-BE49-F238E27FC236}">
                <a16:creationId xmlns:a16="http://schemas.microsoft.com/office/drawing/2014/main" id="{D6AC22EF-476D-454F-B8D5-304C3355F7C0}"/>
              </a:ext>
            </a:extLst>
          </p:cNvPr>
          <p:cNvCxnSpPr>
            <a:stCxn id="77" idx="6"/>
            <a:endCxn id="83" idx="2"/>
          </p:cNvCxnSpPr>
          <p:nvPr/>
        </p:nvCxnSpPr>
        <p:spPr>
          <a:xfrm flipV="1">
            <a:off x="4386832" y="2820986"/>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170">
            <a:extLst>
              <a:ext uri="{FF2B5EF4-FFF2-40B4-BE49-F238E27FC236}">
                <a16:creationId xmlns:a16="http://schemas.microsoft.com/office/drawing/2014/main" id="{85FCF978-C3D8-4564-923D-0E355E7CC84B}"/>
              </a:ext>
            </a:extLst>
          </p:cNvPr>
          <p:cNvCxnSpPr>
            <a:stCxn id="76" idx="6"/>
            <a:endCxn id="84" idx="2"/>
          </p:cNvCxnSpPr>
          <p:nvPr/>
        </p:nvCxnSpPr>
        <p:spPr>
          <a:xfrm>
            <a:off x="4384490" y="2820986"/>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75">
            <a:extLst>
              <a:ext uri="{FF2B5EF4-FFF2-40B4-BE49-F238E27FC236}">
                <a16:creationId xmlns:a16="http://schemas.microsoft.com/office/drawing/2014/main" id="{3A3ACFF0-3C2D-4BD8-940B-261C96A952FC}"/>
              </a:ext>
            </a:extLst>
          </p:cNvPr>
          <p:cNvCxnSpPr>
            <a:cxnSpLocks/>
            <a:stCxn id="73" idx="3"/>
            <a:endCxn id="76" idx="2"/>
          </p:cNvCxnSpPr>
          <p:nvPr/>
        </p:nvCxnSpPr>
        <p:spPr>
          <a:xfrm>
            <a:off x="2947226" y="2809758"/>
            <a:ext cx="863107" cy="112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76">
            <a:extLst>
              <a:ext uri="{FF2B5EF4-FFF2-40B4-BE49-F238E27FC236}">
                <a16:creationId xmlns:a16="http://schemas.microsoft.com/office/drawing/2014/main" id="{260038EE-1991-4EC3-9662-EDF28B3753A2}"/>
              </a:ext>
            </a:extLst>
          </p:cNvPr>
          <p:cNvCxnSpPr>
            <a:stCxn id="73" idx="3"/>
            <a:endCxn id="77" idx="2"/>
          </p:cNvCxnSpPr>
          <p:nvPr/>
        </p:nvCxnSpPr>
        <p:spPr>
          <a:xfrm>
            <a:off x="2947226" y="2809758"/>
            <a:ext cx="865449" cy="789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78">
            <a:extLst>
              <a:ext uri="{FF2B5EF4-FFF2-40B4-BE49-F238E27FC236}">
                <a16:creationId xmlns:a16="http://schemas.microsoft.com/office/drawing/2014/main" id="{5C2AD4AD-008E-47E0-B239-199F375716A6}"/>
              </a:ext>
            </a:extLst>
          </p:cNvPr>
          <p:cNvCxnSpPr>
            <a:stCxn id="75" idx="3"/>
            <a:endCxn id="76" idx="2"/>
          </p:cNvCxnSpPr>
          <p:nvPr/>
        </p:nvCxnSpPr>
        <p:spPr>
          <a:xfrm flipV="1">
            <a:off x="2974746" y="2820987"/>
            <a:ext cx="835586" cy="7512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79">
            <a:extLst>
              <a:ext uri="{FF2B5EF4-FFF2-40B4-BE49-F238E27FC236}">
                <a16:creationId xmlns:a16="http://schemas.microsoft.com/office/drawing/2014/main" id="{A1AE11F7-25F8-4BA8-83D3-053986B50E34}"/>
              </a:ext>
            </a:extLst>
          </p:cNvPr>
          <p:cNvCxnSpPr>
            <a:stCxn id="72" idx="3"/>
            <a:endCxn id="77" idx="2"/>
          </p:cNvCxnSpPr>
          <p:nvPr/>
        </p:nvCxnSpPr>
        <p:spPr>
          <a:xfrm>
            <a:off x="2941408" y="3584706"/>
            <a:ext cx="871267" cy="148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88">
            <a:extLst>
              <a:ext uri="{FF2B5EF4-FFF2-40B4-BE49-F238E27FC236}">
                <a16:creationId xmlns:a16="http://schemas.microsoft.com/office/drawing/2014/main" id="{4BBDCFFD-FB4F-4894-A68D-54A53405CED8}"/>
              </a:ext>
            </a:extLst>
          </p:cNvPr>
          <p:cNvCxnSpPr/>
          <p:nvPr/>
        </p:nvCxnSpPr>
        <p:spPr>
          <a:xfrm>
            <a:off x="6408589" y="2832569"/>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89">
            <a:extLst>
              <a:ext uri="{FF2B5EF4-FFF2-40B4-BE49-F238E27FC236}">
                <a16:creationId xmlns:a16="http://schemas.microsoft.com/office/drawing/2014/main" id="{9D1D0BF3-5C89-4D7D-ABAA-B79139DE53CC}"/>
              </a:ext>
            </a:extLst>
          </p:cNvPr>
          <p:cNvCxnSpPr/>
          <p:nvPr/>
        </p:nvCxnSpPr>
        <p:spPr>
          <a:xfrm>
            <a:off x="6408589" y="362432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91">
            <a:extLst>
              <a:ext uri="{FF2B5EF4-FFF2-40B4-BE49-F238E27FC236}">
                <a16:creationId xmlns:a16="http://schemas.microsoft.com/office/drawing/2014/main" id="{78629E65-6493-49D5-8C2C-52A1D705C9E5}"/>
              </a:ext>
            </a:extLst>
          </p:cNvPr>
          <p:cNvCxnSpPr/>
          <p:nvPr/>
        </p:nvCxnSpPr>
        <p:spPr>
          <a:xfrm flipV="1">
            <a:off x="6410931" y="2832569"/>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92">
            <a:extLst>
              <a:ext uri="{FF2B5EF4-FFF2-40B4-BE49-F238E27FC236}">
                <a16:creationId xmlns:a16="http://schemas.microsoft.com/office/drawing/2014/main" id="{40E266EB-D3BB-476D-AE27-440E0FB0138B}"/>
              </a:ext>
            </a:extLst>
          </p:cNvPr>
          <p:cNvCxnSpPr/>
          <p:nvPr/>
        </p:nvCxnSpPr>
        <p:spPr>
          <a:xfrm>
            <a:off x="6408589" y="2832569"/>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橢圓 159">
            <a:extLst>
              <a:ext uri="{FF2B5EF4-FFF2-40B4-BE49-F238E27FC236}">
                <a16:creationId xmlns:a16="http://schemas.microsoft.com/office/drawing/2014/main" id="{71C7B317-E634-4DEA-B6B0-08C37D469DF9}"/>
              </a:ext>
            </a:extLst>
          </p:cNvPr>
          <p:cNvSpPr/>
          <p:nvPr/>
        </p:nvSpPr>
        <p:spPr>
          <a:xfrm>
            <a:off x="8344424" y="2917578"/>
            <a:ext cx="574158" cy="574158"/>
          </a:xfrm>
          <a:prstGeom prst="ellipse">
            <a:avLst/>
          </a:prstGeom>
          <a:solidFill>
            <a:schemeClr val="accent1"/>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F2B7DF9A-2C5D-448D-A38F-A508375A8BEF}"/>
                  </a:ext>
                </a:extLst>
              </p:cNvPr>
              <p:cNvSpPr txBox="1"/>
              <p:nvPr/>
            </p:nvSpPr>
            <p:spPr>
              <a:xfrm>
                <a:off x="3842466" y="2060848"/>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1</m:t>
                          </m:r>
                        </m:sup>
                      </m:sSup>
                    </m:oMath>
                  </m:oMathPara>
                </a14:m>
                <a:endParaRPr lang="en-IN" dirty="0"/>
              </a:p>
            </p:txBody>
          </p:sp>
        </mc:Choice>
        <mc:Fallback xmlns="">
          <p:sp>
            <p:nvSpPr>
              <p:cNvPr id="139" name="TextBox 138">
                <a:extLst>
                  <a:ext uri="{FF2B5EF4-FFF2-40B4-BE49-F238E27FC236}">
                    <a16:creationId xmlns:a16="http://schemas.microsoft.com/office/drawing/2014/main" id="{F2B7DF9A-2C5D-448D-A38F-A508375A8BEF}"/>
                  </a:ext>
                </a:extLst>
              </p:cNvPr>
              <p:cNvSpPr txBox="1">
                <a:spLocks noRot="1" noChangeAspect="1" noMove="1" noResize="1" noEditPoints="1" noAdjustHandles="1" noChangeArrowheads="1" noChangeShapeType="1" noTextEdit="1"/>
              </p:cNvSpPr>
              <p:nvPr/>
            </p:nvSpPr>
            <p:spPr>
              <a:xfrm>
                <a:off x="3842466" y="2060848"/>
                <a:ext cx="61709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E5AB9BF9-883C-495A-8CB0-C53C17061315}"/>
                  </a:ext>
                </a:extLst>
              </p:cNvPr>
              <p:cNvSpPr txBox="1"/>
              <p:nvPr/>
            </p:nvSpPr>
            <p:spPr>
              <a:xfrm>
                <a:off x="7147989" y="2062201"/>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𝐿</m:t>
                          </m:r>
                          <m:r>
                            <a:rPr lang="en-US" i="1">
                              <a:latin typeface="Cambria Math" panose="02040503050406030204" pitchFamily="18" charset="0"/>
                            </a:rPr>
                            <m:t>−1</m:t>
                          </m:r>
                        </m:sup>
                      </m:sSup>
                    </m:oMath>
                  </m:oMathPara>
                </a14:m>
                <a:endParaRPr lang="en-IN" dirty="0"/>
              </a:p>
            </p:txBody>
          </p:sp>
        </mc:Choice>
        <mc:Fallback xmlns="">
          <p:sp>
            <p:nvSpPr>
              <p:cNvPr id="141" name="TextBox 140">
                <a:extLst>
                  <a:ext uri="{FF2B5EF4-FFF2-40B4-BE49-F238E27FC236}">
                    <a16:creationId xmlns:a16="http://schemas.microsoft.com/office/drawing/2014/main" id="{E5AB9BF9-883C-495A-8CB0-C53C17061315}"/>
                  </a:ext>
                </a:extLst>
              </p:cNvPr>
              <p:cNvSpPr txBox="1">
                <a:spLocks noRot="1" noChangeAspect="1" noMove="1" noResize="1" noEditPoints="1" noAdjustHandles="1" noChangeArrowheads="1" noChangeShapeType="1" noTextEdit="1"/>
              </p:cNvSpPr>
              <p:nvPr/>
            </p:nvSpPr>
            <p:spPr>
              <a:xfrm>
                <a:off x="7147989" y="2062201"/>
                <a:ext cx="617098" cy="369332"/>
              </a:xfrm>
              <a:prstGeom prst="rect">
                <a:avLst/>
              </a:prstGeom>
              <a:blipFill>
                <a:blip r:embed="rId7"/>
                <a:stretch>
                  <a:fillRect r="-128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37B5032A-1FA5-49BC-8895-5337DB6F81F5}"/>
                  </a:ext>
                </a:extLst>
              </p:cNvPr>
              <p:cNvSpPr txBox="1"/>
              <p:nvPr/>
            </p:nvSpPr>
            <p:spPr>
              <a:xfrm>
                <a:off x="5168052" y="2062201"/>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2</m:t>
                          </m:r>
                        </m:sup>
                      </m:sSup>
                    </m:oMath>
                  </m:oMathPara>
                </a14:m>
                <a:endParaRPr lang="en-IN" dirty="0"/>
              </a:p>
            </p:txBody>
          </p:sp>
        </mc:Choice>
        <mc:Fallback xmlns="">
          <p:sp>
            <p:nvSpPr>
              <p:cNvPr id="143" name="TextBox 142">
                <a:extLst>
                  <a:ext uri="{FF2B5EF4-FFF2-40B4-BE49-F238E27FC236}">
                    <a16:creationId xmlns:a16="http://schemas.microsoft.com/office/drawing/2014/main" id="{37B5032A-1FA5-49BC-8895-5337DB6F81F5}"/>
                  </a:ext>
                </a:extLst>
              </p:cNvPr>
              <p:cNvSpPr txBox="1">
                <a:spLocks noRot="1" noChangeAspect="1" noMove="1" noResize="1" noEditPoints="1" noAdjustHandles="1" noChangeArrowheads="1" noChangeShapeType="1" noTextEdit="1"/>
              </p:cNvSpPr>
              <p:nvPr/>
            </p:nvSpPr>
            <p:spPr>
              <a:xfrm>
                <a:off x="5168052" y="2062201"/>
                <a:ext cx="617098"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0F88983E-E162-4ECD-A990-0BD6B5AAF716}"/>
                  </a:ext>
                </a:extLst>
              </p:cNvPr>
              <p:cNvSpPr txBox="1"/>
              <p:nvPr/>
            </p:nvSpPr>
            <p:spPr>
              <a:xfrm>
                <a:off x="8347596" y="2063222"/>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𝐿</m:t>
                          </m:r>
                        </m:sup>
                      </m:sSup>
                    </m:oMath>
                  </m:oMathPara>
                </a14:m>
                <a:endParaRPr lang="en-IN" dirty="0"/>
              </a:p>
            </p:txBody>
          </p:sp>
        </mc:Choice>
        <mc:Fallback xmlns="">
          <p:sp>
            <p:nvSpPr>
              <p:cNvPr id="145" name="TextBox 144">
                <a:extLst>
                  <a:ext uri="{FF2B5EF4-FFF2-40B4-BE49-F238E27FC236}">
                    <a16:creationId xmlns:a16="http://schemas.microsoft.com/office/drawing/2014/main" id="{0F88983E-E162-4ECD-A990-0BD6B5AAF716}"/>
                  </a:ext>
                </a:extLst>
              </p:cNvPr>
              <p:cNvSpPr txBox="1">
                <a:spLocks noRot="1" noChangeAspect="1" noMove="1" noResize="1" noEditPoints="1" noAdjustHandles="1" noChangeArrowheads="1" noChangeShapeType="1" noTextEdit="1"/>
              </p:cNvSpPr>
              <p:nvPr/>
            </p:nvSpPr>
            <p:spPr>
              <a:xfrm>
                <a:off x="8347596" y="2063222"/>
                <a:ext cx="617098" cy="369332"/>
              </a:xfrm>
              <a:prstGeom prst="rect">
                <a:avLst/>
              </a:prstGeom>
              <a:blipFill>
                <a:blip r:embed="rId9"/>
                <a:stretch>
                  <a:fillRect/>
                </a:stretch>
              </a:blipFill>
            </p:spPr>
            <p:txBody>
              <a:bodyPr/>
              <a:lstStyle/>
              <a:p>
                <a:r>
                  <a:rPr lang="en-US">
                    <a:noFill/>
                  </a:rPr>
                  <a:t> </a:t>
                </a:r>
              </a:p>
            </p:txBody>
          </p:sp>
        </mc:Fallback>
      </mc:AlternateContent>
      <p:cxnSp>
        <p:nvCxnSpPr>
          <p:cNvPr id="146" name="直線單箭頭接點 143">
            <a:extLst>
              <a:ext uri="{FF2B5EF4-FFF2-40B4-BE49-F238E27FC236}">
                <a16:creationId xmlns:a16="http://schemas.microsoft.com/office/drawing/2014/main" id="{67916988-599A-41F9-AE0A-6096F37C966D}"/>
              </a:ext>
            </a:extLst>
          </p:cNvPr>
          <p:cNvCxnSpPr>
            <a:cxnSpLocks/>
            <a:stCxn id="129" idx="6"/>
            <a:endCxn id="151" idx="1"/>
          </p:cNvCxnSpPr>
          <p:nvPr/>
        </p:nvCxnSpPr>
        <p:spPr>
          <a:xfrm>
            <a:off x="8918583" y="3204657"/>
            <a:ext cx="4391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2CC91042-91E5-4763-B726-159B9EF8D544}"/>
                  </a:ext>
                </a:extLst>
              </p:cNvPr>
              <p:cNvSpPr txBox="1"/>
              <p:nvPr/>
            </p:nvSpPr>
            <p:spPr>
              <a:xfrm>
                <a:off x="9357723" y="3019991"/>
                <a:ext cx="6170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m:oMathPara>
                </a14:m>
                <a:endParaRPr lang="en-IN" dirty="0"/>
              </a:p>
            </p:txBody>
          </p:sp>
        </mc:Choice>
        <mc:Fallback xmlns="">
          <p:sp>
            <p:nvSpPr>
              <p:cNvPr id="151" name="TextBox 150">
                <a:extLst>
                  <a:ext uri="{FF2B5EF4-FFF2-40B4-BE49-F238E27FC236}">
                    <a16:creationId xmlns:a16="http://schemas.microsoft.com/office/drawing/2014/main" id="{2CC91042-91E5-4763-B726-159B9EF8D544}"/>
                  </a:ext>
                </a:extLst>
              </p:cNvPr>
              <p:cNvSpPr txBox="1">
                <a:spLocks noRot="1" noChangeAspect="1" noMove="1" noResize="1" noEditPoints="1" noAdjustHandles="1" noChangeArrowheads="1" noChangeShapeType="1" noTextEdit="1"/>
              </p:cNvSpPr>
              <p:nvPr/>
            </p:nvSpPr>
            <p:spPr>
              <a:xfrm>
                <a:off x="9357723" y="3019991"/>
                <a:ext cx="617098" cy="369332"/>
              </a:xfrm>
              <a:prstGeom prst="rect">
                <a:avLst/>
              </a:prstGeom>
              <a:blipFill>
                <a:blip r:embed="rId10"/>
                <a:stretch>
                  <a:fillRect r="-16832"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08C0C696-0820-4AAE-9A67-BCD22A16EB87}"/>
                  </a:ext>
                </a:extLst>
              </p:cNvPr>
              <p:cNvSpPr txBox="1"/>
              <p:nvPr/>
            </p:nvSpPr>
            <p:spPr>
              <a:xfrm>
                <a:off x="2855640" y="4000996"/>
                <a:ext cx="1127789" cy="338554"/>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1</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1</m:t>
                          </m:r>
                        </m:sup>
                      </m:sSup>
                      <m:r>
                        <a:rPr lang="en-US" sz="1600" i="1">
                          <a:latin typeface="Cambria Math" panose="02040503050406030204" pitchFamily="18" charset="0"/>
                        </a:rPr>
                        <m:t>𝑥</m:t>
                      </m:r>
                    </m:oMath>
                  </m:oMathPara>
                </a14:m>
                <a:endParaRPr lang="en-IN" sz="1600" dirty="0"/>
              </a:p>
            </p:txBody>
          </p:sp>
        </mc:Choice>
        <mc:Fallback xmlns="">
          <p:sp>
            <p:nvSpPr>
              <p:cNvPr id="158" name="TextBox 157">
                <a:extLst>
                  <a:ext uri="{FF2B5EF4-FFF2-40B4-BE49-F238E27FC236}">
                    <a16:creationId xmlns:a16="http://schemas.microsoft.com/office/drawing/2014/main" id="{08C0C696-0820-4AAE-9A67-BCD22A16EB87}"/>
                  </a:ext>
                </a:extLst>
              </p:cNvPr>
              <p:cNvSpPr txBox="1">
                <a:spLocks noRot="1" noChangeAspect="1" noMove="1" noResize="1" noEditPoints="1" noAdjustHandles="1" noChangeArrowheads="1" noChangeShapeType="1" noTextEdit="1"/>
              </p:cNvSpPr>
              <p:nvPr/>
            </p:nvSpPr>
            <p:spPr>
              <a:xfrm>
                <a:off x="2855640" y="4000996"/>
                <a:ext cx="1127789" cy="338554"/>
              </a:xfrm>
              <a:prstGeom prst="rect">
                <a:avLst/>
              </a:prstGeom>
              <a:blipFill>
                <a:blip r:embed="rId11"/>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DCDEDEF-A668-43B7-8558-E9A8039F1B40}"/>
                  </a:ext>
                </a:extLst>
              </p:cNvPr>
              <p:cNvSpPr txBox="1"/>
              <p:nvPr/>
            </p:nvSpPr>
            <p:spPr>
              <a:xfrm>
                <a:off x="4316204" y="3995953"/>
                <a:ext cx="1239020" cy="338554"/>
              </a:xfrm>
              <a:prstGeom prst="rect">
                <a:avLst/>
              </a:prstGeom>
              <a:solidFill>
                <a:schemeClr val="accent2">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2</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1</m:t>
                          </m:r>
                        </m:sup>
                      </m:sSup>
                    </m:oMath>
                  </m:oMathPara>
                </a14:m>
                <a:endParaRPr lang="en-IN" sz="1600" dirty="0"/>
              </a:p>
            </p:txBody>
          </p:sp>
        </mc:Choice>
        <mc:Fallback xmlns="">
          <p:sp>
            <p:nvSpPr>
              <p:cNvPr id="160" name="TextBox 159">
                <a:extLst>
                  <a:ext uri="{FF2B5EF4-FFF2-40B4-BE49-F238E27FC236}">
                    <a16:creationId xmlns:a16="http://schemas.microsoft.com/office/drawing/2014/main" id="{DDCDEDEF-A668-43B7-8558-E9A8039F1B40}"/>
                  </a:ext>
                </a:extLst>
              </p:cNvPr>
              <p:cNvSpPr txBox="1">
                <a:spLocks noRot="1" noChangeAspect="1" noMove="1" noResize="1" noEditPoints="1" noAdjustHandles="1" noChangeArrowheads="1" noChangeShapeType="1" noTextEdit="1"/>
              </p:cNvSpPr>
              <p:nvPr/>
            </p:nvSpPr>
            <p:spPr>
              <a:xfrm>
                <a:off x="4316204" y="3995953"/>
                <a:ext cx="1239020" cy="338554"/>
              </a:xfrm>
              <a:prstGeom prst="rect">
                <a:avLst/>
              </a:prstGeom>
              <a:blipFill>
                <a:blip r:embed="rId12"/>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4ECB7DEC-AEDD-4289-9D4B-ABD86CF375E8}"/>
                  </a:ext>
                </a:extLst>
              </p:cNvPr>
              <p:cNvSpPr txBox="1"/>
              <p:nvPr/>
            </p:nvSpPr>
            <p:spPr>
              <a:xfrm>
                <a:off x="5776770" y="3994526"/>
                <a:ext cx="1892549" cy="338554"/>
              </a:xfrm>
              <a:prstGeom prst="rect">
                <a:avLst/>
              </a:prstGeom>
              <a:solidFill>
                <a:schemeClr val="tx2">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𝐿</m:t>
                          </m:r>
                          <m:r>
                            <a:rPr lang="en-US" sz="1600" i="1">
                              <a:latin typeface="Cambria Math" panose="02040503050406030204" pitchFamily="18" charset="0"/>
                            </a:rPr>
                            <m:t>−1</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r>
                            <a:rPr lang="en-US" sz="1600" i="1">
                              <a:latin typeface="Cambria Math" panose="02040503050406030204" pitchFamily="18" charset="0"/>
                            </a:rPr>
                            <m:t>−1</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𝐿</m:t>
                          </m:r>
                          <m:r>
                            <a:rPr lang="en-US" sz="1600" i="1">
                              <a:latin typeface="Cambria Math" panose="02040503050406030204" pitchFamily="18" charset="0"/>
                            </a:rPr>
                            <m:t>−2</m:t>
                          </m:r>
                        </m:sup>
                      </m:sSup>
                    </m:oMath>
                  </m:oMathPara>
                </a14:m>
                <a:endParaRPr lang="en-IN" sz="1600" dirty="0"/>
              </a:p>
            </p:txBody>
          </p:sp>
        </mc:Choice>
        <mc:Fallback xmlns="">
          <p:sp>
            <p:nvSpPr>
              <p:cNvPr id="162" name="TextBox 161">
                <a:extLst>
                  <a:ext uri="{FF2B5EF4-FFF2-40B4-BE49-F238E27FC236}">
                    <a16:creationId xmlns:a16="http://schemas.microsoft.com/office/drawing/2014/main" id="{4ECB7DEC-AEDD-4289-9D4B-ABD86CF375E8}"/>
                  </a:ext>
                </a:extLst>
              </p:cNvPr>
              <p:cNvSpPr txBox="1">
                <a:spLocks noRot="1" noChangeAspect="1" noMove="1" noResize="1" noEditPoints="1" noAdjustHandles="1" noChangeArrowheads="1" noChangeShapeType="1" noTextEdit="1"/>
              </p:cNvSpPr>
              <p:nvPr/>
            </p:nvSpPr>
            <p:spPr>
              <a:xfrm>
                <a:off x="5776770" y="3994526"/>
                <a:ext cx="1892549" cy="338554"/>
              </a:xfrm>
              <a:prstGeom prst="rect">
                <a:avLst/>
              </a:prstGeom>
              <a:blipFill>
                <a:blip r:embed="rId13"/>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75BB5A2C-C9F5-4C7C-A361-EDDC7796A29B}"/>
                  </a:ext>
                </a:extLst>
              </p:cNvPr>
              <p:cNvSpPr txBox="1"/>
              <p:nvPr/>
            </p:nvSpPr>
            <p:spPr>
              <a:xfrm>
                <a:off x="7810106" y="3988834"/>
                <a:ext cx="1671038" cy="347788"/>
              </a:xfrm>
              <a:prstGeom prst="rect">
                <a:avLst/>
              </a:prstGeom>
              <a:solidFill>
                <a:schemeClr val="accent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𝐿</m:t>
                          </m:r>
                          <m:r>
                            <a:rPr lang="en-US" sz="1600" i="1">
                              <a:latin typeface="Cambria Math" panose="02040503050406030204" pitchFamily="18" charset="0"/>
                            </a:rPr>
                            <m:t>−1</m:t>
                          </m:r>
                        </m:sup>
                      </m:sSup>
                    </m:oMath>
                  </m:oMathPara>
                </a14:m>
                <a:endParaRPr lang="en-IN" sz="1600" dirty="0"/>
              </a:p>
            </p:txBody>
          </p:sp>
        </mc:Choice>
        <mc:Fallback xmlns="">
          <p:sp>
            <p:nvSpPr>
              <p:cNvPr id="164" name="TextBox 163">
                <a:extLst>
                  <a:ext uri="{FF2B5EF4-FFF2-40B4-BE49-F238E27FC236}">
                    <a16:creationId xmlns:a16="http://schemas.microsoft.com/office/drawing/2014/main" id="{75BB5A2C-C9F5-4C7C-A361-EDDC7796A29B}"/>
                  </a:ext>
                </a:extLst>
              </p:cNvPr>
              <p:cNvSpPr txBox="1">
                <a:spLocks noRot="1" noChangeAspect="1" noMove="1" noResize="1" noEditPoints="1" noAdjustHandles="1" noChangeArrowheads="1" noChangeShapeType="1" noTextEdit="1"/>
              </p:cNvSpPr>
              <p:nvPr/>
            </p:nvSpPr>
            <p:spPr>
              <a:xfrm>
                <a:off x="7810106" y="3988834"/>
                <a:ext cx="1671038" cy="347788"/>
              </a:xfrm>
              <a:prstGeom prst="rect">
                <a:avLst/>
              </a:prstGeom>
              <a:blipFill>
                <a:blip r:embed="rId14"/>
                <a:stretch>
                  <a:fillRect/>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2C2CB4CA-CB72-4B39-8B0E-2AF9046A0DAF}"/>
                  </a:ext>
                </a:extLst>
              </p:cNvPr>
              <p:cNvSpPr txBox="1"/>
              <p:nvPr/>
            </p:nvSpPr>
            <p:spPr>
              <a:xfrm>
                <a:off x="6583016" y="4815680"/>
                <a:ext cx="2898128" cy="338554"/>
              </a:xfrm>
              <a:prstGeom prst="rect">
                <a:avLst/>
              </a:prstGeom>
              <a:solidFill>
                <a:schemeClr val="accent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r>
                            <a:rPr lang="en-US" sz="1600" i="1">
                              <a:latin typeface="Cambria Math" panose="02040503050406030204" pitchFamily="18" charset="0"/>
                            </a:rPr>
                            <m:t>−1</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2</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1</m:t>
                          </m:r>
                        </m:sup>
                      </m:sSup>
                      <m:r>
                        <a:rPr lang="en-US" sz="1600" i="1">
                          <a:latin typeface="Cambria Math" panose="02040503050406030204" pitchFamily="18" charset="0"/>
                        </a:rPr>
                        <m:t>𝑥</m:t>
                      </m:r>
                    </m:oMath>
                  </m:oMathPara>
                </a14:m>
                <a:endParaRPr lang="en-IN" sz="1600" dirty="0"/>
              </a:p>
            </p:txBody>
          </p:sp>
        </mc:Choice>
        <mc:Fallback xmlns="">
          <p:sp>
            <p:nvSpPr>
              <p:cNvPr id="166" name="TextBox 165">
                <a:extLst>
                  <a:ext uri="{FF2B5EF4-FFF2-40B4-BE49-F238E27FC236}">
                    <a16:creationId xmlns:a16="http://schemas.microsoft.com/office/drawing/2014/main" id="{2C2CB4CA-CB72-4B39-8B0E-2AF9046A0DAF}"/>
                  </a:ext>
                </a:extLst>
              </p:cNvPr>
              <p:cNvSpPr txBox="1">
                <a:spLocks noRot="1" noChangeAspect="1" noMove="1" noResize="1" noEditPoints="1" noAdjustHandles="1" noChangeArrowheads="1" noChangeShapeType="1" noTextEdit="1"/>
              </p:cNvSpPr>
              <p:nvPr/>
            </p:nvSpPr>
            <p:spPr>
              <a:xfrm>
                <a:off x="6583016" y="4815680"/>
                <a:ext cx="2898128" cy="338554"/>
              </a:xfrm>
              <a:prstGeom prst="rect">
                <a:avLst/>
              </a:prstGeom>
              <a:blipFill>
                <a:blip r:embed="rId15"/>
                <a:stretch>
                  <a:fillRect/>
                </a:stretch>
              </a:blipFill>
            </p:spPr>
            <p:txBody>
              <a:bodyPr/>
              <a:lstStyle/>
              <a:p>
                <a:r>
                  <a:rPr lang="en-CY">
                    <a:noFill/>
                  </a:rPr>
                  <a:t> </a:t>
                </a:r>
              </a:p>
            </p:txBody>
          </p:sp>
        </mc:Fallback>
      </mc:AlternateContent>
      <p:cxnSp>
        <p:nvCxnSpPr>
          <p:cNvPr id="168" name="Straight Arrow Connector 167">
            <a:extLst>
              <a:ext uri="{FF2B5EF4-FFF2-40B4-BE49-F238E27FC236}">
                <a16:creationId xmlns:a16="http://schemas.microsoft.com/office/drawing/2014/main" id="{087AFC84-40E4-4821-AF1B-58D119C5B606}"/>
              </a:ext>
            </a:extLst>
          </p:cNvPr>
          <p:cNvCxnSpPr>
            <a:cxnSpLocks/>
            <a:stCxn id="164" idx="2"/>
          </p:cNvCxnSpPr>
          <p:nvPr/>
        </p:nvCxnSpPr>
        <p:spPr bwMode="auto">
          <a:xfrm>
            <a:off x="8645625" y="4336622"/>
            <a:ext cx="0" cy="479058"/>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F180AFDF-A96F-4054-AD80-E1F15F5F4416}"/>
                  </a:ext>
                </a:extLst>
              </p:cNvPr>
              <p:cNvSpPr txBox="1"/>
              <p:nvPr/>
            </p:nvSpPr>
            <p:spPr>
              <a:xfrm>
                <a:off x="6571269" y="5632281"/>
                <a:ext cx="2898128" cy="599523"/>
              </a:xfrm>
              <a:prstGeom prst="rect">
                <a:avLst/>
              </a:prstGeom>
              <a:solidFill>
                <a:schemeClr val="accent1"/>
              </a:solidFill>
            </p:spPr>
            <p:txBody>
              <a:bodyPr wrap="square" rtlCol="0">
                <a:spAutoFit/>
              </a:bodyPr>
              <a:lstStyle/>
              <a:p>
                <a14:m>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𝑦</m:t>
                        </m:r>
                      </m:e>
                    </m:acc>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a:rPr lang="en-US" sz="1600" i="1">
                            <a:latin typeface="Cambria Math" panose="02040503050406030204" pitchFamily="18" charset="0"/>
                          </a:rPr>
                          <m:t>𝐿</m:t>
                        </m:r>
                      </m:sup>
                    </m:sSup>
                    <m:sSup>
                      <m:sSupPr>
                        <m:ctrlPr>
                          <a:rPr lang="en-US" sz="1600" i="1">
                            <a:latin typeface="Cambria Math" panose="02040503050406030204" pitchFamily="18" charset="0"/>
                          </a:rPr>
                        </m:ctrlPr>
                      </m:sSupPr>
                      <m:e>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𝑝</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𝑝</m:t>
                                  </m:r>
                                </m:e>
                              </m:mr>
                            </m:m>
                          </m:e>
                        </m:d>
                      </m:e>
                      <m:sup>
                        <m:r>
                          <a:rPr lang="en-US" sz="1600" i="1">
                            <a:latin typeface="Cambria Math" panose="02040503050406030204" pitchFamily="18" charset="0"/>
                          </a:rPr>
                          <m:t>𝐿</m:t>
                        </m:r>
                        <m:r>
                          <a:rPr lang="en-US" sz="1600" i="1">
                            <a:latin typeface="Cambria Math" panose="02040503050406030204" pitchFamily="18" charset="0"/>
                          </a:rPr>
                          <m:t>−1</m:t>
                        </m:r>
                      </m:sup>
                    </m:sSup>
                    <m:r>
                      <a:rPr lang="en-US" sz="1600" i="1">
                        <a:latin typeface="Cambria Math" panose="02040503050406030204" pitchFamily="18" charset="0"/>
                      </a:rPr>
                      <m:t>×</m:t>
                    </m:r>
                    <m:r>
                      <a:rPr lang="en-US" sz="1600" i="1">
                        <a:latin typeface="Cambria Math" panose="02040503050406030204" pitchFamily="18" charset="0"/>
                      </a:rPr>
                      <m:t>𝑥</m:t>
                    </m:r>
                  </m:oMath>
                </a14:m>
                <a:r>
                  <a:rPr lang="en-IN" sz="1600" dirty="0"/>
                  <a:t> </a:t>
                </a:r>
              </a:p>
            </p:txBody>
          </p:sp>
        </mc:Choice>
        <mc:Fallback xmlns="">
          <p:sp>
            <p:nvSpPr>
              <p:cNvPr id="174" name="TextBox 173">
                <a:extLst>
                  <a:ext uri="{FF2B5EF4-FFF2-40B4-BE49-F238E27FC236}">
                    <a16:creationId xmlns:a16="http://schemas.microsoft.com/office/drawing/2014/main" id="{F180AFDF-A96F-4054-AD80-E1F15F5F4416}"/>
                  </a:ext>
                </a:extLst>
              </p:cNvPr>
              <p:cNvSpPr txBox="1">
                <a:spLocks noRot="1" noChangeAspect="1" noMove="1" noResize="1" noEditPoints="1" noAdjustHandles="1" noChangeArrowheads="1" noChangeShapeType="1" noTextEdit="1"/>
              </p:cNvSpPr>
              <p:nvPr/>
            </p:nvSpPr>
            <p:spPr>
              <a:xfrm>
                <a:off x="6571269" y="5632281"/>
                <a:ext cx="2898128" cy="599523"/>
              </a:xfrm>
              <a:prstGeom prst="rect">
                <a:avLst/>
              </a:prstGeom>
              <a:blipFill>
                <a:blip r:embed="rId16"/>
                <a:stretch>
                  <a:fillRect b="-4167"/>
                </a:stretch>
              </a:blipFill>
            </p:spPr>
            <p:txBody>
              <a:bodyPr/>
              <a:lstStyle/>
              <a:p>
                <a:r>
                  <a:rPr lang="en-CY">
                    <a:noFill/>
                  </a:rPr>
                  <a:t> </a:t>
                </a:r>
              </a:p>
            </p:txBody>
          </p:sp>
        </mc:Fallback>
      </mc:AlternateContent>
      <p:cxnSp>
        <p:nvCxnSpPr>
          <p:cNvPr id="175" name="Straight Arrow Connector 174">
            <a:extLst>
              <a:ext uri="{FF2B5EF4-FFF2-40B4-BE49-F238E27FC236}">
                <a16:creationId xmlns:a16="http://schemas.microsoft.com/office/drawing/2014/main" id="{036CD64B-DFD9-478D-B7A4-A31E4C8C90BA}"/>
              </a:ext>
            </a:extLst>
          </p:cNvPr>
          <p:cNvCxnSpPr>
            <a:cxnSpLocks/>
          </p:cNvCxnSpPr>
          <p:nvPr/>
        </p:nvCxnSpPr>
        <p:spPr bwMode="auto">
          <a:xfrm>
            <a:off x="8637283" y="5154234"/>
            <a:ext cx="0" cy="479058"/>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85E3A2FE-9C4E-4196-9A89-6B3ED4DF335B}"/>
              </a:ext>
            </a:extLst>
          </p:cNvPr>
          <p:cNvSpPr txBox="1"/>
          <p:nvPr/>
        </p:nvSpPr>
        <p:spPr>
          <a:xfrm>
            <a:off x="3916682" y="6665087"/>
            <a:ext cx="7223704" cy="215444"/>
          </a:xfrm>
          <a:prstGeom prst="rect">
            <a:avLst/>
          </a:prstGeom>
          <a:noFill/>
        </p:spPr>
        <p:txBody>
          <a:bodyPr wrap="square" rtlCol="0">
            <a:spAutoFit/>
          </a:bodyPr>
          <a:lstStyle/>
          <a:p>
            <a:pPr algn="r"/>
            <a:r>
              <a:rPr lang="en-US" sz="800" dirty="0">
                <a:solidFill>
                  <a:srgbClr val="C00000"/>
                </a:solidFill>
              </a:rPr>
              <a:t>Source: https://www.coursera.org/learn/deep-neural-network/lecture/C9iQO/vanishing-exploding-gradients</a:t>
            </a:r>
            <a:endParaRPr lang="en-IN" sz="800" dirty="0">
              <a:solidFill>
                <a:srgbClr val="C00000"/>
              </a:solidFill>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9A2F8A8-1DB5-46E8-8E2D-77102DC64124}"/>
                  </a:ext>
                </a:extLst>
              </p:cNvPr>
              <p:cNvSpPr txBox="1">
                <a:spLocks/>
              </p:cNvSpPr>
              <p:nvPr/>
            </p:nvSpPr>
            <p:spPr bwMode="auto">
              <a:xfrm>
                <a:off x="407368" y="4797152"/>
                <a:ext cx="5966433" cy="6178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Wingdings" pitchFamily="2" charset="2"/>
                  <a:buChar char="§"/>
                  <a:defRPr sz="2000" b="1">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b="1">
                    <a:solidFill>
                      <a:srgbClr val="00B050"/>
                    </a:solidFill>
                    <a:latin typeface="Calibri" pitchFamily="34" charset="0"/>
                  </a:defRPr>
                </a:lvl2pPr>
                <a:lvl3pPr marL="1143000" indent="-228600" algn="l" rtl="0" eaLnBrk="0" fontAlgn="base" hangingPunct="0">
                  <a:spcBef>
                    <a:spcPct val="20000"/>
                  </a:spcBef>
                  <a:spcAft>
                    <a:spcPct val="0"/>
                  </a:spcAft>
                  <a:buFont typeface="Wingdings" pitchFamily="2" charset="2"/>
                  <a:buChar char="§"/>
                  <a:defRPr sz="1700" b="1">
                    <a:solidFill>
                      <a:schemeClr val="accent1">
                        <a:lumMod val="75000"/>
                      </a:schemeClr>
                    </a:solidFill>
                    <a:latin typeface="Calibri" pitchFamily="34" charset="0"/>
                  </a:defRPr>
                </a:lvl3pPr>
                <a:lvl4pPr marL="1600200" indent="-228600" algn="l" rtl="0" eaLnBrk="0" fontAlgn="base" hangingPunct="0">
                  <a:spcBef>
                    <a:spcPct val="20000"/>
                  </a:spcBef>
                  <a:spcAft>
                    <a:spcPct val="0"/>
                  </a:spcAft>
                  <a:buChar char="–"/>
                  <a:defRPr sz="1700">
                    <a:solidFill>
                      <a:srgbClr val="0070C0"/>
                    </a:solidFill>
                    <a:latin typeface="Calibri" pitchFamily="34" charset="0"/>
                    <a:ea typeface="Times New Roman" pitchFamily="18" charset="0"/>
                    <a:cs typeface="Helvetica" pitchFamily="34" charset="0"/>
                  </a:defRPr>
                </a:lvl4pPr>
                <a:lvl5pPr marL="2057400" indent="-228600" algn="l" rtl="0" eaLnBrk="0" fontAlgn="base" hangingPunct="0">
                  <a:spcBef>
                    <a:spcPct val="20000"/>
                  </a:spcBef>
                  <a:spcAft>
                    <a:spcPct val="0"/>
                  </a:spcAft>
                  <a:buChar char="»"/>
                  <a:defRPr sz="1700">
                    <a:solidFill>
                      <a:srgbClr val="003366"/>
                    </a:solidFill>
                    <a:latin typeface="Calibri" pitchFamily="34" charset="0"/>
                    <a:ea typeface="Times New Roman" pitchFamily="18" charset="0"/>
                    <a:cs typeface="Helvetica" pitchFamily="34" charset="0"/>
                  </a:defRPr>
                </a:lvl5pPr>
                <a:lvl6pPr marL="25146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6pPr>
                <a:lvl7pPr marL="29718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7pPr>
                <a:lvl8pPr marL="34290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8pPr>
                <a:lvl9pPr marL="38862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9pPr>
              </a:lstStyle>
              <a:p>
                <a:pPr algn="just"/>
                <a:r>
                  <a:rPr lang="en-US" kern="0" dirty="0">
                    <a:latin typeface="OpenSans"/>
                  </a:rPr>
                  <a:t>if </a:t>
                </a:r>
                <a14:m>
                  <m:oMath xmlns:m="http://schemas.openxmlformats.org/officeDocument/2006/math">
                    <m:r>
                      <a:rPr lang="en-US" b="0" i="1">
                        <a:latin typeface="Cambria Math" panose="02040503050406030204" pitchFamily="18" charset="0"/>
                      </a:rPr>
                      <m:t>𝑝</m:t>
                    </m:r>
                    <m:r>
                      <a:rPr lang="en-US" b="0" i="1">
                        <a:latin typeface="Cambria Math" panose="02040503050406030204" pitchFamily="18" charset="0"/>
                      </a:rPr>
                      <m:t>&gt;1</m:t>
                    </m:r>
                  </m:oMath>
                </a14:m>
                <a:r>
                  <a:rPr lang="en-US" kern="0" dirty="0">
                    <a:latin typeface="OpenSans"/>
                  </a:rPr>
                  <a:t> and the number of layers in the network is large, the value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kern="0" dirty="0">
                    <a:latin typeface="OpenSans"/>
                  </a:rPr>
                  <a:t> will explode.  </a:t>
                </a:r>
              </a:p>
              <a:p>
                <a:endParaRPr lang="en-IN" kern="0" dirty="0"/>
              </a:p>
            </p:txBody>
          </p:sp>
        </mc:Choice>
        <mc:Fallback xmlns="">
          <p:sp>
            <p:nvSpPr>
              <p:cNvPr id="5" name="Content Placeholder 2">
                <a:extLst>
                  <a:ext uri="{FF2B5EF4-FFF2-40B4-BE49-F238E27FC236}">
                    <a16:creationId xmlns:a16="http://schemas.microsoft.com/office/drawing/2014/main" id="{69A2F8A8-1DB5-46E8-8E2D-77102DC64124}"/>
                  </a:ext>
                </a:extLst>
              </p:cNvPr>
              <p:cNvSpPr txBox="1">
                <a:spLocks noRot="1" noChangeAspect="1" noMove="1" noResize="1" noEditPoints="1" noAdjustHandles="1" noChangeArrowheads="1" noChangeShapeType="1" noTextEdit="1"/>
              </p:cNvSpPr>
              <p:nvPr/>
            </p:nvSpPr>
            <p:spPr bwMode="auto">
              <a:xfrm>
                <a:off x="407368" y="4797152"/>
                <a:ext cx="5966433" cy="617841"/>
              </a:xfrm>
              <a:prstGeom prst="rect">
                <a:avLst/>
              </a:prstGeom>
              <a:blipFill>
                <a:blip r:embed="rId17"/>
                <a:stretch>
                  <a:fillRect l="-1062" t="-6000" r="-849" b="-30000"/>
                </a:stretch>
              </a:blipFill>
              <a:ln w="9525">
                <a:noFill/>
                <a:miter lim="800000"/>
                <a:headEnd/>
                <a:tailEnd/>
              </a:ln>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90FD6DB-D0DD-42D4-A0F3-72DA7A8DD1E0}"/>
                  </a:ext>
                </a:extLst>
              </p:cNvPr>
              <p:cNvSpPr txBox="1">
                <a:spLocks/>
              </p:cNvSpPr>
              <p:nvPr/>
            </p:nvSpPr>
            <p:spPr bwMode="auto">
              <a:xfrm>
                <a:off x="407368" y="5577070"/>
                <a:ext cx="6152425" cy="6178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Wingdings" pitchFamily="2" charset="2"/>
                  <a:buChar char="§"/>
                  <a:defRPr sz="2000" b="1">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b="1">
                    <a:solidFill>
                      <a:srgbClr val="00B050"/>
                    </a:solidFill>
                    <a:latin typeface="Calibri" pitchFamily="34" charset="0"/>
                  </a:defRPr>
                </a:lvl2pPr>
                <a:lvl3pPr marL="1143000" indent="-228600" algn="l" rtl="0" eaLnBrk="0" fontAlgn="base" hangingPunct="0">
                  <a:spcBef>
                    <a:spcPct val="20000"/>
                  </a:spcBef>
                  <a:spcAft>
                    <a:spcPct val="0"/>
                  </a:spcAft>
                  <a:buFont typeface="Wingdings" pitchFamily="2" charset="2"/>
                  <a:buChar char="§"/>
                  <a:defRPr sz="1700" b="1">
                    <a:solidFill>
                      <a:schemeClr val="accent1">
                        <a:lumMod val="75000"/>
                      </a:schemeClr>
                    </a:solidFill>
                    <a:latin typeface="Calibri" pitchFamily="34" charset="0"/>
                  </a:defRPr>
                </a:lvl3pPr>
                <a:lvl4pPr marL="1600200" indent="-228600" algn="l" rtl="0" eaLnBrk="0" fontAlgn="base" hangingPunct="0">
                  <a:spcBef>
                    <a:spcPct val="20000"/>
                  </a:spcBef>
                  <a:spcAft>
                    <a:spcPct val="0"/>
                  </a:spcAft>
                  <a:buChar char="–"/>
                  <a:defRPr sz="1700">
                    <a:solidFill>
                      <a:srgbClr val="0070C0"/>
                    </a:solidFill>
                    <a:latin typeface="Calibri" pitchFamily="34" charset="0"/>
                    <a:ea typeface="Times New Roman" pitchFamily="18" charset="0"/>
                    <a:cs typeface="Helvetica" pitchFamily="34" charset="0"/>
                  </a:defRPr>
                </a:lvl4pPr>
                <a:lvl5pPr marL="2057400" indent="-228600" algn="l" rtl="0" eaLnBrk="0" fontAlgn="base" hangingPunct="0">
                  <a:spcBef>
                    <a:spcPct val="20000"/>
                  </a:spcBef>
                  <a:spcAft>
                    <a:spcPct val="0"/>
                  </a:spcAft>
                  <a:buChar char="»"/>
                  <a:defRPr sz="1700">
                    <a:solidFill>
                      <a:srgbClr val="003366"/>
                    </a:solidFill>
                    <a:latin typeface="Calibri" pitchFamily="34" charset="0"/>
                    <a:ea typeface="Times New Roman" pitchFamily="18" charset="0"/>
                    <a:cs typeface="Helvetica" pitchFamily="34" charset="0"/>
                  </a:defRPr>
                </a:lvl5pPr>
                <a:lvl6pPr marL="25146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6pPr>
                <a:lvl7pPr marL="29718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7pPr>
                <a:lvl8pPr marL="34290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8pPr>
                <a:lvl9pPr marL="38862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9pPr>
              </a:lstStyle>
              <a:p>
                <a:pPr algn="just"/>
                <a:r>
                  <a:rPr lang="en-US" kern="0" dirty="0">
                    <a:latin typeface="OpenSans"/>
                  </a:rPr>
                  <a:t>Similarly, if </a:t>
                </a:r>
                <a14:m>
                  <m:oMath xmlns:m="http://schemas.openxmlformats.org/officeDocument/2006/math">
                    <m:r>
                      <a:rPr lang="en-US" b="0" i="1">
                        <a:latin typeface="Cambria Math" panose="02040503050406030204" pitchFamily="18" charset="0"/>
                      </a:rPr>
                      <m:t>𝑝</m:t>
                    </m:r>
                    <m:r>
                      <a:rPr lang="en-US" b="0" i="1">
                        <a:latin typeface="Cambria Math" panose="02040503050406030204" pitchFamily="18" charset="0"/>
                      </a:rPr>
                      <m:t>&lt;1</m:t>
                    </m:r>
                  </m:oMath>
                </a14:m>
                <a:r>
                  <a:rPr lang="en-US" kern="0" dirty="0">
                    <a:latin typeface="OpenSans"/>
                  </a:rPr>
                  <a:t>, the value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kern="0" dirty="0">
                    <a:latin typeface="OpenSans"/>
                  </a:rPr>
                  <a:t> will be very small. Hence, the gradient descent will take very tinny step.  </a:t>
                </a:r>
              </a:p>
              <a:p>
                <a:endParaRPr lang="en-IN" kern="0" dirty="0"/>
              </a:p>
            </p:txBody>
          </p:sp>
        </mc:Choice>
        <mc:Fallback xmlns="">
          <p:sp>
            <p:nvSpPr>
              <p:cNvPr id="6" name="Content Placeholder 2">
                <a:extLst>
                  <a:ext uri="{FF2B5EF4-FFF2-40B4-BE49-F238E27FC236}">
                    <a16:creationId xmlns:a16="http://schemas.microsoft.com/office/drawing/2014/main" id="{A90FD6DB-D0DD-42D4-A0F3-72DA7A8DD1E0}"/>
                  </a:ext>
                </a:extLst>
              </p:cNvPr>
              <p:cNvSpPr txBox="1">
                <a:spLocks noRot="1" noChangeAspect="1" noMove="1" noResize="1" noEditPoints="1" noAdjustHandles="1" noChangeArrowheads="1" noChangeShapeType="1" noTextEdit="1"/>
              </p:cNvSpPr>
              <p:nvPr/>
            </p:nvSpPr>
            <p:spPr bwMode="auto">
              <a:xfrm>
                <a:off x="407368" y="5577070"/>
                <a:ext cx="6152425" cy="617841"/>
              </a:xfrm>
              <a:prstGeom prst="rect">
                <a:avLst/>
              </a:prstGeom>
              <a:blipFill>
                <a:blip r:embed="rId18"/>
                <a:stretch>
                  <a:fillRect l="-1031" t="-6122" r="-1031" b="-32653"/>
                </a:stretch>
              </a:blipFill>
              <a:ln w="9525">
                <a:noFill/>
                <a:miter lim="800000"/>
                <a:headEnd/>
                <a:tailEnd/>
              </a:ln>
            </p:spPr>
            <p:txBody>
              <a:bodyPr/>
              <a:lstStyle/>
              <a:p>
                <a:r>
                  <a:rPr lang="en-CY">
                    <a:noFill/>
                  </a:rPr>
                  <a:t> </a:t>
                </a:r>
              </a:p>
            </p:txBody>
          </p:sp>
        </mc:Fallback>
      </mc:AlternateContent>
    </p:spTree>
    <p:extLst>
      <p:ext uri="{BB962C8B-B14F-4D97-AF65-F5344CB8AC3E}">
        <p14:creationId xmlns:p14="http://schemas.microsoft.com/office/powerpoint/2010/main" val="19471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201A-00F1-46DC-8742-14A072B1F060}"/>
              </a:ext>
            </a:extLst>
          </p:cNvPr>
          <p:cNvSpPr>
            <a:spLocks noGrp="1"/>
          </p:cNvSpPr>
          <p:nvPr>
            <p:ph type="title"/>
          </p:nvPr>
        </p:nvSpPr>
        <p:spPr/>
        <p:txBody>
          <a:bodyPr/>
          <a:lstStyle/>
          <a:p>
            <a:r>
              <a:rPr lang="en-IN" dirty="0"/>
              <a:t>Solutions: Vanishing / Exploding gradients</a:t>
            </a:r>
          </a:p>
        </p:txBody>
      </p:sp>
      <p:sp>
        <p:nvSpPr>
          <p:cNvPr id="3" name="Content Placeholder 2">
            <a:extLst>
              <a:ext uri="{FF2B5EF4-FFF2-40B4-BE49-F238E27FC236}">
                <a16:creationId xmlns:a16="http://schemas.microsoft.com/office/drawing/2014/main" id="{7711F4AD-D164-46E3-A920-75D66F257B44}"/>
              </a:ext>
            </a:extLst>
          </p:cNvPr>
          <p:cNvSpPr>
            <a:spLocks noGrp="1"/>
          </p:cNvSpPr>
          <p:nvPr>
            <p:ph idx="1"/>
          </p:nvPr>
        </p:nvSpPr>
        <p:spPr>
          <a:xfrm>
            <a:off x="407368" y="1077581"/>
            <a:ext cx="6254471" cy="4525963"/>
          </a:xfrm>
        </p:spPr>
        <p:txBody>
          <a:bodyPr>
            <a:normAutofit lnSpcReduction="10000"/>
          </a:bodyPr>
          <a:lstStyle/>
          <a:p>
            <a:pPr algn="just"/>
            <a:r>
              <a:rPr lang="en-US" dirty="0"/>
              <a:t>Use a good initialization</a:t>
            </a:r>
          </a:p>
          <a:p>
            <a:pPr lvl="1" algn="just"/>
            <a:r>
              <a:rPr lang="en-US" dirty="0"/>
              <a:t>Random Initialization</a:t>
            </a:r>
          </a:p>
          <a:p>
            <a:pPr lvl="2" algn="just"/>
            <a:r>
              <a:rPr lang="en-US" dirty="0"/>
              <a:t>The primary reason behind initializing the weights randomly is to break symmetry.</a:t>
            </a:r>
          </a:p>
          <a:p>
            <a:pPr lvl="2" algn="just"/>
            <a:r>
              <a:rPr lang="en-US" dirty="0"/>
              <a:t>We want to make sure that different hidden units learn different patterns. </a:t>
            </a:r>
          </a:p>
          <a:p>
            <a:pPr algn="just"/>
            <a:r>
              <a:rPr lang="en-US" dirty="0"/>
              <a:t>Do not use sigmoid for deep networks</a:t>
            </a:r>
          </a:p>
          <a:p>
            <a:pPr lvl="1" algn="just"/>
            <a:r>
              <a:rPr lang="en-US" dirty="0"/>
              <a:t>Problem: saturation</a:t>
            </a:r>
          </a:p>
          <a:p>
            <a:endParaRPr lang="en-IN" dirty="0"/>
          </a:p>
        </p:txBody>
      </p:sp>
      <p:pic>
        <p:nvPicPr>
          <p:cNvPr id="6" name="Picture 5">
            <a:extLst>
              <a:ext uri="{FF2B5EF4-FFF2-40B4-BE49-F238E27FC236}">
                <a16:creationId xmlns:a16="http://schemas.microsoft.com/office/drawing/2014/main" id="{75D26324-9EBD-4F53-A6CE-FBBA7283C43F}"/>
              </a:ext>
            </a:extLst>
          </p:cNvPr>
          <p:cNvPicPr>
            <a:picLocks noChangeAspect="1"/>
          </p:cNvPicPr>
          <p:nvPr/>
        </p:nvPicPr>
        <p:blipFill>
          <a:blip r:embed="rId2"/>
          <a:stretch>
            <a:fillRect/>
          </a:stretch>
        </p:blipFill>
        <p:spPr>
          <a:xfrm>
            <a:off x="7248128" y="4089610"/>
            <a:ext cx="4536504" cy="1892499"/>
          </a:xfrm>
          <a:prstGeom prst="rect">
            <a:avLst/>
          </a:prstGeom>
        </p:spPr>
      </p:pic>
      <p:sp>
        <p:nvSpPr>
          <p:cNvPr id="8" name="TextBox 7">
            <a:extLst>
              <a:ext uri="{FF2B5EF4-FFF2-40B4-BE49-F238E27FC236}">
                <a16:creationId xmlns:a16="http://schemas.microsoft.com/office/drawing/2014/main" id="{C7C365AB-C0E3-4F89-BE64-E1B8719B9A78}"/>
              </a:ext>
            </a:extLst>
          </p:cNvPr>
          <p:cNvSpPr txBox="1"/>
          <p:nvPr/>
        </p:nvSpPr>
        <p:spPr>
          <a:xfrm>
            <a:off x="3916682" y="6665087"/>
            <a:ext cx="7223704" cy="338554"/>
          </a:xfrm>
          <a:prstGeom prst="rect">
            <a:avLst/>
          </a:prstGeom>
          <a:noFill/>
        </p:spPr>
        <p:txBody>
          <a:bodyPr wrap="square" rtlCol="0">
            <a:spAutoFit/>
          </a:bodyPr>
          <a:lstStyle/>
          <a:p>
            <a:pPr algn="r"/>
            <a:r>
              <a:rPr lang="en-US" sz="800" dirty="0">
                <a:solidFill>
                  <a:srgbClr val="C00000"/>
                </a:solidFill>
              </a:rPr>
              <a:t>Image Source: Pattern Recognition and Machine Learning, Bishop</a:t>
            </a:r>
          </a:p>
          <a:p>
            <a:pPr algn="r"/>
            <a:endParaRPr lang="en-IN" sz="800" dirty="0">
              <a:solidFill>
                <a:srgbClr val="C00000"/>
              </a:solidFill>
            </a:endParaRPr>
          </a:p>
        </p:txBody>
      </p:sp>
    </p:spTree>
    <p:extLst>
      <p:ext uri="{BB962C8B-B14F-4D97-AF65-F5344CB8AC3E}">
        <p14:creationId xmlns:p14="http://schemas.microsoft.com/office/powerpoint/2010/main" val="561577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endParaRPr lang="zh-TW" altLang="en-US" dirty="0"/>
          </a:p>
        </p:txBody>
      </p:sp>
      <p:sp>
        <p:nvSpPr>
          <p:cNvPr id="3" name="內容版面配置區 2"/>
          <p:cNvSpPr>
            <a:spLocks noGrp="1"/>
          </p:cNvSpPr>
          <p:nvPr>
            <p:ph idx="1"/>
          </p:nvPr>
        </p:nvSpPr>
        <p:spPr>
          <a:xfrm>
            <a:off x="239350" y="867762"/>
            <a:ext cx="11713301" cy="5534075"/>
          </a:xfrm>
        </p:spPr>
        <p:txBody>
          <a:bodyPr/>
          <a:lstStyle/>
          <a:p>
            <a:r>
              <a:rPr lang="en-US" altLang="zh-TW" dirty="0"/>
              <a:t>Rectified Linear Unit (</a:t>
            </a:r>
            <a:r>
              <a:rPr lang="en-US" altLang="zh-TW" dirty="0" err="1"/>
              <a:t>ReLU</a:t>
            </a:r>
            <a:r>
              <a:rPr lang="en-US" altLang="zh-TW" dirty="0"/>
              <a:t>)</a:t>
            </a:r>
          </a:p>
        </p:txBody>
      </p:sp>
      <p:sp>
        <p:nvSpPr>
          <p:cNvPr id="24" name="文字方塊 23"/>
          <p:cNvSpPr txBox="1"/>
          <p:nvPr/>
        </p:nvSpPr>
        <p:spPr>
          <a:xfrm>
            <a:off x="6293867" y="2393162"/>
            <a:ext cx="3314700" cy="523220"/>
          </a:xfrm>
          <a:prstGeom prst="rect">
            <a:avLst/>
          </a:prstGeom>
          <a:noFill/>
        </p:spPr>
        <p:txBody>
          <a:bodyPr wrap="square" rtlCol="0">
            <a:spAutoFit/>
          </a:bodyPr>
          <a:lstStyle/>
          <a:p>
            <a:r>
              <a:rPr lang="en-US" altLang="zh-TW" sz="2800" b="1" i="1" u="sng" dirty="0"/>
              <a:t>Reason:</a:t>
            </a:r>
            <a:endParaRPr lang="zh-TW" altLang="en-US" sz="2800" b="1" i="1" u="sng" dirty="0"/>
          </a:p>
        </p:txBody>
      </p:sp>
      <p:sp>
        <p:nvSpPr>
          <p:cNvPr id="27" name="文字方塊 26"/>
          <p:cNvSpPr txBox="1"/>
          <p:nvPr/>
        </p:nvSpPr>
        <p:spPr>
          <a:xfrm>
            <a:off x="6628958" y="2966484"/>
            <a:ext cx="3931533" cy="523220"/>
          </a:xfrm>
          <a:prstGeom prst="rect">
            <a:avLst/>
          </a:prstGeom>
          <a:noFill/>
        </p:spPr>
        <p:txBody>
          <a:bodyPr wrap="square" rtlCol="0">
            <a:spAutoFit/>
          </a:bodyPr>
          <a:lstStyle/>
          <a:p>
            <a:r>
              <a:rPr lang="en-US" altLang="zh-TW" sz="2800" dirty="0"/>
              <a:t>1. Fast to compute</a:t>
            </a:r>
            <a:endParaRPr lang="zh-TW" altLang="en-US" sz="2800" dirty="0"/>
          </a:p>
        </p:txBody>
      </p:sp>
      <p:sp>
        <p:nvSpPr>
          <p:cNvPr id="30" name="文字方塊 29"/>
          <p:cNvSpPr txBox="1"/>
          <p:nvPr/>
        </p:nvSpPr>
        <p:spPr>
          <a:xfrm>
            <a:off x="6672513" y="3782439"/>
            <a:ext cx="4249951" cy="954107"/>
          </a:xfrm>
          <a:prstGeom prst="rect">
            <a:avLst/>
          </a:prstGeom>
          <a:noFill/>
        </p:spPr>
        <p:txBody>
          <a:bodyPr wrap="square" rtlCol="0">
            <a:spAutoFit/>
          </a:bodyPr>
          <a:lstStyle/>
          <a:p>
            <a:r>
              <a:rPr lang="en-US" altLang="zh-TW" sz="2800" dirty="0"/>
              <a:t>2. Vanishing gradient     </a:t>
            </a:r>
          </a:p>
          <a:p>
            <a:r>
              <a:rPr lang="en-US" altLang="zh-TW" sz="2800" dirty="0"/>
              <a:t>    problem</a:t>
            </a:r>
            <a:endParaRPr lang="zh-TW" altLang="en-US" sz="2800" dirty="0"/>
          </a:p>
        </p:txBody>
      </p:sp>
      <p:grpSp>
        <p:nvGrpSpPr>
          <p:cNvPr id="20" name="群組 19"/>
          <p:cNvGrpSpPr/>
          <p:nvPr/>
        </p:nvGrpSpPr>
        <p:grpSpPr>
          <a:xfrm>
            <a:off x="2705227" y="2749478"/>
            <a:ext cx="3103710" cy="2809363"/>
            <a:chOff x="1054530" y="3434696"/>
            <a:chExt cx="3103710" cy="2809363"/>
          </a:xfrm>
        </p:grpSpPr>
        <p:grpSp>
          <p:nvGrpSpPr>
            <p:cNvPr id="21" name="群組 20"/>
            <p:cNvGrpSpPr/>
            <p:nvPr/>
          </p:nvGrpSpPr>
          <p:grpSpPr>
            <a:xfrm>
              <a:off x="1448290" y="3434696"/>
              <a:ext cx="2709950" cy="2809363"/>
              <a:chOff x="6200673" y="3815455"/>
              <a:chExt cx="2709950" cy="2809363"/>
            </a:xfrm>
          </p:grpSpPr>
          <p:cxnSp>
            <p:nvCxnSpPr>
              <p:cNvPr id="25" name="直線單箭頭接點 24"/>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字方塊 30"/>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a:blip r:embed="rId3"/>
                    <a:stretch>
                      <a:fillRect l="-16216" r="-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31"/>
                  <p:cNvSpPr txBox="1"/>
                  <p:nvPr/>
                </p:nvSpPr>
                <p:spPr>
                  <a:xfrm>
                    <a:off x="7313865" y="3815455"/>
                    <a:ext cx="2479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a:blip r:embed="rId4"/>
                    <a:stretch>
                      <a:fillRect l="-17073" r="-12195"/>
                    </a:stretch>
                  </a:blipFill>
                </p:spPr>
                <p:txBody>
                  <a:bodyPr/>
                  <a:lstStyle/>
                  <a:p>
                    <a:r>
                      <a:rPr lang="en-US">
                        <a:noFill/>
                      </a:rPr>
                      <a:t> </a:t>
                    </a:r>
                  </a:p>
                </p:txBody>
              </p:sp>
            </mc:Fallback>
          </mc:AlternateContent>
          <p:cxnSp>
            <p:nvCxnSpPr>
              <p:cNvPr id="33" name="直線接點 32"/>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p:cNvSpPr txBox="1"/>
                  <p:nvPr/>
                </p:nvSpPr>
                <p:spPr>
                  <a:xfrm>
                    <a:off x="7985942" y="4252893"/>
                    <a:ext cx="8024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7985942" y="4252893"/>
                    <a:ext cx="802463" cy="369332"/>
                  </a:xfrm>
                  <a:prstGeom prst="rect">
                    <a:avLst/>
                  </a:prstGeom>
                  <a:blipFill>
                    <a:blip r:embed="rId5"/>
                    <a:stretch>
                      <a:fillRect l="-4545" r="-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6401952" y="5321208"/>
                    <a:ext cx="8180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m:t>
                          </m:r>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6401952" y="5321208"/>
                    <a:ext cx="818044" cy="369332"/>
                  </a:xfrm>
                  <a:prstGeom prst="rect">
                    <a:avLst/>
                  </a:prstGeom>
                  <a:blipFill>
                    <a:blip r:embed="rId6"/>
                    <a:stretch>
                      <a:fillRect l="-4444" r="-8148" b="-65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文字方塊 22"/>
                <p:cNvSpPr txBox="1"/>
                <p:nvPr/>
              </p:nvSpPr>
              <p:spPr>
                <a:xfrm>
                  <a:off x="1054530" y="3588584"/>
                  <a:ext cx="77784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𝜎</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𝑧</m:t>
                            </m:r>
                          </m:e>
                        </m:d>
                      </m:oMath>
                    </m:oMathPara>
                  </a14:m>
                  <a:endParaRPr lang="zh-TW" altLang="en-US" sz="28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1054530" y="3588584"/>
                  <a:ext cx="777841" cy="430887"/>
                </a:xfrm>
                <a:prstGeom prst="rect">
                  <a:avLst/>
                </a:prstGeom>
                <a:blipFill>
                  <a:blip r:embed="rId7"/>
                  <a:stretch>
                    <a:fillRect/>
                  </a:stretch>
                </a:blipFill>
              </p:spPr>
              <p:txBody>
                <a:bodyPr/>
                <a:lstStyle/>
                <a:p>
                  <a:r>
                    <a:rPr lang="en-US">
                      <a:noFill/>
                    </a:rPr>
                    <a:t> </a:t>
                  </a:r>
                </a:p>
              </p:txBody>
            </p:sp>
          </mc:Fallback>
        </mc:AlternateContent>
      </p:grpSp>
      <p:sp>
        <p:nvSpPr>
          <p:cNvPr id="5" name="矩形 4"/>
          <p:cNvSpPr/>
          <p:nvPr/>
        </p:nvSpPr>
        <p:spPr>
          <a:xfrm>
            <a:off x="6683812" y="3769645"/>
            <a:ext cx="4238651" cy="966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F0506511-DFCD-4A47-A75F-4485724A6721}"/>
              </a:ext>
            </a:extLst>
          </p:cNvPr>
          <p:cNvPicPr>
            <a:picLocks noChangeAspect="1"/>
          </p:cNvPicPr>
          <p:nvPr/>
        </p:nvPicPr>
        <p:blipFill>
          <a:blip r:embed="rId8"/>
          <a:stretch>
            <a:fillRect/>
          </a:stretch>
        </p:blipFill>
        <p:spPr>
          <a:xfrm>
            <a:off x="7248128" y="393530"/>
            <a:ext cx="4536504" cy="1892499"/>
          </a:xfrm>
          <a:prstGeom prst="rect">
            <a:avLst/>
          </a:prstGeom>
        </p:spPr>
      </p:pic>
    </p:spTree>
    <p:extLst>
      <p:ext uri="{BB962C8B-B14F-4D97-AF65-F5344CB8AC3E}">
        <p14:creationId xmlns:p14="http://schemas.microsoft.com/office/powerpoint/2010/main" val="140382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endParaRPr lang="zh-TW" altLang="en-US" dirty="0"/>
          </a:p>
        </p:txBody>
      </p:sp>
      <p:cxnSp>
        <p:nvCxnSpPr>
          <p:cNvPr id="5" name="直線單箭頭接點 4"/>
          <p:cNvCxnSpPr/>
          <p:nvPr/>
        </p:nvCxnSpPr>
        <p:spPr>
          <a:xfrm>
            <a:off x="8890800" y="4376764"/>
            <a:ext cx="7013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8866916" y="3597961"/>
            <a:ext cx="725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群組 66"/>
          <p:cNvGrpSpPr/>
          <p:nvPr/>
        </p:nvGrpSpPr>
        <p:grpSpPr>
          <a:xfrm>
            <a:off x="2482664" y="3219325"/>
            <a:ext cx="342900" cy="461962"/>
            <a:chOff x="1378935" y="1958800"/>
            <a:chExt cx="342900" cy="461962"/>
          </a:xfrm>
        </p:grpSpPr>
        <p:sp>
          <p:nvSpPr>
            <p:cNvPr id="9" name="矩形 8"/>
            <p:cNvSpPr/>
            <p:nvPr/>
          </p:nvSpPr>
          <p:spPr>
            <a:xfrm>
              <a:off x="1378935" y="205405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 name="Object 12"/>
            <p:cNvGraphicFramePr>
              <a:graphicFrameLocks noChangeAspect="1"/>
            </p:cNvGraphicFramePr>
            <p:nvPr/>
          </p:nvGraphicFramePr>
          <p:xfrm>
            <a:off x="1391634" y="1958800"/>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0" name="Object 12"/>
                        <p:cNvPicPr>
                          <a:picLocks noChangeAspect="1" noChangeArrowheads="1"/>
                        </p:cNvPicPr>
                        <p:nvPr/>
                      </p:nvPicPr>
                      <p:blipFill>
                        <a:blip r:embed="rId3"/>
                        <a:srcRect/>
                        <a:stretch>
                          <a:fillRect/>
                        </a:stretch>
                      </p:blipFill>
                      <p:spPr bwMode="auto">
                        <a:xfrm>
                          <a:off x="1391634" y="195880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8" name="群組 67"/>
          <p:cNvGrpSpPr/>
          <p:nvPr/>
        </p:nvGrpSpPr>
        <p:grpSpPr>
          <a:xfrm>
            <a:off x="2505547" y="4354675"/>
            <a:ext cx="376238" cy="461963"/>
            <a:chOff x="1373117" y="2541529"/>
            <a:chExt cx="376238" cy="461963"/>
          </a:xfrm>
        </p:grpSpPr>
        <p:sp>
          <p:nvSpPr>
            <p:cNvPr id="8" name="矩形 7"/>
            <p:cNvSpPr/>
            <p:nvPr/>
          </p:nvSpPr>
          <p:spPr>
            <a:xfrm>
              <a:off x="1373117" y="262437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1" name="Object 12"/>
            <p:cNvGraphicFramePr>
              <a:graphicFrameLocks noChangeAspect="1"/>
            </p:cNvGraphicFramePr>
            <p:nvPr/>
          </p:nvGraphicFramePr>
          <p:xfrm>
            <a:off x="1396930" y="2541529"/>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11" name="Object 12"/>
                        <p:cNvPicPr>
                          <a:picLocks noChangeAspect="1" noChangeArrowheads="1"/>
                        </p:cNvPicPr>
                        <p:nvPr/>
                      </p:nvPicPr>
                      <p:blipFill>
                        <a:blip r:embed="rId5"/>
                        <a:srcRect/>
                        <a:stretch>
                          <a:fillRect/>
                        </a:stretch>
                      </p:blipFill>
                      <p:spPr bwMode="auto">
                        <a:xfrm>
                          <a:off x="1396930" y="254152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橢圓 11"/>
          <p:cNvSpPr/>
          <p:nvPr/>
        </p:nvSpPr>
        <p:spPr>
          <a:xfrm>
            <a:off x="4398512" y="216992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3" name="橢圓 12"/>
          <p:cNvSpPr/>
          <p:nvPr/>
        </p:nvSpPr>
        <p:spPr>
          <a:xfrm>
            <a:off x="4400854" y="319537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4" name="橢圓 13"/>
          <p:cNvSpPr/>
          <p:nvPr/>
        </p:nvSpPr>
        <p:spPr>
          <a:xfrm>
            <a:off x="4408669" y="42530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aphicFrame>
        <p:nvGraphicFramePr>
          <p:cNvPr id="20" name="Object 12"/>
          <p:cNvGraphicFramePr>
            <a:graphicFrameLocks noChangeAspect="1"/>
          </p:cNvGraphicFramePr>
          <p:nvPr/>
        </p:nvGraphicFramePr>
        <p:xfrm>
          <a:off x="9685637" y="3316091"/>
          <a:ext cx="352425" cy="461962"/>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20" name="Object 12"/>
                      <p:cNvPicPr>
                        <a:picLocks noChangeAspect="1" noChangeArrowheads="1"/>
                      </p:cNvPicPr>
                      <p:nvPr/>
                    </p:nvPicPr>
                    <p:blipFill>
                      <a:blip r:embed="rId7"/>
                      <a:srcRect/>
                      <a:stretch>
                        <a:fillRect/>
                      </a:stretch>
                    </p:blipFill>
                    <p:spPr bwMode="auto">
                      <a:xfrm>
                        <a:off x="9685637" y="3316091"/>
                        <a:ext cx="352425"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2"/>
          <p:cNvGraphicFramePr>
            <a:graphicFrameLocks noChangeAspect="1"/>
          </p:cNvGraphicFramePr>
          <p:nvPr/>
        </p:nvGraphicFramePr>
        <p:xfrm>
          <a:off x="9658648" y="4099270"/>
          <a:ext cx="379412" cy="461963"/>
        </p:xfrm>
        <a:graphic>
          <a:graphicData uri="http://schemas.openxmlformats.org/presentationml/2006/ole">
            <mc:AlternateContent xmlns:mc="http://schemas.openxmlformats.org/markup-compatibility/2006">
              <mc:Choice xmlns:v="urn:schemas-microsoft-com:vml" Requires="v">
                <p:oleObj name="方程式" r:id="rId8" imgW="177480" imgH="215640" progId="Equation.3">
                  <p:embed/>
                </p:oleObj>
              </mc:Choice>
              <mc:Fallback>
                <p:oleObj name="方程式" r:id="rId8" imgW="177480" imgH="215640" progId="Equation.3">
                  <p:embed/>
                  <p:pic>
                    <p:nvPicPr>
                      <p:cNvPr id="21" name="Object 12"/>
                      <p:cNvPicPr>
                        <a:picLocks noChangeAspect="1" noChangeArrowheads="1"/>
                      </p:cNvPicPr>
                      <p:nvPr/>
                    </p:nvPicPr>
                    <p:blipFill>
                      <a:blip r:embed="rId9"/>
                      <a:srcRect/>
                      <a:stretch>
                        <a:fillRect/>
                      </a:stretch>
                    </p:blipFill>
                    <p:spPr bwMode="auto">
                      <a:xfrm>
                        <a:off x="9658648" y="4099270"/>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橢圓 21"/>
          <p:cNvSpPr/>
          <p:nvPr/>
        </p:nvSpPr>
        <p:spPr>
          <a:xfrm>
            <a:off x="6806464" y="216992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3" name="橢圓 22"/>
          <p:cNvSpPr/>
          <p:nvPr/>
        </p:nvSpPr>
        <p:spPr>
          <a:xfrm>
            <a:off x="6819518" y="321149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4" name="橢圓 23"/>
          <p:cNvSpPr/>
          <p:nvPr/>
        </p:nvSpPr>
        <p:spPr>
          <a:xfrm>
            <a:off x="6845626" y="42530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7" name="橢圓 26"/>
          <p:cNvSpPr/>
          <p:nvPr/>
        </p:nvSpPr>
        <p:spPr>
          <a:xfrm>
            <a:off x="8579837" y="332023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8" name="橢圓 27"/>
          <p:cNvSpPr/>
          <p:nvPr/>
        </p:nvSpPr>
        <p:spPr>
          <a:xfrm>
            <a:off x="8582179" y="408014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36" name="直線單箭頭接點 35"/>
          <p:cNvCxnSpPr>
            <a:stCxn id="65" idx="6"/>
            <a:endCxn id="24" idx="2"/>
          </p:cNvCxnSpPr>
          <p:nvPr/>
        </p:nvCxnSpPr>
        <p:spPr>
          <a:xfrm flipV="1">
            <a:off x="4972670" y="4540137"/>
            <a:ext cx="1872956" cy="10727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endCxn id="66" idx="2"/>
          </p:cNvCxnSpPr>
          <p:nvPr/>
        </p:nvCxnSpPr>
        <p:spPr>
          <a:xfrm>
            <a:off x="4992118" y="5612912"/>
            <a:ext cx="18535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3" idx="6"/>
            <a:endCxn id="22" idx="2"/>
          </p:cNvCxnSpPr>
          <p:nvPr/>
        </p:nvCxnSpPr>
        <p:spPr>
          <a:xfrm flipV="1">
            <a:off x="4975012" y="2457005"/>
            <a:ext cx="1831452" cy="10254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2" idx="6"/>
            <a:endCxn id="23" idx="2"/>
          </p:cNvCxnSpPr>
          <p:nvPr/>
        </p:nvCxnSpPr>
        <p:spPr>
          <a:xfrm>
            <a:off x="4972670" y="2457006"/>
            <a:ext cx="1846848" cy="10415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12" idx="6"/>
            <a:endCxn id="24" idx="2"/>
          </p:cNvCxnSpPr>
          <p:nvPr/>
        </p:nvCxnSpPr>
        <p:spPr>
          <a:xfrm>
            <a:off x="4972670" y="2457006"/>
            <a:ext cx="1872956" cy="20831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13" idx="6"/>
            <a:endCxn id="24" idx="2"/>
          </p:cNvCxnSpPr>
          <p:nvPr/>
        </p:nvCxnSpPr>
        <p:spPr>
          <a:xfrm>
            <a:off x="4975012" y="3482458"/>
            <a:ext cx="1870614" cy="1057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4" idx="6"/>
            <a:endCxn id="22" idx="2"/>
          </p:cNvCxnSpPr>
          <p:nvPr/>
        </p:nvCxnSpPr>
        <p:spPr>
          <a:xfrm flipV="1">
            <a:off x="4982829" y="2457003"/>
            <a:ext cx="1823637" cy="20831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14" idx="6"/>
            <a:endCxn id="23" idx="2"/>
          </p:cNvCxnSpPr>
          <p:nvPr/>
        </p:nvCxnSpPr>
        <p:spPr>
          <a:xfrm flipV="1">
            <a:off x="4982829" y="3498569"/>
            <a:ext cx="1836691" cy="10415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0" idx="3"/>
            <a:endCxn id="12" idx="2"/>
          </p:cNvCxnSpPr>
          <p:nvPr/>
        </p:nvCxnSpPr>
        <p:spPr>
          <a:xfrm flipV="1">
            <a:off x="2820803" y="2457004"/>
            <a:ext cx="1577711" cy="9933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9" idx="3"/>
            <a:endCxn id="13" idx="2"/>
          </p:cNvCxnSpPr>
          <p:nvPr/>
        </p:nvCxnSpPr>
        <p:spPr>
          <a:xfrm flipV="1">
            <a:off x="2825564" y="3482458"/>
            <a:ext cx="1575290" cy="35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9" idx="3"/>
            <a:endCxn id="65" idx="2"/>
          </p:cNvCxnSpPr>
          <p:nvPr/>
        </p:nvCxnSpPr>
        <p:spPr>
          <a:xfrm>
            <a:off x="2825564" y="3486027"/>
            <a:ext cx="1572948" cy="21268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1" idx="3"/>
            <a:endCxn id="12" idx="2"/>
          </p:cNvCxnSpPr>
          <p:nvPr/>
        </p:nvCxnSpPr>
        <p:spPr>
          <a:xfrm flipV="1">
            <a:off x="2881787" y="2457004"/>
            <a:ext cx="1516727" cy="21286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8" idx="3"/>
            <a:endCxn id="13" idx="2"/>
          </p:cNvCxnSpPr>
          <p:nvPr/>
        </p:nvCxnSpPr>
        <p:spPr>
          <a:xfrm flipV="1">
            <a:off x="2848449" y="3482458"/>
            <a:ext cx="1552407" cy="11265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8" idx="3"/>
            <a:endCxn id="65" idx="2"/>
          </p:cNvCxnSpPr>
          <p:nvPr/>
        </p:nvCxnSpPr>
        <p:spPr>
          <a:xfrm>
            <a:off x="2848449" y="4608975"/>
            <a:ext cx="1550065" cy="10039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stCxn id="22" idx="6"/>
          </p:cNvCxnSpPr>
          <p:nvPr/>
        </p:nvCxnSpPr>
        <p:spPr>
          <a:xfrm>
            <a:off x="7380622" y="2457005"/>
            <a:ext cx="1165922" cy="11493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23" idx="6"/>
          </p:cNvCxnSpPr>
          <p:nvPr/>
        </p:nvCxnSpPr>
        <p:spPr>
          <a:xfrm>
            <a:off x="7393676" y="3498571"/>
            <a:ext cx="1152868" cy="899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23" idx="6"/>
          </p:cNvCxnSpPr>
          <p:nvPr/>
        </p:nvCxnSpPr>
        <p:spPr>
          <a:xfrm>
            <a:off x="7393676" y="3498571"/>
            <a:ext cx="1152868" cy="107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22" idx="6"/>
          </p:cNvCxnSpPr>
          <p:nvPr/>
        </p:nvCxnSpPr>
        <p:spPr>
          <a:xfrm>
            <a:off x="7380622" y="2457005"/>
            <a:ext cx="1168264" cy="1927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24" idx="6"/>
          </p:cNvCxnSpPr>
          <p:nvPr/>
        </p:nvCxnSpPr>
        <p:spPr>
          <a:xfrm flipV="1">
            <a:off x="7419784" y="3606332"/>
            <a:ext cx="1126760" cy="9338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24" idx="6"/>
          </p:cNvCxnSpPr>
          <p:nvPr/>
        </p:nvCxnSpPr>
        <p:spPr>
          <a:xfrm flipV="1">
            <a:off x="7419784" y="4384902"/>
            <a:ext cx="1129102" cy="1552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橢圓 64"/>
          <p:cNvSpPr/>
          <p:nvPr/>
        </p:nvSpPr>
        <p:spPr>
          <a:xfrm>
            <a:off x="4398512" y="532583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6" name="橢圓 65"/>
          <p:cNvSpPr/>
          <p:nvPr/>
        </p:nvSpPr>
        <p:spPr>
          <a:xfrm>
            <a:off x="6845626" y="532583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01" name="直線單箭頭接點 100"/>
          <p:cNvCxnSpPr>
            <a:stCxn id="8" idx="3"/>
            <a:endCxn id="14" idx="2"/>
          </p:cNvCxnSpPr>
          <p:nvPr/>
        </p:nvCxnSpPr>
        <p:spPr>
          <a:xfrm flipV="1">
            <a:off x="2848447" y="4540135"/>
            <a:ext cx="1560222" cy="688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a:stCxn id="9" idx="3"/>
            <a:endCxn id="14" idx="2"/>
          </p:cNvCxnSpPr>
          <p:nvPr/>
        </p:nvCxnSpPr>
        <p:spPr>
          <a:xfrm>
            <a:off x="2825566" y="3486025"/>
            <a:ext cx="1583105" cy="10541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stCxn id="65" idx="6"/>
            <a:endCxn id="23" idx="2"/>
          </p:cNvCxnSpPr>
          <p:nvPr/>
        </p:nvCxnSpPr>
        <p:spPr>
          <a:xfrm flipV="1">
            <a:off x="4972670" y="3498571"/>
            <a:ext cx="1846848" cy="21143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65" idx="6"/>
            <a:endCxn id="22" idx="2"/>
          </p:cNvCxnSpPr>
          <p:nvPr/>
        </p:nvCxnSpPr>
        <p:spPr>
          <a:xfrm flipV="1">
            <a:off x="4972670" y="2457005"/>
            <a:ext cx="1833794" cy="31559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endCxn id="66" idx="2"/>
          </p:cNvCxnSpPr>
          <p:nvPr/>
        </p:nvCxnSpPr>
        <p:spPr>
          <a:xfrm>
            <a:off x="4988066" y="4536454"/>
            <a:ext cx="1857560" cy="10764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14" idx="6"/>
            <a:endCxn id="24" idx="2"/>
          </p:cNvCxnSpPr>
          <p:nvPr/>
        </p:nvCxnSpPr>
        <p:spPr>
          <a:xfrm>
            <a:off x="4982829" y="4540135"/>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a:off x="4972672" y="3498569"/>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a:off x="4992120" y="2457003"/>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3" idx="6"/>
            <a:endCxn id="66" idx="2"/>
          </p:cNvCxnSpPr>
          <p:nvPr/>
        </p:nvCxnSpPr>
        <p:spPr>
          <a:xfrm>
            <a:off x="4975012" y="3482456"/>
            <a:ext cx="1870614" cy="21304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12" idx="6"/>
            <a:endCxn id="66" idx="2"/>
          </p:cNvCxnSpPr>
          <p:nvPr/>
        </p:nvCxnSpPr>
        <p:spPr>
          <a:xfrm>
            <a:off x="4972670" y="2457004"/>
            <a:ext cx="1872956" cy="31559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a:stCxn id="66" idx="6"/>
            <a:endCxn id="28" idx="2"/>
          </p:cNvCxnSpPr>
          <p:nvPr/>
        </p:nvCxnSpPr>
        <p:spPr>
          <a:xfrm flipV="1">
            <a:off x="7419786" y="4367226"/>
            <a:ext cx="1162395" cy="12456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p:cNvCxnSpPr>
            <a:stCxn id="66" idx="6"/>
            <a:endCxn id="27" idx="2"/>
          </p:cNvCxnSpPr>
          <p:nvPr/>
        </p:nvCxnSpPr>
        <p:spPr>
          <a:xfrm flipV="1">
            <a:off x="7419786" y="3607319"/>
            <a:ext cx="1160053" cy="20055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a:xfrm>
            <a:off x="4446711" y="2555801"/>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a:xfrm flipV="1">
            <a:off x="4671047" y="2268727"/>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接點 158"/>
          <p:cNvCxnSpPr/>
          <p:nvPr/>
        </p:nvCxnSpPr>
        <p:spPr>
          <a:xfrm>
            <a:off x="4453666" y="359384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接點 159"/>
          <p:cNvCxnSpPr/>
          <p:nvPr/>
        </p:nvCxnSpPr>
        <p:spPr>
          <a:xfrm flipV="1">
            <a:off x="4678002" y="3306768"/>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接點 160"/>
          <p:cNvCxnSpPr/>
          <p:nvPr/>
        </p:nvCxnSpPr>
        <p:spPr>
          <a:xfrm>
            <a:off x="4446711" y="4663840"/>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接點 161"/>
          <p:cNvCxnSpPr/>
          <p:nvPr/>
        </p:nvCxnSpPr>
        <p:spPr>
          <a:xfrm flipV="1">
            <a:off x="4671047" y="4376766"/>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接點 162"/>
          <p:cNvCxnSpPr/>
          <p:nvPr/>
        </p:nvCxnSpPr>
        <p:spPr>
          <a:xfrm>
            <a:off x="4453666" y="5725236"/>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接點 163"/>
          <p:cNvCxnSpPr/>
          <p:nvPr/>
        </p:nvCxnSpPr>
        <p:spPr>
          <a:xfrm flipV="1">
            <a:off x="4678002" y="5438162"/>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a:xfrm>
            <a:off x="6883751" y="572540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a:xfrm flipV="1">
            <a:off x="7108087" y="5438328"/>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接點 166"/>
          <p:cNvCxnSpPr/>
          <p:nvPr/>
        </p:nvCxnSpPr>
        <p:spPr>
          <a:xfrm>
            <a:off x="6905631" y="4641749"/>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接點 167"/>
          <p:cNvCxnSpPr/>
          <p:nvPr/>
        </p:nvCxnSpPr>
        <p:spPr>
          <a:xfrm flipV="1">
            <a:off x="7129967" y="4354675"/>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a:xfrm>
            <a:off x="6854914" y="3604268"/>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a:xfrm flipV="1">
            <a:off x="7079250" y="3317194"/>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接點 170"/>
          <p:cNvCxnSpPr/>
          <p:nvPr/>
        </p:nvCxnSpPr>
        <p:spPr>
          <a:xfrm>
            <a:off x="6861618" y="2534186"/>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接點 171"/>
          <p:cNvCxnSpPr/>
          <p:nvPr/>
        </p:nvCxnSpPr>
        <p:spPr>
          <a:xfrm flipV="1">
            <a:off x="7085954" y="2247112"/>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文字方塊 172"/>
          <p:cNvSpPr txBox="1"/>
          <p:nvPr/>
        </p:nvSpPr>
        <p:spPr>
          <a:xfrm>
            <a:off x="4795875" y="4581583"/>
            <a:ext cx="514457" cy="523220"/>
          </a:xfrm>
          <a:prstGeom prst="rect">
            <a:avLst/>
          </a:prstGeom>
          <a:noFill/>
        </p:spPr>
        <p:txBody>
          <a:bodyPr wrap="square"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174" name="文字方塊 173"/>
          <p:cNvSpPr txBox="1"/>
          <p:nvPr/>
        </p:nvSpPr>
        <p:spPr>
          <a:xfrm>
            <a:off x="4788973" y="5679829"/>
            <a:ext cx="514457" cy="523220"/>
          </a:xfrm>
          <a:prstGeom prst="rect">
            <a:avLst/>
          </a:prstGeom>
          <a:noFill/>
        </p:spPr>
        <p:txBody>
          <a:bodyPr wrap="square"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175" name="文字方塊 174"/>
          <p:cNvSpPr txBox="1"/>
          <p:nvPr/>
        </p:nvSpPr>
        <p:spPr>
          <a:xfrm>
            <a:off x="7256990" y="1984462"/>
            <a:ext cx="514457" cy="523220"/>
          </a:xfrm>
          <a:prstGeom prst="rect">
            <a:avLst/>
          </a:prstGeom>
          <a:noFill/>
        </p:spPr>
        <p:txBody>
          <a:bodyPr wrap="square"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176" name="文字方塊 175"/>
          <p:cNvSpPr txBox="1"/>
          <p:nvPr/>
        </p:nvSpPr>
        <p:spPr>
          <a:xfrm>
            <a:off x="7266703" y="4010202"/>
            <a:ext cx="514457" cy="523220"/>
          </a:xfrm>
          <a:prstGeom prst="rect">
            <a:avLst/>
          </a:prstGeom>
          <a:noFill/>
        </p:spPr>
        <p:txBody>
          <a:bodyPr wrap="square" rtlCol="0">
            <a:spAutoFit/>
          </a:bodyPr>
          <a:lstStyle/>
          <a:p>
            <a:pPr algn="ctr"/>
            <a:r>
              <a:rPr lang="en-US" altLang="zh-TW" sz="2800" dirty="0">
                <a:solidFill>
                  <a:srgbClr val="FF0000"/>
                </a:solidFill>
              </a:rPr>
              <a:t>0</a:t>
            </a:r>
            <a:endParaRPr lang="zh-TW" altLang="en-US" sz="2800" dirty="0">
              <a:solidFill>
                <a:srgbClr val="FF0000"/>
              </a:solidFill>
            </a:endParaRPr>
          </a:p>
        </p:txBody>
      </p:sp>
      <p:grpSp>
        <p:nvGrpSpPr>
          <p:cNvPr id="76" name="群組 75"/>
          <p:cNvGrpSpPr/>
          <p:nvPr/>
        </p:nvGrpSpPr>
        <p:grpSpPr>
          <a:xfrm>
            <a:off x="7799254" y="19182"/>
            <a:ext cx="2709950" cy="2809363"/>
            <a:chOff x="6200673" y="3815455"/>
            <a:chExt cx="2709950" cy="2809363"/>
          </a:xfrm>
        </p:grpSpPr>
        <p:cxnSp>
          <p:nvCxnSpPr>
            <p:cNvPr id="78" name="直線單箭頭接點 77"/>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字方塊 79"/>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80" name="文字方塊 79"/>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a:blip r:embed="rId10"/>
                  <a:stretch>
                    <a:fillRect l="-16216" r="-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字方塊 80"/>
                <p:cNvSpPr txBox="1"/>
                <p:nvPr/>
              </p:nvSpPr>
              <p:spPr>
                <a:xfrm>
                  <a:off x="7313865" y="3815455"/>
                  <a:ext cx="2479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81" name="文字方塊 80"/>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a:blip r:embed="rId11"/>
                  <a:stretch>
                    <a:fillRect l="-14634" r="-14634"/>
                  </a:stretch>
                </a:blipFill>
              </p:spPr>
              <p:txBody>
                <a:bodyPr/>
                <a:lstStyle/>
                <a:p>
                  <a:r>
                    <a:rPr lang="en-US">
                      <a:noFill/>
                    </a:rPr>
                    <a:t> </a:t>
                  </a:r>
                </a:p>
              </p:txBody>
            </p:sp>
          </mc:Fallback>
        </mc:AlternateContent>
        <p:cxnSp>
          <p:nvCxnSpPr>
            <p:cNvPr id="82" name="直線接點 81"/>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文字方塊 83"/>
                <p:cNvSpPr txBox="1"/>
                <p:nvPr/>
              </p:nvSpPr>
              <p:spPr>
                <a:xfrm>
                  <a:off x="7985942" y="4252893"/>
                  <a:ext cx="8024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84" name="文字方塊 83"/>
                <p:cNvSpPr txBox="1">
                  <a:spLocks noRot="1" noChangeAspect="1" noMove="1" noResize="1" noEditPoints="1" noAdjustHandles="1" noChangeArrowheads="1" noChangeShapeType="1" noTextEdit="1"/>
                </p:cNvSpPr>
                <p:nvPr/>
              </p:nvSpPr>
              <p:spPr>
                <a:xfrm>
                  <a:off x="7985942" y="4252893"/>
                  <a:ext cx="802463" cy="369332"/>
                </a:xfrm>
                <a:prstGeom prst="rect">
                  <a:avLst/>
                </a:prstGeom>
                <a:blipFill>
                  <a:blip r:embed="rId12"/>
                  <a:stretch>
                    <a:fillRect l="-4545" r="-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文字方塊 84"/>
                <p:cNvSpPr txBox="1"/>
                <p:nvPr/>
              </p:nvSpPr>
              <p:spPr>
                <a:xfrm>
                  <a:off x="6401952" y="5321208"/>
                  <a:ext cx="8180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m:t>
                        </m:r>
                      </m:oMath>
                    </m:oMathPara>
                  </a14:m>
                  <a:endParaRPr lang="zh-TW" altLang="en-US" sz="2400" dirty="0"/>
                </a:p>
              </p:txBody>
            </p:sp>
          </mc:Choice>
          <mc:Fallback xmlns="">
            <p:sp>
              <p:nvSpPr>
                <p:cNvPr id="85" name="文字方塊 84"/>
                <p:cNvSpPr txBox="1">
                  <a:spLocks noRot="1" noChangeAspect="1" noMove="1" noResize="1" noEditPoints="1" noAdjustHandles="1" noChangeArrowheads="1" noChangeShapeType="1" noTextEdit="1"/>
                </p:cNvSpPr>
                <p:nvPr/>
              </p:nvSpPr>
              <p:spPr>
                <a:xfrm>
                  <a:off x="6401952" y="5321208"/>
                  <a:ext cx="818044" cy="369332"/>
                </a:xfrm>
                <a:prstGeom prst="rect">
                  <a:avLst/>
                </a:prstGeom>
                <a:blipFill>
                  <a:blip r:embed="rId13"/>
                  <a:stretch>
                    <a:fillRect l="-4444" r="-8148" b="-6557"/>
                  </a:stretch>
                </a:blipFill>
              </p:spPr>
              <p:txBody>
                <a:bodyPr/>
                <a:lstStyle/>
                <a:p>
                  <a:r>
                    <a:rPr lang="en-US">
                      <a:noFill/>
                    </a:rPr>
                    <a:t> </a:t>
                  </a:r>
                </a:p>
              </p:txBody>
            </p:sp>
          </mc:Fallback>
        </mc:AlternateContent>
      </p:grpSp>
      <p:cxnSp>
        <p:nvCxnSpPr>
          <p:cNvPr id="86" name="直線接點 85"/>
          <p:cNvCxnSpPr/>
          <p:nvPr/>
        </p:nvCxnSpPr>
        <p:spPr>
          <a:xfrm flipH="1">
            <a:off x="4499386" y="226872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flipH="1">
            <a:off x="4491110" y="330656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flipH="1">
            <a:off x="6907111" y="3314333"/>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flipH="1">
            <a:off x="6958101" y="5431485"/>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5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4" grpId="0"/>
      <p:bldP spid="175" grpId="0"/>
      <p:bldP spid="1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endParaRPr lang="zh-TW" altLang="en-US" dirty="0"/>
          </a:p>
        </p:txBody>
      </p:sp>
      <p:cxnSp>
        <p:nvCxnSpPr>
          <p:cNvPr id="5" name="直線單箭頭接點 4"/>
          <p:cNvCxnSpPr/>
          <p:nvPr/>
        </p:nvCxnSpPr>
        <p:spPr>
          <a:xfrm>
            <a:off x="8890800" y="4376764"/>
            <a:ext cx="7013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8866916" y="3597961"/>
            <a:ext cx="725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群組 66"/>
          <p:cNvGrpSpPr/>
          <p:nvPr/>
        </p:nvGrpSpPr>
        <p:grpSpPr>
          <a:xfrm>
            <a:off x="2482664" y="3219325"/>
            <a:ext cx="342900" cy="461962"/>
            <a:chOff x="1378935" y="1958800"/>
            <a:chExt cx="342900" cy="461962"/>
          </a:xfrm>
        </p:grpSpPr>
        <p:sp>
          <p:nvSpPr>
            <p:cNvPr id="9" name="矩形 8"/>
            <p:cNvSpPr/>
            <p:nvPr/>
          </p:nvSpPr>
          <p:spPr>
            <a:xfrm>
              <a:off x="1378935" y="205405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 name="Object 12"/>
            <p:cNvGraphicFramePr>
              <a:graphicFrameLocks noChangeAspect="1"/>
            </p:cNvGraphicFramePr>
            <p:nvPr/>
          </p:nvGraphicFramePr>
          <p:xfrm>
            <a:off x="1391634" y="1958800"/>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0" name="Object 12"/>
                        <p:cNvPicPr>
                          <a:picLocks noChangeAspect="1" noChangeArrowheads="1"/>
                        </p:cNvPicPr>
                        <p:nvPr/>
                      </p:nvPicPr>
                      <p:blipFill>
                        <a:blip r:embed="rId3"/>
                        <a:srcRect/>
                        <a:stretch>
                          <a:fillRect/>
                        </a:stretch>
                      </p:blipFill>
                      <p:spPr bwMode="auto">
                        <a:xfrm>
                          <a:off x="1391634" y="195880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8" name="群組 67"/>
          <p:cNvGrpSpPr/>
          <p:nvPr/>
        </p:nvGrpSpPr>
        <p:grpSpPr>
          <a:xfrm>
            <a:off x="2505547" y="4354675"/>
            <a:ext cx="376238" cy="461963"/>
            <a:chOff x="1373117" y="2541529"/>
            <a:chExt cx="376238" cy="461963"/>
          </a:xfrm>
        </p:grpSpPr>
        <p:sp>
          <p:nvSpPr>
            <p:cNvPr id="8" name="矩形 7"/>
            <p:cNvSpPr/>
            <p:nvPr/>
          </p:nvSpPr>
          <p:spPr>
            <a:xfrm>
              <a:off x="1373117" y="262437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1" name="Object 12"/>
            <p:cNvGraphicFramePr>
              <a:graphicFrameLocks noChangeAspect="1"/>
            </p:cNvGraphicFramePr>
            <p:nvPr/>
          </p:nvGraphicFramePr>
          <p:xfrm>
            <a:off x="1396930" y="2541529"/>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11" name="Object 12"/>
                        <p:cNvPicPr>
                          <a:picLocks noChangeAspect="1" noChangeArrowheads="1"/>
                        </p:cNvPicPr>
                        <p:nvPr/>
                      </p:nvPicPr>
                      <p:blipFill>
                        <a:blip r:embed="rId5"/>
                        <a:srcRect/>
                        <a:stretch>
                          <a:fillRect/>
                        </a:stretch>
                      </p:blipFill>
                      <p:spPr bwMode="auto">
                        <a:xfrm>
                          <a:off x="1396930" y="254152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橢圓 11"/>
          <p:cNvSpPr/>
          <p:nvPr/>
        </p:nvSpPr>
        <p:spPr>
          <a:xfrm>
            <a:off x="4398512" y="216992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3" name="橢圓 12"/>
          <p:cNvSpPr/>
          <p:nvPr/>
        </p:nvSpPr>
        <p:spPr>
          <a:xfrm>
            <a:off x="4400854" y="319537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aphicFrame>
        <p:nvGraphicFramePr>
          <p:cNvPr id="20" name="Object 12"/>
          <p:cNvGraphicFramePr>
            <a:graphicFrameLocks noChangeAspect="1"/>
          </p:cNvGraphicFramePr>
          <p:nvPr/>
        </p:nvGraphicFramePr>
        <p:xfrm>
          <a:off x="9685637" y="3316091"/>
          <a:ext cx="352425" cy="461962"/>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20" name="Object 12"/>
                      <p:cNvPicPr>
                        <a:picLocks noChangeAspect="1" noChangeArrowheads="1"/>
                      </p:cNvPicPr>
                      <p:nvPr/>
                    </p:nvPicPr>
                    <p:blipFill>
                      <a:blip r:embed="rId7"/>
                      <a:srcRect/>
                      <a:stretch>
                        <a:fillRect/>
                      </a:stretch>
                    </p:blipFill>
                    <p:spPr bwMode="auto">
                      <a:xfrm>
                        <a:off x="9685637" y="3316091"/>
                        <a:ext cx="352425"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2"/>
          <p:cNvGraphicFramePr>
            <a:graphicFrameLocks noChangeAspect="1"/>
          </p:cNvGraphicFramePr>
          <p:nvPr/>
        </p:nvGraphicFramePr>
        <p:xfrm>
          <a:off x="9658648" y="4099270"/>
          <a:ext cx="379412" cy="461963"/>
        </p:xfrm>
        <a:graphic>
          <a:graphicData uri="http://schemas.openxmlformats.org/presentationml/2006/ole">
            <mc:AlternateContent xmlns:mc="http://schemas.openxmlformats.org/markup-compatibility/2006">
              <mc:Choice xmlns:v="urn:schemas-microsoft-com:vml" Requires="v">
                <p:oleObj name="方程式" r:id="rId8" imgW="177480" imgH="215640" progId="Equation.3">
                  <p:embed/>
                </p:oleObj>
              </mc:Choice>
              <mc:Fallback>
                <p:oleObj name="方程式" r:id="rId8" imgW="177480" imgH="215640" progId="Equation.3">
                  <p:embed/>
                  <p:pic>
                    <p:nvPicPr>
                      <p:cNvPr id="21" name="Object 12"/>
                      <p:cNvPicPr>
                        <a:picLocks noChangeAspect="1" noChangeArrowheads="1"/>
                      </p:cNvPicPr>
                      <p:nvPr/>
                    </p:nvPicPr>
                    <p:blipFill>
                      <a:blip r:embed="rId9"/>
                      <a:srcRect/>
                      <a:stretch>
                        <a:fillRect/>
                      </a:stretch>
                    </p:blipFill>
                    <p:spPr bwMode="auto">
                      <a:xfrm>
                        <a:off x="9658648" y="4099270"/>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橢圓 22"/>
          <p:cNvSpPr/>
          <p:nvPr/>
        </p:nvSpPr>
        <p:spPr>
          <a:xfrm>
            <a:off x="6819518" y="321149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7" name="橢圓 26"/>
          <p:cNvSpPr/>
          <p:nvPr/>
        </p:nvSpPr>
        <p:spPr>
          <a:xfrm>
            <a:off x="8579837" y="332023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8" name="橢圓 27"/>
          <p:cNvSpPr/>
          <p:nvPr/>
        </p:nvSpPr>
        <p:spPr>
          <a:xfrm>
            <a:off x="8582179" y="408014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39" name="直線單箭頭接點 38"/>
          <p:cNvCxnSpPr>
            <a:stCxn id="12" idx="6"/>
            <a:endCxn id="23" idx="2"/>
          </p:cNvCxnSpPr>
          <p:nvPr/>
        </p:nvCxnSpPr>
        <p:spPr>
          <a:xfrm>
            <a:off x="4972670" y="2457006"/>
            <a:ext cx="1846848" cy="10415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0" idx="3"/>
            <a:endCxn id="12" idx="2"/>
          </p:cNvCxnSpPr>
          <p:nvPr/>
        </p:nvCxnSpPr>
        <p:spPr>
          <a:xfrm flipV="1">
            <a:off x="2820803" y="2457004"/>
            <a:ext cx="1577711" cy="9933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9" idx="3"/>
            <a:endCxn id="13" idx="2"/>
          </p:cNvCxnSpPr>
          <p:nvPr/>
        </p:nvCxnSpPr>
        <p:spPr>
          <a:xfrm flipV="1">
            <a:off x="2825564" y="3482458"/>
            <a:ext cx="1575290" cy="35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1" idx="3"/>
            <a:endCxn id="12" idx="2"/>
          </p:cNvCxnSpPr>
          <p:nvPr/>
        </p:nvCxnSpPr>
        <p:spPr>
          <a:xfrm flipV="1">
            <a:off x="2881787" y="2457004"/>
            <a:ext cx="1516727" cy="21286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8" idx="3"/>
            <a:endCxn id="13" idx="2"/>
          </p:cNvCxnSpPr>
          <p:nvPr/>
        </p:nvCxnSpPr>
        <p:spPr>
          <a:xfrm flipV="1">
            <a:off x="2848449" y="3482458"/>
            <a:ext cx="1552407" cy="11265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23" idx="6"/>
          </p:cNvCxnSpPr>
          <p:nvPr/>
        </p:nvCxnSpPr>
        <p:spPr>
          <a:xfrm>
            <a:off x="7393676" y="3498571"/>
            <a:ext cx="1152868" cy="899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23" idx="6"/>
          </p:cNvCxnSpPr>
          <p:nvPr/>
        </p:nvCxnSpPr>
        <p:spPr>
          <a:xfrm>
            <a:off x="7393676" y="3498571"/>
            <a:ext cx="1152868" cy="107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橢圓 65"/>
          <p:cNvSpPr/>
          <p:nvPr/>
        </p:nvSpPr>
        <p:spPr>
          <a:xfrm>
            <a:off x="6845626" y="532583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4" name="直線單箭頭接點 123"/>
          <p:cNvCxnSpPr/>
          <p:nvPr/>
        </p:nvCxnSpPr>
        <p:spPr>
          <a:xfrm>
            <a:off x="4972672" y="3498569"/>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3" idx="6"/>
            <a:endCxn id="66" idx="2"/>
          </p:cNvCxnSpPr>
          <p:nvPr/>
        </p:nvCxnSpPr>
        <p:spPr>
          <a:xfrm>
            <a:off x="4975012" y="3482456"/>
            <a:ext cx="1870614" cy="21304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12" idx="6"/>
            <a:endCxn id="66" idx="2"/>
          </p:cNvCxnSpPr>
          <p:nvPr/>
        </p:nvCxnSpPr>
        <p:spPr>
          <a:xfrm>
            <a:off x="4972670" y="2457004"/>
            <a:ext cx="1872956" cy="31559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a:stCxn id="66" idx="6"/>
            <a:endCxn id="28" idx="2"/>
          </p:cNvCxnSpPr>
          <p:nvPr/>
        </p:nvCxnSpPr>
        <p:spPr>
          <a:xfrm flipV="1">
            <a:off x="7419786" y="4367226"/>
            <a:ext cx="1162395" cy="12456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p:cNvCxnSpPr>
            <a:stCxn id="66" idx="6"/>
            <a:endCxn id="27" idx="2"/>
          </p:cNvCxnSpPr>
          <p:nvPr/>
        </p:nvCxnSpPr>
        <p:spPr>
          <a:xfrm flipV="1">
            <a:off x="7419786" y="3607319"/>
            <a:ext cx="1160053" cy="20055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a:xfrm>
            <a:off x="4446711" y="2555801"/>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a:xfrm flipV="1">
            <a:off x="4671047" y="2268727"/>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接點 158"/>
          <p:cNvCxnSpPr/>
          <p:nvPr/>
        </p:nvCxnSpPr>
        <p:spPr>
          <a:xfrm>
            <a:off x="4453666" y="359384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接點 159"/>
          <p:cNvCxnSpPr/>
          <p:nvPr/>
        </p:nvCxnSpPr>
        <p:spPr>
          <a:xfrm flipV="1">
            <a:off x="4678002" y="3306768"/>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a:xfrm>
            <a:off x="6883751" y="572540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a:xfrm flipV="1">
            <a:off x="7108087" y="5438328"/>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a:xfrm>
            <a:off x="6854914" y="3604268"/>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a:xfrm flipV="1">
            <a:off x="7079250" y="3317194"/>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3047925" y="1501738"/>
            <a:ext cx="386080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800" dirty="0"/>
              <a:t>A Thinner linear network</a:t>
            </a:r>
            <a:endParaRPr lang="zh-TW" altLang="en-US" sz="2800" dirty="0"/>
          </a:p>
        </p:txBody>
      </p:sp>
      <p:cxnSp>
        <p:nvCxnSpPr>
          <p:cNvPr id="6" name="直線接點 5"/>
          <p:cNvCxnSpPr/>
          <p:nvPr/>
        </p:nvCxnSpPr>
        <p:spPr>
          <a:xfrm flipH="1">
            <a:off x="4499386" y="226872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接點 79"/>
          <p:cNvCxnSpPr/>
          <p:nvPr/>
        </p:nvCxnSpPr>
        <p:spPr>
          <a:xfrm flipH="1">
            <a:off x="4491110" y="330656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p:nvCxnSpPr>
        <p:spPr>
          <a:xfrm flipH="1">
            <a:off x="6907111" y="3314333"/>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p:nvPr/>
        </p:nvCxnSpPr>
        <p:spPr>
          <a:xfrm flipH="1">
            <a:off x="6958101" y="5431485"/>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矩形圖說文字 14"/>
          <p:cNvSpPr/>
          <p:nvPr/>
        </p:nvSpPr>
        <p:spPr>
          <a:xfrm>
            <a:off x="2567609" y="4910176"/>
            <a:ext cx="3362991" cy="1016000"/>
          </a:xfrm>
          <a:prstGeom prst="wedgeRectCallout">
            <a:avLst>
              <a:gd name="adj1" fmla="val -27942"/>
              <a:gd name="adj2" fmla="val -1375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2800" dirty="0"/>
              <a:t>Do not have smaller gradients</a:t>
            </a:r>
            <a:endParaRPr lang="zh-TW" altLang="en-US" sz="2800" dirty="0"/>
          </a:p>
        </p:txBody>
      </p:sp>
      <p:grpSp>
        <p:nvGrpSpPr>
          <p:cNvPr id="45" name="群組 44"/>
          <p:cNvGrpSpPr/>
          <p:nvPr/>
        </p:nvGrpSpPr>
        <p:grpSpPr>
          <a:xfrm>
            <a:off x="7799254" y="19182"/>
            <a:ext cx="2709950" cy="2809363"/>
            <a:chOff x="6200673" y="3815455"/>
            <a:chExt cx="2709950" cy="2809363"/>
          </a:xfrm>
        </p:grpSpPr>
        <p:cxnSp>
          <p:nvCxnSpPr>
            <p:cNvPr id="46" name="直線單箭頭接點 45"/>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文字方塊 51"/>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52" name="文字方塊 51"/>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a:blip r:embed="rId10"/>
                  <a:stretch>
                    <a:fillRect l="-16216" r="-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字方塊 52"/>
                <p:cNvSpPr txBox="1"/>
                <p:nvPr/>
              </p:nvSpPr>
              <p:spPr>
                <a:xfrm>
                  <a:off x="7313865" y="3815455"/>
                  <a:ext cx="2479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53" name="文字方塊 52"/>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a:blip r:embed="rId11"/>
                  <a:stretch>
                    <a:fillRect l="-14634" r="-14634"/>
                  </a:stretch>
                </a:blipFill>
              </p:spPr>
              <p:txBody>
                <a:bodyPr/>
                <a:lstStyle/>
                <a:p>
                  <a:r>
                    <a:rPr lang="en-US">
                      <a:noFill/>
                    </a:rPr>
                    <a:t> </a:t>
                  </a:r>
                </a:p>
              </p:txBody>
            </p:sp>
          </mc:Fallback>
        </mc:AlternateContent>
        <p:cxnSp>
          <p:nvCxnSpPr>
            <p:cNvPr id="54" name="直線接點 53"/>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字方塊 55"/>
                <p:cNvSpPr txBox="1"/>
                <p:nvPr/>
              </p:nvSpPr>
              <p:spPr>
                <a:xfrm>
                  <a:off x="7985942" y="4252893"/>
                  <a:ext cx="8024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7985942" y="4252893"/>
                  <a:ext cx="802463" cy="369332"/>
                </a:xfrm>
                <a:prstGeom prst="rect">
                  <a:avLst/>
                </a:prstGeom>
                <a:blipFill>
                  <a:blip r:embed="rId12"/>
                  <a:stretch>
                    <a:fillRect l="-4545" r="-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文字方塊 57"/>
                <p:cNvSpPr txBox="1"/>
                <p:nvPr/>
              </p:nvSpPr>
              <p:spPr>
                <a:xfrm>
                  <a:off x="6401952" y="5321208"/>
                  <a:ext cx="8180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m:t>
                        </m:r>
                      </m:oMath>
                    </m:oMathPara>
                  </a14:m>
                  <a:endParaRPr lang="zh-TW" altLang="en-US" sz="2400" dirty="0"/>
                </a:p>
              </p:txBody>
            </p:sp>
          </mc:Choice>
          <mc:Fallback xmlns="">
            <p:sp>
              <p:nvSpPr>
                <p:cNvPr id="58" name="文字方塊 57"/>
                <p:cNvSpPr txBox="1">
                  <a:spLocks noRot="1" noChangeAspect="1" noMove="1" noResize="1" noEditPoints="1" noAdjustHandles="1" noChangeArrowheads="1" noChangeShapeType="1" noTextEdit="1"/>
                </p:cNvSpPr>
                <p:nvPr/>
              </p:nvSpPr>
              <p:spPr>
                <a:xfrm>
                  <a:off x="6401952" y="5321208"/>
                  <a:ext cx="818044" cy="369332"/>
                </a:xfrm>
                <a:prstGeom prst="rect">
                  <a:avLst/>
                </a:prstGeom>
                <a:blipFill>
                  <a:blip r:embed="rId13"/>
                  <a:stretch>
                    <a:fillRect l="-4444" r="-8148" b="-6557"/>
                  </a:stretch>
                </a:blipFill>
              </p:spPr>
              <p:txBody>
                <a:bodyPr/>
                <a:lstStyle/>
                <a:p>
                  <a:r>
                    <a:rPr lang="en-US">
                      <a:noFill/>
                    </a:rPr>
                    <a:t> </a:t>
                  </a:r>
                </a:p>
              </p:txBody>
            </p:sp>
          </mc:Fallback>
        </mc:AlternateContent>
      </p:grpSp>
    </p:spTree>
    <p:extLst>
      <p:ext uri="{BB962C8B-B14F-4D97-AF65-F5344CB8AC3E}">
        <p14:creationId xmlns:p14="http://schemas.microsoft.com/office/powerpoint/2010/main" val="5053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r>
              <a:rPr lang="en-US" altLang="zh-TW" dirty="0"/>
              <a:t> - variant</a:t>
            </a:r>
            <a:endParaRPr lang="zh-TW" altLang="en-US" dirty="0"/>
          </a:p>
        </p:txBody>
      </p:sp>
      <p:grpSp>
        <p:nvGrpSpPr>
          <p:cNvPr id="4" name="群組 3"/>
          <p:cNvGrpSpPr/>
          <p:nvPr/>
        </p:nvGrpSpPr>
        <p:grpSpPr>
          <a:xfrm>
            <a:off x="2623161" y="2138132"/>
            <a:ext cx="3065937" cy="3267845"/>
            <a:chOff x="7326642" y="417698"/>
            <a:chExt cx="3065937" cy="3267845"/>
          </a:xfrm>
        </p:grpSpPr>
        <p:grpSp>
          <p:nvGrpSpPr>
            <p:cNvPr id="5" name="群組 4"/>
            <p:cNvGrpSpPr/>
            <p:nvPr/>
          </p:nvGrpSpPr>
          <p:grpSpPr>
            <a:xfrm>
              <a:off x="7326642" y="876180"/>
              <a:ext cx="3065937" cy="2809363"/>
              <a:chOff x="5844686" y="3815455"/>
              <a:chExt cx="3065937" cy="2809363"/>
            </a:xfrm>
          </p:grpSpPr>
          <p:cxnSp>
            <p:nvCxnSpPr>
              <p:cNvPr id="7" name="直線單箭頭接點 6"/>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字方塊 8"/>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a:blip r:embed="rId2"/>
                    <a:stretch>
                      <a:fillRect l="-19444"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7313865" y="3815455"/>
                    <a:ext cx="2479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a:blip r:embed="rId3"/>
                    <a:stretch>
                      <a:fillRect l="-14634" r="-14634"/>
                    </a:stretch>
                  </a:blipFill>
                </p:spPr>
                <p:txBody>
                  <a:bodyPr/>
                  <a:lstStyle/>
                  <a:p>
                    <a:r>
                      <a:rPr lang="en-US">
                        <a:noFill/>
                      </a:rPr>
                      <a:t> </a:t>
                    </a:r>
                  </a:p>
                </p:txBody>
              </p:sp>
            </mc:Fallback>
          </mc:AlternateContent>
          <p:cxnSp>
            <p:nvCxnSpPr>
              <p:cNvPr id="11" name="直線接點 10"/>
              <p:cNvCxnSpPr/>
              <p:nvPr/>
            </p:nvCxnSpPr>
            <p:spPr>
              <a:xfrm flipV="1">
                <a:off x="6200673" y="5708803"/>
                <a:ext cx="1265453" cy="33385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7985942" y="4252893"/>
                    <a:ext cx="8024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985942" y="4252893"/>
                    <a:ext cx="802463" cy="369332"/>
                  </a:xfrm>
                  <a:prstGeom prst="rect">
                    <a:avLst/>
                  </a:prstGeom>
                  <a:blipFill>
                    <a:blip r:embed="rId4"/>
                    <a:stretch>
                      <a:fillRect l="-5344" r="-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844686" y="6082863"/>
                    <a:ext cx="141481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=0.01</m:t>
                          </m:r>
                          <m:r>
                            <a:rPr lang="en-US" altLang="zh-TW" sz="2400" i="1">
                              <a:latin typeface="Cambria Math" panose="02040503050406030204" pitchFamily="18" charset="0"/>
                            </a:rPr>
                            <m:t>𝑧</m:t>
                          </m:r>
                        </m:oMath>
                      </m:oMathPara>
                    </a14:m>
                    <a:endParaRPr lang="zh-TW" altLang="en-US" sz="24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844686" y="6082863"/>
                    <a:ext cx="1414811" cy="369332"/>
                  </a:xfrm>
                  <a:prstGeom prst="rect">
                    <a:avLst/>
                  </a:prstGeom>
                  <a:blipFill>
                    <a:blip r:embed="rId5"/>
                    <a:stretch>
                      <a:fillRect l="-862" r="-3448" b="-10000"/>
                    </a:stretch>
                  </a:blipFill>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6" name="文字方塊 5"/>
                <p:cNvSpPr txBox="1"/>
                <p:nvPr/>
              </p:nvSpPr>
              <p:spPr>
                <a:xfrm>
                  <a:off x="7926576" y="417698"/>
                  <a:ext cx="203132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𝐿𝑒𝑎𝑘𝑦</m:t>
                        </m:r>
                        <m:r>
                          <a:rPr lang="en-US" altLang="zh-TW" sz="2800" i="1">
                            <a:latin typeface="Cambria Math" panose="02040503050406030204" pitchFamily="18" charset="0"/>
                          </a:rPr>
                          <m:t> </m:t>
                        </m:r>
                        <m:r>
                          <a:rPr lang="en-US" altLang="zh-TW" sz="2800" i="1">
                            <a:latin typeface="Cambria Math" panose="02040503050406030204" pitchFamily="18" charset="0"/>
                          </a:rPr>
                          <m:t>𝑅𝑒𝐿𝑈</m:t>
                        </m:r>
                      </m:oMath>
                    </m:oMathPara>
                  </a14:m>
                  <a:endParaRPr lang="zh-TW" altLang="en-US" sz="2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7926576" y="417698"/>
                  <a:ext cx="2031325" cy="430887"/>
                </a:xfrm>
                <a:prstGeom prst="rect">
                  <a:avLst/>
                </a:prstGeom>
                <a:blipFill>
                  <a:blip r:embed="rId6"/>
                  <a:stretch>
                    <a:fillRect/>
                  </a:stretch>
                </a:blipFill>
              </p:spPr>
              <p:txBody>
                <a:bodyPr/>
                <a:lstStyle/>
                <a:p>
                  <a:r>
                    <a:rPr lang="en-IN">
                      <a:noFill/>
                    </a:rPr>
                    <a:t> </a:t>
                  </a:r>
                </a:p>
              </p:txBody>
            </p:sp>
          </mc:Fallback>
        </mc:AlternateContent>
      </p:grpSp>
      <p:grpSp>
        <p:nvGrpSpPr>
          <p:cNvPr id="15" name="群組 14"/>
          <p:cNvGrpSpPr/>
          <p:nvPr/>
        </p:nvGrpSpPr>
        <p:grpSpPr>
          <a:xfrm>
            <a:off x="6449769" y="2168302"/>
            <a:ext cx="3098712" cy="3328700"/>
            <a:chOff x="7434636" y="356843"/>
            <a:chExt cx="3098712" cy="3328700"/>
          </a:xfrm>
        </p:grpSpPr>
        <p:grpSp>
          <p:nvGrpSpPr>
            <p:cNvPr id="16" name="群組 15"/>
            <p:cNvGrpSpPr/>
            <p:nvPr/>
          </p:nvGrpSpPr>
          <p:grpSpPr>
            <a:xfrm>
              <a:off x="7434636" y="876180"/>
              <a:ext cx="2957943" cy="2809363"/>
              <a:chOff x="5952680" y="3815455"/>
              <a:chExt cx="2957943" cy="2809363"/>
            </a:xfrm>
          </p:grpSpPr>
          <p:cxnSp>
            <p:nvCxnSpPr>
              <p:cNvPr id="18" name="直線單箭頭接點 17"/>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19"/>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a:blip r:embed="rId7"/>
                    <a:stretch>
                      <a:fillRect l="-19444"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7313865" y="3815455"/>
                    <a:ext cx="2479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a:blip r:embed="rId8"/>
                    <a:stretch>
                      <a:fillRect l="-14634" r="-14634"/>
                    </a:stretch>
                  </a:blipFill>
                </p:spPr>
                <p:txBody>
                  <a:bodyPr/>
                  <a:lstStyle/>
                  <a:p>
                    <a:r>
                      <a:rPr lang="en-US">
                        <a:noFill/>
                      </a:rPr>
                      <a:t> </a:t>
                    </a:r>
                  </a:p>
                </p:txBody>
              </p:sp>
            </mc:Fallback>
          </mc:AlternateContent>
          <p:cxnSp>
            <p:nvCxnSpPr>
              <p:cNvPr id="22" name="直線接點 21"/>
              <p:cNvCxnSpPr/>
              <p:nvPr/>
            </p:nvCxnSpPr>
            <p:spPr>
              <a:xfrm flipV="1">
                <a:off x="6200673" y="5708803"/>
                <a:ext cx="1265453" cy="333850"/>
              </a:xfrm>
              <a:prstGeom prst="line">
                <a:avLst/>
              </a:prstGeom>
              <a:ln w="762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3" name="直線接點 22"/>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字方塊 23"/>
                  <p:cNvSpPr txBox="1"/>
                  <p:nvPr/>
                </p:nvSpPr>
                <p:spPr>
                  <a:xfrm>
                    <a:off x="7985942" y="4252893"/>
                    <a:ext cx="8024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7985942" y="4252893"/>
                    <a:ext cx="802463" cy="369332"/>
                  </a:xfrm>
                  <a:prstGeom prst="rect">
                    <a:avLst/>
                  </a:prstGeom>
                  <a:blipFill>
                    <a:blip r:embed="rId9"/>
                    <a:stretch>
                      <a:fillRect l="-5344" r="-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952680" y="6055863"/>
                    <a:ext cx="9868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zh-TW" altLang="en-US" sz="2400" i="1">
                              <a:latin typeface="Cambria Math" panose="02040503050406030204" pitchFamily="18" charset="0"/>
                            </a:rPr>
                            <m:t>𝛼</m:t>
                          </m:r>
                          <m:r>
                            <a:rPr lang="en-US" altLang="zh-TW" sz="2400" i="1">
                              <a:latin typeface="Cambria Math" panose="02040503050406030204" pitchFamily="18" charset="0"/>
                            </a:rPr>
                            <m:t>𝑧</m:t>
                          </m:r>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952680" y="6055863"/>
                    <a:ext cx="986809" cy="369332"/>
                  </a:xfrm>
                  <a:prstGeom prst="rect">
                    <a:avLst/>
                  </a:prstGeom>
                  <a:blipFill>
                    <a:blip r:embed="rId10"/>
                    <a:stretch>
                      <a:fillRect l="-3704" r="-308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文字方塊 16"/>
                <p:cNvSpPr txBox="1"/>
                <p:nvPr/>
              </p:nvSpPr>
              <p:spPr>
                <a:xfrm>
                  <a:off x="7599083" y="356843"/>
                  <a:ext cx="29342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𝑃𝑎𝑟𝑎𝑚𝑒𝑡𝑟𝑖𝑐</m:t>
                        </m:r>
                        <m:r>
                          <a:rPr lang="en-US" altLang="zh-TW" sz="2800" i="1">
                            <a:latin typeface="Cambria Math" panose="02040503050406030204" pitchFamily="18" charset="0"/>
                          </a:rPr>
                          <m:t> </m:t>
                        </m:r>
                        <m:r>
                          <a:rPr lang="en-US" altLang="zh-TW" sz="2800" i="1">
                            <a:latin typeface="Cambria Math" panose="02040503050406030204" pitchFamily="18" charset="0"/>
                          </a:rPr>
                          <m:t>𝑅𝑒𝐿𝑈</m:t>
                        </m:r>
                      </m:oMath>
                    </m:oMathPara>
                  </a14:m>
                  <a:endParaRPr lang="zh-TW" altLang="en-US" sz="2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599083" y="356843"/>
                  <a:ext cx="2934265" cy="430887"/>
                </a:xfrm>
                <a:prstGeom prst="rect">
                  <a:avLst/>
                </a:prstGeom>
                <a:blipFill>
                  <a:blip r:embed="rId11"/>
                  <a:stretch>
                    <a:fillRect/>
                  </a:stretch>
                </a:blipFill>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26" name="文字方塊 25"/>
              <p:cNvSpPr txBox="1"/>
              <p:nvPr/>
            </p:nvSpPr>
            <p:spPr>
              <a:xfrm>
                <a:off x="4377605" y="5564137"/>
                <a:ext cx="6704217"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14:m>
                  <m:oMath xmlns:m="http://schemas.openxmlformats.org/officeDocument/2006/math">
                    <m:r>
                      <a:rPr lang="zh-TW" altLang="en-US" sz="2400" i="1">
                        <a:latin typeface="Cambria Math" panose="02040503050406030204" pitchFamily="18" charset="0"/>
                      </a:rPr>
                      <m:t>𝛼</m:t>
                    </m:r>
                  </m:oMath>
                </a14:m>
                <a:r>
                  <a:rPr lang="en-US" altLang="zh-TW" sz="2400" dirty="0"/>
                  <a:t> also learned by gradient descent</a:t>
                </a:r>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4377605" y="5564137"/>
                <a:ext cx="6704217" cy="46166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22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Functions</a:t>
            </a:r>
          </a:p>
        </p:txBody>
      </p:sp>
      <p:sp>
        <p:nvSpPr>
          <p:cNvPr id="3" name="Content Placeholder 2"/>
          <p:cNvSpPr>
            <a:spLocks noGrp="1"/>
          </p:cNvSpPr>
          <p:nvPr>
            <p:ph idx="1"/>
          </p:nvPr>
        </p:nvSpPr>
        <p:spPr/>
        <p:txBody>
          <a:bodyPr/>
          <a:lstStyle/>
          <a:p>
            <a:r>
              <a:rPr lang="en-US" dirty="0"/>
              <a:t>Classification tasks</a:t>
            </a:r>
          </a:p>
          <a:p>
            <a:endParaRPr lang="en-US" dirty="0"/>
          </a:p>
        </p:txBody>
      </p:sp>
      <p:sp>
        <p:nvSpPr>
          <p:cNvPr id="4" name="Ορθογώνιο 17"/>
          <p:cNvSpPr/>
          <p:nvPr/>
        </p:nvSpPr>
        <p:spPr>
          <a:xfrm>
            <a:off x="2579899" y="2465846"/>
            <a:ext cx="982961" cy="581057"/>
          </a:xfrm>
          <a:prstGeom prst="rect">
            <a:avLst/>
          </a:prstGeom>
        </p:spPr>
        <p:txBody>
          <a:bodyPr wrap="none">
            <a:spAutoFit/>
          </a:bodyPr>
          <a:lstStyle/>
          <a:p>
            <a:r>
              <a:rPr lang="en-US" sz="1588" b="1" dirty="0">
                <a:solidFill>
                  <a:srgbClr val="222222"/>
                </a:solidFill>
              </a:rPr>
              <a:t>Training </a:t>
            </a:r>
          </a:p>
          <a:p>
            <a:r>
              <a:rPr lang="en-US" sz="1588" b="1" dirty="0">
                <a:solidFill>
                  <a:srgbClr val="222222"/>
                </a:solidFill>
              </a:rPr>
              <a:t>examples</a:t>
            </a:r>
            <a:endParaRPr lang="el-GR" sz="1588" dirty="0"/>
          </a:p>
        </p:txBody>
      </p:sp>
      <mc:AlternateContent xmlns:mc="http://schemas.openxmlformats.org/markup-compatibility/2006" xmlns:a14="http://schemas.microsoft.com/office/drawing/2010/main">
        <mc:Choice Requires="a14">
          <p:sp>
            <p:nvSpPr>
              <p:cNvPr id="5" name="TextBox 4"/>
              <p:cNvSpPr txBox="1"/>
              <p:nvPr/>
            </p:nvSpPr>
            <p:spPr>
              <a:xfrm>
                <a:off x="3663516" y="2603026"/>
                <a:ext cx="4934859" cy="336695"/>
              </a:xfrm>
              <a:prstGeom prst="rect">
                <a:avLst/>
              </a:prstGeom>
              <a:noFill/>
            </p:spPr>
            <p:txBody>
              <a:bodyPr wrap="square" rtlCol="0">
                <a:spAutoFit/>
              </a:bodyPr>
              <a:lstStyle/>
              <a:p>
                <a:pPr algn="ctr"/>
                <a14:m>
                  <m:oMath xmlns:m="http://schemas.openxmlformats.org/officeDocument/2006/math">
                    <m:sSup>
                      <m:sSupPr>
                        <m:ctrlPr>
                          <a:rPr lang="en-US" sz="1588" i="1">
                            <a:solidFill>
                              <a:srgbClr val="222222"/>
                            </a:solidFill>
                            <a:latin typeface="Cambria Math" panose="02040503050406030204" pitchFamily="18" charset="0"/>
                            <a:ea typeface="Cambria Math" panose="02040503050406030204" pitchFamily="18" charset="0"/>
                          </a:rPr>
                        </m:ctrlPr>
                      </m:sSupPr>
                      <m:e>
                        <m:r>
                          <a:rPr lang="en-US" sz="1588" i="1">
                            <a:solidFill>
                              <a:srgbClr val="222222"/>
                            </a:solidFill>
                            <a:latin typeface="Cambria Math" panose="02040503050406030204" pitchFamily="18" charset="0"/>
                            <a:ea typeface="Cambria Math" panose="02040503050406030204" pitchFamily="18" charset="0"/>
                          </a:rPr>
                          <m:t>ℝ</m:t>
                        </m:r>
                      </m:e>
                      <m:sup>
                        <m:r>
                          <a:rPr lang="en-US" sz="1588" i="1">
                            <a:solidFill>
                              <a:srgbClr val="222222"/>
                            </a:solidFill>
                            <a:latin typeface="Cambria Math" panose="02040503050406030204" pitchFamily="18" charset="0"/>
                            <a:ea typeface="Cambria Math" panose="02040503050406030204" pitchFamily="18" charset="0"/>
                          </a:rPr>
                          <m:t>𝑛</m:t>
                        </m:r>
                      </m:sup>
                    </m:sSup>
                    <m:r>
                      <a:rPr lang="en-US" sz="1588" i="1">
                        <a:solidFill>
                          <a:srgbClr val="222222"/>
                        </a:solidFill>
                        <a:latin typeface="Cambria Math" panose="02040503050406030204" pitchFamily="18" charset="0"/>
                        <a:ea typeface="Cambria Math" panose="02040503050406030204" pitchFamily="18" charset="0"/>
                      </a:rPr>
                      <m:t>×</m:t>
                    </m:r>
                    <m:d>
                      <m:dPr>
                        <m:begChr m:val="{"/>
                        <m:endChr m:val="}"/>
                        <m:ctrlPr>
                          <a:rPr lang="en-US" sz="1588" i="1">
                            <a:solidFill>
                              <a:srgbClr val="222222"/>
                            </a:solidFill>
                            <a:latin typeface="Cambria Math" panose="02040503050406030204" pitchFamily="18" charset="0"/>
                            <a:ea typeface="Cambria Math" panose="02040503050406030204" pitchFamily="18" charset="0"/>
                          </a:rPr>
                        </m:ctrlPr>
                      </m:dPr>
                      <m:e>
                        <m:sSub>
                          <m:sSubPr>
                            <m:ctrlPr>
                              <a:rPr lang="en-US" sz="1588" i="1">
                                <a:solidFill>
                                  <a:srgbClr val="222222"/>
                                </a:solidFill>
                                <a:latin typeface="Cambria Math" panose="02040503050406030204" pitchFamily="18" charset="0"/>
                                <a:ea typeface="Cambria Math" panose="02040503050406030204" pitchFamily="18" charset="0"/>
                              </a:rPr>
                            </m:ctrlPr>
                          </m:sSubPr>
                          <m:e>
                            <m:r>
                              <a:rPr lang="en-US" sz="1588" i="1">
                                <a:solidFill>
                                  <a:srgbClr val="222222"/>
                                </a:solidFill>
                                <a:latin typeface="Cambria Math" panose="02040503050406030204" pitchFamily="18" charset="0"/>
                                <a:ea typeface="Cambria Math" panose="02040503050406030204" pitchFamily="18" charset="0"/>
                              </a:rPr>
                              <m:t>𝑐𝑙𝑎𝑠𝑠</m:t>
                            </m:r>
                          </m:e>
                          <m:sub>
                            <m:r>
                              <a:rPr lang="en-US" sz="1588" i="1">
                                <a:solidFill>
                                  <a:srgbClr val="222222"/>
                                </a:solidFill>
                                <a:latin typeface="Cambria Math" panose="02040503050406030204" pitchFamily="18" charset="0"/>
                                <a:ea typeface="Cambria Math" panose="02040503050406030204" pitchFamily="18" charset="0"/>
                              </a:rPr>
                              <m:t>1</m:t>
                            </m:r>
                          </m:sub>
                        </m:sSub>
                        <m:r>
                          <a:rPr lang="en-US" sz="1588" i="1">
                            <a:solidFill>
                              <a:srgbClr val="222222"/>
                            </a:solidFill>
                            <a:latin typeface="Cambria Math" panose="02040503050406030204" pitchFamily="18" charset="0"/>
                            <a:ea typeface="Cambria Math" panose="02040503050406030204" pitchFamily="18" charset="0"/>
                          </a:rPr>
                          <m:t>,…,</m:t>
                        </m:r>
                        <m:sSub>
                          <m:sSubPr>
                            <m:ctrlPr>
                              <a:rPr lang="en-US" sz="1588" i="1">
                                <a:solidFill>
                                  <a:srgbClr val="222222"/>
                                </a:solidFill>
                                <a:latin typeface="Cambria Math" panose="02040503050406030204" pitchFamily="18" charset="0"/>
                                <a:ea typeface="Cambria Math" panose="02040503050406030204" pitchFamily="18" charset="0"/>
                              </a:rPr>
                            </m:ctrlPr>
                          </m:sSubPr>
                          <m:e>
                            <m:r>
                              <a:rPr lang="en-US" sz="1588" i="1">
                                <a:solidFill>
                                  <a:srgbClr val="222222"/>
                                </a:solidFill>
                                <a:latin typeface="Cambria Math" panose="02040503050406030204" pitchFamily="18" charset="0"/>
                                <a:ea typeface="Cambria Math" panose="02040503050406030204" pitchFamily="18" charset="0"/>
                              </a:rPr>
                              <m:t>𝑐𝑙𝑎𝑠𝑠</m:t>
                            </m:r>
                          </m:e>
                          <m:sub>
                            <m:r>
                              <a:rPr lang="en-US" sz="1588" i="1">
                                <a:solidFill>
                                  <a:srgbClr val="222222"/>
                                </a:solidFill>
                                <a:latin typeface="Cambria Math" panose="02040503050406030204" pitchFamily="18" charset="0"/>
                                <a:ea typeface="Cambria Math" panose="02040503050406030204" pitchFamily="18" charset="0"/>
                              </a:rPr>
                              <m:t>𝑚</m:t>
                            </m:r>
                          </m:sub>
                        </m:sSub>
                      </m:e>
                    </m:d>
                  </m:oMath>
                </a14:m>
                <a:r>
                  <a:rPr lang="en-US" sz="1588" dirty="0">
                    <a:solidFill>
                      <a:srgbClr val="222222"/>
                    </a:solidFill>
                  </a:rPr>
                  <a:t> (one-hot encoding)</a:t>
                </a:r>
                <a:endParaRPr lang="el-GR" sz="1588" dirty="0"/>
              </a:p>
            </p:txBody>
          </p:sp>
        </mc:Choice>
        <mc:Fallback xmlns="">
          <p:sp>
            <p:nvSpPr>
              <p:cNvPr id="5" name="TextBox 4"/>
              <p:cNvSpPr txBox="1">
                <a:spLocks noRot="1" noChangeAspect="1" noMove="1" noResize="1" noEditPoints="1" noAdjustHandles="1" noChangeArrowheads="1" noChangeShapeType="1" noTextEdit="1"/>
              </p:cNvSpPr>
              <p:nvPr/>
            </p:nvSpPr>
            <p:spPr>
              <a:xfrm>
                <a:off x="3663516" y="2603026"/>
                <a:ext cx="4934859" cy="336695"/>
              </a:xfrm>
              <a:prstGeom prst="rect">
                <a:avLst/>
              </a:prstGeom>
              <a:blipFill>
                <a:blip r:embed="rId3"/>
                <a:stretch>
                  <a:fillRect t="-5455" b="-23636"/>
                </a:stretch>
              </a:blipFill>
            </p:spPr>
            <p:txBody>
              <a:bodyPr/>
              <a:lstStyle/>
              <a:p>
                <a:r>
                  <a:rPr lang="en-US">
                    <a:noFill/>
                  </a:rPr>
                  <a:t> </a:t>
                </a:r>
              </a:p>
            </p:txBody>
          </p:sp>
        </mc:Fallback>
      </mc:AlternateContent>
      <p:sp>
        <p:nvSpPr>
          <p:cNvPr id="6" name="Ορθογώνιο 20"/>
          <p:cNvSpPr/>
          <p:nvPr/>
        </p:nvSpPr>
        <p:spPr>
          <a:xfrm>
            <a:off x="2579899" y="3650474"/>
            <a:ext cx="837089" cy="581057"/>
          </a:xfrm>
          <a:prstGeom prst="rect">
            <a:avLst/>
          </a:prstGeom>
        </p:spPr>
        <p:txBody>
          <a:bodyPr wrap="none">
            <a:spAutoFit/>
          </a:bodyPr>
          <a:lstStyle/>
          <a:p>
            <a:r>
              <a:rPr lang="en-US" sz="1588" b="1" dirty="0">
                <a:solidFill>
                  <a:srgbClr val="222222"/>
                </a:solidFill>
              </a:rPr>
              <a:t>Output </a:t>
            </a:r>
          </a:p>
          <a:p>
            <a:r>
              <a:rPr lang="en-US" sz="1588" b="1" dirty="0">
                <a:solidFill>
                  <a:srgbClr val="222222"/>
                </a:solidFill>
              </a:rPr>
              <a:t>Layer</a:t>
            </a:r>
            <a:endParaRPr lang="el-GR" sz="1588" dirty="0"/>
          </a:p>
        </p:txBody>
      </p:sp>
      <mc:AlternateContent xmlns:mc="http://schemas.openxmlformats.org/markup-compatibility/2006" xmlns:a14="http://schemas.microsoft.com/office/drawing/2010/main">
        <mc:Choice Requires="a14">
          <p:sp>
            <p:nvSpPr>
              <p:cNvPr id="7" name="TextBox 6"/>
              <p:cNvSpPr txBox="1"/>
              <p:nvPr/>
            </p:nvSpPr>
            <p:spPr>
              <a:xfrm>
                <a:off x="3635448" y="3627841"/>
                <a:ext cx="3375071" cy="553998"/>
              </a:xfrm>
              <a:prstGeom prst="rect">
                <a:avLst/>
              </a:prstGeom>
              <a:noFill/>
            </p:spPr>
            <p:txBody>
              <a:bodyPr wrap="square" rtlCol="0">
                <a:spAutoFit/>
              </a:bodyPr>
              <a:lstStyle/>
              <a:p>
                <a:pPr algn="ctr"/>
                <a:r>
                  <a:rPr lang="en-US" sz="1588" dirty="0"/>
                  <a:t>Softmax Activation</a:t>
                </a:r>
              </a:p>
              <a:p>
                <a:pPr algn="ctr"/>
                <a:r>
                  <a:rPr lang="en-US" sz="1412" dirty="0"/>
                  <a:t> [maps </a:t>
                </a:r>
                <a14:m>
                  <m:oMath xmlns:m="http://schemas.openxmlformats.org/officeDocument/2006/math">
                    <m:sSup>
                      <m:sSupPr>
                        <m:ctrlPr>
                          <a:rPr lang="en-US" sz="1412" i="1">
                            <a:solidFill>
                              <a:srgbClr val="222222"/>
                            </a:solidFill>
                            <a:latin typeface="Cambria Math" panose="02040503050406030204" pitchFamily="18" charset="0"/>
                            <a:ea typeface="Cambria Math" panose="02040503050406030204" pitchFamily="18" charset="0"/>
                          </a:rPr>
                        </m:ctrlPr>
                      </m:sSupPr>
                      <m:e>
                        <m:r>
                          <a:rPr lang="en-US" sz="1412" i="1">
                            <a:solidFill>
                              <a:srgbClr val="222222"/>
                            </a:solidFill>
                            <a:latin typeface="Cambria Math" panose="02040503050406030204" pitchFamily="18" charset="0"/>
                            <a:ea typeface="Cambria Math" panose="02040503050406030204" pitchFamily="18" charset="0"/>
                          </a:rPr>
                          <m:t>ℝ</m:t>
                        </m:r>
                      </m:e>
                      <m:sup>
                        <m:r>
                          <a:rPr lang="en-US" sz="1412" i="1">
                            <a:solidFill>
                              <a:srgbClr val="222222"/>
                            </a:solidFill>
                            <a:latin typeface="Cambria Math" panose="02040503050406030204" pitchFamily="18" charset="0"/>
                            <a:ea typeface="Cambria Math" panose="02040503050406030204" pitchFamily="18" charset="0"/>
                          </a:rPr>
                          <m:t>𝑚</m:t>
                        </m:r>
                      </m:sup>
                    </m:sSup>
                  </m:oMath>
                </a14:m>
                <a:r>
                  <a:rPr lang="en-US" sz="1412" baseline="30000" dirty="0">
                    <a:solidFill>
                      <a:srgbClr val="222222"/>
                    </a:solidFill>
                  </a:rPr>
                  <a:t> </a:t>
                </a:r>
                <a:r>
                  <a:rPr lang="en-US" sz="1412" dirty="0">
                    <a:solidFill>
                      <a:srgbClr val="222222"/>
                    </a:solidFill>
                  </a:rPr>
                  <a:t>to a probability distribution]</a:t>
                </a:r>
                <a:endParaRPr lang="el-GR" sz="1412" dirty="0"/>
              </a:p>
            </p:txBody>
          </p:sp>
        </mc:Choice>
        <mc:Fallback xmlns="">
          <p:sp>
            <p:nvSpPr>
              <p:cNvPr id="7" name="TextBox 6"/>
              <p:cNvSpPr txBox="1">
                <a:spLocks noRot="1" noChangeAspect="1" noMove="1" noResize="1" noEditPoints="1" noAdjustHandles="1" noChangeArrowheads="1" noChangeShapeType="1" noTextEdit="1"/>
              </p:cNvSpPr>
              <p:nvPr/>
            </p:nvSpPr>
            <p:spPr>
              <a:xfrm>
                <a:off x="3635448" y="3627841"/>
                <a:ext cx="3375071" cy="553998"/>
              </a:xfrm>
              <a:prstGeom prst="rect">
                <a:avLst/>
              </a:prstGeom>
              <a:blipFill>
                <a:blip r:embed="rId4"/>
                <a:stretch>
                  <a:fillRect t="-3297" b="-10989"/>
                </a:stretch>
              </a:blipFill>
            </p:spPr>
            <p:txBody>
              <a:bodyPr/>
              <a:lstStyle/>
              <a:p>
                <a:r>
                  <a:rPr lang="en-US">
                    <a:noFill/>
                  </a:rPr>
                  <a:t> </a:t>
                </a:r>
              </a:p>
            </p:txBody>
          </p:sp>
        </mc:Fallback>
      </mc:AlternateContent>
      <p:sp>
        <p:nvSpPr>
          <p:cNvPr id="8" name="Ορθογώνιο 23"/>
          <p:cNvSpPr/>
          <p:nvPr/>
        </p:nvSpPr>
        <p:spPr>
          <a:xfrm>
            <a:off x="2537958" y="5017412"/>
            <a:ext cx="1295547" cy="336695"/>
          </a:xfrm>
          <a:prstGeom prst="rect">
            <a:avLst/>
          </a:prstGeom>
        </p:spPr>
        <p:txBody>
          <a:bodyPr wrap="none">
            <a:spAutoFit/>
          </a:bodyPr>
          <a:lstStyle/>
          <a:p>
            <a:r>
              <a:rPr lang="en-US" sz="1588" b="1" dirty="0">
                <a:solidFill>
                  <a:srgbClr val="222222"/>
                </a:solidFill>
              </a:rPr>
              <a:t>Loss function</a:t>
            </a:r>
          </a:p>
        </p:txBody>
      </p:sp>
      <p:sp>
        <p:nvSpPr>
          <p:cNvPr id="9" name="TextBox 8"/>
          <p:cNvSpPr txBox="1"/>
          <p:nvPr/>
        </p:nvSpPr>
        <p:spPr>
          <a:xfrm>
            <a:off x="3637107" y="5025083"/>
            <a:ext cx="2669582" cy="336695"/>
          </a:xfrm>
          <a:prstGeom prst="rect">
            <a:avLst/>
          </a:prstGeom>
          <a:noFill/>
        </p:spPr>
        <p:txBody>
          <a:bodyPr wrap="square" rtlCol="0">
            <a:spAutoFit/>
          </a:bodyPr>
          <a:lstStyle/>
          <a:p>
            <a:pPr algn="ctr"/>
            <a:r>
              <a:rPr lang="en-US" sz="1588" b="1" i="1" dirty="0">
                <a:solidFill>
                  <a:srgbClr val="0070C0"/>
                </a:solidFill>
              </a:rPr>
              <a:t>Cross-entropy</a:t>
            </a:r>
            <a:endParaRPr lang="el-GR" sz="1588" b="1" i="1" dirty="0">
              <a:solidFill>
                <a:srgbClr val="0070C0"/>
              </a:solidFill>
            </a:endParaRPr>
          </a:p>
        </p:txBody>
      </p:sp>
      <p:pic>
        <p:nvPicPr>
          <p:cNvPr id="10" name="Εικόνα 31"/>
          <p:cNvPicPr>
            <a:picLocks noChangeAspect="1"/>
          </p:cNvPicPr>
          <p:nvPr/>
        </p:nvPicPr>
        <p:blipFill>
          <a:blip r:embed="rId5"/>
          <a:stretch>
            <a:fillRect/>
          </a:stretch>
        </p:blipFill>
        <p:spPr>
          <a:xfrm>
            <a:off x="7176120" y="3661062"/>
            <a:ext cx="2554941" cy="59391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460635" y="4887637"/>
                <a:ext cx="5279882" cy="6107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12" i="1">
                          <a:latin typeface="Cambria Math" panose="02040503050406030204" pitchFamily="18" charset="0"/>
                          <a:ea typeface="Cambria Math" panose="02040503050406030204" pitchFamily="18" charset="0"/>
                        </a:rPr>
                        <m:t>ℒ</m:t>
                      </m:r>
                      <m:d>
                        <m:dPr>
                          <m:ctrlPr>
                            <a:rPr lang="en-US" sz="1412" i="1">
                              <a:latin typeface="Cambria Math" panose="02040503050406030204" pitchFamily="18" charset="0"/>
                            </a:rPr>
                          </m:ctrlPr>
                        </m:dPr>
                        <m:e>
                          <m:r>
                            <a:rPr lang="el-GR" sz="1412" i="1">
                              <a:latin typeface="Cambria Math" charset="0"/>
                            </a:rPr>
                            <m:t>𝜃</m:t>
                          </m:r>
                        </m:e>
                      </m:d>
                      <m:r>
                        <a:rPr lang="el-GR" sz="1412" i="1">
                          <a:latin typeface="Cambria Math" charset="0"/>
                        </a:rPr>
                        <m:t>=</m:t>
                      </m:r>
                      <m:r>
                        <a:rPr lang="en-US" sz="1412" i="1">
                          <a:latin typeface="Cambria Math" charset="0"/>
                        </a:rPr>
                        <m:t>−</m:t>
                      </m:r>
                      <m:f>
                        <m:fPr>
                          <m:ctrlPr>
                            <a:rPr lang="mr-IN" sz="1412" i="1">
                              <a:latin typeface="Cambria Math" panose="02040503050406030204" pitchFamily="18" charset="0"/>
                            </a:rPr>
                          </m:ctrlPr>
                        </m:fPr>
                        <m:num>
                          <m:r>
                            <a:rPr lang="en-US" sz="1412" i="1">
                              <a:latin typeface="Cambria Math" charset="0"/>
                            </a:rPr>
                            <m:t>1</m:t>
                          </m:r>
                        </m:num>
                        <m:den>
                          <m:r>
                            <a:rPr lang="en-US" sz="1412" i="1">
                              <a:latin typeface="Cambria Math" charset="0"/>
                            </a:rPr>
                            <m:t>𝑛</m:t>
                          </m:r>
                        </m:den>
                      </m:f>
                      <m:nary>
                        <m:naryPr>
                          <m:chr m:val="∑"/>
                          <m:ctrlPr>
                            <a:rPr lang="is-IS" sz="1412" i="1">
                              <a:latin typeface="Cambria Math" panose="02040503050406030204" pitchFamily="18" charset="0"/>
                            </a:rPr>
                          </m:ctrlPr>
                        </m:naryPr>
                        <m:sub>
                          <m:r>
                            <m:rPr>
                              <m:brk m:alnAt="23"/>
                            </m:rPr>
                            <a:rPr lang="en-US" sz="1412" i="1">
                              <a:latin typeface="Cambria Math" charset="0"/>
                            </a:rPr>
                            <m:t>𝑖</m:t>
                          </m:r>
                          <m:r>
                            <a:rPr lang="en-US" sz="1412" i="1">
                              <a:latin typeface="Cambria Math" charset="0"/>
                            </a:rPr>
                            <m:t>=1</m:t>
                          </m:r>
                        </m:sub>
                        <m:sup>
                          <m:r>
                            <a:rPr lang="en-US" sz="1412" i="1">
                              <a:latin typeface="Cambria Math" charset="0"/>
                            </a:rPr>
                            <m:t>𝑛</m:t>
                          </m:r>
                        </m:sup>
                        <m:e>
                          <m:nary>
                            <m:naryPr>
                              <m:chr m:val="∑"/>
                              <m:ctrlPr>
                                <a:rPr lang="is-IS" sz="1412" i="1">
                                  <a:latin typeface="Cambria Math" panose="02040503050406030204" pitchFamily="18" charset="0"/>
                                </a:rPr>
                              </m:ctrlPr>
                            </m:naryPr>
                            <m:sub>
                              <m:r>
                                <m:rPr>
                                  <m:brk m:alnAt="23"/>
                                </m:rPr>
                                <a:rPr lang="en-US" sz="1412" i="1">
                                  <a:latin typeface="Cambria Math" charset="0"/>
                                </a:rPr>
                                <m:t>𝑘</m:t>
                              </m:r>
                              <m:r>
                                <a:rPr lang="en-US" sz="1412" i="1">
                                  <a:latin typeface="Cambria Math" charset="0"/>
                                </a:rPr>
                                <m:t>=1</m:t>
                              </m:r>
                            </m:sub>
                            <m:sup>
                              <m:r>
                                <a:rPr lang="en-US" sz="1412" i="1">
                                  <a:latin typeface="Cambria Math" charset="0"/>
                                </a:rPr>
                                <m:t>𝐾</m:t>
                              </m:r>
                            </m:sup>
                            <m:e>
                              <m:d>
                                <m:dPr>
                                  <m:begChr m:val="["/>
                                  <m:endChr m:val="]"/>
                                  <m:ctrlPr>
                                    <a:rPr lang="mr-IN" sz="1412" i="1">
                                      <a:latin typeface="Cambria Math" panose="02040503050406030204" pitchFamily="18" charset="0"/>
                                    </a:rPr>
                                  </m:ctrlPr>
                                </m:dPr>
                                <m:e>
                                  <m:sSubSup>
                                    <m:sSubSupPr>
                                      <m:ctrlPr>
                                        <a:rPr lang="en-US" sz="1412" i="1">
                                          <a:latin typeface="Cambria Math" panose="02040503050406030204" pitchFamily="18" charset="0"/>
                                        </a:rPr>
                                      </m:ctrlPr>
                                    </m:sSubSupPr>
                                    <m:e>
                                      <m:r>
                                        <a:rPr lang="en-US" sz="1412" i="1">
                                          <a:latin typeface="Cambria Math" charset="0"/>
                                        </a:rPr>
                                        <m:t>𝑦</m:t>
                                      </m:r>
                                    </m:e>
                                    <m:sub>
                                      <m:r>
                                        <a:rPr lang="en-US" sz="1412" i="1">
                                          <a:latin typeface="Cambria Math" charset="0"/>
                                        </a:rPr>
                                        <m:t>𝑘</m:t>
                                      </m:r>
                                    </m:sub>
                                    <m:sup>
                                      <m:r>
                                        <a:rPr lang="en-US" sz="1412" i="1">
                                          <a:latin typeface="Cambria Math" charset="0"/>
                                        </a:rPr>
                                        <m:t>(</m:t>
                                      </m:r>
                                      <m:r>
                                        <a:rPr lang="en-US" sz="1412" i="1">
                                          <a:latin typeface="Cambria Math" charset="0"/>
                                        </a:rPr>
                                        <m:t>𝑖</m:t>
                                      </m:r>
                                      <m:r>
                                        <a:rPr lang="en-US" sz="1412" i="1">
                                          <a:latin typeface="Cambria Math" charset="0"/>
                                        </a:rPr>
                                        <m:t>)</m:t>
                                      </m:r>
                                    </m:sup>
                                  </m:sSubSup>
                                  <m:func>
                                    <m:funcPr>
                                      <m:ctrlPr>
                                        <a:rPr lang="en-US" sz="1412" i="1">
                                          <a:latin typeface="Cambria Math" panose="02040503050406030204" pitchFamily="18" charset="0"/>
                                        </a:rPr>
                                      </m:ctrlPr>
                                    </m:funcPr>
                                    <m:fName>
                                      <m:r>
                                        <m:rPr>
                                          <m:sty m:val="p"/>
                                        </m:rPr>
                                        <a:rPr lang="en-US" sz="1412">
                                          <a:latin typeface="Cambria Math" charset="0"/>
                                        </a:rPr>
                                        <m:t>log</m:t>
                                      </m:r>
                                    </m:fName>
                                    <m:e>
                                      <m:sSubSup>
                                        <m:sSubSupPr>
                                          <m:ctrlPr>
                                            <a:rPr lang="en-US" sz="1412" i="1">
                                              <a:latin typeface="Cambria Math" panose="02040503050406030204" pitchFamily="18" charset="0"/>
                                            </a:rPr>
                                          </m:ctrlPr>
                                        </m:sSubSupPr>
                                        <m:e>
                                          <m:acc>
                                            <m:accPr>
                                              <m:chr m:val="̂"/>
                                              <m:ctrlPr>
                                                <a:rPr lang="en-US" sz="1412" i="1">
                                                  <a:latin typeface="Cambria Math" panose="02040503050406030204" pitchFamily="18" charset="0"/>
                                                </a:rPr>
                                              </m:ctrlPr>
                                            </m:accPr>
                                            <m:e>
                                              <m:r>
                                                <a:rPr lang="en-US" sz="1412" i="1">
                                                  <a:latin typeface="Cambria Math" charset="0"/>
                                                </a:rPr>
                                                <m:t>𝑦</m:t>
                                              </m:r>
                                            </m:e>
                                          </m:acc>
                                        </m:e>
                                        <m:sub>
                                          <m:r>
                                            <a:rPr lang="en-US" sz="1412" i="1">
                                              <a:latin typeface="Cambria Math" charset="0"/>
                                            </a:rPr>
                                            <m:t>𝑘</m:t>
                                          </m:r>
                                        </m:sub>
                                        <m:sup>
                                          <m:r>
                                            <a:rPr lang="en-US" sz="1412" i="1">
                                              <a:latin typeface="Cambria Math" charset="0"/>
                                            </a:rPr>
                                            <m:t>(</m:t>
                                          </m:r>
                                          <m:r>
                                            <a:rPr lang="en-US" sz="1412" i="1">
                                              <a:latin typeface="Cambria Math" charset="0"/>
                                            </a:rPr>
                                            <m:t>𝑖</m:t>
                                          </m:r>
                                          <m:r>
                                            <a:rPr lang="en-US" sz="1412" i="1">
                                              <a:latin typeface="Cambria Math" charset="0"/>
                                            </a:rPr>
                                            <m:t>)</m:t>
                                          </m:r>
                                        </m:sup>
                                      </m:sSubSup>
                                      <m:r>
                                        <a:rPr lang="en-US" sz="1412" i="1">
                                          <a:latin typeface="Cambria Math" charset="0"/>
                                        </a:rPr>
                                        <m:t>+</m:t>
                                      </m:r>
                                      <m:d>
                                        <m:dPr>
                                          <m:ctrlPr>
                                            <a:rPr lang="mr-IN" sz="1412" i="1">
                                              <a:latin typeface="Cambria Math" panose="02040503050406030204" pitchFamily="18" charset="0"/>
                                            </a:rPr>
                                          </m:ctrlPr>
                                        </m:dPr>
                                        <m:e>
                                          <m:r>
                                            <a:rPr lang="en-US" sz="1412" i="1">
                                              <a:latin typeface="Cambria Math" charset="0"/>
                                            </a:rPr>
                                            <m:t>1−</m:t>
                                          </m:r>
                                          <m:sSubSup>
                                            <m:sSubSupPr>
                                              <m:ctrlPr>
                                                <a:rPr lang="en-US" sz="1412" i="1">
                                                  <a:latin typeface="Cambria Math" panose="02040503050406030204" pitchFamily="18" charset="0"/>
                                                </a:rPr>
                                              </m:ctrlPr>
                                            </m:sSubSupPr>
                                            <m:e>
                                              <m:r>
                                                <a:rPr lang="en-US" sz="1412" i="1">
                                                  <a:latin typeface="Cambria Math" charset="0"/>
                                                </a:rPr>
                                                <m:t>𝑦</m:t>
                                              </m:r>
                                            </m:e>
                                            <m:sub>
                                              <m:r>
                                                <a:rPr lang="en-US" sz="1412" i="1">
                                                  <a:latin typeface="Cambria Math" charset="0"/>
                                                </a:rPr>
                                                <m:t>𝑘</m:t>
                                              </m:r>
                                            </m:sub>
                                            <m:sup>
                                              <m:r>
                                                <a:rPr lang="en-US" sz="1412" i="1">
                                                  <a:latin typeface="Cambria Math" charset="0"/>
                                                </a:rPr>
                                                <m:t>(</m:t>
                                              </m:r>
                                              <m:r>
                                                <a:rPr lang="en-US" sz="1412" i="1">
                                                  <a:latin typeface="Cambria Math" charset="0"/>
                                                </a:rPr>
                                                <m:t>𝑖</m:t>
                                              </m:r>
                                              <m:r>
                                                <a:rPr lang="en-US" sz="1412" i="1">
                                                  <a:latin typeface="Cambria Math" charset="0"/>
                                                </a:rPr>
                                                <m:t>)</m:t>
                                              </m:r>
                                            </m:sup>
                                          </m:sSubSup>
                                        </m:e>
                                      </m:d>
                                      <m:r>
                                        <a:rPr lang="en-US" sz="1412" i="1">
                                          <a:latin typeface="Cambria Math" charset="0"/>
                                        </a:rPr>
                                        <m:t> </m:t>
                                      </m:r>
                                    </m:e>
                                  </m:func>
                                  <m:func>
                                    <m:funcPr>
                                      <m:ctrlPr>
                                        <a:rPr lang="en-US" sz="1412" i="1">
                                          <a:latin typeface="Cambria Math" panose="02040503050406030204" pitchFamily="18" charset="0"/>
                                        </a:rPr>
                                      </m:ctrlPr>
                                    </m:funcPr>
                                    <m:fName>
                                      <m:r>
                                        <m:rPr>
                                          <m:sty m:val="p"/>
                                        </m:rPr>
                                        <a:rPr lang="en-US" sz="1412">
                                          <a:latin typeface="Cambria Math" charset="0"/>
                                        </a:rPr>
                                        <m:t>log</m:t>
                                      </m:r>
                                    </m:fName>
                                    <m:e>
                                      <m:d>
                                        <m:dPr>
                                          <m:ctrlPr>
                                            <a:rPr lang="mr-IN" sz="1412" i="1">
                                              <a:latin typeface="Cambria Math" panose="02040503050406030204" pitchFamily="18" charset="0"/>
                                            </a:rPr>
                                          </m:ctrlPr>
                                        </m:dPr>
                                        <m:e>
                                          <m:r>
                                            <a:rPr lang="en-US" sz="1412" i="1">
                                              <a:latin typeface="Cambria Math" charset="0"/>
                                            </a:rPr>
                                            <m:t>1− </m:t>
                                          </m:r>
                                          <m:sSubSup>
                                            <m:sSubSupPr>
                                              <m:ctrlPr>
                                                <a:rPr lang="en-US" sz="1412" i="1">
                                                  <a:latin typeface="Cambria Math" panose="02040503050406030204" pitchFamily="18" charset="0"/>
                                                </a:rPr>
                                              </m:ctrlPr>
                                            </m:sSubSupPr>
                                            <m:e>
                                              <m:acc>
                                                <m:accPr>
                                                  <m:chr m:val="̂"/>
                                                  <m:ctrlPr>
                                                    <a:rPr lang="en-US" sz="1412" i="1">
                                                      <a:latin typeface="Cambria Math" panose="02040503050406030204" pitchFamily="18" charset="0"/>
                                                    </a:rPr>
                                                  </m:ctrlPr>
                                                </m:accPr>
                                                <m:e>
                                                  <m:r>
                                                    <a:rPr lang="en-US" sz="1412" i="1">
                                                      <a:latin typeface="Cambria Math" charset="0"/>
                                                    </a:rPr>
                                                    <m:t>𝑦</m:t>
                                                  </m:r>
                                                </m:e>
                                              </m:acc>
                                            </m:e>
                                            <m:sub>
                                              <m:r>
                                                <a:rPr lang="en-US" sz="1412" i="1">
                                                  <a:latin typeface="Cambria Math" charset="0"/>
                                                </a:rPr>
                                                <m:t>𝑘</m:t>
                                              </m:r>
                                            </m:sub>
                                            <m:sup>
                                              <m:d>
                                                <m:dPr>
                                                  <m:ctrlPr>
                                                    <a:rPr lang="en-US" sz="1412" i="1">
                                                      <a:latin typeface="Cambria Math" panose="02040503050406030204" pitchFamily="18" charset="0"/>
                                                    </a:rPr>
                                                  </m:ctrlPr>
                                                </m:dPr>
                                                <m:e>
                                                  <m:r>
                                                    <a:rPr lang="en-US" sz="1412" i="1">
                                                      <a:latin typeface="Cambria Math" charset="0"/>
                                                    </a:rPr>
                                                    <m:t>𝑖</m:t>
                                                  </m:r>
                                                </m:e>
                                              </m:d>
                                            </m:sup>
                                          </m:sSubSup>
                                        </m:e>
                                      </m:d>
                                    </m:e>
                                  </m:func>
                                </m:e>
                              </m:d>
                            </m:e>
                          </m:nary>
                        </m:e>
                      </m:nary>
                    </m:oMath>
                  </m:oMathPara>
                </a14:m>
                <a:endParaRPr lang="el-GR" sz="1412" dirty="0"/>
              </a:p>
            </p:txBody>
          </p:sp>
        </mc:Choice>
        <mc:Fallback xmlns="">
          <p:sp>
            <p:nvSpPr>
              <p:cNvPr id="11" name="TextBox 10"/>
              <p:cNvSpPr txBox="1">
                <a:spLocks noRot="1" noChangeAspect="1" noMove="1" noResize="1" noEditPoints="1" noAdjustHandles="1" noChangeArrowheads="1" noChangeShapeType="1" noTextEdit="1"/>
              </p:cNvSpPr>
              <p:nvPr/>
            </p:nvSpPr>
            <p:spPr>
              <a:xfrm>
                <a:off x="5460635" y="4887637"/>
                <a:ext cx="5279882" cy="610745"/>
              </a:xfrm>
              <a:prstGeom prst="rect">
                <a:avLst/>
              </a:prstGeom>
              <a:blipFill>
                <a:blip r:embed="rId6"/>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2A6344C-8538-4FEA-8BC7-AE54834D8680}"/>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a:t>
            </a:r>
            <a:r>
              <a:rPr lang="en-US" sz="882" dirty="0" err="1"/>
              <a:t>Ismini</a:t>
            </a:r>
            <a:r>
              <a:rPr lang="en-US" sz="882" dirty="0"/>
              <a:t> </a:t>
            </a:r>
            <a:r>
              <a:rPr lang="en-US" sz="882" dirty="0" err="1"/>
              <a:t>Lourentzou</a:t>
            </a:r>
            <a:r>
              <a:rPr lang="en-US" sz="882" dirty="0"/>
              <a:t> – Introduction to Deep Learning</a:t>
            </a:r>
          </a:p>
        </p:txBody>
      </p:sp>
    </p:spTree>
    <p:extLst>
      <p:ext uri="{BB962C8B-B14F-4D97-AF65-F5344CB8AC3E}">
        <p14:creationId xmlns:p14="http://schemas.microsoft.com/office/powerpoint/2010/main" val="1187856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2E4C-7C83-404F-9B1D-8862BDF479DD}"/>
              </a:ext>
            </a:extLst>
          </p:cNvPr>
          <p:cNvSpPr>
            <a:spLocks noGrp="1"/>
          </p:cNvSpPr>
          <p:nvPr>
            <p:ph type="title"/>
          </p:nvPr>
        </p:nvSpPr>
        <p:spPr/>
        <p:txBody>
          <a:bodyPr/>
          <a:lstStyle/>
          <a:p>
            <a:r>
              <a:rPr lang="en-US" dirty="0"/>
              <a:t>Loss Functions</a:t>
            </a:r>
          </a:p>
        </p:txBody>
      </p:sp>
      <p:sp>
        <p:nvSpPr>
          <p:cNvPr id="3" name="Content Placeholder 2">
            <a:extLst>
              <a:ext uri="{FF2B5EF4-FFF2-40B4-BE49-F238E27FC236}">
                <a16:creationId xmlns:a16="http://schemas.microsoft.com/office/drawing/2014/main" id="{9AE5DA36-930B-47EC-BFB8-9BF2D34D9A74}"/>
              </a:ext>
            </a:extLst>
          </p:cNvPr>
          <p:cNvSpPr>
            <a:spLocks noGrp="1"/>
          </p:cNvSpPr>
          <p:nvPr>
            <p:ph idx="1"/>
          </p:nvPr>
        </p:nvSpPr>
        <p:spPr/>
        <p:txBody>
          <a:bodyPr/>
          <a:lstStyle/>
          <a:p>
            <a:r>
              <a:rPr lang="en-US" dirty="0"/>
              <a:t>Regression tasks</a:t>
            </a:r>
          </a:p>
          <a:p>
            <a:endParaRPr lang="en-US" dirty="0"/>
          </a:p>
        </p:txBody>
      </p:sp>
      <p:sp>
        <p:nvSpPr>
          <p:cNvPr id="4" name="Ορθογώνιο 17">
            <a:extLst>
              <a:ext uri="{FF2B5EF4-FFF2-40B4-BE49-F238E27FC236}">
                <a16:creationId xmlns:a16="http://schemas.microsoft.com/office/drawing/2014/main" id="{6B5E36F3-637B-400F-BC86-59B1338994BB}"/>
              </a:ext>
            </a:extLst>
          </p:cNvPr>
          <p:cNvSpPr/>
          <p:nvPr/>
        </p:nvSpPr>
        <p:spPr>
          <a:xfrm>
            <a:off x="2520499" y="2649132"/>
            <a:ext cx="982961" cy="581057"/>
          </a:xfrm>
          <a:prstGeom prst="rect">
            <a:avLst/>
          </a:prstGeom>
        </p:spPr>
        <p:txBody>
          <a:bodyPr wrap="none">
            <a:spAutoFit/>
          </a:bodyPr>
          <a:lstStyle/>
          <a:p>
            <a:r>
              <a:rPr lang="en-US" sz="1588" b="1" dirty="0">
                <a:solidFill>
                  <a:srgbClr val="222222"/>
                </a:solidFill>
              </a:rPr>
              <a:t>Training </a:t>
            </a:r>
          </a:p>
          <a:p>
            <a:r>
              <a:rPr lang="en-US" sz="1588" b="1" dirty="0">
                <a:solidFill>
                  <a:srgbClr val="222222"/>
                </a:solidFill>
              </a:rPr>
              <a:t>examples</a:t>
            </a:r>
            <a:endParaRPr lang="el-GR" sz="1588" dirty="0"/>
          </a:p>
        </p:txBody>
      </p:sp>
      <p:sp>
        <p:nvSpPr>
          <p:cNvPr id="5" name="Ορθογώνιο 20">
            <a:extLst>
              <a:ext uri="{FF2B5EF4-FFF2-40B4-BE49-F238E27FC236}">
                <a16:creationId xmlns:a16="http://schemas.microsoft.com/office/drawing/2014/main" id="{7CD2584B-F384-4732-8A45-FDF5B0EE1B1E}"/>
              </a:ext>
            </a:extLst>
          </p:cNvPr>
          <p:cNvSpPr/>
          <p:nvPr/>
        </p:nvSpPr>
        <p:spPr>
          <a:xfrm>
            <a:off x="2520499" y="3577880"/>
            <a:ext cx="837089" cy="581057"/>
          </a:xfrm>
          <a:prstGeom prst="rect">
            <a:avLst/>
          </a:prstGeom>
        </p:spPr>
        <p:txBody>
          <a:bodyPr wrap="none">
            <a:spAutoFit/>
          </a:bodyPr>
          <a:lstStyle/>
          <a:p>
            <a:r>
              <a:rPr lang="en-US" sz="1588" b="1" dirty="0">
                <a:solidFill>
                  <a:srgbClr val="222222"/>
                </a:solidFill>
              </a:rPr>
              <a:t>Output </a:t>
            </a:r>
          </a:p>
          <a:p>
            <a:r>
              <a:rPr lang="en-US" sz="1588" b="1" dirty="0">
                <a:solidFill>
                  <a:srgbClr val="222222"/>
                </a:solidFill>
              </a:rPr>
              <a:t>Layer</a:t>
            </a:r>
            <a:endParaRPr lang="el-GR" sz="1588" dirty="0"/>
          </a:p>
        </p:txBody>
      </p:sp>
      <p:sp>
        <p:nvSpPr>
          <p:cNvPr id="6" name="Ορθογώνιο 23">
            <a:extLst>
              <a:ext uri="{FF2B5EF4-FFF2-40B4-BE49-F238E27FC236}">
                <a16:creationId xmlns:a16="http://schemas.microsoft.com/office/drawing/2014/main" id="{1D5F4953-BCA5-454F-A7AE-8E4350F4BB29}"/>
              </a:ext>
            </a:extLst>
          </p:cNvPr>
          <p:cNvSpPr/>
          <p:nvPr/>
        </p:nvSpPr>
        <p:spPr>
          <a:xfrm>
            <a:off x="2520498" y="5086164"/>
            <a:ext cx="1415262" cy="336695"/>
          </a:xfrm>
          <a:prstGeom prst="rect">
            <a:avLst/>
          </a:prstGeom>
        </p:spPr>
        <p:txBody>
          <a:bodyPr wrap="square">
            <a:spAutoFit/>
          </a:bodyPr>
          <a:lstStyle/>
          <a:p>
            <a:r>
              <a:rPr lang="en-US" sz="1588" b="1" dirty="0">
                <a:solidFill>
                  <a:srgbClr val="222222"/>
                </a:solidFill>
              </a:rPr>
              <a:t>Loss function</a:t>
            </a:r>
          </a:p>
        </p:txBody>
      </p:sp>
      <p:sp>
        <p:nvSpPr>
          <p:cNvPr id="11" name="Ορθογώνιο 25">
            <a:extLst>
              <a:ext uri="{FF2B5EF4-FFF2-40B4-BE49-F238E27FC236}">
                <a16:creationId xmlns:a16="http://schemas.microsoft.com/office/drawing/2014/main" id="{5BAE5C5A-81CE-4752-8F78-3706BD6A0CE9}"/>
              </a:ext>
            </a:extLst>
          </p:cNvPr>
          <p:cNvSpPr/>
          <p:nvPr/>
        </p:nvSpPr>
        <p:spPr>
          <a:xfrm>
            <a:off x="4444052" y="4818604"/>
            <a:ext cx="2483711" cy="336695"/>
          </a:xfrm>
          <a:prstGeom prst="rect">
            <a:avLst/>
          </a:prstGeom>
        </p:spPr>
        <p:txBody>
          <a:bodyPr wrap="square">
            <a:spAutoFit/>
          </a:bodyPr>
          <a:lstStyle/>
          <a:p>
            <a:pPr algn="ctr"/>
            <a:r>
              <a:rPr lang="en-US" sz="1588" b="1" i="1" dirty="0">
                <a:solidFill>
                  <a:srgbClr val="0070C0"/>
                </a:solidFill>
              </a:rPr>
              <a:t>Mean Squared Error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E8DA71-F424-4821-9949-470A0DEC726F}"/>
                  </a:ext>
                </a:extLst>
              </p:cNvPr>
              <p:cNvSpPr txBox="1"/>
              <p:nvPr/>
            </p:nvSpPr>
            <p:spPr>
              <a:xfrm>
                <a:off x="6887100" y="4593658"/>
                <a:ext cx="2603784" cy="7414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765" i="1">
                          <a:latin typeface="Cambria Math" panose="02040503050406030204" pitchFamily="18" charset="0"/>
                          <a:ea typeface="Cambria Math" panose="02040503050406030204" pitchFamily="18" charset="0"/>
                        </a:rPr>
                        <m:t>ℒ</m:t>
                      </m:r>
                      <m:d>
                        <m:dPr>
                          <m:ctrlPr>
                            <a:rPr lang="en-US" sz="1765" i="1">
                              <a:latin typeface="Cambria Math" panose="02040503050406030204" pitchFamily="18" charset="0"/>
                            </a:rPr>
                          </m:ctrlPr>
                        </m:dPr>
                        <m:e>
                          <m:r>
                            <a:rPr lang="el-GR" sz="1765" i="1">
                              <a:latin typeface="Cambria Math" charset="0"/>
                            </a:rPr>
                            <m:t>𝜃</m:t>
                          </m:r>
                        </m:e>
                      </m:d>
                      <m:r>
                        <a:rPr lang="el-GR" sz="1765" i="1">
                          <a:latin typeface="Cambria Math" charset="0"/>
                        </a:rPr>
                        <m:t>= </m:t>
                      </m:r>
                      <m:f>
                        <m:fPr>
                          <m:ctrlPr>
                            <a:rPr lang="mr-IN" sz="1765" i="1">
                              <a:latin typeface="Cambria Math" panose="02040503050406030204" pitchFamily="18" charset="0"/>
                            </a:rPr>
                          </m:ctrlPr>
                        </m:fPr>
                        <m:num>
                          <m:r>
                            <a:rPr lang="en-US" sz="1765" i="1">
                              <a:latin typeface="Cambria Math" charset="0"/>
                            </a:rPr>
                            <m:t>1</m:t>
                          </m:r>
                        </m:num>
                        <m:den>
                          <m:r>
                            <a:rPr lang="en-US" sz="1765" i="1">
                              <a:latin typeface="Cambria Math" charset="0"/>
                            </a:rPr>
                            <m:t>𝑛</m:t>
                          </m:r>
                        </m:den>
                      </m:f>
                      <m:nary>
                        <m:naryPr>
                          <m:chr m:val="∑"/>
                          <m:ctrlPr>
                            <a:rPr lang="is-IS" sz="1765" i="1">
                              <a:latin typeface="Cambria Math" panose="02040503050406030204" pitchFamily="18" charset="0"/>
                            </a:rPr>
                          </m:ctrlPr>
                        </m:naryPr>
                        <m:sub>
                          <m:r>
                            <m:rPr>
                              <m:brk m:alnAt="23"/>
                            </m:rPr>
                            <a:rPr lang="en-US" sz="1765" i="1">
                              <a:latin typeface="Cambria Math" charset="0"/>
                            </a:rPr>
                            <m:t>𝑖</m:t>
                          </m:r>
                          <m:r>
                            <a:rPr lang="en-US" sz="1765" i="1">
                              <a:latin typeface="Cambria Math" charset="0"/>
                            </a:rPr>
                            <m:t>=1</m:t>
                          </m:r>
                        </m:sub>
                        <m:sup>
                          <m:r>
                            <a:rPr lang="en-US" sz="1765" i="1">
                              <a:latin typeface="Cambria Math" charset="0"/>
                            </a:rPr>
                            <m:t>𝑛</m:t>
                          </m:r>
                        </m:sup>
                        <m:e>
                          <m:sSup>
                            <m:sSupPr>
                              <m:ctrlPr>
                                <a:rPr lang="mr-IN" sz="1765" i="1">
                                  <a:latin typeface="Cambria Math" panose="02040503050406030204" pitchFamily="18" charset="0"/>
                                </a:rPr>
                              </m:ctrlPr>
                            </m:sSupPr>
                            <m:e>
                              <m:d>
                                <m:dPr>
                                  <m:ctrlPr>
                                    <a:rPr lang="mr-IN" sz="1765" i="1">
                                      <a:latin typeface="Cambria Math" panose="02040503050406030204" pitchFamily="18" charset="0"/>
                                    </a:rPr>
                                  </m:ctrlPr>
                                </m:dPr>
                                <m:e>
                                  <m:sSup>
                                    <m:sSupPr>
                                      <m:ctrlPr>
                                        <a:rPr lang="is-IS" sz="1765" i="1">
                                          <a:latin typeface="Cambria Math" panose="02040503050406030204" pitchFamily="18" charset="0"/>
                                        </a:rPr>
                                      </m:ctrlPr>
                                    </m:sSupPr>
                                    <m:e>
                                      <m:r>
                                        <a:rPr lang="en-US" sz="1765" i="1">
                                          <a:latin typeface="Cambria Math" charset="0"/>
                                        </a:rPr>
                                        <m:t>𝑦</m:t>
                                      </m:r>
                                    </m:e>
                                    <m:sup>
                                      <m:r>
                                        <a:rPr lang="en-US" sz="1765" i="1">
                                          <a:latin typeface="Cambria Math" charset="0"/>
                                        </a:rPr>
                                        <m:t>(</m:t>
                                      </m:r>
                                      <m:r>
                                        <a:rPr lang="en-US" sz="1765" i="1">
                                          <a:latin typeface="Cambria Math" charset="0"/>
                                        </a:rPr>
                                        <m:t>𝑖</m:t>
                                      </m:r>
                                      <m:r>
                                        <a:rPr lang="en-US" sz="1765" i="1">
                                          <a:latin typeface="Cambria Math" charset="0"/>
                                        </a:rPr>
                                        <m:t>)</m:t>
                                      </m:r>
                                    </m:sup>
                                  </m:sSup>
                                  <m:r>
                                    <a:rPr lang="en-US" sz="1765" i="1">
                                      <a:latin typeface="Cambria Math" charset="0"/>
                                    </a:rPr>
                                    <m:t>−</m:t>
                                  </m:r>
                                  <m:sSup>
                                    <m:sSupPr>
                                      <m:ctrlPr>
                                        <a:rPr lang="en-US" sz="1765" i="1">
                                          <a:latin typeface="Cambria Math" panose="02040503050406030204" pitchFamily="18" charset="0"/>
                                        </a:rPr>
                                      </m:ctrlPr>
                                    </m:sSupPr>
                                    <m:e>
                                      <m:acc>
                                        <m:accPr>
                                          <m:chr m:val="̂"/>
                                          <m:ctrlPr>
                                            <a:rPr lang="en-US" sz="1765" i="1">
                                              <a:latin typeface="Cambria Math" panose="02040503050406030204" pitchFamily="18" charset="0"/>
                                            </a:rPr>
                                          </m:ctrlPr>
                                        </m:accPr>
                                        <m:e>
                                          <m:r>
                                            <a:rPr lang="en-US" sz="1765" i="1">
                                              <a:latin typeface="Cambria Math" charset="0"/>
                                            </a:rPr>
                                            <m:t>𝑦</m:t>
                                          </m:r>
                                        </m:e>
                                      </m:acc>
                                    </m:e>
                                    <m:sup>
                                      <m:r>
                                        <a:rPr lang="en-US" sz="1765" i="1">
                                          <a:latin typeface="Cambria Math" charset="0"/>
                                        </a:rPr>
                                        <m:t>(</m:t>
                                      </m:r>
                                      <m:r>
                                        <a:rPr lang="en-US" sz="1765" i="1">
                                          <a:latin typeface="Cambria Math" charset="0"/>
                                        </a:rPr>
                                        <m:t>𝑖</m:t>
                                      </m:r>
                                      <m:r>
                                        <a:rPr lang="en-US" sz="1765" i="1">
                                          <a:latin typeface="Cambria Math" charset="0"/>
                                        </a:rPr>
                                        <m:t>)</m:t>
                                      </m:r>
                                    </m:sup>
                                  </m:sSup>
                                </m:e>
                              </m:d>
                            </m:e>
                            <m:sup>
                              <m:r>
                                <a:rPr lang="en-US" sz="1765" i="1">
                                  <a:latin typeface="Cambria Math" charset="0"/>
                                </a:rPr>
                                <m:t>2</m:t>
                              </m:r>
                            </m:sup>
                          </m:sSup>
                        </m:e>
                      </m:nary>
                    </m:oMath>
                  </m:oMathPara>
                </a14:m>
                <a:endParaRPr lang="el-GR" sz="1765" dirty="0"/>
              </a:p>
            </p:txBody>
          </p:sp>
        </mc:Choice>
        <mc:Fallback xmlns="">
          <p:sp>
            <p:nvSpPr>
              <p:cNvPr id="12" name="TextBox 11">
                <a:extLst>
                  <a:ext uri="{FF2B5EF4-FFF2-40B4-BE49-F238E27FC236}">
                    <a16:creationId xmlns:a16="http://schemas.microsoft.com/office/drawing/2014/main" id="{7EE8DA71-F424-4821-9949-470A0DEC726F}"/>
                  </a:ext>
                </a:extLst>
              </p:cNvPr>
              <p:cNvSpPr txBox="1">
                <a:spLocks noRot="1" noChangeAspect="1" noMove="1" noResize="1" noEditPoints="1" noAdjustHandles="1" noChangeArrowheads="1" noChangeShapeType="1" noTextEdit="1"/>
              </p:cNvSpPr>
              <p:nvPr/>
            </p:nvSpPr>
            <p:spPr>
              <a:xfrm>
                <a:off x="6887100" y="4593658"/>
                <a:ext cx="2603784" cy="741485"/>
              </a:xfrm>
              <a:prstGeom prst="rect">
                <a:avLst/>
              </a:prstGeom>
              <a:blipFill>
                <a:blip r:embed="rId2"/>
                <a:stretch>
                  <a:fillRect/>
                </a:stretch>
              </a:blipFill>
            </p:spPr>
            <p:txBody>
              <a:bodyPr/>
              <a:lstStyle/>
              <a:p>
                <a:r>
                  <a:rPr lang="en-US">
                    <a:noFill/>
                  </a:rPr>
                  <a:t> </a:t>
                </a:r>
              </a:p>
            </p:txBody>
          </p:sp>
        </mc:Fallback>
      </mc:AlternateContent>
      <p:sp>
        <p:nvSpPr>
          <p:cNvPr id="13" name="Ορθογώνιο 22">
            <a:extLst>
              <a:ext uri="{FF2B5EF4-FFF2-40B4-BE49-F238E27FC236}">
                <a16:creationId xmlns:a16="http://schemas.microsoft.com/office/drawing/2014/main" id="{DD0B38E7-B605-4B7E-84AC-81E1079C75AC}"/>
              </a:ext>
            </a:extLst>
          </p:cNvPr>
          <p:cNvSpPr/>
          <p:nvPr/>
        </p:nvSpPr>
        <p:spPr>
          <a:xfrm>
            <a:off x="4444052" y="3710535"/>
            <a:ext cx="4966703" cy="336695"/>
          </a:xfrm>
          <a:prstGeom prst="rect">
            <a:avLst/>
          </a:prstGeom>
        </p:spPr>
        <p:txBody>
          <a:bodyPr wrap="square">
            <a:spAutoFit/>
          </a:bodyPr>
          <a:lstStyle/>
          <a:p>
            <a:r>
              <a:rPr lang="en-US" sz="1588" dirty="0">
                <a:solidFill>
                  <a:srgbClr val="222222"/>
                </a:solidFill>
              </a:rPr>
              <a:t>Linear (Identity) or Sigmoid Activation</a:t>
            </a:r>
          </a:p>
        </p:txBody>
      </p:sp>
      <mc:AlternateContent xmlns:mc="http://schemas.openxmlformats.org/markup-compatibility/2006" xmlns:a14="http://schemas.microsoft.com/office/drawing/2010/main">
        <mc:Choice Requires="a14">
          <p:sp>
            <p:nvSpPr>
              <p:cNvPr id="14" name="Ορθογώνιο 19">
                <a:extLst>
                  <a:ext uri="{FF2B5EF4-FFF2-40B4-BE49-F238E27FC236}">
                    <a16:creationId xmlns:a16="http://schemas.microsoft.com/office/drawing/2014/main" id="{65837CBD-4DE0-4249-A759-D713948CEB68}"/>
                  </a:ext>
                </a:extLst>
              </p:cNvPr>
              <p:cNvSpPr/>
              <p:nvPr/>
            </p:nvSpPr>
            <p:spPr>
              <a:xfrm>
                <a:off x="4274461" y="2821025"/>
                <a:ext cx="2483711" cy="33669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sz="1588" i="1">
                              <a:solidFill>
                                <a:srgbClr val="222222"/>
                              </a:solidFill>
                              <a:latin typeface="Cambria Math" panose="02040503050406030204" pitchFamily="18" charset="0"/>
                              <a:ea typeface="Cambria Math" panose="02040503050406030204" pitchFamily="18" charset="0"/>
                            </a:rPr>
                          </m:ctrlPr>
                        </m:sSupPr>
                        <m:e>
                          <m:r>
                            <a:rPr lang="en-US" sz="1588" i="1">
                              <a:solidFill>
                                <a:srgbClr val="222222"/>
                              </a:solidFill>
                              <a:latin typeface="Cambria Math" panose="02040503050406030204" pitchFamily="18" charset="0"/>
                              <a:ea typeface="Cambria Math" panose="02040503050406030204" pitchFamily="18" charset="0"/>
                            </a:rPr>
                            <m:t>ℝ</m:t>
                          </m:r>
                        </m:e>
                        <m:sup>
                          <m:r>
                            <a:rPr lang="en-US" sz="1588" i="1">
                              <a:solidFill>
                                <a:srgbClr val="222222"/>
                              </a:solidFill>
                              <a:latin typeface="Cambria Math" panose="02040503050406030204" pitchFamily="18" charset="0"/>
                              <a:ea typeface="Cambria Math" panose="02040503050406030204" pitchFamily="18" charset="0"/>
                            </a:rPr>
                            <m:t>𝑛</m:t>
                          </m:r>
                        </m:sup>
                      </m:sSup>
                      <m:r>
                        <a:rPr lang="en-US" sz="1588" i="1">
                          <a:solidFill>
                            <a:srgbClr val="222222"/>
                          </a:solidFill>
                          <a:latin typeface="Cambria Math" panose="02040503050406030204" pitchFamily="18" charset="0"/>
                          <a:ea typeface="Cambria Math" panose="02040503050406030204" pitchFamily="18" charset="0"/>
                        </a:rPr>
                        <m:t>×</m:t>
                      </m:r>
                      <m:sSup>
                        <m:sSupPr>
                          <m:ctrlPr>
                            <a:rPr lang="en-US" sz="1588" i="1">
                              <a:solidFill>
                                <a:srgbClr val="222222"/>
                              </a:solidFill>
                              <a:latin typeface="Cambria Math" panose="02040503050406030204" pitchFamily="18" charset="0"/>
                              <a:ea typeface="Cambria Math" panose="02040503050406030204" pitchFamily="18" charset="0"/>
                            </a:rPr>
                          </m:ctrlPr>
                        </m:sSupPr>
                        <m:e>
                          <m:r>
                            <a:rPr lang="en-US" sz="1588" i="1">
                              <a:solidFill>
                                <a:srgbClr val="222222"/>
                              </a:solidFill>
                              <a:latin typeface="Cambria Math" panose="02040503050406030204" pitchFamily="18" charset="0"/>
                              <a:ea typeface="Cambria Math" panose="02040503050406030204" pitchFamily="18" charset="0"/>
                            </a:rPr>
                            <m:t>ℝ</m:t>
                          </m:r>
                        </m:e>
                        <m:sup>
                          <m:r>
                            <a:rPr lang="en-US" sz="1588" i="1">
                              <a:solidFill>
                                <a:srgbClr val="222222"/>
                              </a:solidFill>
                              <a:latin typeface="Cambria Math" panose="02040503050406030204" pitchFamily="18" charset="0"/>
                              <a:ea typeface="Cambria Math" panose="02040503050406030204" pitchFamily="18" charset="0"/>
                            </a:rPr>
                            <m:t>𝑚</m:t>
                          </m:r>
                        </m:sup>
                      </m:sSup>
                    </m:oMath>
                  </m:oMathPara>
                </a14:m>
                <a:endParaRPr lang="en-US" sz="1588" dirty="0">
                  <a:solidFill>
                    <a:srgbClr val="222222"/>
                  </a:solidFill>
                </a:endParaRPr>
              </a:p>
            </p:txBody>
          </p:sp>
        </mc:Choice>
        <mc:Fallback xmlns="">
          <p:sp>
            <p:nvSpPr>
              <p:cNvPr id="14" name="Ορθογώνιο 19">
                <a:extLst>
                  <a:ext uri="{FF2B5EF4-FFF2-40B4-BE49-F238E27FC236}">
                    <a16:creationId xmlns:a16="http://schemas.microsoft.com/office/drawing/2014/main" id="{65837CBD-4DE0-4249-A759-D713948CEB68}"/>
                  </a:ext>
                </a:extLst>
              </p:cNvPr>
              <p:cNvSpPr>
                <a:spLocks noRot="1" noChangeAspect="1" noMove="1" noResize="1" noEditPoints="1" noAdjustHandles="1" noChangeArrowheads="1" noChangeShapeType="1" noTextEdit="1"/>
              </p:cNvSpPr>
              <p:nvPr/>
            </p:nvSpPr>
            <p:spPr>
              <a:xfrm>
                <a:off x="4274461" y="2821025"/>
                <a:ext cx="2483711" cy="336695"/>
              </a:xfrm>
              <a:prstGeom prst="rect">
                <a:avLst/>
              </a:prstGeom>
              <a:blipFill>
                <a:blip r:embed="rId3"/>
                <a:stretch>
                  <a:fillRect/>
                </a:stretch>
              </a:blipFill>
            </p:spPr>
            <p:txBody>
              <a:bodyPr/>
              <a:lstStyle/>
              <a:p>
                <a:r>
                  <a:rPr lang="en-US">
                    <a:noFill/>
                  </a:rPr>
                  <a:t> </a:t>
                </a:r>
              </a:p>
            </p:txBody>
          </p:sp>
        </mc:Fallback>
      </mc:AlternateContent>
      <p:sp>
        <p:nvSpPr>
          <p:cNvPr id="15" name="Ορθογώνιο 42">
            <a:extLst>
              <a:ext uri="{FF2B5EF4-FFF2-40B4-BE49-F238E27FC236}">
                <a16:creationId xmlns:a16="http://schemas.microsoft.com/office/drawing/2014/main" id="{6D19382C-1DD9-403C-AFCF-BD154B2A4748}"/>
              </a:ext>
            </a:extLst>
          </p:cNvPr>
          <p:cNvSpPr/>
          <p:nvPr/>
        </p:nvSpPr>
        <p:spPr>
          <a:xfrm>
            <a:off x="4444052" y="5719754"/>
            <a:ext cx="2483711" cy="336695"/>
          </a:xfrm>
          <a:prstGeom prst="rect">
            <a:avLst/>
          </a:prstGeom>
        </p:spPr>
        <p:txBody>
          <a:bodyPr wrap="square">
            <a:spAutoFit/>
          </a:bodyPr>
          <a:lstStyle/>
          <a:p>
            <a:pPr algn="ctr"/>
            <a:r>
              <a:rPr lang="en-US" sz="1588" b="1" i="1" dirty="0">
                <a:solidFill>
                  <a:srgbClr val="0070C0"/>
                </a:solidFill>
              </a:rPr>
              <a:t>Mean Absolute Error</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8280BCB-C980-4352-9395-6D5B636E7EC4}"/>
                  </a:ext>
                </a:extLst>
              </p:cNvPr>
              <p:cNvSpPr txBox="1"/>
              <p:nvPr/>
            </p:nvSpPr>
            <p:spPr>
              <a:xfrm>
                <a:off x="6887100" y="5494408"/>
                <a:ext cx="2436629" cy="7414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765" i="1">
                          <a:latin typeface="Cambria Math" panose="02040503050406030204" pitchFamily="18" charset="0"/>
                          <a:ea typeface="Cambria Math" panose="02040503050406030204" pitchFamily="18" charset="0"/>
                        </a:rPr>
                        <m:t>ℒ</m:t>
                      </m:r>
                      <m:d>
                        <m:dPr>
                          <m:ctrlPr>
                            <a:rPr lang="en-US" sz="1765" i="1">
                              <a:latin typeface="Cambria Math" panose="02040503050406030204" pitchFamily="18" charset="0"/>
                            </a:rPr>
                          </m:ctrlPr>
                        </m:dPr>
                        <m:e>
                          <m:r>
                            <a:rPr lang="el-GR" sz="1765" i="1">
                              <a:latin typeface="Cambria Math" charset="0"/>
                            </a:rPr>
                            <m:t>𝜃</m:t>
                          </m:r>
                        </m:e>
                      </m:d>
                      <m:r>
                        <a:rPr lang="el-GR" sz="1765" i="1">
                          <a:latin typeface="Cambria Math" charset="0"/>
                        </a:rPr>
                        <m:t>= </m:t>
                      </m:r>
                      <m:f>
                        <m:fPr>
                          <m:ctrlPr>
                            <a:rPr lang="mr-IN" sz="1765" i="1">
                              <a:latin typeface="Cambria Math" panose="02040503050406030204" pitchFamily="18" charset="0"/>
                            </a:rPr>
                          </m:ctrlPr>
                        </m:fPr>
                        <m:num>
                          <m:r>
                            <a:rPr lang="en-US" sz="1765" i="1">
                              <a:latin typeface="Cambria Math" charset="0"/>
                            </a:rPr>
                            <m:t>1</m:t>
                          </m:r>
                        </m:num>
                        <m:den>
                          <m:r>
                            <a:rPr lang="en-US" sz="1765" i="1">
                              <a:latin typeface="Cambria Math" charset="0"/>
                            </a:rPr>
                            <m:t>𝑛</m:t>
                          </m:r>
                        </m:den>
                      </m:f>
                      <m:nary>
                        <m:naryPr>
                          <m:chr m:val="∑"/>
                          <m:ctrlPr>
                            <a:rPr lang="is-IS" sz="1765" i="1">
                              <a:latin typeface="Cambria Math" panose="02040503050406030204" pitchFamily="18" charset="0"/>
                            </a:rPr>
                          </m:ctrlPr>
                        </m:naryPr>
                        <m:sub>
                          <m:r>
                            <m:rPr>
                              <m:brk m:alnAt="23"/>
                            </m:rPr>
                            <a:rPr lang="en-US" sz="1765" i="1">
                              <a:latin typeface="Cambria Math" charset="0"/>
                            </a:rPr>
                            <m:t>𝑖</m:t>
                          </m:r>
                          <m:r>
                            <a:rPr lang="en-US" sz="1765" i="1">
                              <a:latin typeface="Cambria Math" charset="0"/>
                            </a:rPr>
                            <m:t>=1</m:t>
                          </m:r>
                        </m:sub>
                        <m:sup>
                          <m:r>
                            <a:rPr lang="en-US" sz="1765" i="1">
                              <a:latin typeface="Cambria Math" charset="0"/>
                            </a:rPr>
                            <m:t>𝑛</m:t>
                          </m:r>
                        </m:sup>
                        <m:e>
                          <m:d>
                            <m:dPr>
                              <m:begChr m:val="|"/>
                              <m:endChr m:val="|"/>
                              <m:ctrlPr>
                                <a:rPr lang="hr-HR" sz="1765" i="1">
                                  <a:latin typeface="Cambria Math" panose="02040503050406030204" pitchFamily="18" charset="0"/>
                                </a:rPr>
                              </m:ctrlPr>
                            </m:dPr>
                            <m:e>
                              <m:sSup>
                                <m:sSupPr>
                                  <m:ctrlPr>
                                    <a:rPr lang="is-IS" sz="1765" i="1">
                                      <a:latin typeface="Cambria Math" panose="02040503050406030204" pitchFamily="18" charset="0"/>
                                    </a:rPr>
                                  </m:ctrlPr>
                                </m:sSupPr>
                                <m:e>
                                  <m:r>
                                    <a:rPr lang="en-US" sz="1765" i="1">
                                      <a:latin typeface="Cambria Math" charset="0"/>
                                    </a:rPr>
                                    <m:t>𝑦</m:t>
                                  </m:r>
                                </m:e>
                                <m:sup>
                                  <m:r>
                                    <a:rPr lang="en-US" sz="1765" i="1">
                                      <a:latin typeface="Cambria Math" charset="0"/>
                                    </a:rPr>
                                    <m:t>(</m:t>
                                  </m:r>
                                  <m:r>
                                    <a:rPr lang="en-US" sz="1765" i="1">
                                      <a:latin typeface="Cambria Math" charset="0"/>
                                    </a:rPr>
                                    <m:t>𝑖</m:t>
                                  </m:r>
                                  <m:r>
                                    <a:rPr lang="en-US" sz="1765" i="1">
                                      <a:latin typeface="Cambria Math" charset="0"/>
                                    </a:rPr>
                                    <m:t>)</m:t>
                                  </m:r>
                                </m:sup>
                              </m:sSup>
                              <m:r>
                                <a:rPr lang="en-US" sz="1765" i="1">
                                  <a:latin typeface="Cambria Math" charset="0"/>
                                </a:rPr>
                                <m:t>−</m:t>
                              </m:r>
                              <m:sSup>
                                <m:sSupPr>
                                  <m:ctrlPr>
                                    <a:rPr lang="en-US" sz="1765" i="1">
                                      <a:latin typeface="Cambria Math" panose="02040503050406030204" pitchFamily="18" charset="0"/>
                                    </a:rPr>
                                  </m:ctrlPr>
                                </m:sSupPr>
                                <m:e>
                                  <m:acc>
                                    <m:accPr>
                                      <m:chr m:val="̂"/>
                                      <m:ctrlPr>
                                        <a:rPr lang="en-US" sz="1765" i="1">
                                          <a:latin typeface="Cambria Math" panose="02040503050406030204" pitchFamily="18" charset="0"/>
                                        </a:rPr>
                                      </m:ctrlPr>
                                    </m:accPr>
                                    <m:e>
                                      <m:r>
                                        <a:rPr lang="en-US" sz="1765" i="1">
                                          <a:latin typeface="Cambria Math" charset="0"/>
                                        </a:rPr>
                                        <m:t>𝑦</m:t>
                                      </m:r>
                                    </m:e>
                                  </m:acc>
                                </m:e>
                                <m:sup>
                                  <m:r>
                                    <a:rPr lang="en-US" sz="1765" i="1">
                                      <a:latin typeface="Cambria Math" charset="0"/>
                                    </a:rPr>
                                    <m:t>(</m:t>
                                  </m:r>
                                  <m:r>
                                    <a:rPr lang="en-US" sz="1765" i="1">
                                      <a:latin typeface="Cambria Math" charset="0"/>
                                    </a:rPr>
                                    <m:t>𝑖</m:t>
                                  </m:r>
                                  <m:r>
                                    <a:rPr lang="en-US" sz="1765" i="1">
                                      <a:latin typeface="Cambria Math" charset="0"/>
                                    </a:rPr>
                                    <m:t>)</m:t>
                                  </m:r>
                                </m:sup>
                              </m:sSup>
                            </m:e>
                          </m:d>
                        </m:e>
                      </m:nary>
                    </m:oMath>
                  </m:oMathPara>
                </a14:m>
                <a:endParaRPr lang="el-GR" sz="1765" dirty="0"/>
              </a:p>
            </p:txBody>
          </p:sp>
        </mc:Choice>
        <mc:Fallback xmlns="">
          <p:sp>
            <p:nvSpPr>
              <p:cNvPr id="16" name="TextBox 15">
                <a:extLst>
                  <a:ext uri="{FF2B5EF4-FFF2-40B4-BE49-F238E27FC236}">
                    <a16:creationId xmlns:a16="http://schemas.microsoft.com/office/drawing/2014/main" id="{28280BCB-C980-4352-9395-6D5B636E7EC4}"/>
                  </a:ext>
                </a:extLst>
              </p:cNvPr>
              <p:cNvSpPr txBox="1">
                <a:spLocks noRot="1" noChangeAspect="1" noMove="1" noResize="1" noEditPoints="1" noAdjustHandles="1" noChangeArrowheads="1" noChangeShapeType="1" noTextEdit="1"/>
              </p:cNvSpPr>
              <p:nvPr/>
            </p:nvSpPr>
            <p:spPr>
              <a:xfrm>
                <a:off x="6887100" y="5494408"/>
                <a:ext cx="2436629" cy="741485"/>
              </a:xfrm>
              <a:prstGeom prst="rect">
                <a:avLst/>
              </a:prstGeom>
              <a:blipFill>
                <a:blip r:embed="rId4"/>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895D17EF-24BB-42B9-95F4-044E5D5EC1B7}"/>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a:t>
            </a:r>
            <a:r>
              <a:rPr lang="en-US" sz="882" dirty="0" err="1"/>
              <a:t>Ismini</a:t>
            </a:r>
            <a:r>
              <a:rPr lang="en-US" sz="882" dirty="0"/>
              <a:t> </a:t>
            </a:r>
            <a:r>
              <a:rPr lang="en-US" sz="882" dirty="0" err="1"/>
              <a:t>Lourentzou</a:t>
            </a:r>
            <a:r>
              <a:rPr lang="en-US" sz="882" dirty="0"/>
              <a:t> – Introduction to Deep Learning</a:t>
            </a:r>
          </a:p>
        </p:txBody>
      </p:sp>
    </p:spTree>
    <p:extLst>
      <p:ext uri="{BB962C8B-B14F-4D97-AF65-F5344CB8AC3E}">
        <p14:creationId xmlns:p14="http://schemas.microsoft.com/office/powerpoint/2010/main" val="2407505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1127448" y="6128226"/>
            <a:ext cx="9144001" cy="26160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1100">
                <a:solidFill>
                  <a:srgbClr val="888888"/>
                </a:solidFill>
                <a:latin typeface="Calibri"/>
                <a:ea typeface="Calibri"/>
                <a:cs typeface="Calibri"/>
                <a:sym typeface="Calibri"/>
              </a:defRPr>
            </a:lvl1pPr>
          </a:lstStyle>
          <a:p>
            <a:r>
              <a:t>Kaiming He, Xiangyu Zhang, Shaoqing Ren, &amp; Jian Sun. “Deep Residual Learning for Image Recognition”. arXiv 2015.</a:t>
            </a:r>
          </a:p>
        </p:txBody>
      </p:sp>
      <p:sp>
        <p:nvSpPr>
          <p:cNvPr id="135" name="Shape 135"/>
          <p:cNvSpPr/>
          <p:nvPr/>
        </p:nvSpPr>
        <p:spPr>
          <a:xfrm>
            <a:off x="1998827" y="398780"/>
            <a:ext cx="3389706" cy="5355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90000"/>
              </a:lnSpc>
              <a:defRPr sz="3200">
                <a:latin typeface="Calibri Light"/>
                <a:ea typeface="Calibri Light"/>
                <a:cs typeface="Calibri Light"/>
                <a:sym typeface="Calibri Light"/>
              </a:defRPr>
            </a:lvl1pPr>
          </a:lstStyle>
          <a:p>
            <a:r>
              <a:t>Revolution of Depth</a:t>
            </a:r>
          </a:p>
        </p:txBody>
      </p:sp>
      <p:pic>
        <p:nvPicPr>
          <p:cNvPr id="136" name="image3.png"/>
          <p:cNvPicPr>
            <a:picLocks noChangeAspect="1"/>
          </p:cNvPicPr>
          <p:nvPr/>
        </p:nvPicPr>
        <p:blipFill>
          <a:blip r:embed="rId2"/>
          <a:stretch>
            <a:fillRect/>
          </a:stretch>
        </p:blipFill>
        <p:spPr>
          <a:xfrm>
            <a:off x="1620824" y="1764809"/>
            <a:ext cx="2760218" cy="1815502"/>
          </a:xfrm>
          <a:prstGeom prst="rect">
            <a:avLst/>
          </a:prstGeom>
          <a:ln w="12700">
            <a:miter lim="400000"/>
          </a:ln>
        </p:spPr>
      </p:pic>
      <p:pic>
        <p:nvPicPr>
          <p:cNvPr id="137" name="image4.png"/>
          <p:cNvPicPr>
            <a:picLocks noChangeAspect="1"/>
          </p:cNvPicPr>
          <p:nvPr/>
        </p:nvPicPr>
        <p:blipFill>
          <a:blip r:embed="rId3"/>
          <a:stretch>
            <a:fillRect/>
          </a:stretch>
        </p:blipFill>
        <p:spPr>
          <a:xfrm>
            <a:off x="8040216" y="1342857"/>
            <a:ext cx="3273162" cy="4447934"/>
          </a:xfrm>
          <a:prstGeom prst="rect">
            <a:avLst/>
          </a:prstGeom>
          <a:ln w="12700">
            <a:miter lim="400000"/>
          </a:ln>
        </p:spPr>
      </p:pic>
      <p:pic>
        <p:nvPicPr>
          <p:cNvPr id="138" name="image5.png"/>
          <p:cNvPicPr>
            <a:picLocks noChangeAspect="1"/>
          </p:cNvPicPr>
          <p:nvPr/>
        </p:nvPicPr>
        <p:blipFill>
          <a:blip r:embed="rId4"/>
          <a:stretch>
            <a:fillRect/>
          </a:stretch>
        </p:blipFill>
        <p:spPr>
          <a:xfrm>
            <a:off x="4548184" y="1764810"/>
            <a:ext cx="2955932" cy="4063391"/>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a:t>
            </a:r>
          </a:p>
        </p:txBody>
      </p:sp>
      <p:sp>
        <p:nvSpPr>
          <p:cNvPr id="3" name="Content Placeholder 2"/>
          <p:cNvSpPr>
            <a:spLocks noGrp="1"/>
          </p:cNvSpPr>
          <p:nvPr>
            <p:ph idx="1"/>
          </p:nvPr>
        </p:nvSpPr>
        <p:spPr>
          <a:xfrm>
            <a:off x="1902594" y="1340769"/>
            <a:ext cx="5146453" cy="4888070"/>
          </a:xfrm>
        </p:spPr>
        <p:txBody>
          <a:bodyPr>
            <a:normAutofit fontScale="85000" lnSpcReduction="20000"/>
          </a:bodyPr>
          <a:lstStyle/>
          <a:p>
            <a:r>
              <a:rPr lang="en-US" b="1" i="1" dirty="0" err="1">
                <a:solidFill>
                  <a:srgbClr val="0070C0"/>
                </a:solidFill>
              </a:rPr>
              <a:t>Underfitting</a:t>
            </a:r>
            <a:endParaRPr lang="en-US" dirty="0"/>
          </a:p>
          <a:p>
            <a:pPr lvl="1"/>
            <a:r>
              <a:rPr lang="en-US" dirty="0"/>
              <a:t>The model is too “simple” to represent all the relevant class characteristics</a:t>
            </a:r>
          </a:p>
          <a:p>
            <a:pPr lvl="1"/>
            <a:r>
              <a:rPr lang="en-US" dirty="0"/>
              <a:t>Model with too few parameters</a:t>
            </a:r>
          </a:p>
          <a:p>
            <a:pPr lvl="1"/>
            <a:r>
              <a:rPr lang="en-US" dirty="0"/>
              <a:t>High error on the training set and high error on the testing set</a:t>
            </a:r>
          </a:p>
          <a:p>
            <a:r>
              <a:rPr lang="en-US" b="1" i="1" dirty="0">
                <a:solidFill>
                  <a:srgbClr val="0070C0"/>
                </a:solidFill>
              </a:rPr>
              <a:t>Overfitting</a:t>
            </a:r>
          </a:p>
          <a:p>
            <a:pPr lvl="1"/>
            <a:r>
              <a:rPr lang="en-US" dirty="0"/>
              <a:t>The model is too “complex” and fits irrelevant characteristics (noise) in the data</a:t>
            </a:r>
          </a:p>
          <a:p>
            <a:pPr lvl="1"/>
            <a:r>
              <a:rPr lang="en-US" dirty="0"/>
              <a:t>Model with too many parameters</a:t>
            </a:r>
          </a:p>
          <a:p>
            <a:pPr lvl="1"/>
            <a:r>
              <a:rPr lang="en-US" dirty="0"/>
              <a:t>Low error on the training error and high error on the testing set</a:t>
            </a:r>
          </a:p>
          <a:p>
            <a:endParaRPr lang="en-US" dirty="0"/>
          </a:p>
        </p:txBody>
      </p:sp>
      <p:pic>
        <p:nvPicPr>
          <p:cNvPr id="4" name="Picture 2" descr="C:\Users\hays\Desktop\143 Computer Vision\slides\09\bias_variance_bias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1" y="1340768"/>
            <a:ext cx="3151654" cy="19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hays\Desktop\143 Computer Vision\slides\09\bias_variance_var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007" y="4005063"/>
            <a:ext cx="3151654" cy="192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7430266" y="2302373"/>
            <a:ext cx="2414386" cy="62256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12583" y="3362012"/>
            <a:ext cx="3342265" cy="526939"/>
          </a:xfrm>
          <a:prstGeom prst="rect">
            <a:avLst/>
          </a:prstGeom>
          <a:noFill/>
        </p:spPr>
        <p:txBody>
          <a:bodyPr wrap="square" rtlCol="0">
            <a:spAutoFit/>
          </a:bodyPr>
          <a:lstStyle/>
          <a:p>
            <a:r>
              <a:rPr lang="en-US" sz="1412" dirty="0">
                <a:solidFill>
                  <a:srgbClr val="0070C0"/>
                </a:solidFill>
              </a:rPr>
              <a:t>Blue line – decision boundary by the model</a:t>
            </a:r>
          </a:p>
          <a:p>
            <a:r>
              <a:rPr lang="en-US" sz="1412" dirty="0">
                <a:solidFill>
                  <a:srgbClr val="00B050"/>
                </a:solidFill>
              </a:rPr>
              <a:t>Green line – optimal decision boundary</a:t>
            </a:r>
          </a:p>
        </p:txBody>
      </p:sp>
    </p:spTree>
    <p:extLst>
      <p:ext uri="{BB962C8B-B14F-4D97-AF65-F5344CB8AC3E}">
        <p14:creationId xmlns:p14="http://schemas.microsoft.com/office/powerpoint/2010/main" val="240261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Overfitting</a:t>
            </a:r>
          </a:p>
        </p:txBody>
      </p:sp>
      <p:sp>
        <p:nvSpPr>
          <p:cNvPr id="3" name="Content Placeholder 2"/>
          <p:cNvSpPr>
            <a:spLocks noGrp="1"/>
          </p:cNvSpPr>
          <p:nvPr>
            <p:ph idx="1"/>
          </p:nvPr>
        </p:nvSpPr>
        <p:spPr>
          <a:xfrm>
            <a:off x="1902594" y="1844827"/>
            <a:ext cx="8450350" cy="1779654"/>
          </a:xfrm>
        </p:spPr>
        <p:txBody>
          <a:bodyPr/>
          <a:lstStyle/>
          <a:p>
            <a:r>
              <a:rPr lang="en-US" sz="1941" dirty="0"/>
              <a:t>A model with high capacity fits the noise in the data instead of the underlying relationship</a:t>
            </a:r>
          </a:p>
          <a:p>
            <a:endParaRPr lang="en-US" dirty="0"/>
          </a:p>
          <a:p>
            <a:endParaRPr lang="en-US" dirty="0"/>
          </a:p>
          <a:p>
            <a:endParaRPr lang="en-US" dirty="0"/>
          </a:p>
        </p:txBody>
      </p:sp>
      <p:pic>
        <p:nvPicPr>
          <p:cNvPr id="4" name="Εικόνα 19"/>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 b="18611"/>
          <a:stretch/>
        </p:blipFill>
        <p:spPr>
          <a:xfrm>
            <a:off x="6794901" y="4630218"/>
            <a:ext cx="3208149" cy="1918044"/>
          </a:xfrm>
          <a:prstGeom prst="rect">
            <a:avLst/>
          </a:prstGeom>
        </p:spPr>
      </p:pic>
      <p:sp>
        <p:nvSpPr>
          <p:cNvPr id="5" name="TextBox 4"/>
          <p:cNvSpPr txBox="1"/>
          <p:nvPr/>
        </p:nvSpPr>
        <p:spPr>
          <a:xfrm>
            <a:off x="1199456" y="6441283"/>
            <a:ext cx="7687913" cy="228076"/>
          </a:xfrm>
          <a:prstGeom prst="rect">
            <a:avLst/>
          </a:prstGeom>
          <a:noFill/>
        </p:spPr>
        <p:txBody>
          <a:bodyPr wrap="square" rtlCol="0">
            <a:spAutoFit/>
          </a:bodyPr>
          <a:lstStyle/>
          <a:p>
            <a:pPr algn="ctr"/>
            <a:r>
              <a:rPr lang="en-US" sz="882" dirty="0"/>
              <a:t>Picture from: </a:t>
            </a:r>
            <a:r>
              <a:rPr lang="en-US" sz="882" dirty="0">
                <a:hlinkClick r:id="rId5"/>
              </a:rPr>
              <a:t>http://cs231n.github.io/assets/nn1/layer_sizes.jpeg</a:t>
            </a:r>
            <a:endParaRPr lang="en-US" sz="882" dirty="0"/>
          </a:p>
        </p:txBody>
      </p:sp>
      <p:pic>
        <p:nvPicPr>
          <p:cNvPr id="6" name="Εικόνα 12">
            <a:extLst>
              <a:ext uri="{FF2B5EF4-FFF2-40B4-BE49-F238E27FC236}">
                <a16:creationId xmlns:a16="http://schemas.microsoft.com/office/drawing/2014/main" id="{E2DFE7DF-857A-4E01-8815-C42087CD35E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444377" y="2591077"/>
            <a:ext cx="4748328" cy="1918044"/>
          </a:xfrm>
          <a:prstGeom prst="rect">
            <a:avLst/>
          </a:prstGeom>
        </p:spPr>
      </p:pic>
      <p:sp>
        <p:nvSpPr>
          <p:cNvPr id="7" name="Content Placeholder 2">
            <a:extLst>
              <a:ext uri="{FF2B5EF4-FFF2-40B4-BE49-F238E27FC236}">
                <a16:creationId xmlns:a16="http://schemas.microsoft.com/office/drawing/2014/main" id="{D0D8AFCC-962C-4D15-B94B-21027735CBA4}"/>
              </a:ext>
            </a:extLst>
          </p:cNvPr>
          <p:cNvSpPr txBox="1">
            <a:spLocks/>
          </p:cNvSpPr>
          <p:nvPr/>
        </p:nvSpPr>
        <p:spPr>
          <a:xfrm>
            <a:off x="1902594" y="4953876"/>
            <a:ext cx="4447552" cy="1270729"/>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941" dirty="0"/>
              <a:t>The model may fit the training data very well, but fails to </a:t>
            </a:r>
            <a:r>
              <a:rPr lang="en-US" sz="1941" b="1" dirty="0"/>
              <a:t>generalize</a:t>
            </a:r>
            <a:r>
              <a:rPr lang="en-US" sz="1941" dirty="0"/>
              <a:t> to new examples (test data)</a:t>
            </a:r>
          </a:p>
          <a:p>
            <a:endParaRPr lang="en-US" sz="2118" dirty="0"/>
          </a:p>
        </p:txBody>
      </p:sp>
    </p:spTree>
    <p:extLst>
      <p:ext uri="{BB962C8B-B14F-4D97-AF65-F5344CB8AC3E}">
        <p14:creationId xmlns:p14="http://schemas.microsoft.com/office/powerpoint/2010/main" val="1233864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EDF0-C451-4FDB-9BC1-BD9B2ABD9E22}"/>
              </a:ext>
            </a:extLst>
          </p:cNvPr>
          <p:cNvSpPr>
            <a:spLocks noGrp="1"/>
          </p:cNvSpPr>
          <p:nvPr>
            <p:ph type="title"/>
          </p:nvPr>
        </p:nvSpPr>
        <p:spPr/>
        <p:txBody>
          <a:bodyPr/>
          <a:lstStyle/>
          <a:p>
            <a:r>
              <a:rPr lang="nl-NL" dirty="0"/>
              <a:t>Overfitting in Deep Neural Nets </a:t>
            </a:r>
            <a:endParaRPr lang="en-IN" dirty="0"/>
          </a:p>
        </p:txBody>
      </p:sp>
      <p:sp>
        <p:nvSpPr>
          <p:cNvPr id="3" name="Content Placeholder 2">
            <a:extLst>
              <a:ext uri="{FF2B5EF4-FFF2-40B4-BE49-F238E27FC236}">
                <a16:creationId xmlns:a16="http://schemas.microsoft.com/office/drawing/2014/main" id="{07A8937D-4C6D-4432-AFDE-E6C15E26ABDE}"/>
              </a:ext>
            </a:extLst>
          </p:cNvPr>
          <p:cNvSpPr>
            <a:spLocks noGrp="1"/>
          </p:cNvSpPr>
          <p:nvPr>
            <p:ph idx="1"/>
          </p:nvPr>
        </p:nvSpPr>
        <p:spPr>
          <a:xfrm>
            <a:off x="335360" y="980728"/>
            <a:ext cx="11377264" cy="4525963"/>
          </a:xfrm>
        </p:spPr>
        <p:txBody>
          <a:bodyPr>
            <a:normAutofit fontScale="92500" lnSpcReduction="20000"/>
          </a:bodyPr>
          <a:lstStyle/>
          <a:p>
            <a:pPr algn="just"/>
            <a:r>
              <a:rPr lang="en-US" dirty="0"/>
              <a:t>Deep neural networks contain multiple non-linear hidden layers </a:t>
            </a:r>
          </a:p>
          <a:p>
            <a:pPr lvl="1" algn="just"/>
            <a:r>
              <a:rPr lang="en-US" dirty="0"/>
              <a:t>This makes them very expressive models that can learn very complicated relationships between their inputs and outputs. </a:t>
            </a:r>
          </a:p>
          <a:p>
            <a:pPr lvl="1" algn="just"/>
            <a:r>
              <a:rPr lang="en-US" dirty="0"/>
              <a:t>In other words, model learns even the tiniest details present in the data.</a:t>
            </a:r>
          </a:p>
          <a:p>
            <a:pPr algn="just"/>
            <a:r>
              <a:rPr lang="en-US" dirty="0"/>
              <a:t>But with limited training data, many of these complicated relationships will be the result of sampling noise</a:t>
            </a:r>
          </a:p>
          <a:p>
            <a:pPr lvl="1" algn="just"/>
            <a:r>
              <a:rPr lang="en-US" dirty="0"/>
              <a:t>So they will exist in the training set but not in real test data even if it is drawn from the same distribution.</a:t>
            </a:r>
          </a:p>
          <a:p>
            <a:pPr lvl="1" algn="just"/>
            <a:r>
              <a:rPr lang="en-US" dirty="0"/>
              <a:t>So after learning all the possible patterns it can find, the model tends to perform extremely well on the training set but fails to produce good results on the dev and test sets.</a:t>
            </a:r>
            <a:endParaRPr lang="en-IN" dirty="0"/>
          </a:p>
          <a:p>
            <a:pPr lvl="1" algn="just"/>
            <a:endParaRPr lang="en-IN" dirty="0"/>
          </a:p>
        </p:txBody>
      </p:sp>
    </p:spTree>
    <p:extLst>
      <p:ext uri="{BB962C8B-B14F-4D97-AF65-F5344CB8AC3E}">
        <p14:creationId xmlns:p14="http://schemas.microsoft.com/office/powerpoint/2010/main" val="479249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2BB865-5F89-012B-3514-4AB18C330E0C}"/>
              </a:ext>
            </a:extLst>
          </p:cNvPr>
          <p:cNvSpPr>
            <a:spLocks noGrp="1"/>
          </p:cNvSpPr>
          <p:nvPr>
            <p:ph type="ctrTitle"/>
          </p:nvPr>
        </p:nvSpPr>
        <p:spPr/>
        <p:txBody>
          <a:bodyPr/>
          <a:lstStyle/>
          <a:p>
            <a:r>
              <a:rPr lang="en-US" dirty="0"/>
              <a:t>But…what else do we optimize?</a:t>
            </a:r>
          </a:p>
        </p:txBody>
      </p:sp>
    </p:spTree>
    <p:extLst>
      <p:ext uri="{BB962C8B-B14F-4D97-AF65-F5344CB8AC3E}">
        <p14:creationId xmlns:p14="http://schemas.microsoft.com/office/powerpoint/2010/main" val="2503442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Neural Network Parameters</a:t>
            </a:r>
          </a:p>
        </p:txBody>
      </p:sp>
      <p:pic>
        <p:nvPicPr>
          <p:cNvPr id="33" name="圖片 32"/>
          <p:cNvPicPr>
            <a:picLocks noChangeAspect="1"/>
          </p:cNvPicPr>
          <p:nvPr/>
        </p:nvPicPr>
        <p:blipFill>
          <a:blip r:embed="rId2"/>
          <a:stretch>
            <a:fillRect/>
          </a:stretch>
        </p:blipFill>
        <p:spPr>
          <a:xfrm>
            <a:off x="2456115" y="2438048"/>
            <a:ext cx="1757268" cy="1746075"/>
          </a:xfrm>
          <a:prstGeom prst="rect">
            <a:avLst/>
          </a:prstGeom>
        </p:spPr>
      </p:pic>
      <p:sp>
        <p:nvSpPr>
          <p:cNvPr id="8" name="文字方塊 7"/>
          <p:cNvSpPr txBox="1"/>
          <p:nvPr/>
        </p:nvSpPr>
        <p:spPr>
          <a:xfrm>
            <a:off x="2619126" y="4190804"/>
            <a:ext cx="1650695" cy="320857"/>
          </a:xfrm>
          <a:prstGeom prst="rect">
            <a:avLst/>
          </a:prstGeom>
          <a:noFill/>
        </p:spPr>
        <p:txBody>
          <a:bodyPr wrap="square" rtlCol="0">
            <a:spAutoFit/>
          </a:bodyPr>
          <a:lstStyle/>
          <a:p>
            <a:r>
              <a:rPr lang="en-US" altLang="zh-TW" sz="1485" dirty="0">
                <a:solidFill>
                  <a:prstClr val="black"/>
                </a:solidFill>
              </a:rPr>
              <a:t>16 x 16 = 256</a:t>
            </a:r>
            <a:endParaRPr lang="zh-TW" altLang="en-US" sz="1485" dirty="0">
              <a:solidFill>
                <a:prstClr val="black"/>
              </a:solidFill>
            </a:endParaRPr>
          </a:p>
        </p:txBody>
      </p:sp>
      <p:sp>
        <p:nvSpPr>
          <p:cNvPr id="35" name="矩形 34"/>
          <p:cNvSpPr/>
          <p:nvPr/>
        </p:nvSpPr>
        <p:spPr>
          <a:xfrm>
            <a:off x="5378932" y="2165202"/>
            <a:ext cx="615732" cy="2207591"/>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485">
              <a:solidFill>
                <a:prstClr val="black"/>
              </a:solidFill>
            </a:endParaRPr>
          </a:p>
        </p:txBody>
      </p:sp>
      <p:sp>
        <p:nvSpPr>
          <p:cNvPr id="40" name="矩形 39"/>
          <p:cNvSpPr/>
          <p:nvPr/>
        </p:nvSpPr>
        <p:spPr>
          <a:xfrm>
            <a:off x="4402874" y="2188004"/>
            <a:ext cx="411635" cy="21656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485">
              <a:solidFill>
                <a:prstClr val="black"/>
              </a:solidFill>
            </a:endParaRPr>
          </a:p>
        </p:txBody>
      </p:sp>
      <p:sp>
        <p:nvSpPr>
          <p:cNvPr id="46" name="矩形 45"/>
          <p:cNvSpPr/>
          <p:nvPr/>
        </p:nvSpPr>
        <p:spPr>
          <a:xfrm>
            <a:off x="4459292" y="2780102"/>
            <a:ext cx="282893" cy="2828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485">
              <a:solidFill>
                <a:prstClr val="black"/>
              </a:solidFill>
            </a:endParaRPr>
          </a:p>
        </p:txBody>
      </p:sp>
      <p:sp>
        <p:nvSpPr>
          <p:cNvPr id="47" name="矩形 46"/>
          <p:cNvSpPr/>
          <p:nvPr/>
        </p:nvSpPr>
        <p:spPr>
          <a:xfrm>
            <a:off x="4464092" y="2309581"/>
            <a:ext cx="282893" cy="2828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485">
              <a:solidFill>
                <a:prstClr val="black"/>
              </a:solidFill>
            </a:endParaRPr>
          </a:p>
        </p:txBody>
      </p:sp>
      <p:graphicFrame>
        <p:nvGraphicFramePr>
          <p:cNvPr id="49" name="Object 12"/>
          <p:cNvGraphicFramePr>
            <a:graphicFrameLocks noChangeAspect="1"/>
          </p:cNvGraphicFramePr>
          <p:nvPr/>
        </p:nvGraphicFramePr>
        <p:xfrm>
          <a:off x="4474568" y="2230999"/>
          <a:ext cx="268486" cy="381119"/>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49"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568" y="2230999"/>
                        <a:ext cx="268486" cy="381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nvGraphicFramePr>
        <p:xfrm>
          <a:off x="4478939" y="2711752"/>
          <a:ext cx="290751" cy="381119"/>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52"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8939" y="2711752"/>
                        <a:ext cx="290751" cy="381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橢圓 52"/>
          <p:cNvSpPr/>
          <p:nvPr/>
        </p:nvSpPr>
        <p:spPr>
          <a:xfrm>
            <a:off x="5459047" y="2174277"/>
            <a:ext cx="473680" cy="4736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485">
              <a:solidFill>
                <a:prstClr val="black"/>
              </a:solidFill>
            </a:endParaRPr>
          </a:p>
        </p:txBody>
      </p:sp>
      <p:sp>
        <p:nvSpPr>
          <p:cNvPr id="54" name="橢圓 53"/>
          <p:cNvSpPr/>
          <p:nvPr/>
        </p:nvSpPr>
        <p:spPr>
          <a:xfrm>
            <a:off x="5460980" y="2816598"/>
            <a:ext cx="473680" cy="4736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485">
              <a:solidFill>
                <a:prstClr val="black"/>
              </a:solidFill>
            </a:endParaRPr>
          </a:p>
        </p:txBody>
      </p:sp>
      <p:sp>
        <p:nvSpPr>
          <p:cNvPr id="55" name="橢圓 54"/>
          <p:cNvSpPr/>
          <p:nvPr/>
        </p:nvSpPr>
        <p:spPr>
          <a:xfrm>
            <a:off x="5451382" y="3829708"/>
            <a:ext cx="473680" cy="4736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485">
              <a:solidFill>
                <a:prstClr val="black"/>
              </a:solidFill>
            </a:endParaRPr>
          </a:p>
        </p:txBody>
      </p:sp>
      <p:sp>
        <p:nvSpPr>
          <p:cNvPr id="56" name="文字方塊 55"/>
          <p:cNvSpPr txBox="1"/>
          <p:nvPr/>
        </p:nvSpPr>
        <p:spPr>
          <a:xfrm rot="5400000">
            <a:off x="5449118" y="3345021"/>
            <a:ext cx="63463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sp>
        <p:nvSpPr>
          <p:cNvPr id="59" name="矩形 58"/>
          <p:cNvSpPr/>
          <p:nvPr/>
        </p:nvSpPr>
        <p:spPr>
          <a:xfrm>
            <a:off x="4467150" y="3933251"/>
            <a:ext cx="282893" cy="2828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485">
              <a:solidFill>
                <a:prstClr val="black"/>
              </a:solidFill>
            </a:endParaRPr>
          </a:p>
        </p:txBody>
      </p:sp>
      <p:graphicFrame>
        <p:nvGraphicFramePr>
          <p:cNvPr id="62" name="Object 12"/>
          <p:cNvGraphicFramePr>
            <a:graphicFrameLocks noChangeAspect="1"/>
          </p:cNvGraphicFramePr>
          <p:nvPr/>
        </p:nvGraphicFramePr>
        <p:xfrm>
          <a:off x="4407813" y="3853418"/>
          <a:ext cx="449222" cy="403384"/>
        </p:xfrm>
        <a:graphic>
          <a:graphicData uri="http://schemas.openxmlformats.org/presentationml/2006/ole">
            <mc:AlternateContent xmlns:mc="http://schemas.openxmlformats.org/markup-compatibility/2006">
              <mc:Choice xmlns:v="urn:schemas-microsoft-com:vml" Requires="v">
                <p:oleObj name="方程式" r:id="rId7" imgW="253800" imgH="228600" progId="Equation.3">
                  <p:embed/>
                </p:oleObj>
              </mc:Choice>
              <mc:Fallback>
                <p:oleObj name="方程式" r:id="rId7" imgW="253800" imgH="228600" progId="Equation.3">
                  <p:embed/>
                  <p:pic>
                    <p:nvPicPr>
                      <p:cNvPr id="62"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7813" y="3853418"/>
                        <a:ext cx="449222" cy="403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字方塊 62"/>
          <p:cNvSpPr txBox="1"/>
          <p:nvPr/>
        </p:nvSpPr>
        <p:spPr>
          <a:xfrm rot="5400000">
            <a:off x="4364796" y="3335250"/>
            <a:ext cx="63463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sp>
        <p:nvSpPr>
          <p:cNvPr id="72" name="文字方塊 71"/>
          <p:cNvSpPr txBox="1"/>
          <p:nvPr/>
        </p:nvSpPr>
        <p:spPr>
          <a:xfrm>
            <a:off x="6471495" y="2125947"/>
            <a:ext cx="63463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sp>
        <p:nvSpPr>
          <p:cNvPr id="73" name="文字方塊 72"/>
          <p:cNvSpPr txBox="1"/>
          <p:nvPr/>
        </p:nvSpPr>
        <p:spPr>
          <a:xfrm>
            <a:off x="6486034" y="2773984"/>
            <a:ext cx="63463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sp>
        <p:nvSpPr>
          <p:cNvPr id="74" name="文字方塊 73"/>
          <p:cNvSpPr txBox="1"/>
          <p:nvPr/>
        </p:nvSpPr>
        <p:spPr>
          <a:xfrm>
            <a:off x="6496083" y="3810425"/>
            <a:ext cx="63463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cxnSp>
        <p:nvCxnSpPr>
          <p:cNvPr id="75" name="直線單箭頭接點 74"/>
          <p:cNvCxnSpPr>
            <a:stCxn id="53" idx="6"/>
          </p:cNvCxnSpPr>
          <p:nvPr/>
        </p:nvCxnSpPr>
        <p:spPr>
          <a:xfrm>
            <a:off x="5932728" y="2411117"/>
            <a:ext cx="6116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5932728" y="3064313"/>
            <a:ext cx="6116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5925063" y="4072437"/>
            <a:ext cx="6116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4" idx="6"/>
          </p:cNvCxnSpPr>
          <p:nvPr/>
        </p:nvCxnSpPr>
        <p:spPr>
          <a:xfrm flipV="1">
            <a:off x="5934660" y="2411118"/>
            <a:ext cx="609726" cy="6423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stCxn id="53" idx="6"/>
          </p:cNvCxnSpPr>
          <p:nvPr/>
        </p:nvCxnSpPr>
        <p:spPr>
          <a:xfrm>
            <a:off x="5932728" y="2411118"/>
            <a:ext cx="613590" cy="6423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stCxn id="53" idx="6"/>
          </p:cNvCxnSpPr>
          <p:nvPr/>
        </p:nvCxnSpPr>
        <p:spPr>
          <a:xfrm>
            <a:off x="5932730" y="2411118"/>
            <a:ext cx="603993" cy="1655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4" idx="6"/>
          </p:cNvCxnSpPr>
          <p:nvPr/>
        </p:nvCxnSpPr>
        <p:spPr>
          <a:xfrm>
            <a:off x="5934662" y="3053438"/>
            <a:ext cx="602061" cy="10131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p:cNvCxnSpPr>
          <p:nvPr/>
        </p:nvCxnSpPr>
        <p:spPr>
          <a:xfrm flipV="1">
            <a:off x="5925065" y="2411118"/>
            <a:ext cx="619323" cy="1655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6"/>
          </p:cNvCxnSpPr>
          <p:nvPr/>
        </p:nvCxnSpPr>
        <p:spPr>
          <a:xfrm flipV="1">
            <a:off x="5925063" y="3053438"/>
            <a:ext cx="621256" cy="10131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53" idx="2"/>
          </p:cNvCxnSpPr>
          <p:nvPr/>
        </p:nvCxnSpPr>
        <p:spPr>
          <a:xfrm flipV="1">
            <a:off x="4750043" y="2411119"/>
            <a:ext cx="709005" cy="247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47" idx="3"/>
            <a:endCxn id="54" idx="2"/>
          </p:cNvCxnSpPr>
          <p:nvPr/>
        </p:nvCxnSpPr>
        <p:spPr>
          <a:xfrm>
            <a:off x="4746986" y="2451026"/>
            <a:ext cx="713995" cy="6024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47" idx="3"/>
            <a:endCxn id="55" idx="2"/>
          </p:cNvCxnSpPr>
          <p:nvPr/>
        </p:nvCxnSpPr>
        <p:spPr>
          <a:xfrm>
            <a:off x="4746984" y="2451026"/>
            <a:ext cx="704398" cy="16155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2" idx="3"/>
            <a:endCxn id="53" idx="2"/>
          </p:cNvCxnSpPr>
          <p:nvPr/>
        </p:nvCxnSpPr>
        <p:spPr>
          <a:xfrm flipV="1">
            <a:off x="4769690" y="2411117"/>
            <a:ext cx="689359" cy="491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46" idx="3"/>
            <a:endCxn id="54" idx="2"/>
          </p:cNvCxnSpPr>
          <p:nvPr/>
        </p:nvCxnSpPr>
        <p:spPr>
          <a:xfrm>
            <a:off x="4742186" y="2921549"/>
            <a:ext cx="718795" cy="131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6" idx="3"/>
            <a:endCxn id="55" idx="2"/>
          </p:cNvCxnSpPr>
          <p:nvPr/>
        </p:nvCxnSpPr>
        <p:spPr>
          <a:xfrm>
            <a:off x="4742184" y="2921549"/>
            <a:ext cx="709198" cy="1145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62" idx="3"/>
            <a:endCxn id="53" idx="2"/>
          </p:cNvCxnSpPr>
          <p:nvPr/>
        </p:nvCxnSpPr>
        <p:spPr>
          <a:xfrm flipV="1">
            <a:off x="4801169" y="2411119"/>
            <a:ext cx="657878" cy="16444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62" idx="3"/>
            <a:endCxn id="54" idx="2"/>
          </p:cNvCxnSpPr>
          <p:nvPr/>
        </p:nvCxnSpPr>
        <p:spPr>
          <a:xfrm flipV="1">
            <a:off x="4779417" y="3053438"/>
            <a:ext cx="681565" cy="10020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62" idx="3"/>
            <a:endCxn id="55" idx="2"/>
          </p:cNvCxnSpPr>
          <p:nvPr/>
        </p:nvCxnSpPr>
        <p:spPr>
          <a:xfrm>
            <a:off x="4779416" y="4055488"/>
            <a:ext cx="671967" cy="110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手繪多邊形 11"/>
          <p:cNvSpPr/>
          <p:nvPr/>
        </p:nvSpPr>
        <p:spPr>
          <a:xfrm>
            <a:off x="2559844" y="2238658"/>
            <a:ext cx="1901666" cy="30025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4" name="手繪多邊形 13"/>
          <p:cNvSpPr/>
          <p:nvPr/>
        </p:nvSpPr>
        <p:spPr>
          <a:xfrm>
            <a:off x="2669858" y="2381333"/>
            <a:ext cx="1791653" cy="533040"/>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22" name="手繪多邊形 21"/>
          <p:cNvSpPr/>
          <p:nvPr/>
        </p:nvSpPr>
        <p:spPr>
          <a:xfrm>
            <a:off x="4100037" y="4066898"/>
            <a:ext cx="382429" cy="200729"/>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24" name="文字方塊 23"/>
          <p:cNvSpPr txBox="1"/>
          <p:nvPr/>
        </p:nvSpPr>
        <p:spPr>
          <a:xfrm>
            <a:off x="2512839" y="4471487"/>
            <a:ext cx="1616330" cy="701731"/>
          </a:xfrm>
          <a:prstGeom prst="rect">
            <a:avLst/>
          </a:prstGeom>
          <a:noFill/>
        </p:spPr>
        <p:txBody>
          <a:bodyPr wrap="square" rtlCol="0">
            <a:spAutoFit/>
          </a:bodyPr>
          <a:lstStyle/>
          <a:p>
            <a:r>
              <a:rPr lang="en-US" altLang="zh-TW" sz="1980" dirty="0">
                <a:solidFill>
                  <a:prstClr val="black"/>
                </a:solidFill>
              </a:rPr>
              <a:t>Ink → 1</a:t>
            </a:r>
          </a:p>
          <a:p>
            <a:r>
              <a:rPr lang="en-US" altLang="zh-TW" sz="1980" dirty="0">
                <a:solidFill>
                  <a:prstClr val="black"/>
                </a:solidFill>
              </a:rPr>
              <a:t>No ink → 0</a:t>
            </a:r>
            <a:endParaRPr lang="zh-TW" altLang="en-US" sz="1980" dirty="0">
              <a:solidFill>
                <a:prstClr val="black"/>
              </a:solidFill>
            </a:endParaRPr>
          </a:p>
        </p:txBody>
      </p:sp>
      <p:sp>
        <p:nvSpPr>
          <p:cNvPr id="121" name="矩形 120"/>
          <p:cNvSpPr/>
          <p:nvPr/>
        </p:nvSpPr>
        <p:spPr>
          <a:xfrm>
            <a:off x="7983683" y="2175316"/>
            <a:ext cx="411635" cy="21656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485">
              <a:solidFill>
                <a:prstClr val="black"/>
              </a:solidFill>
            </a:endParaRPr>
          </a:p>
        </p:txBody>
      </p:sp>
      <p:cxnSp>
        <p:nvCxnSpPr>
          <p:cNvPr id="123" name="直線單箭頭接點 122"/>
          <p:cNvCxnSpPr/>
          <p:nvPr/>
        </p:nvCxnSpPr>
        <p:spPr>
          <a:xfrm>
            <a:off x="7411363" y="3030147"/>
            <a:ext cx="52343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a:off x="7501547" y="4058006"/>
            <a:ext cx="4332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a:off x="7391657" y="2387635"/>
            <a:ext cx="5431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文字方塊 129"/>
          <p:cNvSpPr txBox="1"/>
          <p:nvPr/>
        </p:nvSpPr>
        <p:spPr>
          <a:xfrm rot="5400000">
            <a:off x="7935990" y="3405559"/>
            <a:ext cx="63463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sp>
        <p:nvSpPr>
          <p:cNvPr id="131" name="文字方塊 130"/>
          <p:cNvSpPr txBox="1"/>
          <p:nvPr/>
        </p:nvSpPr>
        <p:spPr>
          <a:xfrm>
            <a:off x="7992991" y="2160612"/>
            <a:ext cx="520632" cy="447815"/>
          </a:xfrm>
          <a:prstGeom prst="rect">
            <a:avLst/>
          </a:prstGeom>
          <a:noFill/>
        </p:spPr>
        <p:txBody>
          <a:bodyPr wrap="square" rtlCol="0">
            <a:spAutoFit/>
          </a:bodyPr>
          <a:lstStyle/>
          <a:p>
            <a:r>
              <a:rPr lang="en-US" altLang="zh-TW" sz="2310" dirty="0">
                <a:solidFill>
                  <a:prstClr val="black"/>
                </a:solidFill>
              </a:rPr>
              <a:t>y</a:t>
            </a:r>
            <a:r>
              <a:rPr lang="en-US" altLang="zh-TW" sz="2310" baseline="-25000" dirty="0">
                <a:solidFill>
                  <a:prstClr val="black"/>
                </a:solidFill>
              </a:rPr>
              <a:t>1</a:t>
            </a:r>
            <a:endParaRPr lang="zh-TW" altLang="en-US" sz="2310" baseline="-25000" dirty="0">
              <a:solidFill>
                <a:prstClr val="black"/>
              </a:solidFill>
            </a:endParaRPr>
          </a:p>
        </p:txBody>
      </p:sp>
      <p:sp>
        <p:nvSpPr>
          <p:cNvPr id="132" name="文字方塊 131"/>
          <p:cNvSpPr txBox="1"/>
          <p:nvPr/>
        </p:nvSpPr>
        <p:spPr>
          <a:xfrm>
            <a:off x="8010396" y="2827467"/>
            <a:ext cx="520632" cy="447815"/>
          </a:xfrm>
          <a:prstGeom prst="rect">
            <a:avLst/>
          </a:prstGeom>
          <a:noFill/>
        </p:spPr>
        <p:txBody>
          <a:bodyPr wrap="square" rtlCol="0">
            <a:spAutoFit/>
          </a:bodyPr>
          <a:lstStyle/>
          <a:p>
            <a:r>
              <a:rPr lang="en-US" altLang="zh-TW" sz="2310" dirty="0">
                <a:solidFill>
                  <a:prstClr val="black"/>
                </a:solidFill>
              </a:rPr>
              <a:t>y</a:t>
            </a:r>
            <a:r>
              <a:rPr lang="en-US" altLang="zh-TW" sz="2310" baseline="-25000" dirty="0">
                <a:solidFill>
                  <a:prstClr val="black"/>
                </a:solidFill>
              </a:rPr>
              <a:t>2</a:t>
            </a:r>
            <a:endParaRPr lang="zh-TW" altLang="en-US" sz="2310" baseline="-25000" dirty="0">
              <a:solidFill>
                <a:prstClr val="black"/>
              </a:solidFill>
            </a:endParaRPr>
          </a:p>
        </p:txBody>
      </p:sp>
      <p:sp>
        <p:nvSpPr>
          <p:cNvPr id="133" name="文字方塊 132"/>
          <p:cNvSpPr txBox="1"/>
          <p:nvPr/>
        </p:nvSpPr>
        <p:spPr>
          <a:xfrm>
            <a:off x="7983682" y="3863785"/>
            <a:ext cx="520632" cy="447815"/>
          </a:xfrm>
          <a:prstGeom prst="rect">
            <a:avLst/>
          </a:prstGeom>
          <a:noFill/>
        </p:spPr>
        <p:txBody>
          <a:bodyPr wrap="square" rtlCol="0">
            <a:spAutoFit/>
          </a:bodyPr>
          <a:lstStyle/>
          <a:p>
            <a:r>
              <a:rPr lang="en-US" altLang="zh-TW" sz="2310" dirty="0">
                <a:solidFill>
                  <a:prstClr val="black"/>
                </a:solidFill>
              </a:rPr>
              <a:t>y</a:t>
            </a:r>
            <a:r>
              <a:rPr lang="en-US" altLang="zh-TW" sz="2310" baseline="-25000" dirty="0">
                <a:solidFill>
                  <a:prstClr val="black"/>
                </a:solidFill>
              </a:rPr>
              <a:t>10</a:t>
            </a:r>
            <a:endParaRPr lang="zh-TW" altLang="en-US" sz="2310" baseline="-25000" dirty="0">
              <a:solidFill>
                <a:prstClr val="black"/>
              </a:solidFill>
            </a:endParaRPr>
          </a:p>
        </p:txBody>
      </p:sp>
      <p:sp>
        <p:nvSpPr>
          <p:cNvPr id="137" name="矩形 136"/>
          <p:cNvSpPr/>
          <p:nvPr/>
        </p:nvSpPr>
        <p:spPr>
          <a:xfrm>
            <a:off x="7950351" y="2249438"/>
            <a:ext cx="660250" cy="356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980" dirty="0">
                <a:solidFill>
                  <a:prstClr val="white"/>
                </a:solidFill>
              </a:rPr>
              <a:t>0.1</a:t>
            </a:r>
            <a:endParaRPr lang="zh-TW" altLang="en-US" sz="1980" dirty="0">
              <a:solidFill>
                <a:prstClr val="white"/>
              </a:solidFill>
            </a:endParaRPr>
          </a:p>
        </p:txBody>
      </p:sp>
      <p:sp>
        <p:nvSpPr>
          <p:cNvPr id="138" name="矩形 137"/>
          <p:cNvSpPr/>
          <p:nvPr/>
        </p:nvSpPr>
        <p:spPr>
          <a:xfrm>
            <a:off x="7950352" y="2847072"/>
            <a:ext cx="660249" cy="356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980" dirty="0">
                <a:solidFill>
                  <a:prstClr val="white"/>
                </a:solidFill>
              </a:rPr>
              <a:t>0.7</a:t>
            </a:r>
            <a:endParaRPr lang="zh-TW" altLang="en-US" sz="1980" dirty="0">
              <a:solidFill>
                <a:prstClr val="white"/>
              </a:solidFill>
            </a:endParaRPr>
          </a:p>
        </p:txBody>
      </p:sp>
      <p:sp>
        <p:nvSpPr>
          <p:cNvPr id="139" name="矩形 138"/>
          <p:cNvSpPr/>
          <p:nvPr/>
        </p:nvSpPr>
        <p:spPr>
          <a:xfrm>
            <a:off x="7934802" y="3894213"/>
            <a:ext cx="675798" cy="356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980" dirty="0">
                <a:solidFill>
                  <a:prstClr val="white"/>
                </a:solidFill>
              </a:rPr>
              <a:t>0.2</a:t>
            </a:r>
            <a:endParaRPr lang="zh-TW" altLang="en-US" sz="1980" dirty="0">
              <a:solidFill>
                <a:prstClr val="white"/>
              </a:solidFill>
            </a:endParaRPr>
          </a:p>
        </p:txBody>
      </p:sp>
      <p:sp>
        <p:nvSpPr>
          <p:cNvPr id="140" name="文字方塊 139"/>
          <p:cNvSpPr txBox="1"/>
          <p:nvPr/>
        </p:nvSpPr>
        <p:spPr>
          <a:xfrm>
            <a:off x="6536722" y="4942585"/>
            <a:ext cx="2898870" cy="397032"/>
          </a:xfrm>
          <a:prstGeom prst="rect">
            <a:avLst/>
          </a:prstGeom>
          <a:noFill/>
        </p:spPr>
        <p:txBody>
          <a:bodyPr wrap="none" rtlCol="0">
            <a:spAutoFit/>
          </a:bodyPr>
          <a:lstStyle/>
          <a:p>
            <a:r>
              <a:rPr lang="en-US" altLang="zh-TW" sz="1980" dirty="0">
                <a:solidFill>
                  <a:prstClr val="black"/>
                </a:solidFill>
              </a:rPr>
              <a:t>y</a:t>
            </a:r>
            <a:r>
              <a:rPr lang="en-US" altLang="zh-TW" sz="1980" baseline="-25000" dirty="0">
                <a:solidFill>
                  <a:prstClr val="black"/>
                </a:solidFill>
              </a:rPr>
              <a:t>1</a:t>
            </a:r>
            <a:r>
              <a:rPr lang="en-US" altLang="zh-TW" sz="1980" dirty="0">
                <a:solidFill>
                  <a:prstClr val="black"/>
                </a:solidFill>
              </a:rPr>
              <a:t> has the maximum value</a:t>
            </a:r>
            <a:endParaRPr lang="zh-TW" altLang="en-US" sz="1980" dirty="0">
              <a:solidFill>
                <a:prstClr val="black"/>
              </a:solidFill>
            </a:endParaRPr>
          </a:p>
        </p:txBody>
      </p:sp>
      <mc:AlternateContent xmlns:mc="http://schemas.openxmlformats.org/markup-compatibility/2006" xmlns:a14="http://schemas.microsoft.com/office/drawing/2010/main">
        <mc:Choice Requires="a14">
          <p:sp>
            <p:nvSpPr>
              <p:cNvPr id="141" name="文字方塊 140"/>
              <p:cNvSpPr txBox="1"/>
              <p:nvPr/>
            </p:nvSpPr>
            <p:spPr>
              <a:xfrm>
                <a:off x="4181363" y="4428586"/>
                <a:ext cx="4696286" cy="397032"/>
              </a:xfrm>
              <a:prstGeom prst="rect">
                <a:avLst/>
              </a:prstGeom>
              <a:noFill/>
            </p:spPr>
            <p:txBody>
              <a:bodyPr wrap="none" rtlCol="0">
                <a:spAutoFit/>
              </a:bodyPr>
              <a:lstStyle/>
              <a:p>
                <a:r>
                  <a:rPr lang="en-US" altLang="zh-TW" sz="1980" dirty="0">
                    <a:solidFill>
                      <a:prstClr val="black"/>
                    </a:solidFill>
                  </a:rPr>
                  <a:t>Set the network parameters </a:t>
                </a:r>
                <a14:m>
                  <m:oMath xmlns:m="http://schemas.openxmlformats.org/officeDocument/2006/math">
                    <m:r>
                      <a:rPr lang="zh-TW" altLang="en-US" sz="1980" i="1">
                        <a:solidFill>
                          <a:prstClr val="black"/>
                        </a:solidFill>
                        <a:latin typeface="Cambria Math" panose="02040503050406030204" pitchFamily="18" charset="0"/>
                      </a:rPr>
                      <m:t>𝜃</m:t>
                    </m:r>
                  </m:oMath>
                </a14:m>
                <a:r>
                  <a:rPr lang="en-US" altLang="zh-TW" sz="1980" dirty="0">
                    <a:solidFill>
                      <a:prstClr val="black"/>
                    </a:solidFill>
                  </a:rPr>
                  <a:t> such that ……</a:t>
                </a:r>
                <a:endParaRPr lang="zh-TW" altLang="en-US" sz="1980" dirty="0">
                  <a:solidFill>
                    <a:prstClr val="black"/>
                  </a:solidFill>
                </a:endParaRPr>
              </a:p>
            </p:txBody>
          </p:sp>
        </mc:Choice>
        <mc:Fallback xmlns="">
          <p:sp>
            <p:nvSpPr>
              <p:cNvPr id="141" name="文字方塊 140"/>
              <p:cNvSpPr txBox="1">
                <a:spLocks noRot="1" noChangeAspect="1" noMove="1" noResize="1" noEditPoints="1" noAdjustHandles="1" noChangeArrowheads="1" noChangeShapeType="1" noTextEdit="1"/>
              </p:cNvSpPr>
              <p:nvPr/>
            </p:nvSpPr>
            <p:spPr>
              <a:xfrm>
                <a:off x="4181363" y="4428586"/>
                <a:ext cx="4696286" cy="397032"/>
              </a:xfrm>
              <a:prstGeom prst="rect">
                <a:avLst/>
              </a:prstGeom>
              <a:blipFill>
                <a:blip r:embed="rId9"/>
                <a:stretch>
                  <a:fillRect l="-1299" t="-6061" r="-260" b="-25758"/>
                </a:stretch>
              </a:blipFill>
            </p:spPr>
            <p:txBody>
              <a:bodyPr/>
              <a:lstStyle/>
              <a:p>
                <a:r>
                  <a:rPr lang="en-US">
                    <a:noFill/>
                  </a:rPr>
                  <a:t> </a:t>
                </a:r>
              </a:p>
            </p:txBody>
          </p:sp>
        </mc:Fallback>
      </mc:AlternateContent>
      <p:pic>
        <p:nvPicPr>
          <p:cNvPr id="142" name="圖片 141"/>
          <p:cNvPicPr>
            <a:picLocks noChangeAspect="1"/>
          </p:cNvPicPr>
          <p:nvPr/>
        </p:nvPicPr>
        <p:blipFill>
          <a:blip r:embed="rId10" cstate="print"/>
          <a:stretch>
            <a:fillRect/>
          </a:stretch>
        </p:blipFill>
        <p:spPr>
          <a:xfrm>
            <a:off x="5501735" y="4902973"/>
            <a:ext cx="474269" cy="479443"/>
          </a:xfrm>
          <a:prstGeom prst="rect">
            <a:avLst/>
          </a:prstGeom>
          <a:ln w="38100">
            <a:solidFill>
              <a:schemeClr val="tx1"/>
            </a:solidFill>
          </a:ln>
        </p:spPr>
      </p:pic>
      <p:sp>
        <p:nvSpPr>
          <p:cNvPr id="143" name="文字方塊 142"/>
          <p:cNvSpPr txBox="1"/>
          <p:nvPr/>
        </p:nvSpPr>
        <p:spPr>
          <a:xfrm>
            <a:off x="4689889" y="4923088"/>
            <a:ext cx="800219" cy="397032"/>
          </a:xfrm>
          <a:prstGeom prst="rect">
            <a:avLst/>
          </a:prstGeom>
          <a:noFill/>
        </p:spPr>
        <p:txBody>
          <a:bodyPr wrap="none" rtlCol="0">
            <a:spAutoFit/>
          </a:bodyPr>
          <a:lstStyle/>
          <a:p>
            <a:r>
              <a:rPr lang="en-US" altLang="zh-TW" sz="1980" dirty="0">
                <a:solidFill>
                  <a:prstClr val="black"/>
                </a:solidFill>
              </a:rPr>
              <a:t>Input:</a:t>
            </a:r>
            <a:endParaRPr lang="zh-TW" altLang="en-US" sz="1980" dirty="0">
              <a:solidFill>
                <a:prstClr val="black"/>
              </a:solidFill>
            </a:endParaRPr>
          </a:p>
        </p:txBody>
      </p:sp>
      <p:sp>
        <p:nvSpPr>
          <p:cNvPr id="144" name="向右箭號 143"/>
          <p:cNvSpPr/>
          <p:nvPr/>
        </p:nvSpPr>
        <p:spPr>
          <a:xfrm>
            <a:off x="6094771" y="5022427"/>
            <a:ext cx="405640" cy="28153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485">
              <a:solidFill>
                <a:prstClr val="white"/>
              </a:solidFill>
            </a:endParaRPr>
          </a:p>
        </p:txBody>
      </p:sp>
      <p:sp>
        <p:nvSpPr>
          <p:cNvPr id="145" name="文字方塊 144"/>
          <p:cNvSpPr txBox="1"/>
          <p:nvPr/>
        </p:nvSpPr>
        <p:spPr>
          <a:xfrm>
            <a:off x="6536722" y="5546878"/>
            <a:ext cx="2898870" cy="397032"/>
          </a:xfrm>
          <a:prstGeom prst="rect">
            <a:avLst/>
          </a:prstGeom>
          <a:noFill/>
        </p:spPr>
        <p:txBody>
          <a:bodyPr wrap="none" rtlCol="0">
            <a:spAutoFit/>
          </a:bodyPr>
          <a:lstStyle/>
          <a:p>
            <a:r>
              <a:rPr lang="en-US" altLang="zh-TW" sz="1980" dirty="0">
                <a:solidFill>
                  <a:prstClr val="black"/>
                </a:solidFill>
              </a:rPr>
              <a:t>y</a:t>
            </a:r>
            <a:r>
              <a:rPr lang="en-US" altLang="zh-TW" sz="1980" baseline="-25000" dirty="0">
                <a:solidFill>
                  <a:prstClr val="black"/>
                </a:solidFill>
              </a:rPr>
              <a:t>2</a:t>
            </a:r>
            <a:r>
              <a:rPr lang="en-US" altLang="zh-TW" sz="1980" dirty="0">
                <a:solidFill>
                  <a:prstClr val="black"/>
                </a:solidFill>
              </a:rPr>
              <a:t> has the maximum value</a:t>
            </a:r>
            <a:endParaRPr lang="zh-TW" altLang="en-US" sz="1980" dirty="0">
              <a:solidFill>
                <a:prstClr val="black"/>
              </a:solidFill>
            </a:endParaRPr>
          </a:p>
        </p:txBody>
      </p:sp>
      <p:sp>
        <p:nvSpPr>
          <p:cNvPr id="146" name="文字方塊 145"/>
          <p:cNvSpPr txBox="1"/>
          <p:nvPr/>
        </p:nvSpPr>
        <p:spPr>
          <a:xfrm>
            <a:off x="4689889" y="5527381"/>
            <a:ext cx="800219" cy="397032"/>
          </a:xfrm>
          <a:prstGeom prst="rect">
            <a:avLst/>
          </a:prstGeom>
          <a:noFill/>
        </p:spPr>
        <p:txBody>
          <a:bodyPr wrap="none" rtlCol="0">
            <a:spAutoFit/>
          </a:bodyPr>
          <a:lstStyle/>
          <a:p>
            <a:r>
              <a:rPr lang="en-US" altLang="zh-TW" sz="1980" dirty="0">
                <a:solidFill>
                  <a:prstClr val="black"/>
                </a:solidFill>
              </a:rPr>
              <a:t>Input:</a:t>
            </a:r>
            <a:endParaRPr lang="zh-TW" altLang="en-US" sz="1980" dirty="0">
              <a:solidFill>
                <a:prstClr val="black"/>
              </a:solidFill>
            </a:endParaRPr>
          </a:p>
        </p:txBody>
      </p:sp>
      <p:sp>
        <p:nvSpPr>
          <p:cNvPr id="147" name="向右箭號 146"/>
          <p:cNvSpPr/>
          <p:nvPr/>
        </p:nvSpPr>
        <p:spPr>
          <a:xfrm>
            <a:off x="6094771" y="5626720"/>
            <a:ext cx="405640" cy="28153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485">
              <a:solidFill>
                <a:prstClr val="white"/>
              </a:solidFill>
            </a:endParaRPr>
          </a:p>
        </p:txBody>
      </p:sp>
      <p:pic>
        <p:nvPicPr>
          <p:cNvPr id="148" name="圖片 147"/>
          <p:cNvPicPr>
            <a:picLocks noChangeAspect="1"/>
          </p:cNvPicPr>
          <p:nvPr/>
        </p:nvPicPr>
        <p:blipFill>
          <a:blip r:embed="rId11" cstate="print"/>
          <a:stretch>
            <a:fillRect/>
          </a:stretch>
        </p:blipFill>
        <p:spPr>
          <a:xfrm>
            <a:off x="5482370" y="5507768"/>
            <a:ext cx="499894" cy="496284"/>
          </a:xfrm>
          <a:prstGeom prst="rect">
            <a:avLst/>
          </a:prstGeom>
          <a:ln w="38100">
            <a:solidFill>
              <a:schemeClr val="tx1"/>
            </a:solidFill>
          </a:ln>
        </p:spPr>
      </p:pic>
      <p:sp>
        <p:nvSpPr>
          <p:cNvPr id="149" name="文字方塊 148"/>
          <p:cNvSpPr txBox="1"/>
          <p:nvPr/>
        </p:nvSpPr>
        <p:spPr>
          <a:xfrm>
            <a:off x="8638419" y="2183708"/>
            <a:ext cx="710847" cy="3970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1980" dirty="0">
                <a:solidFill>
                  <a:prstClr val="white"/>
                </a:solidFill>
              </a:rPr>
              <a:t>is 1</a:t>
            </a:r>
            <a:endParaRPr lang="zh-TW" altLang="en-US" sz="1980" dirty="0">
              <a:solidFill>
                <a:prstClr val="white"/>
              </a:solidFill>
            </a:endParaRPr>
          </a:p>
        </p:txBody>
      </p:sp>
      <p:sp>
        <p:nvSpPr>
          <p:cNvPr id="150" name="文字方塊 149"/>
          <p:cNvSpPr txBox="1"/>
          <p:nvPr/>
        </p:nvSpPr>
        <p:spPr>
          <a:xfrm>
            <a:off x="8650479" y="2859980"/>
            <a:ext cx="698786" cy="3970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1980" dirty="0">
                <a:solidFill>
                  <a:prstClr val="white"/>
                </a:solidFill>
              </a:rPr>
              <a:t>is 2</a:t>
            </a:r>
            <a:endParaRPr lang="zh-TW" altLang="en-US" sz="1980" dirty="0">
              <a:solidFill>
                <a:prstClr val="white"/>
              </a:solidFill>
            </a:endParaRPr>
          </a:p>
        </p:txBody>
      </p:sp>
      <p:sp>
        <p:nvSpPr>
          <p:cNvPr id="151" name="文字方塊 150"/>
          <p:cNvSpPr txBox="1"/>
          <p:nvPr/>
        </p:nvSpPr>
        <p:spPr>
          <a:xfrm>
            <a:off x="8660582" y="3872147"/>
            <a:ext cx="688682" cy="3970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1980" dirty="0">
                <a:solidFill>
                  <a:prstClr val="white"/>
                </a:solidFill>
              </a:rPr>
              <a:t>is 0</a:t>
            </a:r>
            <a:endParaRPr lang="zh-TW" altLang="en-US" sz="1980" dirty="0">
              <a:solidFill>
                <a:prstClr val="white"/>
              </a:solidFill>
            </a:endParaRPr>
          </a:p>
        </p:txBody>
      </p:sp>
      <p:sp>
        <p:nvSpPr>
          <p:cNvPr id="152" name="矩形 151"/>
          <p:cNvSpPr/>
          <p:nvPr/>
        </p:nvSpPr>
        <p:spPr>
          <a:xfrm>
            <a:off x="5262231" y="4811036"/>
            <a:ext cx="3269232" cy="10972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310" dirty="0">
                <a:solidFill>
                  <a:prstClr val="white"/>
                </a:solidFill>
              </a:rPr>
              <a:t>How to let the neural network achieve this</a:t>
            </a:r>
            <a:endParaRPr lang="zh-TW" altLang="en-US" sz="2310" dirty="0">
              <a:solidFill>
                <a:prstClr val="white"/>
              </a:solidFill>
            </a:endParaRPr>
          </a:p>
        </p:txBody>
      </p:sp>
      <p:sp>
        <p:nvSpPr>
          <p:cNvPr id="153" name="矩形 152"/>
          <p:cNvSpPr/>
          <p:nvPr/>
        </p:nvSpPr>
        <p:spPr>
          <a:xfrm>
            <a:off x="4181363" y="4424702"/>
            <a:ext cx="5300420" cy="1683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3" name="文字方塊 2"/>
              <p:cNvSpPr txBox="1"/>
              <p:nvPr/>
            </p:nvSpPr>
            <p:spPr>
              <a:xfrm>
                <a:off x="4865949" y="1776257"/>
                <a:ext cx="3969998"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310" i="1">
                          <a:solidFill>
                            <a:prstClr val="black"/>
                          </a:solidFill>
                          <a:latin typeface="Cambria Math" panose="02040503050406030204" pitchFamily="18" charset="0"/>
                        </a:rPr>
                        <m:t>𝜃</m:t>
                      </m:r>
                      <m:r>
                        <a:rPr lang="en-US" altLang="zh-TW" sz="2310" i="1">
                          <a:solidFill>
                            <a:prstClr val="black"/>
                          </a:solidFill>
                          <a:latin typeface="Cambria Math" panose="02040503050406030204" pitchFamily="18" charset="0"/>
                        </a:rPr>
                        <m:t>=</m:t>
                      </m:r>
                      <m:d>
                        <m:dPr>
                          <m:begChr m:val="{"/>
                          <m:endChr m:val="}"/>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en-US" altLang="zh-TW" sz="2310" i="1">
                                  <a:solidFill>
                                    <a:prstClr val="black"/>
                                  </a:solidFill>
                                  <a:latin typeface="Cambria Math" panose="02040503050406030204" pitchFamily="18" charset="0"/>
                                </a:rPr>
                                <m:t>𝑊</m:t>
                              </m:r>
                            </m:e>
                            <m:sup>
                              <m:r>
                                <a:rPr lang="en-US" altLang="zh-TW" sz="2310" i="1">
                                  <a:solidFill>
                                    <a:prstClr val="black"/>
                                  </a:solidFill>
                                  <a:latin typeface="Cambria Math" panose="02040503050406030204" pitchFamily="18" charset="0"/>
                                </a:rPr>
                                <m:t>1</m:t>
                              </m:r>
                            </m:sup>
                          </m:sSup>
                          <m:r>
                            <a:rPr lang="en-US" altLang="zh-TW" sz="2310" i="1">
                              <a:solidFill>
                                <a:prstClr val="black"/>
                              </a:solidFill>
                              <a:latin typeface="Cambria Math" panose="02040503050406030204" pitchFamily="18" charset="0"/>
                            </a:rPr>
                            <m:t>,</m:t>
                          </m:r>
                          <m:sSup>
                            <m:sSupPr>
                              <m:ctrlPr>
                                <a:rPr lang="en-US" altLang="zh-TW" sz="2310" i="1">
                                  <a:solidFill>
                                    <a:prstClr val="black"/>
                                  </a:solidFill>
                                  <a:latin typeface="Cambria Math" panose="02040503050406030204" pitchFamily="18" charset="0"/>
                                </a:rPr>
                              </m:ctrlPr>
                            </m:sSupPr>
                            <m:e>
                              <m:r>
                                <a:rPr lang="en-US" altLang="zh-TW" sz="2310" i="1">
                                  <a:solidFill>
                                    <a:prstClr val="black"/>
                                  </a:solidFill>
                                  <a:latin typeface="Cambria Math" panose="02040503050406030204" pitchFamily="18" charset="0"/>
                                </a:rPr>
                                <m:t>𝑏</m:t>
                              </m:r>
                            </m:e>
                            <m:sup>
                              <m:r>
                                <a:rPr lang="en-US" altLang="zh-TW" sz="2310" i="1">
                                  <a:solidFill>
                                    <a:prstClr val="black"/>
                                  </a:solidFill>
                                  <a:latin typeface="Cambria Math" panose="02040503050406030204" pitchFamily="18" charset="0"/>
                                </a:rPr>
                                <m:t>1</m:t>
                              </m:r>
                            </m:sup>
                          </m:sSup>
                          <m:r>
                            <a:rPr lang="en-US" altLang="zh-TW" sz="2310" i="1">
                              <a:solidFill>
                                <a:prstClr val="black"/>
                              </a:solidFill>
                              <a:latin typeface="Cambria Math" panose="02040503050406030204" pitchFamily="18" charset="0"/>
                            </a:rPr>
                            <m:t>,</m:t>
                          </m:r>
                          <m:sSup>
                            <m:sSupPr>
                              <m:ctrlPr>
                                <a:rPr lang="en-US" altLang="zh-TW" sz="2310" i="1">
                                  <a:solidFill>
                                    <a:prstClr val="black"/>
                                  </a:solidFill>
                                  <a:latin typeface="Cambria Math" panose="02040503050406030204" pitchFamily="18" charset="0"/>
                                </a:rPr>
                              </m:ctrlPr>
                            </m:sSupPr>
                            <m:e>
                              <m:r>
                                <a:rPr lang="en-US" altLang="zh-TW" sz="2310" i="1">
                                  <a:solidFill>
                                    <a:prstClr val="black"/>
                                  </a:solidFill>
                                  <a:latin typeface="Cambria Math" panose="02040503050406030204" pitchFamily="18" charset="0"/>
                                </a:rPr>
                                <m:t>𝑊</m:t>
                              </m:r>
                            </m:e>
                            <m:sup>
                              <m:r>
                                <a:rPr lang="en-US" altLang="zh-TW" sz="2310" i="1">
                                  <a:solidFill>
                                    <a:prstClr val="black"/>
                                  </a:solidFill>
                                  <a:latin typeface="Cambria Math" panose="02040503050406030204" pitchFamily="18" charset="0"/>
                                </a:rPr>
                                <m:t>2</m:t>
                              </m:r>
                            </m:sup>
                          </m:sSup>
                          <m:r>
                            <a:rPr lang="en-US" altLang="zh-TW" sz="2310" i="1">
                              <a:solidFill>
                                <a:prstClr val="black"/>
                              </a:solidFill>
                              <a:latin typeface="Cambria Math" panose="02040503050406030204" pitchFamily="18" charset="0"/>
                            </a:rPr>
                            <m:t>,</m:t>
                          </m:r>
                          <m:sSup>
                            <m:sSupPr>
                              <m:ctrlPr>
                                <a:rPr lang="en-US" altLang="zh-TW" sz="2310" i="1">
                                  <a:solidFill>
                                    <a:prstClr val="black"/>
                                  </a:solidFill>
                                  <a:latin typeface="Cambria Math" panose="02040503050406030204" pitchFamily="18" charset="0"/>
                                </a:rPr>
                              </m:ctrlPr>
                            </m:sSupPr>
                            <m:e>
                              <m:r>
                                <a:rPr lang="en-US" altLang="zh-TW" sz="2310" i="1">
                                  <a:solidFill>
                                    <a:prstClr val="black"/>
                                  </a:solidFill>
                                  <a:latin typeface="Cambria Math" panose="02040503050406030204" pitchFamily="18" charset="0"/>
                                </a:rPr>
                                <m:t>𝑏</m:t>
                              </m:r>
                            </m:e>
                            <m:sup>
                              <m:r>
                                <a:rPr lang="en-US" altLang="zh-TW" sz="2310" i="1">
                                  <a:solidFill>
                                    <a:prstClr val="black"/>
                                  </a:solidFill>
                                  <a:latin typeface="Cambria Math" panose="02040503050406030204" pitchFamily="18" charset="0"/>
                                </a:rPr>
                                <m:t>2</m:t>
                              </m:r>
                            </m:sup>
                          </m:sSup>
                          <m:r>
                            <a:rPr lang="en-US" altLang="zh-TW"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ea typeface="Cambria Math" panose="02040503050406030204" pitchFamily="18" charset="0"/>
                            </a:rPr>
                            <m:t>⋯</m:t>
                          </m:r>
                          <m:sSup>
                            <m:sSupPr>
                              <m:ctrlPr>
                                <a:rPr lang="en-US" altLang="zh-TW" sz="2310" i="1">
                                  <a:solidFill>
                                    <a:prstClr val="black"/>
                                  </a:solidFill>
                                  <a:latin typeface="Cambria Math" panose="02040503050406030204" pitchFamily="18" charset="0"/>
                                </a:rPr>
                              </m:ctrlPr>
                            </m:sSupPr>
                            <m:e>
                              <m:r>
                                <a:rPr lang="en-US" altLang="zh-TW" sz="2310" i="1">
                                  <a:solidFill>
                                    <a:prstClr val="black"/>
                                  </a:solidFill>
                                  <a:latin typeface="Cambria Math" panose="02040503050406030204" pitchFamily="18" charset="0"/>
                                </a:rPr>
                                <m:t>𝑊</m:t>
                              </m:r>
                            </m:e>
                            <m:sup>
                              <m:r>
                                <a:rPr lang="en-US" altLang="zh-TW" sz="2310" i="1">
                                  <a:solidFill>
                                    <a:prstClr val="black"/>
                                  </a:solidFill>
                                  <a:latin typeface="Cambria Math" panose="02040503050406030204" pitchFamily="18" charset="0"/>
                                </a:rPr>
                                <m:t>𝐿</m:t>
                              </m:r>
                            </m:sup>
                          </m:sSup>
                          <m:r>
                            <a:rPr lang="en-US" altLang="zh-TW" sz="2310" i="1">
                              <a:solidFill>
                                <a:prstClr val="black"/>
                              </a:solidFill>
                              <a:latin typeface="Cambria Math" panose="02040503050406030204" pitchFamily="18" charset="0"/>
                            </a:rPr>
                            <m:t>,</m:t>
                          </m:r>
                          <m:sSup>
                            <m:sSupPr>
                              <m:ctrlPr>
                                <a:rPr lang="en-US" altLang="zh-TW" sz="2310" i="1">
                                  <a:solidFill>
                                    <a:prstClr val="black"/>
                                  </a:solidFill>
                                  <a:latin typeface="Cambria Math" panose="02040503050406030204" pitchFamily="18" charset="0"/>
                                </a:rPr>
                              </m:ctrlPr>
                            </m:sSupPr>
                            <m:e>
                              <m:r>
                                <a:rPr lang="en-US" altLang="zh-TW" sz="2310" i="1">
                                  <a:solidFill>
                                    <a:prstClr val="black"/>
                                  </a:solidFill>
                                  <a:latin typeface="Cambria Math" panose="02040503050406030204" pitchFamily="18" charset="0"/>
                                </a:rPr>
                                <m:t>𝑏</m:t>
                              </m:r>
                            </m:e>
                            <m:sup>
                              <m:r>
                                <a:rPr lang="en-US" altLang="zh-TW" sz="2310" i="1">
                                  <a:solidFill>
                                    <a:prstClr val="black"/>
                                  </a:solidFill>
                                  <a:latin typeface="Cambria Math" panose="02040503050406030204" pitchFamily="18" charset="0"/>
                                </a:rPr>
                                <m:t>𝐿</m:t>
                              </m:r>
                            </m:sup>
                          </m:sSup>
                        </m:e>
                      </m:d>
                    </m:oMath>
                  </m:oMathPara>
                </a14:m>
                <a:endParaRPr lang="zh-TW" altLang="en-US" sz="2310" dirty="0">
                  <a:solidFill>
                    <a:prstClr val="black"/>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4865949" y="1776257"/>
                <a:ext cx="3969998" cy="355482"/>
              </a:xfrm>
              <a:prstGeom prst="rect">
                <a:avLst/>
              </a:prstGeom>
              <a:blipFill>
                <a:blip r:embed="rId12"/>
                <a:stretch>
                  <a:fillRect l="-768" t="-1695" b="-6780"/>
                </a:stretch>
              </a:blipFill>
            </p:spPr>
            <p:txBody>
              <a:bodyPr/>
              <a:lstStyle/>
              <a:p>
                <a:r>
                  <a:rPr lang="en-US">
                    <a:noFill/>
                  </a:rPr>
                  <a:t> </a:t>
                </a:r>
              </a:p>
            </p:txBody>
          </p:sp>
        </mc:Fallback>
      </mc:AlternateContent>
      <p:grpSp>
        <p:nvGrpSpPr>
          <p:cNvPr id="70" name="群組 79">
            <a:extLst>
              <a:ext uri="{FF2B5EF4-FFF2-40B4-BE49-F238E27FC236}">
                <a16:creationId xmlns:a16="http://schemas.microsoft.com/office/drawing/2014/main" id="{120FE680-897A-4C76-875A-AF229338C77A}"/>
              </a:ext>
            </a:extLst>
          </p:cNvPr>
          <p:cNvGrpSpPr/>
          <p:nvPr/>
        </p:nvGrpSpPr>
        <p:grpSpPr>
          <a:xfrm>
            <a:off x="7195574" y="2168565"/>
            <a:ext cx="615732" cy="2214278"/>
            <a:chOff x="6046929" y="2216766"/>
            <a:chExt cx="746342" cy="2683974"/>
          </a:xfrm>
        </p:grpSpPr>
        <p:sp>
          <p:nvSpPr>
            <p:cNvPr id="71" name="矩形 62">
              <a:extLst>
                <a:ext uri="{FF2B5EF4-FFF2-40B4-BE49-F238E27FC236}">
                  <a16:creationId xmlns:a16="http://schemas.microsoft.com/office/drawing/2014/main" id="{BACB484C-2993-4283-A808-14C1EDBFEA6F}"/>
                </a:ext>
              </a:extLst>
            </p:cNvPr>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485">
                <a:solidFill>
                  <a:prstClr val="black"/>
                </a:solidFill>
              </a:endParaRPr>
            </a:p>
          </p:txBody>
        </p:sp>
        <p:sp>
          <p:nvSpPr>
            <p:cNvPr id="93" name="橢圓 28">
              <a:extLst>
                <a:ext uri="{FF2B5EF4-FFF2-40B4-BE49-F238E27FC236}">
                  <a16:creationId xmlns:a16="http://schemas.microsoft.com/office/drawing/2014/main" id="{DCC0DEA5-3D77-465C-9AE3-4281E6122C76}"/>
                </a:ext>
              </a:extLst>
            </p:cNvPr>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485">
                <a:solidFill>
                  <a:prstClr val="black"/>
                </a:solidFill>
              </a:endParaRPr>
            </a:p>
          </p:txBody>
        </p:sp>
        <p:sp>
          <p:nvSpPr>
            <p:cNvPr id="94" name="橢圓 29">
              <a:extLst>
                <a:ext uri="{FF2B5EF4-FFF2-40B4-BE49-F238E27FC236}">
                  <a16:creationId xmlns:a16="http://schemas.microsoft.com/office/drawing/2014/main" id="{267FBF7B-E743-4465-A2EC-237FD1B5B77A}"/>
                </a:ext>
              </a:extLst>
            </p:cNvPr>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485">
                <a:solidFill>
                  <a:prstClr val="black"/>
                </a:solidFill>
              </a:endParaRPr>
            </a:p>
          </p:txBody>
        </p:sp>
        <p:sp>
          <p:nvSpPr>
            <p:cNvPr id="95" name="橢圓 30">
              <a:extLst>
                <a:ext uri="{FF2B5EF4-FFF2-40B4-BE49-F238E27FC236}">
                  <a16:creationId xmlns:a16="http://schemas.microsoft.com/office/drawing/2014/main" id="{A430B32D-A36B-442E-A754-96A1162ED97F}"/>
                </a:ext>
              </a:extLst>
            </p:cNvPr>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485">
                <a:solidFill>
                  <a:prstClr val="black"/>
                </a:solidFill>
              </a:endParaRPr>
            </a:p>
          </p:txBody>
        </p:sp>
        <p:sp>
          <p:nvSpPr>
            <p:cNvPr id="96" name="文字方塊 31">
              <a:extLst>
                <a:ext uri="{FF2B5EF4-FFF2-40B4-BE49-F238E27FC236}">
                  <a16:creationId xmlns:a16="http://schemas.microsoft.com/office/drawing/2014/main" id="{57B5BCD9-D1CC-4E6E-BBFE-271CC61B2EAA}"/>
                </a:ext>
              </a:extLst>
            </p:cNvPr>
            <p:cNvSpPr txBox="1"/>
            <p:nvPr/>
          </p:nvSpPr>
          <p:spPr>
            <a:xfrm rot="5400000">
              <a:off x="6129396" y="3632685"/>
              <a:ext cx="769257" cy="542806"/>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grpSp>
    </p:spTree>
    <p:extLst>
      <p:ext uri="{BB962C8B-B14F-4D97-AF65-F5344CB8AC3E}">
        <p14:creationId xmlns:p14="http://schemas.microsoft.com/office/powerpoint/2010/main" val="379395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animBg="1"/>
      <p:bldP spid="143" grpId="0"/>
      <p:bldP spid="144" grpId="0" animBg="1"/>
      <p:bldP spid="145" grpId="0"/>
      <p:bldP spid="146" grpId="0"/>
      <p:bldP spid="147" grpId="0" animBg="1"/>
      <p:bldP spid="152" grpId="0" animBg="1"/>
      <p:bldP spid="153"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11134-006B-486E-A6DF-0A7F4F13165B}"/>
              </a:ext>
            </a:extLst>
          </p:cNvPr>
          <p:cNvSpPr>
            <a:spLocks noGrp="1"/>
          </p:cNvSpPr>
          <p:nvPr>
            <p:ph type="title"/>
          </p:nvPr>
        </p:nvSpPr>
        <p:spPr/>
        <p:txBody>
          <a:bodyPr/>
          <a:lstStyle/>
          <a:p>
            <a:r>
              <a:rPr lang="en-IN" b="1" dirty="0">
                <a:effectLst/>
                <a:cs typeface="Calibri" panose="020F0502020204030204" pitchFamily="34" charset="0"/>
              </a:rPr>
              <a:t>Parameters vs Hyperparameters</a:t>
            </a:r>
            <a:endParaRPr lang="en-IN" dirty="0">
              <a:cs typeface="Calibri" panose="020F0502020204030204" pitchFamily="34" charset="0"/>
            </a:endParaRPr>
          </a:p>
        </p:txBody>
      </p:sp>
      <p:sp>
        <p:nvSpPr>
          <p:cNvPr id="3" name="Content Placeholder 2">
            <a:extLst>
              <a:ext uri="{FF2B5EF4-FFF2-40B4-BE49-F238E27FC236}">
                <a16:creationId xmlns:a16="http://schemas.microsoft.com/office/drawing/2014/main" id="{8F7E6803-286A-4017-9E09-929031A0EC12}"/>
              </a:ext>
            </a:extLst>
          </p:cNvPr>
          <p:cNvSpPr>
            <a:spLocks noGrp="1"/>
          </p:cNvSpPr>
          <p:nvPr>
            <p:ph idx="1"/>
          </p:nvPr>
        </p:nvSpPr>
        <p:spPr>
          <a:xfrm>
            <a:off x="119336" y="1421158"/>
            <a:ext cx="7344817" cy="4484787"/>
          </a:xfrm>
        </p:spPr>
        <p:txBody>
          <a:bodyPr>
            <a:normAutofit fontScale="92500" lnSpcReduction="20000"/>
          </a:bodyPr>
          <a:lstStyle/>
          <a:p>
            <a:pPr algn="just" fontAlgn="base"/>
            <a:r>
              <a:rPr lang="en-US" i="0" dirty="0">
                <a:effectLst/>
                <a:cs typeface="Calibri" panose="020F0502020204030204" pitchFamily="34" charset="0"/>
              </a:rPr>
              <a:t>A model parameter is a variable of the selected model which can be estimated by fitting the given data to the model.</a:t>
            </a:r>
          </a:p>
          <a:p>
            <a:pPr algn="just"/>
            <a:r>
              <a:rPr lang="en-US" dirty="0"/>
              <a:t>Hyperparameter is a parameter from a prior distribution; it captures the prior belief before data is observed. </a:t>
            </a:r>
          </a:p>
          <a:p>
            <a:pPr lvl="1" algn="just"/>
            <a:r>
              <a:rPr lang="en-US" dirty="0"/>
              <a:t>These are the parameters that control the model parameters</a:t>
            </a:r>
          </a:p>
          <a:p>
            <a:pPr lvl="1" algn="just"/>
            <a:r>
              <a:rPr lang="en-US" dirty="0"/>
              <a:t>In any machine learning algorithm, these parameters need to be initialized before training a model.</a:t>
            </a:r>
            <a:endParaRPr lang="en-IN" dirty="0"/>
          </a:p>
        </p:txBody>
      </p:sp>
      <p:pic>
        <p:nvPicPr>
          <p:cNvPr id="6" name="Picture 5">
            <a:extLst>
              <a:ext uri="{FF2B5EF4-FFF2-40B4-BE49-F238E27FC236}">
                <a16:creationId xmlns:a16="http://schemas.microsoft.com/office/drawing/2014/main" id="{7632BE48-2955-444C-9B13-DA5C375E55EA}"/>
              </a:ext>
            </a:extLst>
          </p:cNvPr>
          <p:cNvPicPr>
            <a:picLocks noChangeAspect="1"/>
          </p:cNvPicPr>
          <p:nvPr/>
        </p:nvPicPr>
        <p:blipFill>
          <a:blip r:embed="rId2"/>
          <a:stretch>
            <a:fillRect/>
          </a:stretch>
        </p:blipFill>
        <p:spPr>
          <a:xfrm>
            <a:off x="7752184" y="1421158"/>
            <a:ext cx="3312368" cy="2175009"/>
          </a:xfrm>
          <a:prstGeom prst="rect">
            <a:avLst/>
          </a:prstGeom>
        </p:spPr>
      </p:pic>
      <p:pic>
        <p:nvPicPr>
          <p:cNvPr id="8" name="Picture 7">
            <a:extLst>
              <a:ext uri="{FF2B5EF4-FFF2-40B4-BE49-F238E27FC236}">
                <a16:creationId xmlns:a16="http://schemas.microsoft.com/office/drawing/2014/main" id="{9C0B8C4B-63B3-494D-934B-4A6FA1CE34F4}"/>
              </a:ext>
            </a:extLst>
          </p:cNvPr>
          <p:cNvPicPr>
            <a:picLocks noChangeAspect="1"/>
          </p:cNvPicPr>
          <p:nvPr/>
        </p:nvPicPr>
        <p:blipFill>
          <a:blip r:embed="rId3"/>
          <a:stretch>
            <a:fillRect/>
          </a:stretch>
        </p:blipFill>
        <p:spPr>
          <a:xfrm>
            <a:off x="7608168" y="4017519"/>
            <a:ext cx="3312368" cy="1815881"/>
          </a:xfrm>
          <a:prstGeom prst="rect">
            <a:avLst/>
          </a:prstGeom>
        </p:spPr>
      </p:pic>
      <p:sp>
        <p:nvSpPr>
          <p:cNvPr id="9" name="TextBox 8">
            <a:extLst>
              <a:ext uri="{FF2B5EF4-FFF2-40B4-BE49-F238E27FC236}">
                <a16:creationId xmlns:a16="http://schemas.microsoft.com/office/drawing/2014/main" id="{8AECDB41-F212-4EE2-ACD9-DD0507D82BC9}"/>
              </a:ext>
            </a:extLst>
          </p:cNvPr>
          <p:cNvSpPr txBox="1"/>
          <p:nvPr/>
        </p:nvSpPr>
        <p:spPr>
          <a:xfrm>
            <a:off x="4732960" y="6323707"/>
            <a:ext cx="6038447" cy="215444"/>
          </a:xfrm>
          <a:prstGeom prst="rect">
            <a:avLst/>
          </a:prstGeom>
          <a:noFill/>
        </p:spPr>
        <p:txBody>
          <a:bodyPr wrap="square" rtlCol="0">
            <a:spAutoFit/>
          </a:bodyPr>
          <a:lstStyle/>
          <a:p>
            <a:r>
              <a:rPr lang="en-US" sz="800" dirty="0">
                <a:solidFill>
                  <a:srgbClr val="C00000"/>
                </a:solidFill>
              </a:rPr>
              <a:t>Image Source: https://www.slideshare.net/AliceZheng3/evaluating-machine-learning-models-a-beginners-guide</a:t>
            </a:r>
            <a:endParaRPr lang="en-IN" sz="800" dirty="0">
              <a:solidFill>
                <a:srgbClr val="C00000"/>
              </a:solidFill>
            </a:endParaRPr>
          </a:p>
        </p:txBody>
      </p:sp>
    </p:spTree>
    <p:extLst>
      <p:ext uri="{BB962C8B-B14F-4D97-AF65-F5344CB8AC3E}">
        <p14:creationId xmlns:p14="http://schemas.microsoft.com/office/powerpoint/2010/main" val="1788608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11134-006B-486E-A6DF-0A7F4F13165B}"/>
              </a:ext>
            </a:extLst>
          </p:cNvPr>
          <p:cNvSpPr>
            <a:spLocks noGrp="1"/>
          </p:cNvSpPr>
          <p:nvPr>
            <p:ph type="title"/>
          </p:nvPr>
        </p:nvSpPr>
        <p:spPr>
          <a:xfrm>
            <a:off x="1569721" y="762000"/>
            <a:ext cx="7257415" cy="438150"/>
          </a:xfrm>
        </p:spPr>
        <p:txBody>
          <a:bodyPr>
            <a:normAutofit fontScale="90000"/>
          </a:bodyPr>
          <a:lstStyle/>
          <a:p>
            <a:r>
              <a:rPr lang="en-US" dirty="0"/>
              <a:t>Deep Neural Network: </a:t>
            </a:r>
            <a:r>
              <a:rPr lang="en-IN" b="1" dirty="0">
                <a:effectLst/>
                <a:latin typeface="OpenSans"/>
              </a:rPr>
              <a:t>Parameters vs Hyperparameters</a:t>
            </a:r>
            <a:endParaRPr lang="en-IN"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7E6803-286A-4017-9E09-929031A0EC12}"/>
                  </a:ext>
                </a:extLst>
              </p:cNvPr>
              <p:cNvSpPr>
                <a:spLocks noGrp="1"/>
              </p:cNvSpPr>
              <p:nvPr>
                <p:ph idx="1"/>
              </p:nvPr>
            </p:nvSpPr>
            <p:spPr>
              <a:xfrm>
                <a:off x="1569722" y="1412777"/>
                <a:ext cx="6038447" cy="4484787"/>
              </a:xfrm>
            </p:spPr>
            <p:txBody>
              <a:bodyPr>
                <a:normAutofit fontScale="85000" lnSpcReduction="10000"/>
              </a:bodyPr>
              <a:lstStyle/>
              <a:p>
                <a:pPr algn="just"/>
                <a:r>
                  <a:rPr lang="en-US" dirty="0"/>
                  <a:t>Parameters:   </a:t>
                </a:r>
              </a:p>
              <a:p>
                <a:pPr lvl="1" algn="just"/>
                <a:r>
                  <a:rPr lang="en-US" dirty="0"/>
                  <a:t> </a:t>
                </a:r>
                <a14:m>
                  <m:oMath xmlns:m="http://schemas.openxmlformats.org/officeDocument/2006/math">
                    <m:sSup>
                      <m:sSupPr>
                        <m:ctrlPr>
                          <a:rPr lang="en-US" altLang="zh-TW" i="1">
                            <a:solidFill>
                              <a:prstClr val="black"/>
                            </a:solidFill>
                            <a:latin typeface="Cambria Math" panose="02040503050406030204" pitchFamily="18" charset="0"/>
                          </a:rPr>
                        </m:ctrlPr>
                      </m:sSupPr>
                      <m:e>
                        <m:r>
                          <a:rPr lang="en-US" altLang="zh-TW" i="1">
                            <a:solidFill>
                              <a:prstClr val="black"/>
                            </a:solidFill>
                            <a:latin typeface="Cambria Math" panose="02040503050406030204" pitchFamily="18" charset="0"/>
                          </a:rPr>
                          <m:t>𝑊</m:t>
                        </m:r>
                      </m:e>
                      <m:sup>
                        <m:r>
                          <a:rPr lang="en-US" altLang="zh-TW" i="1">
                            <a:solidFill>
                              <a:prstClr val="black"/>
                            </a:solidFill>
                            <a:latin typeface="Cambria Math" panose="02040503050406030204" pitchFamily="18" charset="0"/>
                          </a:rPr>
                          <m:t>1</m:t>
                        </m:r>
                      </m:sup>
                    </m:sSup>
                    <m:r>
                      <a:rPr lang="en-US" altLang="zh-TW" i="1">
                        <a:solidFill>
                          <a:prstClr val="black"/>
                        </a:solidFill>
                        <a:latin typeface="Cambria Math" panose="02040503050406030204" pitchFamily="18" charset="0"/>
                      </a:rPr>
                      <m:t>,</m:t>
                    </m:r>
                    <m:sSup>
                      <m:sSupPr>
                        <m:ctrlPr>
                          <a:rPr lang="en-US" altLang="zh-TW" i="1">
                            <a:solidFill>
                              <a:prstClr val="black"/>
                            </a:solidFill>
                            <a:latin typeface="Cambria Math" panose="02040503050406030204" pitchFamily="18" charset="0"/>
                          </a:rPr>
                        </m:ctrlPr>
                      </m:sSupPr>
                      <m:e>
                        <m:r>
                          <a:rPr lang="en-US" altLang="zh-TW" i="1">
                            <a:solidFill>
                              <a:prstClr val="black"/>
                            </a:solidFill>
                            <a:latin typeface="Cambria Math" panose="02040503050406030204" pitchFamily="18" charset="0"/>
                          </a:rPr>
                          <m:t>𝑏</m:t>
                        </m:r>
                      </m:e>
                      <m:sup>
                        <m:r>
                          <a:rPr lang="en-US" altLang="zh-TW" i="1">
                            <a:solidFill>
                              <a:prstClr val="black"/>
                            </a:solidFill>
                            <a:latin typeface="Cambria Math" panose="02040503050406030204" pitchFamily="18" charset="0"/>
                          </a:rPr>
                          <m:t>1</m:t>
                        </m:r>
                      </m:sup>
                    </m:sSup>
                    <m:r>
                      <a:rPr lang="en-US" altLang="zh-TW" i="1">
                        <a:solidFill>
                          <a:prstClr val="black"/>
                        </a:solidFill>
                        <a:latin typeface="Cambria Math" panose="02040503050406030204" pitchFamily="18" charset="0"/>
                      </a:rPr>
                      <m:t>,</m:t>
                    </m:r>
                    <m:sSup>
                      <m:sSupPr>
                        <m:ctrlPr>
                          <a:rPr lang="en-US" altLang="zh-TW" i="1">
                            <a:solidFill>
                              <a:prstClr val="black"/>
                            </a:solidFill>
                            <a:latin typeface="Cambria Math" panose="02040503050406030204" pitchFamily="18" charset="0"/>
                          </a:rPr>
                        </m:ctrlPr>
                      </m:sSupPr>
                      <m:e>
                        <m:r>
                          <a:rPr lang="en-US" altLang="zh-TW" i="1">
                            <a:solidFill>
                              <a:prstClr val="black"/>
                            </a:solidFill>
                            <a:latin typeface="Cambria Math" panose="02040503050406030204" pitchFamily="18" charset="0"/>
                          </a:rPr>
                          <m:t>𝑊</m:t>
                        </m:r>
                      </m:e>
                      <m:sup>
                        <m:r>
                          <a:rPr lang="en-US" altLang="zh-TW" i="1">
                            <a:solidFill>
                              <a:prstClr val="black"/>
                            </a:solidFill>
                            <a:latin typeface="Cambria Math" panose="02040503050406030204" pitchFamily="18" charset="0"/>
                          </a:rPr>
                          <m:t>2</m:t>
                        </m:r>
                      </m:sup>
                    </m:sSup>
                    <m:r>
                      <a:rPr lang="en-US" altLang="zh-TW" i="1">
                        <a:solidFill>
                          <a:prstClr val="black"/>
                        </a:solidFill>
                        <a:latin typeface="Cambria Math" panose="02040503050406030204" pitchFamily="18" charset="0"/>
                      </a:rPr>
                      <m:t>,</m:t>
                    </m:r>
                    <m:sSup>
                      <m:sSupPr>
                        <m:ctrlPr>
                          <a:rPr lang="en-US" altLang="zh-TW" i="1">
                            <a:solidFill>
                              <a:prstClr val="black"/>
                            </a:solidFill>
                            <a:latin typeface="Cambria Math" panose="02040503050406030204" pitchFamily="18" charset="0"/>
                          </a:rPr>
                        </m:ctrlPr>
                      </m:sSupPr>
                      <m:e>
                        <m:r>
                          <a:rPr lang="en-US" altLang="zh-TW" i="1">
                            <a:solidFill>
                              <a:prstClr val="black"/>
                            </a:solidFill>
                            <a:latin typeface="Cambria Math" panose="02040503050406030204" pitchFamily="18" charset="0"/>
                          </a:rPr>
                          <m:t>𝑏</m:t>
                        </m:r>
                      </m:e>
                      <m:sup>
                        <m:r>
                          <a:rPr lang="en-US" altLang="zh-TW" i="1">
                            <a:solidFill>
                              <a:prstClr val="black"/>
                            </a:solidFill>
                            <a:latin typeface="Cambria Math" panose="02040503050406030204" pitchFamily="18" charset="0"/>
                          </a:rPr>
                          <m:t>2</m:t>
                        </m:r>
                      </m:sup>
                    </m:sSup>
                    <m:r>
                      <a:rPr lang="en-US" altLang="zh-TW" i="1">
                        <a:solidFill>
                          <a:prstClr val="black"/>
                        </a:solidFill>
                        <a:latin typeface="Cambria Math" panose="02040503050406030204" pitchFamily="18" charset="0"/>
                      </a:rPr>
                      <m:t>,</m:t>
                    </m:r>
                    <m:r>
                      <a:rPr lang="en-US" altLang="zh-TW" i="1">
                        <a:solidFill>
                          <a:prstClr val="black"/>
                        </a:solidFill>
                        <a:latin typeface="Cambria Math" panose="02040503050406030204" pitchFamily="18" charset="0"/>
                        <a:ea typeface="Cambria Math" panose="02040503050406030204" pitchFamily="18" charset="0"/>
                      </a:rPr>
                      <m:t>⋯</m:t>
                    </m:r>
                    <m:sSup>
                      <m:sSupPr>
                        <m:ctrlPr>
                          <a:rPr lang="en-US" altLang="zh-TW" i="1">
                            <a:solidFill>
                              <a:prstClr val="black"/>
                            </a:solidFill>
                            <a:latin typeface="Cambria Math" panose="02040503050406030204" pitchFamily="18" charset="0"/>
                          </a:rPr>
                        </m:ctrlPr>
                      </m:sSupPr>
                      <m:e>
                        <m:r>
                          <a:rPr lang="en-US" altLang="zh-TW" i="1">
                            <a:solidFill>
                              <a:prstClr val="black"/>
                            </a:solidFill>
                            <a:latin typeface="Cambria Math" panose="02040503050406030204" pitchFamily="18" charset="0"/>
                          </a:rPr>
                          <m:t>𝑊</m:t>
                        </m:r>
                      </m:e>
                      <m:sup>
                        <m:r>
                          <a:rPr lang="en-US" altLang="zh-TW" i="1">
                            <a:solidFill>
                              <a:prstClr val="black"/>
                            </a:solidFill>
                            <a:latin typeface="Cambria Math" panose="02040503050406030204" pitchFamily="18" charset="0"/>
                          </a:rPr>
                          <m:t>𝐿</m:t>
                        </m:r>
                      </m:sup>
                    </m:sSup>
                    <m:r>
                      <a:rPr lang="en-US" altLang="zh-TW" i="1">
                        <a:solidFill>
                          <a:prstClr val="black"/>
                        </a:solidFill>
                        <a:latin typeface="Cambria Math" panose="02040503050406030204" pitchFamily="18" charset="0"/>
                      </a:rPr>
                      <m:t>,</m:t>
                    </m:r>
                    <m:sSup>
                      <m:sSupPr>
                        <m:ctrlPr>
                          <a:rPr lang="en-US" altLang="zh-TW" i="1">
                            <a:solidFill>
                              <a:prstClr val="black"/>
                            </a:solidFill>
                            <a:latin typeface="Cambria Math" panose="02040503050406030204" pitchFamily="18" charset="0"/>
                          </a:rPr>
                        </m:ctrlPr>
                      </m:sSupPr>
                      <m:e>
                        <m:r>
                          <a:rPr lang="en-US" altLang="zh-TW" i="1">
                            <a:solidFill>
                              <a:prstClr val="black"/>
                            </a:solidFill>
                            <a:latin typeface="Cambria Math" panose="02040503050406030204" pitchFamily="18" charset="0"/>
                          </a:rPr>
                          <m:t>𝑏</m:t>
                        </m:r>
                      </m:e>
                      <m:sup>
                        <m:r>
                          <a:rPr lang="en-US" altLang="zh-TW" i="1">
                            <a:solidFill>
                              <a:prstClr val="black"/>
                            </a:solidFill>
                            <a:latin typeface="Cambria Math" panose="02040503050406030204" pitchFamily="18" charset="0"/>
                          </a:rPr>
                          <m:t>𝐿</m:t>
                        </m:r>
                      </m:sup>
                    </m:sSup>
                  </m:oMath>
                </a14:m>
                <a:endParaRPr lang="en-IN" dirty="0"/>
              </a:p>
              <a:p>
                <a:pPr algn="just"/>
                <a:r>
                  <a:rPr lang="en-IN" dirty="0"/>
                  <a:t>Hyperparameters:</a:t>
                </a:r>
              </a:p>
              <a:p>
                <a:pPr lvl="1" algn="just"/>
                <a:r>
                  <a:rPr lang="en-IN" dirty="0"/>
                  <a:t>Learning rate </a:t>
                </a:r>
                <a14:m>
                  <m:oMath xmlns:m="http://schemas.openxmlformats.org/officeDocument/2006/math">
                    <m:d>
                      <m:dPr>
                        <m:ctrlPr>
                          <a:rPr lang="en-IN" i="1" smtClean="0">
                            <a:latin typeface="Cambria Math" panose="02040503050406030204" pitchFamily="18" charset="0"/>
                          </a:rPr>
                        </m:ctrlPr>
                      </m:dPr>
                      <m:e>
                        <m:r>
                          <a:rPr lang="en-US" b="1" i="1" smtClean="0">
                            <a:latin typeface="Cambria Math" panose="02040503050406030204" pitchFamily="18" charset="0"/>
                          </a:rPr>
                          <m:t>𝜶</m:t>
                        </m:r>
                      </m:e>
                    </m:d>
                  </m:oMath>
                </a14:m>
                <a:r>
                  <a:rPr lang="en-IN" dirty="0"/>
                  <a:t> </a:t>
                </a:r>
                <a:r>
                  <a:rPr lang="en-US" dirty="0"/>
                  <a:t>in gradient descent</a:t>
                </a:r>
              </a:p>
              <a:p>
                <a:pPr lvl="1" algn="just"/>
                <a:r>
                  <a:rPr lang="en-US" dirty="0"/>
                  <a:t>Number of iterations in gradient descent</a:t>
                </a:r>
              </a:p>
              <a:p>
                <a:pPr lvl="1" algn="just"/>
                <a:r>
                  <a:rPr lang="en-US" dirty="0"/>
                  <a:t>Number of layers in a Neural Network</a:t>
                </a:r>
              </a:p>
              <a:p>
                <a:pPr lvl="1" algn="just"/>
                <a:r>
                  <a:rPr lang="en-US" dirty="0"/>
                  <a:t>Number of neurons per layer in a Neural Network</a:t>
                </a:r>
              </a:p>
              <a:p>
                <a:pPr lvl="1" algn="just"/>
                <a:r>
                  <a:rPr lang="en-IN" dirty="0"/>
                  <a:t>Activations Functions</a:t>
                </a:r>
              </a:p>
              <a:p>
                <a:pPr lvl="1" algn="just"/>
                <a:r>
                  <a:rPr lang="en-IN" dirty="0"/>
                  <a:t>Mini-batch size</a:t>
                </a:r>
              </a:p>
              <a:p>
                <a:pPr lvl="1" algn="just"/>
                <a:r>
                  <a:rPr lang="en-IN" dirty="0"/>
                  <a:t>Regularizations parameters</a:t>
                </a:r>
              </a:p>
              <a:p>
                <a:pPr lvl="1" algn="just"/>
                <a:endParaRPr lang="en-IN" dirty="0"/>
              </a:p>
            </p:txBody>
          </p:sp>
        </mc:Choice>
        <mc:Fallback xmlns="">
          <p:sp>
            <p:nvSpPr>
              <p:cNvPr id="3" name="Content Placeholder 2">
                <a:extLst>
                  <a:ext uri="{FF2B5EF4-FFF2-40B4-BE49-F238E27FC236}">
                    <a16:creationId xmlns:a16="http://schemas.microsoft.com/office/drawing/2014/main" id="{8F7E6803-286A-4017-9E09-929031A0EC12}"/>
                  </a:ext>
                </a:extLst>
              </p:cNvPr>
              <p:cNvSpPr>
                <a:spLocks noGrp="1" noRot="1" noChangeAspect="1" noMove="1" noResize="1" noEditPoints="1" noAdjustHandles="1" noChangeArrowheads="1" noChangeShapeType="1" noTextEdit="1"/>
              </p:cNvSpPr>
              <p:nvPr>
                <p:ph idx="1"/>
              </p:nvPr>
            </p:nvSpPr>
            <p:spPr>
              <a:xfrm>
                <a:off x="1569722" y="1412777"/>
                <a:ext cx="6038447" cy="4484787"/>
              </a:xfrm>
              <a:blipFill>
                <a:blip r:embed="rId2"/>
                <a:stretch>
                  <a:fillRect l="-1717" t="-2177" r="-15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AECDB41-F212-4EE2-ACD9-DD0507D82BC9}"/>
              </a:ext>
            </a:extLst>
          </p:cNvPr>
          <p:cNvSpPr txBox="1"/>
          <p:nvPr/>
        </p:nvSpPr>
        <p:spPr>
          <a:xfrm>
            <a:off x="5303912" y="6237312"/>
            <a:ext cx="6038447" cy="215444"/>
          </a:xfrm>
          <a:prstGeom prst="rect">
            <a:avLst/>
          </a:prstGeom>
          <a:noFill/>
        </p:spPr>
        <p:txBody>
          <a:bodyPr wrap="square" rtlCol="0">
            <a:spAutoFit/>
          </a:bodyPr>
          <a:lstStyle/>
          <a:p>
            <a:r>
              <a:rPr lang="en-US" sz="800" dirty="0">
                <a:solidFill>
                  <a:srgbClr val="C00000"/>
                </a:solidFill>
              </a:rPr>
              <a:t>Image Source: https://www.slideshare.net/AliceZheng3/evaluating-machine-learning-models-a-beginners-guide</a:t>
            </a:r>
            <a:endParaRPr lang="en-IN" sz="800" dirty="0">
              <a:solidFill>
                <a:srgbClr val="C00000"/>
              </a:solidFill>
            </a:endParaRPr>
          </a:p>
        </p:txBody>
      </p:sp>
    </p:spTree>
    <p:extLst>
      <p:ext uri="{BB962C8B-B14F-4D97-AF65-F5344CB8AC3E}">
        <p14:creationId xmlns:p14="http://schemas.microsoft.com/office/powerpoint/2010/main" val="2418786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8ABB-3E57-491C-8493-609B6009C92A}"/>
              </a:ext>
            </a:extLst>
          </p:cNvPr>
          <p:cNvSpPr>
            <a:spLocks noGrp="1"/>
          </p:cNvSpPr>
          <p:nvPr>
            <p:ph type="title"/>
          </p:nvPr>
        </p:nvSpPr>
        <p:spPr/>
        <p:txBody>
          <a:bodyPr/>
          <a:lstStyle/>
          <a:p>
            <a:r>
              <a:rPr lang="en-IN" dirty="0"/>
              <a:t>Train / Dev / Test sets</a:t>
            </a:r>
          </a:p>
        </p:txBody>
      </p:sp>
      <p:sp>
        <p:nvSpPr>
          <p:cNvPr id="3" name="Content Placeholder 2">
            <a:extLst>
              <a:ext uri="{FF2B5EF4-FFF2-40B4-BE49-F238E27FC236}">
                <a16:creationId xmlns:a16="http://schemas.microsoft.com/office/drawing/2014/main" id="{AB1EA6C6-537B-479C-91BE-62A468269B49}"/>
              </a:ext>
            </a:extLst>
          </p:cNvPr>
          <p:cNvSpPr>
            <a:spLocks noGrp="1"/>
          </p:cNvSpPr>
          <p:nvPr>
            <p:ph idx="1"/>
          </p:nvPr>
        </p:nvSpPr>
        <p:spPr>
          <a:xfrm>
            <a:off x="551384" y="1011053"/>
            <a:ext cx="11017224" cy="2777480"/>
          </a:xfrm>
        </p:spPr>
        <p:txBody>
          <a:bodyPr>
            <a:normAutofit fontScale="77500" lnSpcReduction="20000"/>
          </a:bodyPr>
          <a:lstStyle/>
          <a:p>
            <a:r>
              <a:rPr lang="en-IN" dirty="0"/>
              <a:t>Hyperparameters tuning is a highly iterative process, where you</a:t>
            </a:r>
          </a:p>
          <a:p>
            <a:pPr lvl="1"/>
            <a:r>
              <a:rPr lang="en-US" dirty="0"/>
              <a:t>start with an idea, i.e. start with a certain number of hidden layers, certain learning rate, etc.</a:t>
            </a:r>
          </a:p>
          <a:p>
            <a:pPr lvl="1"/>
            <a:r>
              <a:rPr lang="en-US" dirty="0"/>
              <a:t>try the idea by implementing it</a:t>
            </a:r>
          </a:p>
          <a:p>
            <a:pPr lvl="1"/>
            <a:r>
              <a:rPr lang="en-US" dirty="0"/>
              <a:t>experiment how well the idea has worked</a:t>
            </a:r>
          </a:p>
          <a:p>
            <a:pPr lvl="1"/>
            <a:r>
              <a:rPr lang="en-US" dirty="0"/>
              <a:t>refine the idea and iterate this process</a:t>
            </a:r>
          </a:p>
          <a:p>
            <a:pPr algn="just"/>
            <a:r>
              <a:rPr lang="en-US" dirty="0"/>
              <a:t>Now how do we identify whether the idea is working? This is where the train / dev / test sets come into play. </a:t>
            </a:r>
          </a:p>
          <a:p>
            <a:pPr algn="just"/>
            <a:endParaRPr lang="en-US" dirty="0"/>
          </a:p>
        </p:txBody>
      </p:sp>
      <p:graphicFrame>
        <p:nvGraphicFramePr>
          <p:cNvPr id="7" name="Table 7">
            <a:extLst>
              <a:ext uri="{FF2B5EF4-FFF2-40B4-BE49-F238E27FC236}">
                <a16:creationId xmlns:a16="http://schemas.microsoft.com/office/drawing/2014/main" id="{EBB114EB-0FEF-4282-8C53-5BE8A199CB0F}"/>
              </a:ext>
            </a:extLst>
          </p:cNvPr>
          <p:cNvGraphicFramePr>
            <a:graphicFrameLocks noGrp="1"/>
          </p:cNvGraphicFramePr>
          <p:nvPr/>
        </p:nvGraphicFramePr>
        <p:xfrm>
          <a:off x="2227622" y="4079778"/>
          <a:ext cx="1132075" cy="2010029"/>
        </p:xfrm>
        <a:graphic>
          <a:graphicData uri="http://schemas.openxmlformats.org/drawingml/2006/table">
            <a:tbl>
              <a:tblPr firstRow="1" bandRow="1">
                <a:tableStyleId>{5C22544A-7EE6-4342-B048-85BDC9FD1C3A}</a:tableStyleId>
              </a:tblPr>
              <a:tblGrid>
                <a:gridCol w="1132075">
                  <a:extLst>
                    <a:ext uri="{9D8B030D-6E8A-4147-A177-3AD203B41FA5}">
                      <a16:colId xmlns:a16="http://schemas.microsoft.com/office/drawing/2014/main" val="22616696"/>
                    </a:ext>
                  </a:extLst>
                </a:gridCol>
              </a:tblGrid>
              <a:tr h="1149423">
                <a:tc>
                  <a:txBody>
                    <a:bodyPr/>
                    <a:lstStyle/>
                    <a:p>
                      <a:pPr algn="ctr"/>
                      <a:r>
                        <a:rPr lang="en-US" sz="1400" dirty="0">
                          <a:solidFill>
                            <a:schemeClr val="bg1"/>
                          </a:solidFill>
                        </a:rPr>
                        <a:t>Training Set</a:t>
                      </a:r>
                      <a:endParaRPr lang="en-IN" sz="1400" dirty="0">
                        <a:solidFill>
                          <a:schemeClr val="bg1"/>
                        </a:solidFill>
                      </a:endParaRPr>
                    </a:p>
                    <a:p>
                      <a:pPr algn="ctr"/>
                      <a:endParaRPr lang="en-IN" sz="1400" dirty="0"/>
                    </a:p>
                  </a:txBody>
                  <a:tcPr anchor="ctr"/>
                </a:tc>
                <a:extLst>
                  <a:ext uri="{0D108BD9-81ED-4DB2-BD59-A6C34878D82A}">
                    <a16:rowId xmlns:a16="http://schemas.microsoft.com/office/drawing/2014/main" val="2668422845"/>
                  </a:ext>
                </a:extLst>
              </a:tr>
              <a:tr h="432048">
                <a:tc>
                  <a:txBody>
                    <a:bodyPr/>
                    <a:lstStyle/>
                    <a:p>
                      <a:pPr algn="ctr"/>
                      <a:r>
                        <a:rPr lang="en-US" sz="1400" b="1" dirty="0">
                          <a:solidFill>
                            <a:schemeClr val="bg1"/>
                          </a:solidFill>
                        </a:rPr>
                        <a:t>Dev Set</a:t>
                      </a:r>
                      <a:endParaRPr lang="en-IN" sz="1400" b="1" dirty="0">
                        <a:solidFill>
                          <a:schemeClr val="bg1"/>
                        </a:solidFill>
                      </a:endParaRPr>
                    </a:p>
                  </a:txBody>
                  <a:tcPr anchor="ctr">
                    <a:solidFill>
                      <a:srgbClr val="00B050"/>
                    </a:solidFill>
                  </a:tcPr>
                </a:tc>
                <a:extLst>
                  <a:ext uri="{0D108BD9-81ED-4DB2-BD59-A6C34878D82A}">
                    <a16:rowId xmlns:a16="http://schemas.microsoft.com/office/drawing/2014/main" val="836332805"/>
                  </a:ext>
                </a:extLst>
              </a:tr>
              <a:tr h="428558">
                <a:tc>
                  <a:txBody>
                    <a:bodyPr/>
                    <a:lstStyle/>
                    <a:p>
                      <a:pPr algn="ctr"/>
                      <a:r>
                        <a:rPr lang="en-US" sz="1400" b="1" dirty="0">
                          <a:solidFill>
                            <a:schemeClr val="bg1"/>
                          </a:solidFill>
                        </a:rPr>
                        <a:t>Test Set</a:t>
                      </a:r>
                      <a:endParaRPr lang="en-IN" sz="1400" b="1" dirty="0">
                        <a:solidFill>
                          <a:schemeClr val="bg1"/>
                        </a:solidFill>
                      </a:endParaRPr>
                    </a:p>
                  </a:txBody>
                  <a:tcPr anchor="ctr">
                    <a:solidFill>
                      <a:srgbClr val="92D050"/>
                    </a:solidFill>
                  </a:tcPr>
                </a:tc>
                <a:extLst>
                  <a:ext uri="{0D108BD9-81ED-4DB2-BD59-A6C34878D82A}">
                    <a16:rowId xmlns:a16="http://schemas.microsoft.com/office/drawing/2014/main" val="3021471121"/>
                  </a:ext>
                </a:extLst>
              </a:tr>
            </a:tbl>
          </a:graphicData>
        </a:graphic>
      </p:graphicFrame>
      <p:sp>
        <p:nvSpPr>
          <p:cNvPr id="9" name="TextBox 8">
            <a:extLst>
              <a:ext uri="{FF2B5EF4-FFF2-40B4-BE49-F238E27FC236}">
                <a16:creationId xmlns:a16="http://schemas.microsoft.com/office/drawing/2014/main" id="{79248A00-FF0C-470A-BF3C-77EA60983AF9}"/>
              </a:ext>
            </a:extLst>
          </p:cNvPr>
          <p:cNvSpPr txBox="1"/>
          <p:nvPr/>
        </p:nvSpPr>
        <p:spPr>
          <a:xfrm>
            <a:off x="4151784" y="4437112"/>
            <a:ext cx="6583564" cy="338554"/>
          </a:xfrm>
          <a:prstGeom prst="rect">
            <a:avLst/>
          </a:prstGeom>
          <a:solidFill>
            <a:schemeClr val="accent1"/>
          </a:solid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We train the model on the training data.</a:t>
            </a:r>
            <a:endParaRPr lang="en-IN" sz="1600" b="1"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C432266-8EE6-4D9C-8D52-3D8A9719630A}"/>
              </a:ext>
            </a:extLst>
          </p:cNvPr>
          <p:cNvSpPr txBox="1"/>
          <p:nvPr/>
        </p:nvSpPr>
        <p:spPr>
          <a:xfrm>
            <a:off x="4151784" y="5252725"/>
            <a:ext cx="6583564" cy="338554"/>
          </a:xfrm>
          <a:prstGeom prst="rect">
            <a:avLst/>
          </a:prstGeom>
          <a:solidFill>
            <a:srgbClr val="00B050"/>
          </a:solid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After training the model, we check how well it performs on the dev set.</a:t>
            </a:r>
          </a:p>
        </p:txBody>
      </p:sp>
      <p:sp>
        <p:nvSpPr>
          <p:cNvPr id="17" name="TextBox 16">
            <a:extLst>
              <a:ext uri="{FF2B5EF4-FFF2-40B4-BE49-F238E27FC236}">
                <a16:creationId xmlns:a16="http://schemas.microsoft.com/office/drawing/2014/main" id="{DD81E8EA-78DA-418C-AEA9-5976795258A5}"/>
              </a:ext>
            </a:extLst>
          </p:cNvPr>
          <p:cNvSpPr txBox="1"/>
          <p:nvPr/>
        </p:nvSpPr>
        <p:spPr>
          <a:xfrm>
            <a:off x="4151784" y="5617512"/>
            <a:ext cx="6583564" cy="584775"/>
          </a:xfrm>
          <a:prstGeom prst="rect">
            <a:avLst/>
          </a:prstGeom>
          <a:solidFill>
            <a:srgbClr val="92D050"/>
          </a:solid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When we have a final model, we evaluate it on the test set in order to get an unbiased estimate of how well our algorithm is doing.</a:t>
            </a:r>
          </a:p>
        </p:txBody>
      </p:sp>
      <p:sp>
        <p:nvSpPr>
          <p:cNvPr id="26" name="Arrow: Right 25">
            <a:extLst>
              <a:ext uri="{FF2B5EF4-FFF2-40B4-BE49-F238E27FC236}">
                <a16:creationId xmlns:a16="http://schemas.microsoft.com/office/drawing/2014/main" id="{F60C32F9-0228-4765-9FB3-2D02AF29506F}"/>
              </a:ext>
            </a:extLst>
          </p:cNvPr>
          <p:cNvSpPr/>
          <p:nvPr/>
        </p:nvSpPr>
        <p:spPr bwMode="auto">
          <a:xfrm>
            <a:off x="3359696" y="4564580"/>
            <a:ext cx="792088" cy="885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IN" b="1">
              <a:latin typeface="Verdana" pitchFamily="34" charset="0"/>
            </a:endParaRPr>
          </a:p>
        </p:txBody>
      </p:sp>
      <p:sp>
        <p:nvSpPr>
          <p:cNvPr id="28" name="Arrow: Right 27">
            <a:extLst>
              <a:ext uri="{FF2B5EF4-FFF2-40B4-BE49-F238E27FC236}">
                <a16:creationId xmlns:a16="http://schemas.microsoft.com/office/drawing/2014/main" id="{B4A13DB6-BBAD-4EC7-BCFC-0DE2655ABC6F}"/>
              </a:ext>
            </a:extLst>
          </p:cNvPr>
          <p:cNvSpPr/>
          <p:nvPr/>
        </p:nvSpPr>
        <p:spPr bwMode="auto">
          <a:xfrm>
            <a:off x="3359696" y="5856246"/>
            <a:ext cx="792088" cy="885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IN" b="1">
              <a:latin typeface="Verdana" pitchFamily="34" charset="0"/>
            </a:endParaRPr>
          </a:p>
        </p:txBody>
      </p:sp>
      <p:sp>
        <p:nvSpPr>
          <p:cNvPr id="30" name="Arrow: Right 29">
            <a:extLst>
              <a:ext uri="{FF2B5EF4-FFF2-40B4-BE49-F238E27FC236}">
                <a16:creationId xmlns:a16="http://schemas.microsoft.com/office/drawing/2014/main" id="{45D2DC92-C77E-457A-973C-9AE3C188160D}"/>
              </a:ext>
            </a:extLst>
          </p:cNvPr>
          <p:cNvSpPr/>
          <p:nvPr/>
        </p:nvSpPr>
        <p:spPr bwMode="auto">
          <a:xfrm>
            <a:off x="3359696" y="5406683"/>
            <a:ext cx="792088" cy="885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IN" b="1">
              <a:latin typeface="Verdana" pitchFamily="34" charset="0"/>
            </a:endParaRPr>
          </a:p>
        </p:txBody>
      </p:sp>
      <p:sp>
        <p:nvSpPr>
          <p:cNvPr id="32" name="TextBox 31">
            <a:extLst>
              <a:ext uri="{FF2B5EF4-FFF2-40B4-BE49-F238E27FC236}">
                <a16:creationId xmlns:a16="http://schemas.microsoft.com/office/drawing/2014/main" id="{BA9CB73D-6834-4C19-938D-C0B5F991503E}"/>
              </a:ext>
            </a:extLst>
          </p:cNvPr>
          <p:cNvSpPr txBox="1"/>
          <p:nvPr/>
        </p:nvSpPr>
        <p:spPr>
          <a:xfrm>
            <a:off x="1736446" y="4710409"/>
            <a:ext cx="461665" cy="784830"/>
          </a:xfrm>
          <a:prstGeom prst="rect">
            <a:avLst/>
          </a:prstGeom>
          <a:noFill/>
        </p:spPr>
        <p:txBody>
          <a:bodyPr vert="vert270" wrap="square" rtlCol="0">
            <a:spAutoFit/>
          </a:bodyPr>
          <a:lstStyle/>
          <a:p>
            <a:r>
              <a:rPr lang="en-US" dirty="0"/>
              <a:t>Data</a:t>
            </a:r>
            <a:endParaRPr lang="en-IN" dirty="0"/>
          </a:p>
        </p:txBody>
      </p:sp>
    </p:spTree>
    <p:extLst>
      <p:ext uri="{BB962C8B-B14F-4D97-AF65-F5344CB8AC3E}">
        <p14:creationId xmlns:p14="http://schemas.microsoft.com/office/powerpoint/2010/main" val="364836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6" grpId="0" animBg="1"/>
      <p:bldP spid="28" grpId="0" animBg="1"/>
      <p:bldP spid="30" grpId="0" animBg="1"/>
      <p:bldP spid="3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F4795-04D9-4546-A230-CCE1E56A6183}"/>
              </a:ext>
            </a:extLst>
          </p:cNvPr>
          <p:cNvSpPr>
            <a:spLocks noGrp="1"/>
          </p:cNvSpPr>
          <p:nvPr>
            <p:ph type="title"/>
          </p:nvPr>
        </p:nvSpPr>
        <p:spPr/>
        <p:txBody>
          <a:bodyPr/>
          <a:lstStyle/>
          <a:p>
            <a:r>
              <a:rPr lang="en-IN" dirty="0"/>
              <a:t>Train / Dev / Test sets</a:t>
            </a:r>
          </a:p>
        </p:txBody>
      </p:sp>
      <p:graphicFrame>
        <p:nvGraphicFramePr>
          <p:cNvPr id="5" name="Table 7">
            <a:extLst>
              <a:ext uri="{FF2B5EF4-FFF2-40B4-BE49-F238E27FC236}">
                <a16:creationId xmlns:a16="http://schemas.microsoft.com/office/drawing/2014/main" id="{CB9DE3A6-2825-4764-8F36-FE377E8B3D26}"/>
              </a:ext>
            </a:extLst>
          </p:cNvPr>
          <p:cNvGraphicFramePr>
            <a:graphicFrameLocks noGrp="1"/>
          </p:cNvGraphicFramePr>
          <p:nvPr/>
        </p:nvGraphicFramePr>
        <p:xfrm>
          <a:off x="2490743" y="1446190"/>
          <a:ext cx="1132075" cy="2185743"/>
        </p:xfrm>
        <a:graphic>
          <a:graphicData uri="http://schemas.openxmlformats.org/drawingml/2006/table">
            <a:tbl>
              <a:tblPr firstRow="1" bandRow="1">
                <a:tableStyleId>{5C22544A-7EE6-4342-B048-85BDC9FD1C3A}</a:tableStyleId>
              </a:tblPr>
              <a:tblGrid>
                <a:gridCol w="1132075">
                  <a:extLst>
                    <a:ext uri="{9D8B030D-6E8A-4147-A177-3AD203B41FA5}">
                      <a16:colId xmlns:a16="http://schemas.microsoft.com/office/drawing/2014/main" val="22616696"/>
                    </a:ext>
                  </a:extLst>
                </a:gridCol>
              </a:tblGrid>
              <a:tr h="1149423">
                <a:tc>
                  <a:txBody>
                    <a:bodyPr/>
                    <a:lstStyle/>
                    <a:p>
                      <a:pPr algn="ctr"/>
                      <a:r>
                        <a:rPr lang="en-US" sz="1400" dirty="0">
                          <a:solidFill>
                            <a:schemeClr val="bg1"/>
                          </a:solidFill>
                        </a:rPr>
                        <a:t>Training Set (60%)</a:t>
                      </a:r>
                      <a:endParaRPr lang="en-IN" sz="1400" dirty="0">
                        <a:solidFill>
                          <a:schemeClr val="bg1"/>
                        </a:solidFill>
                      </a:endParaRPr>
                    </a:p>
                    <a:p>
                      <a:pPr algn="ctr"/>
                      <a:endParaRPr lang="en-IN" sz="1400" dirty="0"/>
                    </a:p>
                  </a:txBody>
                  <a:tcPr anchor="ctr"/>
                </a:tc>
                <a:extLst>
                  <a:ext uri="{0D108BD9-81ED-4DB2-BD59-A6C34878D82A}">
                    <a16:rowId xmlns:a16="http://schemas.microsoft.com/office/drawing/2014/main" val="2668422845"/>
                  </a:ext>
                </a:extLst>
              </a:tr>
              <a:tr h="432048">
                <a:tc>
                  <a:txBody>
                    <a:bodyPr/>
                    <a:lstStyle/>
                    <a:p>
                      <a:pPr algn="ctr"/>
                      <a:r>
                        <a:rPr lang="en-US" sz="1400" b="1" dirty="0">
                          <a:solidFill>
                            <a:schemeClr val="bg1"/>
                          </a:solidFill>
                        </a:rPr>
                        <a:t>Dev Set (20%)</a:t>
                      </a:r>
                      <a:endParaRPr lang="en-IN" sz="1400" b="1" dirty="0">
                        <a:solidFill>
                          <a:schemeClr val="bg1"/>
                        </a:solidFill>
                      </a:endParaRPr>
                    </a:p>
                  </a:txBody>
                  <a:tcPr anchor="ctr">
                    <a:solidFill>
                      <a:srgbClr val="00B050"/>
                    </a:solidFill>
                  </a:tcPr>
                </a:tc>
                <a:extLst>
                  <a:ext uri="{0D108BD9-81ED-4DB2-BD59-A6C34878D82A}">
                    <a16:rowId xmlns:a16="http://schemas.microsoft.com/office/drawing/2014/main" val="836332805"/>
                  </a:ext>
                </a:extLst>
              </a:tr>
              <a:tr h="428558">
                <a:tc>
                  <a:txBody>
                    <a:bodyPr/>
                    <a:lstStyle/>
                    <a:p>
                      <a:pPr algn="ctr"/>
                      <a:r>
                        <a:rPr lang="en-US" sz="1400" b="1" dirty="0">
                          <a:solidFill>
                            <a:schemeClr val="bg1"/>
                          </a:solidFill>
                        </a:rPr>
                        <a:t>Test Set</a:t>
                      </a:r>
                    </a:p>
                    <a:p>
                      <a:pPr algn="ctr"/>
                      <a:r>
                        <a:rPr lang="en-US" sz="1400" b="1" dirty="0">
                          <a:solidFill>
                            <a:schemeClr val="bg1"/>
                          </a:solidFill>
                        </a:rPr>
                        <a:t>(20%)</a:t>
                      </a:r>
                      <a:endParaRPr lang="en-IN" sz="1400" b="1" dirty="0">
                        <a:solidFill>
                          <a:schemeClr val="bg1"/>
                        </a:solidFill>
                      </a:endParaRPr>
                    </a:p>
                  </a:txBody>
                  <a:tcPr anchor="ctr">
                    <a:solidFill>
                      <a:srgbClr val="92D050"/>
                    </a:solidFill>
                  </a:tcPr>
                </a:tc>
                <a:extLst>
                  <a:ext uri="{0D108BD9-81ED-4DB2-BD59-A6C34878D82A}">
                    <a16:rowId xmlns:a16="http://schemas.microsoft.com/office/drawing/2014/main" val="3021471121"/>
                  </a:ext>
                </a:extLst>
              </a:tr>
            </a:tbl>
          </a:graphicData>
        </a:graphic>
      </p:graphicFrame>
      <p:graphicFrame>
        <p:nvGraphicFramePr>
          <p:cNvPr id="6" name="Table 7">
            <a:extLst>
              <a:ext uri="{FF2B5EF4-FFF2-40B4-BE49-F238E27FC236}">
                <a16:creationId xmlns:a16="http://schemas.microsoft.com/office/drawing/2014/main" id="{9E668576-734C-4822-911D-038638CDC0F9}"/>
              </a:ext>
            </a:extLst>
          </p:cNvPr>
          <p:cNvGraphicFramePr>
            <a:graphicFrameLocks noGrp="1"/>
          </p:cNvGraphicFramePr>
          <p:nvPr/>
        </p:nvGraphicFramePr>
        <p:xfrm>
          <a:off x="5375921" y="1446190"/>
          <a:ext cx="1132075" cy="2185742"/>
        </p:xfrm>
        <a:graphic>
          <a:graphicData uri="http://schemas.openxmlformats.org/drawingml/2006/table">
            <a:tbl>
              <a:tblPr firstRow="1" bandRow="1">
                <a:tableStyleId>{5C22544A-7EE6-4342-B048-85BDC9FD1C3A}</a:tableStyleId>
              </a:tblPr>
              <a:tblGrid>
                <a:gridCol w="1132075">
                  <a:extLst>
                    <a:ext uri="{9D8B030D-6E8A-4147-A177-3AD203B41FA5}">
                      <a16:colId xmlns:a16="http://schemas.microsoft.com/office/drawing/2014/main" val="22616696"/>
                    </a:ext>
                  </a:extLst>
                </a:gridCol>
              </a:tblGrid>
              <a:tr h="1483239">
                <a:tc>
                  <a:txBody>
                    <a:bodyPr/>
                    <a:lstStyle/>
                    <a:p>
                      <a:pPr algn="ctr"/>
                      <a:endParaRPr lang="en-US" sz="1400" dirty="0">
                        <a:solidFill>
                          <a:schemeClr val="bg1"/>
                        </a:solidFill>
                      </a:endParaRPr>
                    </a:p>
                    <a:p>
                      <a:pPr algn="ctr"/>
                      <a:r>
                        <a:rPr lang="en-US" sz="1400" dirty="0">
                          <a:solidFill>
                            <a:schemeClr val="bg1"/>
                          </a:solidFill>
                        </a:rPr>
                        <a:t>Training Set (70%)</a:t>
                      </a:r>
                      <a:endParaRPr lang="en-IN" sz="1400" dirty="0">
                        <a:solidFill>
                          <a:schemeClr val="bg1"/>
                        </a:solidFill>
                      </a:endParaRPr>
                    </a:p>
                    <a:p>
                      <a:pPr algn="ctr"/>
                      <a:endParaRPr lang="en-IN" sz="1400" dirty="0"/>
                    </a:p>
                  </a:txBody>
                  <a:tcPr/>
                </a:tc>
                <a:extLst>
                  <a:ext uri="{0D108BD9-81ED-4DB2-BD59-A6C34878D82A}">
                    <a16:rowId xmlns:a16="http://schemas.microsoft.com/office/drawing/2014/main" val="2668422845"/>
                  </a:ext>
                </a:extLst>
              </a:tr>
              <a:tr h="702503">
                <a:tc>
                  <a:txBody>
                    <a:bodyPr/>
                    <a:lstStyle/>
                    <a:p>
                      <a:pPr algn="ctr"/>
                      <a:r>
                        <a:rPr lang="en-US" sz="1400" b="1" dirty="0">
                          <a:solidFill>
                            <a:schemeClr val="bg1"/>
                          </a:solidFill>
                        </a:rPr>
                        <a:t>Test Set</a:t>
                      </a:r>
                    </a:p>
                    <a:p>
                      <a:pPr algn="ctr"/>
                      <a:r>
                        <a:rPr lang="en-US" sz="1400" b="1" dirty="0">
                          <a:solidFill>
                            <a:schemeClr val="bg1"/>
                          </a:solidFill>
                        </a:rPr>
                        <a:t>(20%)</a:t>
                      </a:r>
                      <a:endParaRPr lang="en-IN" sz="1400" b="1" dirty="0">
                        <a:solidFill>
                          <a:schemeClr val="bg1"/>
                        </a:solidFill>
                      </a:endParaRPr>
                    </a:p>
                  </a:txBody>
                  <a:tcPr anchor="ctr">
                    <a:solidFill>
                      <a:srgbClr val="92D050"/>
                    </a:solidFill>
                  </a:tcPr>
                </a:tc>
                <a:extLst>
                  <a:ext uri="{0D108BD9-81ED-4DB2-BD59-A6C34878D82A}">
                    <a16:rowId xmlns:a16="http://schemas.microsoft.com/office/drawing/2014/main" val="3021471121"/>
                  </a:ext>
                </a:extLst>
              </a:tr>
            </a:tbl>
          </a:graphicData>
        </a:graphic>
      </p:graphicFrame>
      <p:graphicFrame>
        <p:nvGraphicFramePr>
          <p:cNvPr id="8" name="Table 7">
            <a:extLst>
              <a:ext uri="{FF2B5EF4-FFF2-40B4-BE49-F238E27FC236}">
                <a16:creationId xmlns:a16="http://schemas.microsoft.com/office/drawing/2014/main" id="{6BB49945-D4C6-4A8A-96BA-D1BBFE858A9C}"/>
              </a:ext>
            </a:extLst>
          </p:cNvPr>
          <p:cNvGraphicFramePr>
            <a:graphicFrameLocks noGrp="1"/>
          </p:cNvGraphicFramePr>
          <p:nvPr/>
        </p:nvGraphicFramePr>
        <p:xfrm>
          <a:off x="8261099" y="1446192"/>
          <a:ext cx="1132075" cy="2186991"/>
        </p:xfrm>
        <a:graphic>
          <a:graphicData uri="http://schemas.openxmlformats.org/drawingml/2006/table">
            <a:tbl>
              <a:tblPr firstRow="1" bandRow="1">
                <a:tableStyleId>{5C22544A-7EE6-4342-B048-85BDC9FD1C3A}</a:tableStyleId>
              </a:tblPr>
              <a:tblGrid>
                <a:gridCol w="1132075">
                  <a:extLst>
                    <a:ext uri="{9D8B030D-6E8A-4147-A177-3AD203B41FA5}">
                      <a16:colId xmlns:a16="http://schemas.microsoft.com/office/drawing/2014/main" val="22616696"/>
                    </a:ext>
                  </a:extLst>
                </a:gridCol>
              </a:tblGrid>
              <a:tr h="1807218">
                <a:tc>
                  <a:txBody>
                    <a:bodyPr/>
                    <a:lstStyle/>
                    <a:p>
                      <a:pPr algn="ctr"/>
                      <a:endParaRPr lang="en-US" sz="1400" dirty="0">
                        <a:solidFill>
                          <a:schemeClr val="bg1"/>
                        </a:solidFill>
                      </a:endParaRPr>
                    </a:p>
                    <a:p>
                      <a:pPr algn="ctr"/>
                      <a:r>
                        <a:rPr lang="en-US" sz="1400" dirty="0">
                          <a:solidFill>
                            <a:schemeClr val="bg1"/>
                          </a:solidFill>
                        </a:rPr>
                        <a:t>Training Set (98%)</a:t>
                      </a:r>
                      <a:endParaRPr lang="en-IN" sz="1400" dirty="0">
                        <a:solidFill>
                          <a:schemeClr val="bg1"/>
                        </a:solidFill>
                      </a:endParaRPr>
                    </a:p>
                    <a:p>
                      <a:pPr algn="ctr"/>
                      <a:endParaRPr lang="en-IN" sz="1400" dirty="0"/>
                    </a:p>
                  </a:txBody>
                  <a:tcPr/>
                </a:tc>
                <a:extLst>
                  <a:ext uri="{0D108BD9-81ED-4DB2-BD59-A6C34878D82A}">
                    <a16:rowId xmlns:a16="http://schemas.microsoft.com/office/drawing/2014/main" val="2668422845"/>
                  </a:ext>
                </a:extLst>
              </a:tr>
              <a:tr h="196893">
                <a:tc>
                  <a:txBody>
                    <a:bodyPr/>
                    <a:lstStyle/>
                    <a:p>
                      <a:pPr algn="ctr"/>
                      <a:r>
                        <a:rPr lang="en-US" sz="600" b="1" dirty="0">
                          <a:solidFill>
                            <a:schemeClr val="bg1"/>
                          </a:solidFill>
                        </a:rPr>
                        <a:t>Dev Set (1%)</a:t>
                      </a:r>
                      <a:endParaRPr lang="en-IN" sz="600" b="1" dirty="0">
                        <a:solidFill>
                          <a:schemeClr val="bg1"/>
                        </a:solidFill>
                      </a:endParaRPr>
                    </a:p>
                  </a:txBody>
                  <a:tcPr anchor="ctr">
                    <a:solidFill>
                      <a:srgbClr val="00B050"/>
                    </a:solidFill>
                  </a:tcPr>
                </a:tc>
                <a:extLst>
                  <a:ext uri="{0D108BD9-81ED-4DB2-BD59-A6C34878D82A}">
                    <a16:rowId xmlns:a16="http://schemas.microsoft.com/office/drawing/2014/main" val="836332805"/>
                  </a:ext>
                </a:extLst>
              </a:tr>
              <a:tr h="181630">
                <a:tc>
                  <a:txBody>
                    <a:bodyPr/>
                    <a:lstStyle/>
                    <a:p>
                      <a:pPr algn="ctr"/>
                      <a:r>
                        <a:rPr lang="en-US" sz="600" b="1" dirty="0">
                          <a:solidFill>
                            <a:schemeClr val="bg1"/>
                          </a:solidFill>
                        </a:rPr>
                        <a:t>Test Set (1%)</a:t>
                      </a:r>
                      <a:endParaRPr lang="en-IN" sz="600" b="1" dirty="0">
                        <a:solidFill>
                          <a:schemeClr val="bg1"/>
                        </a:solidFill>
                      </a:endParaRPr>
                    </a:p>
                  </a:txBody>
                  <a:tcPr anchor="ctr">
                    <a:solidFill>
                      <a:srgbClr val="92D050"/>
                    </a:solidFill>
                  </a:tcPr>
                </a:tc>
                <a:extLst>
                  <a:ext uri="{0D108BD9-81ED-4DB2-BD59-A6C34878D82A}">
                    <a16:rowId xmlns:a16="http://schemas.microsoft.com/office/drawing/2014/main" val="3021471121"/>
                  </a:ext>
                </a:extLst>
              </a:tr>
            </a:tbl>
          </a:graphicData>
        </a:graphic>
      </p:graphicFrame>
      <p:sp>
        <p:nvSpPr>
          <p:cNvPr id="12" name="TextBox 11">
            <a:extLst>
              <a:ext uri="{FF2B5EF4-FFF2-40B4-BE49-F238E27FC236}">
                <a16:creationId xmlns:a16="http://schemas.microsoft.com/office/drawing/2014/main" id="{95A3752A-4348-4864-AA77-87FE8040EA59}"/>
              </a:ext>
            </a:extLst>
          </p:cNvPr>
          <p:cNvSpPr txBox="1"/>
          <p:nvPr/>
        </p:nvSpPr>
        <p:spPr>
          <a:xfrm>
            <a:off x="2639616" y="4492712"/>
            <a:ext cx="3533250" cy="923330"/>
          </a:xfrm>
          <a:prstGeom prst="rect">
            <a:avLst/>
          </a:prstGeom>
          <a:noFill/>
        </p:spPr>
        <p:txBody>
          <a:bodyPr wrap="square">
            <a:spAutoFit/>
          </a:bodyPr>
          <a:lstStyle/>
          <a:p>
            <a:pPr algn="just"/>
            <a:r>
              <a:rPr lang="en-US" b="1" dirty="0">
                <a:solidFill>
                  <a:srgbClr val="002060"/>
                </a:solidFill>
              </a:rPr>
              <a:t>Previously, when we had small datasets, most often the distribution of different sets was</a:t>
            </a:r>
            <a:endParaRPr lang="en-IN" b="1" dirty="0">
              <a:solidFill>
                <a:srgbClr val="002060"/>
              </a:solidFill>
            </a:endParaRPr>
          </a:p>
        </p:txBody>
      </p:sp>
      <p:cxnSp>
        <p:nvCxnSpPr>
          <p:cNvPr id="15" name="Straight Arrow Connector 14">
            <a:extLst>
              <a:ext uri="{FF2B5EF4-FFF2-40B4-BE49-F238E27FC236}">
                <a16:creationId xmlns:a16="http://schemas.microsoft.com/office/drawing/2014/main" id="{1D578BCD-5844-41EE-B6AB-5FAE40E4D020}"/>
              </a:ext>
            </a:extLst>
          </p:cNvPr>
          <p:cNvCxnSpPr>
            <a:cxnSpLocks/>
            <a:stCxn id="12" idx="0"/>
            <a:endCxn id="6" idx="2"/>
          </p:cNvCxnSpPr>
          <p:nvPr/>
        </p:nvCxnSpPr>
        <p:spPr bwMode="auto">
          <a:xfrm flipV="1">
            <a:off x="4406241" y="3631932"/>
            <a:ext cx="1535716" cy="860780"/>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06AD4FE1-C585-4186-AD23-17E69E8F8953}"/>
              </a:ext>
            </a:extLst>
          </p:cNvPr>
          <p:cNvCxnSpPr>
            <a:cxnSpLocks/>
            <a:stCxn id="12" idx="0"/>
            <a:endCxn id="5" idx="2"/>
          </p:cNvCxnSpPr>
          <p:nvPr/>
        </p:nvCxnSpPr>
        <p:spPr bwMode="auto">
          <a:xfrm flipH="1" flipV="1">
            <a:off x="3056779" y="3631932"/>
            <a:ext cx="1349462" cy="860780"/>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98DB504A-8A12-4CF7-9C55-69049CC09449}"/>
              </a:ext>
            </a:extLst>
          </p:cNvPr>
          <p:cNvSpPr txBox="1"/>
          <p:nvPr/>
        </p:nvSpPr>
        <p:spPr>
          <a:xfrm>
            <a:off x="6810911" y="4492712"/>
            <a:ext cx="4032448" cy="923330"/>
          </a:xfrm>
          <a:prstGeom prst="rect">
            <a:avLst/>
          </a:prstGeom>
          <a:noFill/>
        </p:spPr>
        <p:txBody>
          <a:bodyPr wrap="square">
            <a:spAutoFit/>
          </a:bodyPr>
          <a:lstStyle/>
          <a:p>
            <a:pPr algn="just"/>
            <a:r>
              <a:rPr lang="en-US" b="1" dirty="0">
                <a:solidFill>
                  <a:srgbClr val="002060"/>
                </a:solidFill>
              </a:rPr>
              <a:t>As the availability of data has increased in recent years, we can use a huge slice of it for training the model</a:t>
            </a:r>
            <a:endParaRPr lang="en-IN" b="1" dirty="0">
              <a:solidFill>
                <a:srgbClr val="002060"/>
              </a:solidFill>
            </a:endParaRPr>
          </a:p>
        </p:txBody>
      </p:sp>
      <p:cxnSp>
        <p:nvCxnSpPr>
          <p:cNvPr id="27" name="Straight Arrow Connector 26">
            <a:extLst>
              <a:ext uri="{FF2B5EF4-FFF2-40B4-BE49-F238E27FC236}">
                <a16:creationId xmlns:a16="http://schemas.microsoft.com/office/drawing/2014/main" id="{C2E437AF-B0EB-4A12-B273-BF51CED46CA5}"/>
              </a:ext>
            </a:extLst>
          </p:cNvPr>
          <p:cNvCxnSpPr>
            <a:cxnSpLocks/>
            <a:stCxn id="26" idx="0"/>
            <a:endCxn id="8" idx="2"/>
          </p:cNvCxnSpPr>
          <p:nvPr/>
        </p:nvCxnSpPr>
        <p:spPr bwMode="auto">
          <a:xfrm flipV="1">
            <a:off x="8827135" y="3633182"/>
            <a:ext cx="0" cy="859530"/>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E0106D1C-DF1D-43C3-A5FD-3796CAFD0D33}"/>
              </a:ext>
            </a:extLst>
          </p:cNvPr>
          <p:cNvSpPr txBox="1"/>
          <p:nvPr/>
        </p:nvSpPr>
        <p:spPr>
          <a:xfrm>
            <a:off x="2005866" y="2146645"/>
            <a:ext cx="461665" cy="784830"/>
          </a:xfrm>
          <a:prstGeom prst="rect">
            <a:avLst/>
          </a:prstGeom>
          <a:noFill/>
        </p:spPr>
        <p:txBody>
          <a:bodyPr vert="vert270" wrap="square" rtlCol="0">
            <a:spAutoFit/>
          </a:bodyPr>
          <a:lstStyle/>
          <a:p>
            <a:r>
              <a:rPr lang="en-US" dirty="0"/>
              <a:t>Data</a:t>
            </a:r>
            <a:endParaRPr lang="en-IN" dirty="0"/>
          </a:p>
        </p:txBody>
      </p:sp>
    </p:spTree>
    <p:extLst>
      <p:ext uri="{BB962C8B-B14F-4D97-AF65-F5344CB8AC3E}">
        <p14:creationId xmlns:p14="http://schemas.microsoft.com/office/powerpoint/2010/main" val="31627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3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FB5A-39E9-465A-ABA3-B8AA25960BCB}"/>
              </a:ext>
            </a:extLst>
          </p:cNvPr>
          <p:cNvSpPr>
            <a:spLocks noGrp="1"/>
          </p:cNvSpPr>
          <p:nvPr>
            <p:ph type="title"/>
          </p:nvPr>
        </p:nvSpPr>
        <p:spPr/>
        <p:txBody>
          <a:bodyPr/>
          <a:lstStyle/>
          <a:p>
            <a:r>
              <a:rPr lang="en-IN" dirty="0"/>
              <a:t>Bias / Variance Trade-off</a:t>
            </a:r>
          </a:p>
        </p:txBody>
      </p:sp>
      <p:sp>
        <p:nvSpPr>
          <p:cNvPr id="3" name="Content Placeholder 2">
            <a:extLst>
              <a:ext uri="{FF2B5EF4-FFF2-40B4-BE49-F238E27FC236}">
                <a16:creationId xmlns:a16="http://schemas.microsoft.com/office/drawing/2014/main" id="{A94C3DB6-7365-4AF1-A9F4-20873AF3B7A7}"/>
              </a:ext>
            </a:extLst>
          </p:cNvPr>
          <p:cNvSpPr>
            <a:spLocks noGrp="1"/>
          </p:cNvSpPr>
          <p:nvPr>
            <p:ph idx="1"/>
          </p:nvPr>
        </p:nvSpPr>
        <p:spPr>
          <a:xfrm>
            <a:off x="1569722" y="1232236"/>
            <a:ext cx="5318367" cy="2124757"/>
          </a:xfrm>
        </p:spPr>
        <p:txBody>
          <a:bodyPr>
            <a:normAutofit fontScale="70000" lnSpcReduction="20000"/>
          </a:bodyPr>
          <a:lstStyle/>
          <a:p>
            <a:pPr algn="just">
              <a:spcBef>
                <a:spcPts val="0"/>
              </a:spcBef>
            </a:pPr>
            <a:r>
              <a:rPr lang="en-US" dirty="0"/>
              <a:t>Make sure the distribution of dev/test set is same as training set</a:t>
            </a:r>
          </a:p>
          <a:p>
            <a:pPr lvl="1" algn="just"/>
            <a:r>
              <a:rPr lang="en-US" dirty="0"/>
              <a:t>Divide the training, dev and test sets in such a way that their distribution is similar</a:t>
            </a:r>
          </a:p>
          <a:p>
            <a:pPr lvl="1" algn="just"/>
            <a:r>
              <a:rPr lang="en-US" dirty="0"/>
              <a:t>Skip the test set and validate the model using the dev set only</a:t>
            </a:r>
          </a:p>
        </p:txBody>
      </p:sp>
      <p:pic>
        <p:nvPicPr>
          <p:cNvPr id="6" name="Picture 5">
            <a:extLst>
              <a:ext uri="{FF2B5EF4-FFF2-40B4-BE49-F238E27FC236}">
                <a16:creationId xmlns:a16="http://schemas.microsoft.com/office/drawing/2014/main" id="{311DFF99-0F79-4D0C-A91E-A216FBA13D27}"/>
              </a:ext>
            </a:extLst>
          </p:cNvPr>
          <p:cNvPicPr>
            <a:picLocks noChangeAspect="1"/>
          </p:cNvPicPr>
          <p:nvPr/>
        </p:nvPicPr>
        <p:blipFill>
          <a:blip r:embed="rId2"/>
          <a:stretch>
            <a:fillRect/>
          </a:stretch>
        </p:blipFill>
        <p:spPr>
          <a:xfrm>
            <a:off x="8053307" y="1242848"/>
            <a:ext cx="1949032" cy="1429792"/>
          </a:xfrm>
          <a:prstGeom prst="rect">
            <a:avLst/>
          </a:prstGeom>
        </p:spPr>
      </p:pic>
      <p:pic>
        <p:nvPicPr>
          <p:cNvPr id="8" name="Picture 7">
            <a:extLst>
              <a:ext uri="{FF2B5EF4-FFF2-40B4-BE49-F238E27FC236}">
                <a16:creationId xmlns:a16="http://schemas.microsoft.com/office/drawing/2014/main" id="{A2604110-5CC4-469C-BC19-08445E308D7D}"/>
              </a:ext>
            </a:extLst>
          </p:cNvPr>
          <p:cNvPicPr>
            <a:picLocks noChangeAspect="1"/>
          </p:cNvPicPr>
          <p:nvPr/>
        </p:nvPicPr>
        <p:blipFill>
          <a:blip r:embed="rId3"/>
          <a:stretch>
            <a:fillRect/>
          </a:stretch>
        </p:blipFill>
        <p:spPr>
          <a:xfrm>
            <a:off x="8236057" y="4565439"/>
            <a:ext cx="1583533" cy="1429792"/>
          </a:xfrm>
          <a:prstGeom prst="rect">
            <a:avLst/>
          </a:prstGeom>
        </p:spPr>
      </p:pic>
      <p:pic>
        <p:nvPicPr>
          <p:cNvPr id="10" name="Picture 9">
            <a:extLst>
              <a:ext uri="{FF2B5EF4-FFF2-40B4-BE49-F238E27FC236}">
                <a16:creationId xmlns:a16="http://schemas.microsoft.com/office/drawing/2014/main" id="{97D1A8A6-9827-4701-AE39-97AC987A9863}"/>
              </a:ext>
            </a:extLst>
          </p:cNvPr>
          <p:cNvPicPr>
            <a:picLocks noChangeAspect="1"/>
          </p:cNvPicPr>
          <p:nvPr/>
        </p:nvPicPr>
        <p:blipFill>
          <a:blip r:embed="rId4"/>
          <a:stretch>
            <a:fillRect/>
          </a:stretch>
        </p:blipFill>
        <p:spPr>
          <a:xfrm>
            <a:off x="7292838" y="2915161"/>
            <a:ext cx="1656382" cy="1429792"/>
          </a:xfrm>
          <a:prstGeom prst="rect">
            <a:avLst/>
          </a:prstGeom>
        </p:spPr>
      </p:pic>
      <p:pic>
        <p:nvPicPr>
          <p:cNvPr id="12" name="Picture 11">
            <a:extLst>
              <a:ext uri="{FF2B5EF4-FFF2-40B4-BE49-F238E27FC236}">
                <a16:creationId xmlns:a16="http://schemas.microsoft.com/office/drawing/2014/main" id="{D95E0D17-F85F-41C5-B6DF-E3FCC7E6D5D6}"/>
              </a:ext>
            </a:extLst>
          </p:cNvPr>
          <p:cNvPicPr>
            <a:picLocks noChangeAspect="1"/>
          </p:cNvPicPr>
          <p:nvPr/>
        </p:nvPicPr>
        <p:blipFill>
          <a:blip r:embed="rId5"/>
          <a:stretch>
            <a:fillRect/>
          </a:stretch>
        </p:blipFill>
        <p:spPr>
          <a:xfrm>
            <a:off x="9353971" y="2915162"/>
            <a:ext cx="1533507" cy="1407757"/>
          </a:xfrm>
          <a:prstGeom prst="rect">
            <a:avLst/>
          </a:prstGeom>
        </p:spPr>
      </p:pic>
      <p:sp>
        <p:nvSpPr>
          <p:cNvPr id="14" name="TextBox 13">
            <a:extLst>
              <a:ext uri="{FF2B5EF4-FFF2-40B4-BE49-F238E27FC236}">
                <a16:creationId xmlns:a16="http://schemas.microsoft.com/office/drawing/2014/main" id="{C9E0F187-CB98-4687-BF90-937976C175E7}"/>
              </a:ext>
            </a:extLst>
          </p:cNvPr>
          <p:cNvSpPr txBox="1"/>
          <p:nvPr/>
        </p:nvSpPr>
        <p:spPr>
          <a:xfrm>
            <a:off x="3503712" y="6423402"/>
            <a:ext cx="7223704" cy="215444"/>
          </a:xfrm>
          <a:prstGeom prst="rect">
            <a:avLst/>
          </a:prstGeom>
          <a:noFill/>
        </p:spPr>
        <p:txBody>
          <a:bodyPr wrap="square" rtlCol="0">
            <a:spAutoFit/>
          </a:bodyPr>
          <a:lstStyle/>
          <a:p>
            <a:r>
              <a:rPr lang="en-US" sz="800" dirty="0">
                <a:solidFill>
                  <a:srgbClr val="C00000"/>
                </a:solidFill>
              </a:rPr>
              <a:t>Image Source: https://www.analyticsvidhya.com/blog/2018/11/neural-networks-hyperparameter-tuning-regularization-deeplearning/</a:t>
            </a:r>
            <a:endParaRPr lang="en-IN" sz="800" dirty="0">
              <a:solidFill>
                <a:srgbClr val="C00000"/>
              </a:solidFill>
            </a:endParaRPr>
          </a:p>
        </p:txBody>
      </p:sp>
      <p:sp>
        <p:nvSpPr>
          <p:cNvPr id="15" name="TextBox 14">
            <a:extLst>
              <a:ext uri="{FF2B5EF4-FFF2-40B4-BE49-F238E27FC236}">
                <a16:creationId xmlns:a16="http://schemas.microsoft.com/office/drawing/2014/main" id="{70A23B47-95E9-453C-BBB3-5470C2663B4D}"/>
              </a:ext>
            </a:extLst>
          </p:cNvPr>
          <p:cNvSpPr txBox="1"/>
          <p:nvPr/>
        </p:nvSpPr>
        <p:spPr>
          <a:xfrm>
            <a:off x="1569722" y="3056391"/>
            <a:ext cx="5318367" cy="707886"/>
          </a:xfrm>
          <a:prstGeom prst="rect">
            <a:avLst/>
          </a:prstGeom>
          <a:noFill/>
        </p:spPr>
        <p:txBody>
          <a:bodyPr wrap="square" rtlCol="0">
            <a:spAutoFit/>
          </a:bodyPr>
          <a:lstStyle/>
          <a:p>
            <a:pPr marL="457200" indent="-457200" algn="just">
              <a:buFont typeface="Wingdings" panose="05000000000000000000" pitchFamily="2" charset="2"/>
              <a:buChar char="§"/>
            </a:pPr>
            <a:r>
              <a:rPr lang="en-US" sz="2000" b="1" dirty="0">
                <a:solidFill>
                  <a:srgbClr val="002060"/>
                </a:solidFill>
                <a:latin typeface="Calibri" panose="020F0502020204030204" pitchFamily="34" charset="0"/>
                <a:cs typeface="Calibri" panose="020F0502020204030204" pitchFamily="34" charset="0"/>
              </a:rPr>
              <a:t>We want our model to be just right, which means having low bias and low variance. </a:t>
            </a:r>
          </a:p>
        </p:txBody>
      </p:sp>
      <p:sp>
        <p:nvSpPr>
          <p:cNvPr id="17" name="TextBox 16">
            <a:extLst>
              <a:ext uri="{FF2B5EF4-FFF2-40B4-BE49-F238E27FC236}">
                <a16:creationId xmlns:a16="http://schemas.microsoft.com/office/drawing/2014/main" id="{C43B0A14-0B67-4787-8798-1C03A0CB1E99}"/>
              </a:ext>
            </a:extLst>
          </p:cNvPr>
          <p:cNvSpPr txBox="1"/>
          <p:nvPr/>
        </p:nvSpPr>
        <p:spPr>
          <a:xfrm>
            <a:off x="1569722" y="3767330"/>
            <a:ext cx="5318367" cy="1015663"/>
          </a:xfrm>
          <a:prstGeom prst="rect">
            <a:avLst/>
          </a:prstGeom>
          <a:noFill/>
        </p:spPr>
        <p:txBody>
          <a:bodyPr wrap="square" rtlCol="0">
            <a:spAutoFit/>
          </a:bodyPr>
          <a:lstStyle/>
          <a:p>
            <a:pPr marL="457200" indent="-457200" algn="just">
              <a:buFont typeface="Wingdings" panose="05000000000000000000" pitchFamily="2" charset="2"/>
              <a:buChar char="§"/>
            </a:pPr>
            <a:r>
              <a:rPr lang="en-US" sz="2000" b="1" dirty="0">
                <a:solidFill>
                  <a:srgbClr val="002060"/>
                </a:solidFill>
                <a:latin typeface="Calibri" panose="020F0502020204030204" pitchFamily="34" charset="0"/>
                <a:cs typeface="Calibri" panose="020F0502020204030204" pitchFamily="34" charset="0"/>
              </a:rPr>
              <a:t>Overfitting: If the dev set error is much more than the train set error, the model is overfitting and has a high variance</a:t>
            </a:r>
          </a:p>
        </p:txBody>
      </p:sp>
      <p:sp>
        <p:nvSpPr>
          <p:cNvPr id="19" name="TextBox 18">
            <a:extLst>
              <a:ext uri="{FF2B5EF4-FFF2-40B4-BE49-F238E27FC236}">
                <a16:creationId xmlns:a16="http://schemas.microsoft.com/office/drawing/2014/main" id="{6B1F83A0-CF11-4CD7-8BDA-13E593733071}"/>
              </a:ext>
            </a:extLst>
          </p:cNvPr>
          <p:cNvSpPr txBox="1"/>
          <p:nvPr/>
        </p:nvSpPr>
        <p:spPr>
          <a:xfrm>
            <a:off x="1569722" y="4857933"/>
            <a:ext cx="5318367" cy="1015663"/>
          </a:xfrm>
          <a:prstGeom prst="rect">
            <a:avLst/>
          </a:prstGeom>
          <a:noFill/>
        </p:spPr>
        <p:txBody>
          <a:bodyPr wrap="square" rtlCol="0">
            <a:spAutoFit/>
          </a:bodyPr>
          <a:lstStyle/>
          <a:p>
            <a:pPr marL="457200" indent="-457200" algn="just">
              <a:buFont typeface="Wingdings" panose="05000000000000000000" pitchFamily="2" charset="2"/>
              <a:buChar char="§"/>
            </a:pPr>
            <a:r>
              <a:rPr lang="en-US" sz="2000" b="1" dirty="0">
                <a:solidFill>
                  <a:srgbClr val="002060"/>
                </a:solidFill>
                <a:latin typeface="Calibri" panose="020F0502020204030204" pitchFamily="34" charset="0"/>
                <a:cs typeface="Calibri" panose="020F0502020204030204" pitchFamily="34" charset="0"/>
              </a:rPr>
              <a:t>Underfitting: When both train and dev set errors are high, the model is underfitting and has a high bias</a:t>
            </a:r>
          </a:p>
        </p:txBody>
      </p:sp>
    </p:spTree>
    <p:extLst>
      <p:ext uri="{BB962C8B-B14F-4D97-AF65-F5344CB8AC3E}">
        <p14:creationId xmlns:p14="http://schemas.microsoft.com/office/powerpoint/2010/main" val="3358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1873250" y="136525"/>
            <a:ext cx="4942830" cy="1325564"/>
          </a:xfrm>
          <a:prstGeom prst="rect">
            <a:avLst/>
          </a:prstGeom>
        </p:spPr>
        <p:txBody>
          <a:bodyPr/>
          <a:lstStyle>
            <a:lvl1pPr>
              <a:defRPr sz="3200"/>
            </a:lvl1pPr>
          </a:lstStyle>
          <a:p>
            <a:r>
              <a:rPr dirty="0"/>
              <a:t>Revolution of Depth</a:t>
            </a:r>
          </a:p>
        </p:txBody>
      </p:sp>
      <p:pic>
        <p:nvPicPr>
          <p:cNvPr id="142" name="image6.png"/>
          <p:cNvPicPr>
            <a:picLocks noChangeAspect="1"/>
          </p:cNvPicPr>
          <p:nvPr/>
        </p:nvPicPr>
        <p:blipFill>
          <a:blip r:embed="rId2"/>
          <a:stretch>
            <a:fillRect/>
          </a:stretch>
        </p:blipFill>
        <p:spPr>
          <a:xfrm>
            <a:off x="584977" y="1287700"/>
            <a:ext cx="3829686" cy="1493228"/>
          </a:xfrm>
          <a:prstGeom prst="rect">
            <a:avLst/>
          </a:prstGeom>
          <a:ln w="12700">
            <a:miter lim="400000"/>
          </a:ln>
        </p:spPr>
      </p:pic>
      <p:pic>
        <p:nvPicPr>
          <p:cNvPr id="143" name="image7.png"/>
          <p:cNvPicPr>
            <a:picLocks noChangeAspect="1"/>
          </p:cNvPicPr>
          <p:nvPr/>
        </p:nvPicPr>
        <p:blipFill>
          <a:blip r:embed="rId3"/>
          <a:stretch>
            <a:fillRect/>
          </a:stretch>
        </p:blipFill>
        <p:spPr>
          <a:xfrm>
            <a:off x="4086779" y="1869424"/>
            <a:ext cx="4018442" cy="1033314"/>
          </a:xfrm>
          <a:prstGeom prst="rect">
            <a:avLst/>
          </a:prstGeom>
          <a:ln w="12700">
            <a:miter lim="400000"/>
          </a:ln>
        </p:spPr>
      </p:pic>
      <p:pic>
        <p:nvPicPr>
          <p:cNvPr id="144" name="image8.png"/>
          <p:cNvPicPr>
            <a:picLocks noChangeAspect="1"/>
          </p:cNvPicPr>
          <p:nvPr/>
        </p:nvPicPr>
        <p:blipFill>
          <a:blip r:embed="rId4"/>
          <a:stretch>
            <a:fillRect/>
          </a:stretch>
        </p:blipFill>
        <p:spPr>
          <a:xfrm>
            <a:off x="7227968" y="543860"/>
            <a:ext cx="2919370" cy="579568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A089-5351-4A70-8CC7-57D7904DDCBF}"/>
              </a:ext>
            </a:extLst>
          </p:cNvPr>
          <p:cNvSpPr>
            <a:spLocks noGrp="1"/>
          </p:cNvSpPr>
          <p:nvPr>
            <p:ph type="title"/>
          </p:nvPr>
        </p:nvSpPr>
        <p:spPr/>
        <p:txBody>
          <a:bodyPr/>
          <a:lstStyle/>
          <a:p>
            <a:r>
              <a:rPr lang="en-US" dirty="0"/>
              <a:t>Regularization</a:t>
            </a:r>
            <a:endParaRPr lang="en-IN" dirty="0"/>
          </a:p>
        </p:txBody>
      </p:sp>
      <p:sp>
        <p:nvSpPr>
          <p:cNvPr id="3" name="Content Placeholder 2">
            <a:extLst>
              <a:ext uri="{FF2B5EF4-FFF2-40B4-BE49-F238E27FC236}">
                <a16:creationId xmlns:a16="http://schemas.microsoft.com/office/drawing/2014/main" id="{04ED5324-7861-4E14-93BD-80C2D8F7F28B}"/>
              </a:ext>
            </a:extLst>
          </p:cNvPr>
          <p:cNvSpPr>
            <a:spLocks noGrp="1"/>
          </p:cNvSpPr>
          <p:nvPr>
            <p:ph idx="1"/>
          </p:nvPr>
        </p:nvSpPr>
        <p:spPr>
          <a:xfrm>
            <a:off x="233794" y="1268760"/>
            <a:ext cx="5750415" cy="4525963"/>
          </a:xfrm>
        </p:spPr>
        <p:txBody>
          <a:bodyPr>
            <a:normAutofit lnSpcReduction="10000"/>
          </a:bodyPr>
          <a:lstStyle/>
          <a:p>
            <a:pPr algn="just"/>
            <a:r>
              <a:rPr lang="en-IN" dirty="0"/>
              <a:t>Regularization is: </a:t>
            </a:r>
          </a:p>
          <a:p>
            <a:pPr lvl="1" algn="just"/>
            <a:r>
              <a:rPr lang="en-US" dirty="0"/>
              <a:t>“any modification to a learning algorithm to reduce its generalization error but not its training error” </a:t>
            </a:r>
          </a:p>
          <a:p>
            <a:pPr lvl="1" algn="just"/>
            <a:r>
              <a:rPr lang="en-US" dirty="0"/>
              <a:t>Reduce generalization error even at the expense of increasing training error </a:t>
            </a:r>
          </a:p>
          <a:p>
            <a:pPr lvl="2" algn="just"/>
            <a:r>
              <a:rPr lang="en-US" dirty="0"/>
              <a:t>E.g., Limiting model capacity is a regularization method</a:t>
            </a:r>
            <a:endParaRPr lang="en-IN" dirty="0"/>
          </a:p>
        </p:txBody>
      </p:sp>
      <p:pic>
        <p:nvPicPr>
          <p:cNvPr id="6" name="Picture 5">
            <a:extLst>
              <a:ext uri="{FF2B5EF4-FFF2-40B4-BE49-F238E27FC236}">
                <a16:creationId xmlns:a16="http://schemas.microsoft.com/office/drawing/2014/main" id="{40AB5760-F038-43B6-9F3D-2410D1E56BC6}"/>
              </a:ext>
            </a:extLst>
          </p:cNvPr>
          <p:cNvPicPr>
            <a:picLocks noChangeAspect="1"/>
          </p:cNvPicPr>
          <p:nvPr/>
        </p:nvPicPr>
        <p:blipFill>
          <a:blip r:embed="rId2"/>
          <a:stretch>
            <a:fillRect/>
          </a:stretch>
        </p:blipFill>
        <p:spPr>
          <a:xfrm>
            <a:off x="6280249" y="946400"/>
            <a:ext cx="5693010" cy="2842640"/>
          </a:xfrm>
          <a:prstGeom prst="rect">
            <a:avLst/>
          </a:prstGeom>
        </p:spPr>
      </p:pic>
      <p:sp>
        <p:nvSpPr>
          <p:cNvPr id="8" name="TextBox 7">
            <a:extLst>
              <a:ext uri="{FF2B5EF4-FFF2-40B4-BE49-F238E27FC236}">
                <a16:creationId xmlns:a16="http://schemas.microsoft.com/office/drawing/2014/main" id="{5B629CAB-246D-4A77-8389-2A83D0759D88}"/>
              </a:ext>
            </a:extLst>
          </p:cNvPr>
          <p:cNvSpPr txBox="1"/>
          <p:nvPr/>
        </p:nvSpPr>
        <p:spPr>
          <a:xfrm>
            <a:off x="6168008" y="6665087"/>
            <a:ext cx="4972378" cy="215444"/>
          </a:xfrm>
          <a:prstGeom prst="rect">
            <a:avLst/>
          </a:prstGeom>
          <a:noFill/>
        </p:spPr>
        <p:txBody>
          <a:bodyPr wrap="square" rtlCol="0">
            <a:spAutoFit/>
          </a:bodyPr>
          <a:lstStyle/>
          <a:p>
            <a:r>
              <a:rPr lang="en-US" sz="800" dirty="0">
                <a:solidFill>
                  <a:srgbClr val="C00000"/>
                </a:solidFill>
              </a:rPr>
              <a:t>Source: https://cedar.buffalo.edu/~srihari/CSE574/Chap5/Chap5.5-Regularization.pdf</a:t>
            </a:r>
            <a:endParaRPr lang="en-IN" sz="800" dirty="0">
              <a:solidFill>
                <a:srgbClr val="C00000"/>
              </a:solidFill>
            </a:endParaRPr>
          </a:p>
        </p:txBody>
      </p:sp>
    </p:spTree>
    <p:extLst>
      <p:ext uri="{BB962C8B-B14F-4D97-AF65-F5344CB8AC3E}">
        <p14:creationId xmlns:p14="http://schemas.microsoft.com/office/powerpoint/2010/main" val="3362328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2BB865-5F89-012B-3514-4AB18C330E0C}"/>
              </a:ext>
            </a:extLst>
          </p:cNvPr>
          <p:cNvSpPr>
            <a:spLocks noGrp="1"/>
          </p:cNvSpPr>
          <p:nvPr>
            <p:ph type="ctrTitle"/>
          </p:nvPr>
        </p:nvSpPr>
        <p:spPr/>
        <p:txBody>
          <a:bodyPr/>
          <a:lstStyle/>
          <a:p>
            <a:r>
              <a:rPr lang="en-US" dirty="0"/>
              <a:t>Regularization Strategies</a:t>
            </a:r>
          </a:p>
        </p:txBody>
      </p:sp>
    </p:spTree>
    <p:extLst>
      <p:ext uri="{BB962C8B-B14F-4D97-AF65-F5344CB8AC3E}">
        <p14:creationId xmlns:p14="http://schemas.microsoft.com/office/powerpoint/2010/main" val="2050235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45C9-776B-4974-A82E-DF1FD71E9585}"/>
              </a:ext>
            </a:extLst>
          </p:cNvPr>
          <p:cNvSpPr>
            <a:spLocks noGrp="1"/>
          </p:cNvSpPr>
          <p:nvPr>
            <p:ph type="title"/>
          </p:nvPr>
        </p:nvSpPr>
        <p:spPr/>
        <p:txBody>
          <a:bodyPr/>
          <a:lstStyle/>
          <a:p>
            <a:r>
              <a:rPr lang="en-IN" dirty="0"/>
              <a:t>Parameter Norm Penalties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49E026-F296-48F3-996D-CCB99D9417A6}"/>
                  </a:ext>
                </a:extLst>
              </p:cNvPr>
              <p:cNvSpPr>
                <a:spLocks noGrp="1"/>
              </p:cNvSpPr>
              <p:nvPr>
                <p:ph idx="1"/>
              </p:nvPr>
            </p:nvSpPr>
            <p:spPr>
              <a:xfrm>
                <a:off x="263352" y="1371601"/>
                <a:ext cx="11161240" cy="4525963"/>
              </a:xfrm>
            </p:spPr>
            <p:txBody>
              <a:bodyPr>
                <a:normAutofit/>
              </a:bodyPr>
              <a:lstStyle/>
              <a:p>
                <a:pPr algn="just"/>
                <a:r>
                  <a:rPr lang="en-US" dirty="0"/>
                  <a:t>The most traditional form of regularization applicable to deep learning is the concept of </a:t>
                </a:r>
                <a:r>
                  <a:rPr lang="en-US" dirty="0">
                    <a:solidFill>
                      <a:srgbClr val="FF0000"/>
                    </a:solidFill>
                  </a:rPr>
                  <a:t>parameter norm penalties</a:t>
                </a:r>
                <a:r>
                  <a:rPr lang="en-US" dirty="0"/>
                  <a:t>.</a:t>
                </a:r>
              </a:p>
              <a:p>
                <a:pPr algn="just"/>
                <a:r>
                  <a:rPr lang="en-US" dirty="0"/>
                  <a:t>This approach limits the capacity of the model by adding the penalty </a:t>
                </a:r>
                <a14:m>
                  <m:oMath xmlns:m="http://schemas.openxmlformats.org/officeDocument/2006/math">
                    <m:r>
                      <m:rPr>
                        <m:sty m:val="p"/>
                      </m:rPr>
                      <a:rPr lang="en-US" b="0" i="0" dirty="0" smtClean="0">
                        <a:latin typeface="Cambria Math" panose="02040503050406030204" pitchFamily="18" charset="0"/>
                      </a:rPr>
                      <m:t>Ω</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𝜃</m:t>
                        </m:r>
                      </m:e>
                    </m:d>
                  </m:oMath>
                </a14:m>
                <a:r>
                  <a:rPr lang="en-US" dirty="0"/>
                  <a:t> to the objective function resulting in:</a:t>
                </a:r>
              </a:p>
              <a:p>
                <a:pPr marL="0" indent="0" algn="just">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r>
                            <a:rPr lang="en-US" b="0" i="1">
                              <a:latin typeface="Cambria Math" panose="02040503050406030204" pitchFamily="18" charset="0"/>
                            </a:rPr>
                            <m:t>𝐽</m:t>
                          </m:r>
                          <m:r>
                            <a:rPr lang="en-US" b="0" i="1">
                              <a:latin typeface="Cambria Math" panose="02040503050406030204" pitchFamily="18" charset="0"/>
                            </a:rPr>
                            <m:t>=ℓ</m:t>
                          </m:r>
                          <m:d>
                            <m:dPr>
                              <m:ctrlPr>
                                <a:rPr lang="en-US" b="0" i="1">
                                  <a:latin typeface="Cambria Math" panose="02040503050406030204" pitchFamily="18" charset="0"/>
                                </a:rPr>
                              </m:ctrlPr>
                            </m:dPr>
                            <m:e>
                              <m:r>
                                <a:rPr lang="en-US" b="0" i="1">
                                  <a:latin typeface="Cambria Math" panose="02040503050406030204" pitchFamily="18" charset="0"/>
                                </a:rPr>
                                <m:t>𝜃</m:t>
                              </m:r>
                            </m:e>
                          </m:d>
                          <m:r>
                            <a:rPr lang="en-US" b="0" i="1">
                              <a:latin typeface="Cambria Math" panose="02040503050406030204" pitchFamily="18" charset="0"/>
                            </a:rPr>
                            <m:t>+</m:t>
                          </m:r>
                          <m:r>
                            <a:rPr lang="en-US" b="0" i="1">
                              <a:latin typeface="Cambria Math" panose="02040503050406030204" pitchFamily="18" charset="0"/>
                            </a:rPr>
                            <m:t>𝜆</m:t>
                          </m:r>
                          <m:r>
                            <m:rPr>
                              <m:sty m:val="p"/>
                            </m:rPr>
                            <a:rPr lang="en-US" b="0" dirty="0">
                              <a:latin typeface="Cambria Math" panose="02040503050406030204" pitchFamily="18" charset="0"/>
                            </a:rPr>
                            <m:t>Ω</m:t>
                          </m:r>
                          <m:d>
                            <m:dPr>
                              <m:ctrlPr>
                                <a:rPr lang="en-US" b="0" i="1" dirty="0">
                                  <a:latin typeface="Cambria Math" panose="02040503050406030204" pitchFamily="18" charset="0"/>
                                </a:rPr>
                              </m:ctrlPr>
                            </m:dPr>
                            <m:e>
                              <m:r>
                                <a:rPr lang="en-US" b="0" i="1" dirty="0">
                                  <a:latin typeface="Cambria Math" panose="02040503050406030204" pitchFamily="18" charset="0"/>
                                </a:rPr>
                                <m:t>𝜃</m:t>
                              </m:r>
                            </m:e>
                          </m:d>
                        </m:e>
                      </m:func>
                    </m:oMath>
                  </m:oMathPara>
                </a14:m>
                <a:endParaRPr lang="en-IN" b="0" dirty="0"/>
              </a:p>
              <a:p>
                <a:pPr algn="just"/>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 ∞)</m:t>
                    </m:r>
                  </m:oMath>
                </a14:m>
                <a:r>
                  <a:rPr lang="en-IN" b="0" dirty="0"/>
                  <a:t> </a:t>
                </a:r>
                <a:r>
                  <a:rPr lang="en-US" dirty="0"/>
                  <a:t>is a hyperparameter that weights the relative contribution of the norm penalty to the value of the objective function.</a:t>
                </a:r>
                <a:endParaRPr lang="en-IN" b="0" dirty="0"/>
              </a:p>
            </p:txBody>
          </p:sp>
        </mc:Choice>
        <mc:Fallback xmlns="">
          <p:sp>
            <p:nvSpPr>
              <p:cNvPr id="3" name="Content Placeholder 2">
                <a:extLst>
                  <a:ext uri="{FF2B5EF4-FFF2-40B4-BE49-F238E27FC236}">
                    <a16:creationId xmlns:a16="http://schemas.microsoft.com/office/drawing/2014/main" id="{D449E026-F296-48F3-996D-CCB99D9417A6}"/>
                  </a:ext>
                </a:extLst>
              </p:cNvPr>
              <p:cNvSpPr>
                <a:spLocks noGrp="1" noRot="1" noChangeAspect="1" noMove="1" noResize="1" noEditPoints="1" noAdjustHandles="1" noChangeArrowheads="1" noChangeShapeType="1" noTextEdit="1"/>
              </p:cNvSpPr>
              <p:nvPr>
                <p:ph idx="1"/>
              </p:nvPr>
            </p:nvSpPr>
            <p:spPr>
              <a:xfrm>
                <a:off x="263352" y="1371601"/>
                <a:ext cx="11161240" cy="4525963"/>
              </a:xfrm>
              <a:blipFill>
                <a:blip r:embed="rId2"/>
                <a:stretch>
                  <a:fillRect l="-1250" t="-1961" r="-1364"/>
                </a:stretch>
              </a:blipFill>
            </p:spPr>
            <p:txBody>
              <a:bodyPr/>
              <a:lstStyle/>
              <a:p>
                <a:r>
                  <a:rPr lang="en-CY">
                    <a:noFill/>
                  </a:rPr>
                  <a:t> </a:t>
                </a:r>
              </a:p>
            </p:txBody>
          </p:sp>
        </mc:Fallback>
      </mc:AlternateContent>
    </p:spTree>
    <p:extLst>
      <p:ext uri="{BB962C8B-B14F-4D97-AF65-F5344CB8AC3E}">
        <p14:creationId xmlns:p14="http://schemas.microsoft.com/office/powerpoint/2010/main" val="1142863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966E-A56B-4F0A-9811-B83EE8B9F0CE}"/>
              </a:ext>
            </a:extLst>
          </p:cNvPr>
          <p:cNvSpPr>
            <a:spLocks noGrp="1"/>
          </p:cNvSpPr>
          <p:nvPr>
            <p:ph type="title"/>
          </p:nvPr>
        </p:nvSpPr>
        <p:spPr/>
        <p:txBody>
          <a:bodyPr/>
          <a:lstStyle/>
          <a:p>
            <a:r>
              <a:rPr lang="en-IN" dirty="0"/>
              <a:t>L2 Norm Parameter Regularization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A00104-5625-4751-89CB-B56C1B6A958E}"/>
                  </a:ext>
                </a:extLst>
              </p:cNvPr>
              <p:cNvSpPr>
                <a:spLocks noGrp="1"/>
              </p:cNvSpPr>
              <p:nvPr>
                <p:ph idx="1"/>
              </p:nvPr>
            </p:nvSpPr>
            <p:spPr>
              <a:xfrm>
                <a:off x="263352" y="1371601"/>
                <a:ext cx="11593288" cy="4525963"/>
              </a:xfrm>
            </p:spPr>
            <p:txBody>
              <a:bodyPr>
                <a:normAutofit lnSpcReduction="10000"/>
              </a:bodyPr>
              <a:lstStyle/>
              <a:p>
                <a:pPr algn="just"/>
                <a:r>
                  <a:rPr lang="en-US" dirty="0"/>
                  <a:t>Using L2 norm, we’re adding the constraints to the original loss function, such that the weights of the network don’t grow too large.</a:t>
                </a:r>
              </a:p>
              <a:p>
                <a:pPr marL="0" indent="0" algn="just">
                  <a:buNone/>
                </a:pPr>
                <a14:m>
                  <m:oMathPara xmlns:m="http://schemas.openxmlformats.org/officeDocument/2006/math">
                    <m:oMathParaPr>
                      <m:jc m:val="centerGroup"/>
                    </m:oMathParaPr>
                    <m:oMath xmlns:m="http://schemas.openxmlformats.org/officeDocument/2006/math">
                      <m:r>
                        <m:rPr>
                          <m:sty m:val="p"/>
                        </m:rPr>
                        <a:rPr lang="en-US" b="0" dirty="0" smtClean="0">
                          <a:latin typeface="Cambria Math" panose="02040503050406030204" pitchFamily="18" charset="0"/>
                        </a:rPr>
                        <m:t>Ω</m:t>
                      </m:r>
                      <m:d>
                        <m:dPr>
                          <m:ctrlPr>
                            <a:rPr lang="en-US" b="0" i="1" dirty="0">
                              <a:latin typeface="Cambria Math" panose="02040503050406030204" pitchFamily="18" charset="0"/>
                            </a:rPr>
                          </m:ctrlPr>
                        </m:dPr>
                        <m:e>
                          <m:r>
                            <a:rPr lang="en-US" b="0" i="1" dirty="0">
                              <a:latin typeface="Cambria Math" panose="02040503050406030204" pitchFamily="18" charset="0"/>
                            </a:rPr>
                            <m:t>𝜃</m:t>
                          </m:r>
                        </m:e>
                      </m:d>
                      <m:r>
                        <a:rPr lang="en-US" b="0" i="1" dirty="0" smtClean="0">
                          <a:latin typeface="Cambria Math" panose="02040503050406030204" pitchFamily="18" charset="0"/>
                        </a:rPr>
                        <m:t>=</m:t>
                      </m:r>
                      <m:r>
                        <m:rPr>
                          <m:lit/>
                        </m:rPr>
                        <a:rPr lang="en-US" b="0" i="1" dirty="0" smtClean="0">
                          <a:latin typeface="Cambria Math" panose="02040503050406030204" pitchFamily="18" charset="0"/>
                        </a:rPr>
                        <m:t>||</m:t>
                      </m:r>
                      <m:r>
                        <a:rPr lang="en-US" b="0" i="1" dirty="0" smtClean="0">
                          <a:latin typeface="Cambria Math" panose="02040503050406030204" pitchFamily="18" charset="0"/>
                        </a:rPr>
                        <m:t>𝜃</m:t>
                      </m:r>
                      <m:r>
                        <m:rPr>
                          <m:lit/>
                        </m:rPr>
                        <a:rPr lang="en-US" b="0" i="1" dirty="0" smtClean="0">
                          <a:latin typeface="Cambria Math" panose="02040503050406030204" pitchFamily="18" charset="0"/>
                        </a:rPr>
                        <m:t>|</m:t>
                      </m:r>
                      <m:sSubSup>
                        <m:sSubSupPr>
                          <m:ctrlPr>
                            <a:rPr lang="en-US" b="0" i="1" dirty="0" smtClean="0">
                              <a:latin typeface="Cambria Math" panose="02040503050406030204" pitchFamily="18" charset="0"/>
                            </a:rPr>
                          </m:ctrlPr>
                        </m:sSubSupPr>
                        <m:e>
                          <m:r>
                            <m:rPr>
                              <m:lit/>
                            </m:rPr>
                            <a:rPr lang="en-US" b="0" i="1" dirty="0" smtClean="0">
                              <a:latin typeface="Cambria Math" panose="02040503050406030204" pitchFamily="18" charset="0"/>
                            </a:rPr>
                            <m:t>|</m:t>
                          </m:r>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                                   </m:t>
                      </m:r>
                    </m:oMath>
                  </m:oMathPara>
                </a14:m>
                <a:endParaRPr lang="en-IN" dirty="0"/>
              </a:p>
              <a:p>
                <a:pPr algn="just"/>
                <a:r>
                  <a:rPr lang="en-US" dirty="0"/>
                  <a:t>Assuming there is no bias parameters, only weights</a:t>
                </a:r>
              </a:p>
              <a:p>
                <a:pPr marL="0" indent="0" algn="just">
                  <a:buNone/>
                </a:pPr>
                <a14:m>
                  <m:oMathPara xmlns:m="http://schemas.openxmlformats.org/officeDocument/2006/math">
                    <m:oMathParaPr>
                      <m:jc m:val="centerGroup"/>
                    </m:oMathParaPr>
                    <m:oMath xmlns:m="http://schemas.openxmlformats.org/officeDocument/2006/math">
                      <m:r>
                        <m:rPr>
                          <m:sty m:val="p"/>
                        </m:rPr>
                        <a:rPr lang="en-US" b="0" dirty="0" smtClean="0">
                          <a:latin typeface="Cambria Math" panose="02040503050406030204" pitchFamily="18" charset="0"/>
                        </a:rPr>
                        <m:t>Ω</m:t>
                      </m:r>
                      <m:d>
                        <m:dPr>
                          <m:ctrlPr>
                            <a:rPr lang="en-US" b="0" i="1" dirty="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m:rPr>
                          <m:lit/>
                        </m:rPr>
                        <a:rPr lang="en-US" b="0" i="1" dirty="0" smtClean="0">
                          <a:latin typeface="Cambria Math" panose="02040503050406030204" pitchFamily="18" charset="0"/>
                        </a:rPr>
                        <m:t>||</m:t>
                      </m:r>
                      <m:r>
                        <a:rPr lang="en-US" b="0" i="1" dirty="0" smtClean="0">
                          <a:latin typeface="Cambria Math" panose="02040503050406030204" pitchFamily="18" charset="0"/>
                        </a:rPr>
                        <m:t>𝑤</m:t>
                      </m:r>
                      <m:r>
                        <m:rPr>
                          <m:lit/>
                        </m:rPr>
                        <a:rPr lang="en-US" b="0" i="1" dirty="0" smtClean="0">
                          <a:latin typeface="Cambria Math" panose="02040503050406030204" pitchFamily="18" charset="0"/>
                        </a:rPr>
                        <m:t>|</m:t>
                      </m:r>
                      <m:sSubSup>
                        <m:sSubSupPr>
                          <m:ctrlPr>
                            <a:rPr lang="en-US" b="0" i="1" dirty="0" smtClean="0">
                              <a:latin typeface="Cambria Math" panose="02040503050406030204" pitchFamily="18" charset="0"/>
                            </a:rPr>
                          </m:ctrlPr>
                        </m:sSubSupPr>
                        <m:e>
                          <m:r>
                            <m:rPr>
                              <m:lit/>
                            </m:rPr>
                            <a:rPr lang="en-US" b="0" i="1" dirty="0" smtClean="0">
                              <a:latin typeface="Cambria Math" panose="02040503050406030204" pitchFamily="18" charset="0"/>
                            </a:rPr>
                            <m:t>|</m:t>
                          </m:r>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𝑤</m:t>
                          </m:r>
                        </m:e>
                        <m:sub>
                          <m:r>
                            <a:rPr lang="en-US" b="0" i="1" dirty="0" smtClean="0">
                              <a:latin typeface="Cambria Math" panose="02040503050406030204" pitchFamily="18" charset="0"/>
                            </a:rPr>
                            <m:t>11</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𝑤</m:t>
                          </m:r>
                        </m:e>
                        <m:sub>
                          <m:r>
                            <a:rPr lang="en-US" b="0" i="1" dirty="0" smtClean="0">
                              <a:latin typeface="Cambria Math" panose="02040503050406030204" pitchFamily="18" charset="0"/>
                            </a:rPr>
                            <m:t>12</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m:t>
                      </m:r>
                    </m:oMath>
                  </m:oMathPara>
                </a14:m>
                <a:endParaRPr lang="en-IN" dirty="0"/>
              </a:p>
              <a:p>
                <a:pPr algn="just"/>
                <a:r>
                  <a:rPr lang="en-US" dirty="0"/>
                  <a:t>By adding the regularized term, we’re fooling the model such that it won’t drive the training error to zero, which in turn reduces the complexity of the model. </a:t>
                </a:r>
                <a:endParaRPr lang="en-IN" dirty="0"/>
              </a:p>
            </p:txBody>
          </p:sp>
        </mc:Choice>
        <mc:Fallback xmlns="">
          <p:sp>
            <p:nvSpPr>
              <p:cNvPr id="3" name="Content Placeholder 2">
                <a:extLst>
                  <a:ext uri="{FF2B5EF4-FFF2-40B4-BE49-F238E27FC236}">
                    <a16:creationId xmlns:a16="http://schemas.microsoft.com/office/drawing/2014/main" id="{B5A00104-5625-4751-89CB-B56C1B6A958E}"/>
                  </a:ext>
                </a:extLst>
              </p:cNvPr>
              <p:cNvSpPr>
                <a:spLocks noGrp="1" noRot="1" noChangeAspect="1" noMove="1" noResize="1" noEditPoints="1" noAdjustHandles="1" noChangeArrowheads="1" noChangeShapeType="1" noTextEdit="1"/>
              </p:cNvSpPr>
              <p:nvPr>
                <p:ph idx="1"/>
              </p:nvPr>
            </p:nvSpPr>
            <p:spPr>
              <a:xfrm>
                <a:off x="263352" y="1371601"/>
                <a:ext cx="11593288" cy="4525963"/>
              </a:xfrm>
              <a:blipFill>
                <a:blip r:embed="rId2"/>
                <a:stretch>
                  <a:fillRect l="-1204" t="-3081" r="-1313" b="-280"/>
                </a:stretch>
              </a:blipFill>
            </p:spPr>
            <p:txBody>
              <a:bodyPr/>
              <a:lstStyle/>
              <a:p>
                <a:r>
                  <a:rPr lang="en-CY">
                    <a:noFill/>
                  </a:rPr>
                  <a:t> </a:t>
                </a:r>
              </a:p>
            </p:txBody>
          </p:sp>
        </mc:Fallback>
      </mc:AlternateContent>
    </p:spTree>
    <p:extLst>
      <p:ext uri="{BB962C8B-B14F-4D97-AF65-F5344CB8AC3E}">
        <p14:creationId xmlns:p14="http://schemas.microsoft.com/office/powerpoint/2010/main" val="1786868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5621-4787-4D17-BCC6-DE888889C35E}"/>
              </a:ext>
            </a:extLst>
          </p:cNvPr>
          <p:cNvSpPr>
            <a:spLocks noGrp="1"/>
          </p:cNvSpPr>
          <p:nvPr>
            <p:ph type="title"/>
          </p:nvPr>
        </p:nvSpPr>
        <p:spPr/>
        <p:txBody>
          <a:bodyPr/>
          <a:lstStyle/>
          <a:p>
            <a:r>
              <a:rPr lang="en-IN" dirty="0"/>
              <a:t>L1 Norm Parameter Regularization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EB47B6-53A9-4743-92FB-778944072D4C}"/>
                  </a:ext>
                </a:extLst>
              </p:cNvPr>
              <p:cNvSpPr>
                <a:spLocks noGrp="1"/>
              </p:cNvSpPr>
              <p:nvPr>
                <p:ph idx="1"/>
              </p:nvPr>
            </p:nvSpPr>
            <p:spPr>
              <a:xfrm>
                <a:off x="1569722" y="1371601"/>
                <a:ext cx="10142902" cy="4525963"/>
              </a:xfrm>
            </p:spPr>
            <p:txBody>
              <a:bodyPr>
                <a:normAutofit fontScale="85000" lnSpcReduction="20000"/>
              </a:bodyPr>
              <a:lstStyle/>
              <a:p>
                <a:pPr algn="just"/>
                <a:r>
                  <a:rPr lang="en-US" dirty="0"/>
                  <a:t>L1 norm is another option that can be used to penalize the size of model parameters.</a:t>
                </a:r>
              </a:p>
              <a:p>
                <a:pPr algn="just"/>
                <a:r>
                  <a:rPr lang="en-US" dirty="0"/>
                  <a:t>L1 regularization on the model parameters w is:</a:t>
                </a:r>
              </a:p>
              <a:p>
                <a:pPr marL="0" indent="0" algn="just">
                  <a:buNone/>
                </a:pPr>
                <a14:m>
                  <m:oMathPara xmlns:m="http://schemas.openxmlformats.org/officeDocument/2006/math">
                    <m:oMathParaPr>
                      <m:jc m:val="centerGroup"/>
                    </m:oMathParaPr>
                    <m:oMath xmlns:m="http://schemas.openxmlformats.org/officeDocument/2006/math">
                      <m:r>
                        <m:rPr>
                          <m:sty m:val="p"/>
                        </m:rPr>
                        <a:rPr lang="en-US" b="0" dirty="0" smtClean="0">
                          <a:latin typeface="Cambria Math" panose="02040503050406030204" pitchFamily="18" charset="0"/>
                        </a:rPr>
                        <m:t>Ω</m:t>
                      </m:r>
                      <m:d>
                        <m:dPr>
                          <m:ctrlPr>
                            <a:rPr lang="en-US" b="0" i="1" dirty="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m:rPr>
                          <m:lit/>
                        </m:rPr>
                        <a:rPr lang="en-US" b="0" i="1" dirty="0" smtClean="0">
                          <a:latin typeface="Cambria Math" panose="02040503050406030204" pitchFamily="18" charset="0"/>
                        </a:rPr>
                        <m:t>||</m:t>
                      </m:r>
                      <m:r>
                        <a:rPr lang="en-US" b="0" i="1" dirty="0" smtClean="0">
                          <a:latin typeface="Cambria Math" panose="02040503050406030204" pitchFamily="18" charset="0"/>
                        </a:rPr>
                        <m:t>𝑤</m:t>
                      </m:r>
                      <m:r>
                        <m:rPr>
                          <m:lit/>
                        </m:rP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m:rPr>
                              <m:lit/>
                            </m:rPr>
                            <a:rPr lang="en-US" b="0" i="1" dirty="0" smtClean="0">
                              <a:latin typeface="Cambria Math" panose="02040503050406030204" pitchFamily="18" charset="0"/>
                            </a:rPr>
                            <m:t>|</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r>
                            <m:rPr>
                              <m:brk m:alnAt="7"/>
                            </m:rPr>
                            <a:rPr lang="en-US" b="0" i="1" dirty="0" smtClean="0">
                              <a:latin typeface="Cambria Math" panose="02040503050406030204" pitchFamily="18" charset="0"/>
                            </a:rPr>
                            <m:t>𝑖</m:t>
                          </m:r>
                        </m:sub>
                        <m:sup/>
                        <m:e>
                          <m:r>
                            <m:rPr>
                              <m:lit/>
                            </m:rP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𝑖</m:t>
                              </m:r>
                            </m:sub>
                          </m:sSub>
                          <m:r>
                            <m:rPr>
                              <m:lit/>
                            </m:rPr>
                            <a:rPr lang="en-US" b="0" i="1" dirty="0" smtClean="0">
                              <a:latin typeface="Cambria Math" panose="02040503050406030204" pitchFamily="18" charset="0"/>
                            </a:rPr>
                            <m:t>|</m:t>
                          </m:r>
                        </m:e>
                      </m:nary>
                    </m:oMath>
                  </m:oMathPara>
                </a14:m>
                <a:endParaRPr lang="en-IN" dirty="0"/>
              </a:p>
              <a:p>
                <a:pPr algn="just"/>
                <a:r>
                  <a:rPr lang="en-US" dirty="0"/>
                  <a:t>The L2 Norm penalty decays the components of the vector w that do not contribute much to reducing the objective function.</a:t>
                </a:r>
              </a:p>
              <a:p>
                <a:pPr algn="just"/>
                <a:r>
                  <a:rPr lang="en-US" dirty="0"/>
                  <a:t>On the other hand, the L1 norm penalty provides solutions that are </a:t>
                </a:r>
                <a:r>
                  <a:rPr lang="en-US" dirty="0">
                    <a:solidFill>
                      <a:srgbClr val="C00000"/>
                    </a:solidFill>
                  </a:rPr>
                  <a:t>sparse</a:t>
                </a:r>
                <a:r>
                  <a:rPr lang="en-US" dirty="0"/>
                  <a:t>.</a:t>
                </a:r>
              </a:p>
              <a:p>
                <a:pPr algn="just"/>
                <a:r>
                  <a:rPr lang="en-US" dirty="0"/>
                  <a:t>This </a:t>
                </a:r>
                <a:r>
                  <a:rPr lang="en-US" dirty="0">
                    <a:solidFill>
                      <a:srgbClr val="C00000"/>
                    </a:solidFill>
                  </a:rPr>
                  <a:t>sparsity</a:t>
                </a:r>
                <a:r>
                  <a:rPr lang="en-US" dirty="0"/>
                  <a:t> property can be thought of as a </a:t>
                </a:r>
                <a:r>
                  <a:rPr lang="en-US" dirty="0">
                    <a:solidFill>
                      <a:srgbClr val="C00000"/>
                    </a:solidFill>
                  </a:rPr>
                  <a:t>feature selection mechanism</a:t>
                </a:r>
                <a:r>
                  <a:rPr lang="en-US" dirty="0"/>
                  <a:t>.</a:t>
                </a:r>
                <a:endParaRPr lang="en-IN" dirty="0"/>
              </a:p>
            </p:txBody>
          </p:sp>
        </mc:Choice>
        <mc:Fallback xmlns="">
          <p:sp>
            <p:nvSpPr>
              <p:cNvPr id="3" name="Content Placeholder 2">
                <a:extLst>
                  <a:ext uri="{FF2B5EF4-FFF2-40B4-BE49-F238E27FC236}">
                    <a16:creationId xmlns:a16="http://schemas.microsoft.com/office/drawing/2014/main" id="{4BEB47B6-53A9-4743-92FB-778944072D4C}"/>
                  </a:ext>
                </a:extLst>
              </p:cNvPr>
              <p:cNvSpPr>
                <a:spLocks noGrp="1" noRot="1" noChangeAspect="1" noMove="1" noResize="1" noEditPoints="1" noAdjustHandles="1" noChangeArrowheads="1" noChangeShapeType="1" noTextEdit="1"/>
              </p:cNvSpPr>
              <p:nvPr>
                <p:ph idx="1"/>
              </p:nvPr>
            </p:nvSpPr>
            <p:spPr>
              <a:xfrm>
                <a:off x="1569722" y="1371601"/>
                <a:ext cx="10142902" cy="4525963"/>
              </a:xfrm>
              <a:blipFill>
                <a:blip r:embed="rId2"/>
                <a:stretch>
                  <a:fillRect l="-1000" t="-8964" r="-1125" b="-280"/>
                </a:stretch>
              </a:blipFill>
            </p:spPr>
            <p:txBody>
              <a:bodyPr/>
              <a:lstStyle/>
              <a:p>
                <a:r>
                  <a:rPr lang="en-CY">
                    <a:noFill/>
                  </a:rPr>
                  <a:t> </a:t>
                </a:r>
              </a:p>
            </p:txBody>
          </p:sp>
        </mc:Fallback>
      </mc:AlternateContent>
    </p:spTree>
    <p:extLst>
      <p:ext uri="{BB962C8B-B14F-4D97-AF65-F5344CB8AC3E}">
        <p14:creationId xmlns:p14="http://schemas.microsoft.com/office/powerpoint/2010/main" val="3755795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Weight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sSub>
                      <m:sSubPr>
                        <m:ctrlPr>
                          <a:rPr lang="en-US" sz="2800" b="1" i="1" smtClean="0">
                            <a:solidFill>
                              <a:srgbClr val="0070C0"/>
                            </a:solidFill>
                            <a:latin typeface="Cambria Math" panose="02040503050406030204" pitchFamily="18" charset="0"/>
                          </a:rPr>
                        </m:ctrlPr>
                      </m:sSubPr>
                      <m:e>
                        <m:r>
                          <a:rPr lang="en-US" sz="2800" b="1" i="1" smtClean="0">
                            <a:solidFill>
                              <a:srgbClr val="0070C0"/>
                            </a:solidFill>
                            <a:latin typeface="Cambria Math" panose="02040503050406030204" pitchFamily="18" charset="0"/>
                          </a:rPr>
                          <m:t>ℓ</m:t>
                        </m:r>
                      </m:e>
                      <m:sub>
                        <m:r>
                          <a:rPr lang="en-US" sz="2800" b="1" i="1" smtClean="0">
                            <a:solidFill>
                              <a:srgbClr val="0070C0"/>
                            </a:solidFill>
                            <a:latin typeface="Cambria Math" panose="02040503050406030204" pitchFamily="18" charset="0"/>
                          </a:rPr>
                          <m:t>𝟐</m:t>
                        </m:r>
                      </m:sub>
                    </m:sSub>
                  </m:oMath>
                </a14:m>
                <a:r>
                  <a:rPr lang="en-US" sz="2800" b="1" i="1" dirty="0">
                    <a:solidFill>
                      <a:srgbClr val="0070C0"/>
                    </a:solidFill>
                  </a:rPr>
                  <a:t> weight decay</a:t>
                </a:r>
              </a:p>
              <a:p>
                <a:pPr lvl="1"/>
                <a:r>
                  <a:rPr lang="en-US" sz="2400" dirty="0"/>
                  <a:t>A regularization term that penalizes large weights is added to the loss function</a:t>
                </a:r>
              </a:p>
              <a:p>
                <a:pPr lvl="1"/>
                <a:endParaRPr lang="en-US" sz="600" dirty="0"/>
              </a:p>
              <a:p>
                <a:pPr marL="403400" lvl="1" indent="0">
                  <a:buNone/>
                </a:pPr>
                <a14:m>
                  <m:oMathPara xmlns:m="http://schemas.openxmlformats.org/officeDocument/2006/math">
                    <m:oMathParaPr>
                      <m:jc m:val="center"/>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ℒ</m:t>
                          </m:r>
                        </m:e>
                        <m:sub>
                          <m:r>
                            <a:rPr lang="en-US" sz="2000" i="1">
                              <a:latin typeface="Cambria Math" charset="0"/>
                            </a:rPr>
                            <m:t>𝑟𝑒𝑔</m:t>
                          </m:r>
                        </m:sub>
                      </m:sSub>
                      <m:d>
                        <m:dPr>
                          <m:ctrlPr>
                            <a:rPr lang="en-US" sz="2000" i="1">
                              <a:latin typeface="Cambria Math" panose="02040503050406030204" pitchFamily="18" charset="0"/>
                            </a:rPr>
                          </m:ctrlPr>
                        </m:dPr>
                        <m:e>
                          <m:r>
                            <a:rPr lang="el-GR" sz="2000" i="1">
                              <a:latin typeface="Cambria Math" charset="0"/>
                            </a:rPr>
                            <m:t>𝜃</m:t>
                          </m:r>
                        </m:e>
                      </m:d>
                      <m:r>
                        <a:rPr lang="en-US" sz="2000" i="1">
                          <a:latin typeface="Cambria Math" charset="0"/>
                        </a:rPr>
                        <m:t>= </m:t>
                      </m:r>
                      <m:r>
                        <a:rPr lang="en-US" sz="2000" i="1">
                          <a:latin typeface="Cambria Math" panose="02040503050406030204" pitchFamily="18" charset="0"/>
                          <a:ea typeface="Cambria Math" panose="02040503050406030204" pitchFamily="18" charset="0"/>
                        </a:rPr>
                        <m:t>ℒ</m:t>
                      </m:r>
                      <m:d>
                        <m:dPr>
                          <m:ctrlPr>
                            <a:rPr lang="en-US" sz="2000" i="1">
                              <a:latin typeface="Cambria Math" panose="02040503050406030204" pitchFamily="18" charset="0"/>
                            </a:rPr>
                          </m:ctrlPr>
                        </m:dPr>
                        <m:e>
                          <m:r>
                            <a:rPr lang="el-GR" sz="2000" i="1">
                              <a:latin typeface="Cambria Math" charset="0"/>
                            </a:rPr>
                            <m:t>𝜃</m:t>
                          </m:r>
                        </m:e>
                      </m:d>
                      <m:r>
                        <a:rPr lang="en-US" sz="2000" i="1">
                          <a:latin typeface="Cambria Math" charset="0"/>
                        </a:rPr>
                        <m:t>+</m:t>
                      </m:r>
                      <m:r>
                        <a:rPr lang="el-GR" sz="2000" i="1">
                          <a:latin typeface="Cambria Math" charset="0"/>
                        </a:rPr>
                        <m:t>𝜆</m:t>
                      </m:r>
                      <m:nary>
                        <m:naryPr>
                          <m:chr m:val="∑"/>
                          <m:supHide m:val="on"/>
                          <m:ctrlPr>
                            <a:rPr lang="el-GR" sz="2000" i="1">
                              <a:latin typeface="Cambria Math" panose="02040503050406030204" pitchFamily="18" charset="0"/>
                            </a:rPr>
                          </m:ctrlPr>
                        </m:naryPr>
                        <m:sub>
                          <m:r>
                            <m:rPr>
                              <m:brk m:alnAt="7"/>
                            </m:rPr>
                            <a:rPr lang="en-US" sz="2000" i="1">
                              <a:latin typeface="Cambria Math" charset="0"/>
                            </a:rPr>
                            <m:t>𝑘</m:t>
                          </m:r>
                        </m:sub>
                        <m:sup/>
                        <m:e>
                          <m:sSubSup>
                            <m:sSubSupPr>
                              <m:ctrlPr>
                                <a:rPr lang="en-US" sz="2000" i="1">
                                  <a:latin typeface="Cambria Math" panose="02040503050406030204" pitchFamily="18" charset="0"/>
                                </a:rPr>
                              </m:ctrlPr>
                            </m:sSubSupPr>
                            <m:e>
                              <m:r>
                                <a:rPr lang="el-GR" sz="2000" i="1">
                                  <a:latin typeface="Cambria Math" charset="0"/>
                                </a:rPr>
                                <m:t>𝜃</m:t>
                              </m:r>
                            </m:e>
                            <m:sub>
                              <m:r>
                                <a:rPr lang="en-US" sz="2000" i="1">
                                  <a:latin typeface="Cambria Math" charset="0"/>
                                </a:rPr>
                                <m:t>𝑘</m:t>
                              </m:r>
                            </m:sub>
                            <m:sup>
                              <m:r>
                                <a:rPr lang="en-US" sz="2000" i="1">
                                  <a:latin typeface="Cambria Math" charset="0"/>
                                </a:rPr>
                                <m:t>2</m:t>
                              </m:r>
                            </m:sup>
                          </m:sSubSup>
                        </m:e>
                      </m:nary>
                    </m:oMath>
                  </m:oMathPara>
                </a14:m>
                <a:endParaRPr lang="en-US" sz="2000" dirty="0"/>
              </a:p>
              <a:p>
                <a:pPr lvl="1"/>
                <a:endParaRPr lang="en-US" sz="2400" dirty="0"/>
              </a:p>
              <a:p>
                <a:pPr lvl="1"/>
                <a:endParaRPr lang="en-US" sz="2400" dirty="0"/>
              </a:p>
              <a:p>
                <a:pPr lvl="1"/>
                <a:endParaRPr lang="en-US" sz="2400" dirty="0"/>
              </a:p>
              <a:p>
                <a:pPr lvl="1"/>
                <a:r>
                  <a:rPr lang="en-US" sz="2400" dirty="0"/>
                  <a:t>For every weight in the network, we add the regularization term to the loss value</a:t>
                </a:r>
              </a:p>
              <a:p>
                <a:pPr lvl="2"/>
                <a:r>
                  <a:rPr lang="en-US" sz="2000" dirty="0"/>
                  <a:t>During gradient descent parameter update, every weight is decayed linearly toward zero</a:t>
                </a:r>
              </a:p>
              <a:p>
                <a:pPr lvl="1"/>
                <a:r>
                  <a:rPr lang="en-US" sz="2400" dirty="0"/>
                  <a:t>The weight decay coefficient </a:t>
                </a:r>
                <a14:m>
                  <m:oMath xmlns:m="http://schemas.openxmlformats.org/officeDocument/2006/math">
                    <m:r>
                      <a:rPr lang="el-GR" sz="2400" i="1">
                        <a:latin typeface="Cambria Math" charset="0"/>
                      </a:rPr>
                      <m:t>𝜆</m:t>
                    </m:r>
                    <m:r>
                      <a:rPr lang="el-GR" sz="2400" i="1">
                        <a:latin typeface="Cambria Math" charset="0"/>
                      </a:rPr>
                      <m:t> </m:t>
                    </m:r>
                  </m:oMath>
                </a14:m>
                <a:r>
                  <a:rPr lang="en-US" sz="2400" dirty="0"/>
                  <a:t>determines how dominant the regularization is during the gradient computation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66" t="-1831"/>
                </a:stretch>
              </a:blipFill>
            </p:spPr>
            <p:txBody>
              <a:bodyPr/>
              <a:lstStyle/>
              <a:p>
                <a:r>
                  <a:rPr lang="en-CY">
                    <a:noFill/>
                  </a:rPr>
                  <a:t> </a:t>
                </a:r>
              </a:p>
            </p:txBody>
          </p:sp>
        </mc:Fallback>
      </mc:AlternateContent>
      <p:sp>
        <p:nvSpPr>
          <p:cNvPr id="5" name="Left Brace 4"/>
          <p:cNvSpPr/>
          <p:nvPr/>
        </p:nvSpPr>
        <p:spPr>
          <a:xfrm rot="5400000">
            <a:off x="5916126" y="2377351"/>
            <a:ext cx="114793" cy="489900"/>
          </a:xfrm>
          <a:prstGeom prst="lef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sp>
        <p:nvSpPr>
          <p:cNvPr id="6" name="Left Brace 5"/>
          <p:cNvSpPr/>
          <p:nvPr/>
        </p:nvSpPr>
        <p:spPr>
          <a:xfrm rot="5400000">
            <a:off x="6951648" y="2221761"/>
            <a:ext cx="249005" cy="1080120"/>
          </a:xfrm>
          <a:prstGeom prst="lef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solidFill>
                <a:schemeClr val="accent6">
                  <a:lumMod val="75000"/>
                </a:schemeClr>
              </a:solidFill>
            </a:endParaRPr>
          </a:p>
        </p:txBody>
      </p:sp>
      <p:sp>
        <p:nvSpPr>
          <p:cNvPr id="7" name="TextBox 6"/>
          <p:cNvSpPr txBox="1"/>
          <p:nvPr/>
        </p:nvSpPr>
        <p:spPr>
          <a:xfrm>
            <a:off x="5535779" y="2714605"/>
            <a:ext cx="933654" cy="338554"/>
          </a:xfrm>
          <a:prstGeom prst="rect">
            <a:avLst/>
          </a:prstGeom>
          <a:noFill/>
        </p:spPr>
        <p:txBody>
          <a:bodyPr wrap="none" rtlCol="0">
            <a:spAutoFit/>
          </a:bodyPr>
          <a:lstStyle/>
          <a:p>
            <a:r>
              <a:rPr lang="en-US" sz="1600" dirty="0">
                <a:solidFill>
                  <a:schemeClr val="accent4">
                    <a:lumMod val="75000"/>
                  </a:schemeClr>
                </a:solidFill>
              </a:rPr>
              <a:t>Data loss</a:t>
            </a:r>
          </a:p>
        </p:txBody>
      </p:sp>
      <p:sp>
        <p:nvSpPr>
          <p:cNvPr id="8" name="TextBox 7"/>
          <p:cNvSpPr txBox="1"/>
          <p:nvPr/>
        </p:nvSpPr>
        <p:spPr>
          <a:xfrm>
            <a:off x="6499735" y="2977338"/>
            <a:ext cx="1730667" cy="338554"/>
          </a:xfrm>
          <a:prstGeom prst="rect">
            <a:avLst/>
          </a:prstGeom>
          <a:noFill/>
        </p:spPr>
        <p:txBody>
          <a:bodyPr wrap="none" rtlCol="0">
            <a:spAutoFit/>
          </a:bodyPr>
          <a:lstStyle/>
          <a:p>
            <a:r>
              <a:rPr lang="en-US" sz="1600" dirty="0">
                <a:solidFill>
                  <a:schemeClr val="accent6">
                    <a:lumMod val="75000"/>
                  </a:schemeClr>
                </a:solidFill>
              </a:rPr>
              <a:t>Regularization loss</a:t>
            </a:r>
          </a:p>
        </p:txBody>
      </p:sp>
    </p:spTree>
    <p:extLst>
      <p:ext uri="{BB962C8B-B14F-4D97-AF65-F5344CB8AC3E}">
        <p14:creationId xmlns:p14="http://schemas.microsoft.com/office/powerpoint/2010/main" val="3455211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Weight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Effect of the decay coefficient </a:t>
                </a:r>
                <a14:m>
                  <m:oMath xmlns:m="http://schemas.openxmlformats.org/officeDocument/2006/math">
                    <m:r>
                      <a:rPr lang="el-GR" i="1">
                        <a:latin typeface="Cambria Math" charset="0"/>
                      </a:rPr>
                      <m:t>𝜆</m:t>
                    </m:r>
                  </m:oMath>
                </a14:m>
                <a:r>
                  <a:rPr lang="en-US" dirty="0"/>
                  <a:t>  </a:t>
                </a:r>
              </a:p>
              <a:p>
                <a:pPr lvl="1"/>
                <a:r>
                  <a:rPr lang="en-US" dirty="0"/>
                  <a:t>Large weight decay coefficient </a:t>
                </a:r>
                <a:r>
                  <a:rPr lang="en-US" dirty="0">
                    <a:latin typeface="Times New Roman" panose="02020603050405020304" pitchFamily="18" charset="0"/>
                    <a:cs typeface="Times New Roman" panose="02020603050405020304" pitchFamily="18" charset="0"/>
                  </a:rPr>
                  <a:t>→</a:t>
                </a:r>
                <a:r>
                  <a:rPr lang="en-US" dirty="0"/>
                  <a:t> penalty for weights with large values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26" t="-908"/>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2809036" y="3556073"/>
            <a:ext cx="6643820" cy="2453493"/>
          </a:xfrm>
          <a:prstGeom prst="rect">
            <a:avLst/>
          </a:prstGeom>
        </p:spPr>
      </p:pic>
    </p:spTree>
    <p:extLst>
      <p:ext uri="{BB962C8B-B14F-4D97-AF65-F5344CB8AC3E}">
        <p14:creationId xmlns:p14="http://schemas.microsoft.com/office/powerpoint/2010/main" val="2209774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Weight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a:solidFill>
                              <a:srgbClr val="0070C0"/>
                            </a:solidFill>
                            <a:latin typeface="Cambria Math" panose="02040503050406030204" pitchFamily="18" charset="0"/>
                          </a:rPr>
                          <m:t>ℓ</m:t>
                        </m:r>
                      </m:e>
                      <m:sub>
                        <m:r>
                          <a:rPr lang="en-US" b="1" i="1" smtClean="0">
                            <a:solidFill>
                              <a:srgbClr val="0070C0"/>
                            </a:solidFill>
                            <a:latin typeface="Cambria Math" panose="02040503050406030204" pitchFamily="18" charset="0"/>
                          </a:rPr>
                          <m:t>𝟏</m:t>
                        </m:r>
                      </m:sub>
                    </m:sSub>
                  </m:oMath>
                </a14:m>
                <a:r>
                  <a:rPr lang="en-US" b="1" i="1" dirty="0">
                    <a:solidFill>
                      <a:srgbClr val="0070C0"/>
                    </a:solidFill>
                  </a:rPr>
                  <a:t> weight decay</a:t>
                </a:r>
              </a:p>
              <a:p>
                <a:pPr lvl="1"/>
                <a:r>
                  <a:rPr lang="en-US" dirty="0"/>
                  <a:t>The regularization term is based on the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0">
                            <a:solidFill>
                              <a:schemeClr val="tx1"/>
                            </a:solidFill>
                            <a:latin typeface="Cambria Math" panose="02040503050406030204" pitchFamily="18" charset="0"/>
                          </a:rPr>
                          <m:t>ℓ</m:t>
                        </m:r>
                      </m:e>
                      <m:sub>
                        <m:r>
                          <a:rPr lang="en-US" b="0" i="0">
                            <a:solidFill>
                              <a:schemeClr val="tx1"/>
                            </a:solidFill>
                            <a:latin typeface="Cambria Math" panose="02040503050406030204" pitchFamily="18" charset="0"/>
                          </a:rPr>
                          <m:t>1</m:t>
                        </m:r>
                      </m:sub>
                    </m:sSub>
                  </m:oMath>
                </a14:m>
                <a:r>
                  <a:rPr lang="en-US" dirty="0"/>
                  <a:t> norm of the weights</a:t>
                </a:r>
              </a:p>
              <a:p>
                <a:pPr lvl="1"/>
                <a:endParaRPr lang="en-US" sz="706" dirty="0"/>
              </a:p>
              <a:p>
                <a:pPr marL="403400" lvl="1" indent="0" algn="ctr">
                  <a:buNone/>
                </a:pPr>
                <a14:m>
                  <m:oMath xmlns:m="http://schemas.openxmlformats.org/officeDocument/2006/math">
                    <m:sSub>
                      <m:sSubPr>
                        <m:ctrlPr>
                          <a:rPr lang="en-US" sz="2118" i="1">
                            <a:latin typeface="Cambria Math" panose="02040503050406030204" pitchFamily="18" charset="0"/>
                          </a:rPr>
                        </m:ctrlPr>
                      </m:sSubPr>
                      <m:e>
                        <m:r>
                          <a:rPr lang="en-US" sz="2118" i="1">
                            <a:latin typeface="Cambria Math" panose="02040503050406030204" pitchFamily="18" charset="0"/>
                            <a:ea typeface="Cambria Math" panose="02040503050406030204" pitchFamily="18" charset="0"/>
                          </a:rPr>
                          <m:t>ℒ</m:t>
                        </m:r>
                      </m:e>
                      <m:sub>
                        <m:r>
                          <a:rPr lang="en-US" sz="2118" i="1">
                            <a:latin typeface="Cambria Math" charset="0"/>
                          </a:rPr>
                          <m:t>𝑟𝑒𝑔</m:t>
                        </m:r>
                      </m:sub>
                    </m:sSub>
                    <m:d>
                      <m:dPr>
                        <m:ctrlPr>
                          <a:rPr lang="en-US" sz="2118" i="1">
                            <a:latin typeface="Cambria Math" panose="02040503050406030204" pitchFamily="18" charset="0"/>
                          </a:rPr>
                        </m:ctrlPr>
                      </m:dPr>
                      <m:e>
                        <m:r>
                          <a:rPr lang="el-GR" sz="2118" i="1">
                            <a:latin typeface="Cambria Math" charset="0"/>
                          </a:rPr>
                          <m:t>𝜃</m:t>
                        </m:r>
                      </m:e>
                    </m:d>
                    <m:r>
                      <a:rPr lang="en-US" sz="2118" i="1">
                        <a:latin typeface="Cambria Math" charset="0"/>
                      </a:rPr>
                      <m:t>= </m:t>
                    </m:r>
                    <m:r>
                      <a:rPr lang="en-US" sz="2118" i="1">
                        <a:latin typeface="Cambria Math" panose="02040503050406030204" pitchFamily="18" charset="0"/>
                        <a:ea typeface="Cambria Math" panose="02040503050406030204" pitchFamily="18" charset="0"/>
                      </a:rPr>
                      <m:t>ℒ</m:t>
                    </m:r>
                    <m:d>
                      <m:dPr>
                        <m:ctrlPr>
                          <a:rPr lang="en-US" sz="2118" i="1">
                            <a:latin typeface="Cambria Math" panose="02040503050406030204" pitchFamily="18" charset="0"/>
                          </a:rPr>
                        </m:ctrlPr>
                      </m:dPr>
                      <m:e>
                        <m:r>
                          <a:rPr lang="el-GR" sz="2118" i="1">
                            <a:latin typeface="Cambria Math" charset="0"/>
                          </a:rPr>
                          <m:t>𝜃</m:t>
                        </m:r>
                      </m:e>
                    </m:d>
                    <m:r>
                      <a:rPr lang="en-US" sz="2118" i="1">
                        <a:latin typeface="Cambria Math" charset="0"/>
                      </a:rPr>
                      <m:t>+</m:t>
                    </m:r>
                    <m:r>
                      <a:rPr lang="el-GR" sz="2118" i="1">
                        <a:latin typeface="Cambria Math" charset="0"/>
                      </a:rPr>
                      <m:t>𝜆</m:t>
                    </m:r>
                    <m:nary>
                      <m:naryPr>
                        <m:chr m:val="∑"/>
                        <m:supHide m:val="on"/>
                        <m:ctrlPr>
                          <a:rPr lang="el-GR" sz="2118" i="1">
                            <a:latin typeface="Cambria Math" panose="02040503050406030204" pitchFamily="18" charset="0"/>
                          </a:rPr>
                        </m:ctrlPr>
                      </m:naryPr>
                      <m:sub>
                        <m:r>
                          <m:rPr>
                            <m:brk m:alnAt="7"/>
                          </m:rPr>
                          <a:rPr lang="en-US" sz="2118" i="1">
                            <a:latin typeface="Cambria Math" charset="0"/>
                          </a:rPr>
                          <m:t>𝑘</m:t>
                        </m:r>
                      </m:sub>
                      <m:sup/>
                      <m:e>
                        <m:d>
                          <m:dPr>
                            <m:begChr m:val="|"/>
                            <m:endChr m:val="|"/>
                            <m:ctrlPr>
                              <a:rPr lang="en-US" sz="2118" i="1">
                                <a:latin typeface="Cambria Math" panose="02040503050406030204" pitchFamily="18" charset="0"/>
                              </a:rPr>
                            </m:ctrlPr>
                          </m:dPr>
                          <m:e>
                            <m:sSub>
                              <m:sSubPr>
                                <m:ctrlPr>
                                  <a:rPr lang="en-US" sz="2118" i="1">
                                    <a:latin typeface="Cambria Math" panose="02040503050406030204" pitchFamily="18" charset="0"/>
                                  </a:rPr>
                                </m:ctrlPr>
                              </m:sSubPr>
                              <m:e>
                                <m:r>
                                  <a:rPr lang="en-US" sz="2118" i="1">
                                    <a:latin typeface="Cambria Math" panose="02040503050406030204" pitchFamily="18" charset="0"/>
                                    <a:ea typeface="Cambria Math" panose="02040503050406030204" pitchFamily="18" charset="0"/>
                                  </a:rPr>
                                  <m:t>𝜃</m:t>
                                </m:r>
                              </m:e>
                              <m:sub>
                                <m:r>
                                  <a:rPr lang="en-US" sz="2118" i="1">
                                    <a:latin typeface="Cambria Math" panose="02040503050406030204" pitchFamily="18" charset="0"/>
                                  </a:rPr>
                                  <m:t>𝑘</m:t>
                                </m:r>
                              </m:sub>
                            </m:sSub>
                          </m:e>
                        </m:d>
                      </m:e>
                    </m:nary>
                  </m:oMath>
                </a14:m>
                <a:r>
                  <a:rPr lang="en-US" dirty="0"/>
                  <a:t> </a:t>
                </a:r>
              </a:p>
              <a:p>
                <a:pPr marL="403400" lvl="1" indent="0" algn="ctr">
                  <a:buNone/>
                </a:pPr>
                <a:endParaRPr lang="en-US" sz="706" dirty="0"/>
              </a:p>
              <a:p>
                <a:pPr lvl="1"/>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0">
                            <a:solidFill>
                              <a:schemeClr val="tx1"/>
                            </a:solidFill>
                            <a:latin typeface="Cambria Math" panose="02040503050406030204" pitchFamily="18" charset="0"/>
                          </a:rPr>
                          <m:t>ℓ</m:t>
                        </m:r>
                      </m:e>
                      <m:sub>
                        <m:r>
                          <a:rPr lang="en-US" b="0" i="0">
                            <a:solidFill>
                              <a:schemeClr val="tx1"/>
                            </a:solidFill>
                            <a:latin typeface="Cambria Math" panose="02040503050406030204" pitchFamily="18" charset="0"/>
                          </a:rPr>
                          <m:t>1</m:t>
                        </m:r>
                      </m:sub>
                    </m:sSub>
                  </m:oMath>
                </a14:m>
                <a:r>
                  <a:rPr lang="en-US" dirty="0">
                    <a:solidFill>
                      <a:schemeClr val="tx1"/>
                    </a:solidFill>
                  </a:rPr>
                  <a:t> weight decay </a:t>
                </a:r>
                <a:r>
                  <a:rPr lang="en-US" dirty="0"/>
                  <a:t>is less common with NN</a:t>
                </a:r>
              </a:p>
              <a:p>
                <a:pPr lvl="2"/>
                <a:r>
                  <a:rPr lang="en-US" dirty="0"/>
                  <a:t>Often performs worse than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ℓ</m:t>
                        </m:r>
                      </m:e>
                      <m:sub>
                        <m:r>
                          <a:rPr lang="en-US" b="0" i="0" smtClean="0">
                            <a:latin typeface="Cambria Math" panose="02040503050406030204" pitchFamily="18" charset="0"/>
                          </a:rPr>
                          <m:t>2</m:t>
                        </m:r>
                      </m:sub>
                    </m:sSub>
                  </m:oMath>
                </a14:m>
                <a:r>
                  <a:rPr lang="en-US" dirty="0"/>
                  <a:t> weight decay</a:t>
                </a:r>
              </a:p>
              <a:p>
                <a:pPr lvl="1"/>
                <a:r>
                  <a:rPr lang="en-US" dirty="0"/>
                  <a:t>It is also possible to combine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0">
                            <a:solidFill>
                              <a:schemeClr val="tx1"/>
                            </a:solidFill>
                            <a:latin typeface="Cambria Math" panose="02040503050406030204" pitchFamily="18" charset="0"/>
                          </a:rPr>
                          <m:t>ℓ</m:t>
                        </m:r>
                      </m:e>
                      <m:sub>
                        <m:r>
                          <a:rPr lang="en-US" b="0" i="0">
                            <a:solidFill>
                              <a:schemeClr val="tx1"/>
                            </a:solidFill>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ℓ</m:t>
                        </m:r>
                      </m:e>
                      <m:sub>
                        <m:r>
                          <a:rPr lang="en-US" b="0" i="0" smtClean="0">
                            <a:latin typeface="Cambria Math" panose="02040503050406030204" pitchFamily="18" charset="0"/>
                          </a:rPr>
                          <m:t>2</m:t>
                        </m:r>
                      </m:sub>
                    </m:sSub>
                  </m:oMath>
                </a14:m>
                <a:r>
                  <a:rPr lang="en-US" dirty="0"/>
                  <a:t> regularization </a:t>
                </a:r>
              </a:p>
              <a:p>
                <a:pPr lvl="2"/>
                <a:r>
                  <a:rPr lang="en-US" dirty="0"/>
                  <a:t>Called elastic net regularization</a:t>
                </a:r>
              </a:p>
              <a:p>
                <a:pPr marL="403400" lvl="1" indent="0" algn="ctr">
                  <a:buNone/>
                </a:pPr>
                <a14:m>
                  <m:oMath xmlns:m="http://schemas.openxmlformats.org/officeDocument/2006/math">
                    <m:sSub>
                      <m:sSubPr>
                        <m:ctrlPr>
                          <a:rPr lang="en-US" sz="1765" i="1">
                            <a:latin typeface="Cambria Math" panose="02040503050406030204" pitchFamily="18" charset="0"/>
                          </a:rPr>
                        </m:ctrlPr>
                      </m:sSubPr>
                      <m:e>
                        <m:r>
                          <a:rPr lang="en-US" sz="1765" i="1">
                            <a:latin typeface="Cambria Math" panose="02040503050406030204" pitchFamily="18" charset="0"/>
                            <a:ea typeface="Cambria Math" panose="02040503050406030204" pitchFamily="18" charset="0"/>
                          </a:rPr>
                          <m:t>ℒ</m:t>
                        </m:r>
                      </m:e>
                      <m:sub>
                        <m:r>
                          <a:rPr lang="en-US" sz="1765" i="1">
                            <a:latin typeface="Cambria Math" charset="0"/>
                          </a:rPr>
                          <m:t>𝑟𝑒𝑔</m:t>
                        </m:r>
                      </m:sub>
                    </m:sSub>
                    <m:d>
                      <m:dPr>
                        <m:ctrlPr>
                          <a:rPr lang="en-US" sz="1765" i="1">
                            <a:latin typeface="Cambria Math" panose="02040503050406030204" pitchFamily="18" charset="0"/>
                          </a:rPr>
                        </m:ctrlPr>
                      </m:dPr>
                      <m:e>
                        <m:r>
                          <a:rPr lang="el-GR" sz="1765" i="1">
                            <a:latin typeface="Cambria Math" charset="0"/>
                          </a:rPr>
                          <m:t>𝜃</m:t>
                        </m:r>
                      </m:e>
                    </m:d>
                    <m:r>
                      <a:rPr lang="en-US" sz="1765" i="1">
                        <a:latin typeface="Cambria Math" charset="0"/>
                      </a:rPr>
                      <m:t>= </m:t>
                    </m:r>
                    <m:r>
                      <a:rPr lang="en-US" sz="1765" i="1">
                        <a:latin typeface="Cambria Math" panose="02040503050406030204" pitchFamily="18" charset="0"/>
                        <a:ea typeface="Cambria Math" panose="02040503050406030204" pitchFamily="18" charset="0"/>
                      </a:rPr>
                      <m:t>ℒ</m:t>
                    </m:r>
                    <m:d>
                      <m:dPr>
                        <m:ctrlPr>
                          <a:rPr lang="en-US" sz="1765" i="1">
                            <a:latin typeface="Cambria Math" panose="02040503050406030204" pitchFamily="18" charset="0"/>
                          </a:rPr>
                        </m:ctrlPr>
                      </m:dPr>
                      <m:e>
                        <m:r>
                          <a:rPr lang="el-GR" sz="1765" i="1">
                            <a:latin typeface="Cambria Math" charset="0"/>
                          </a:rPr>
                          <m:t>𝜃</m:t>
                        </m:r>
                      </m:e>
                    </m:d>
                    <m:r>
                      <a:rPr lang="en-US" sz="1765" i="1">
                        <a:latin typeface="Cambria Math" charset="0"/>
                      </a:rPr>
                      <m:t>+</m:t>
                    </m:r>
                    <m:sSub>
                      <m:sSubPr>
                        <m:ctrlPr>
                          <a:rPr lang="en-US" sz="1765" i="1">
                            <a:latin typeface="Cambria Math" panose="02040503050406030204" pitchFamily="18" charset="0"/>
                          </a:rPr>
                        </m:ctrlPr>
                      </m:sSubPr>
                      <m:e>
                        <m:r>
                          <a:rPr lang="el-GR" sz="1765" i="1">
                            <a:latin typeface="Cambria Math" charset="0"/>
                          </a:rPr>
                          <m:t>𝜆</m:t>
                        </m:r>
                      </m:e>
                      <m:sub>
                        <m:r>
                          <a:rPr lang="en-US" sz="1765" i="1">
                            <a:latin typeface="Cambria Math" panose="02040503050406030204" pitchFamily="18" charset="0"/>
                          </a:rPr>
                          <m:t>1</m:t>
                        </m:r>
                      </m:sub>
                    </m:sSub>
                    <m:nary>
                      <m:naryPr>
                        <m:chr m:val="∑"/>
                        <m:supHide m:val="on"/>
                        <m:ctrlPr>
                          <a:rPr lang="el-GR" sz="1765" i="1">
                            <a:latin typeface="Cambria Math" panose="02040503050406030204" pitchFamily="18" charset="0"/>
                          </a:rPr>
                        </m:ctrlPr>
                      </m:naryPr>
                      <m:sub>
                        <m:r>
                          <m:rPr>
                            <m:brk m:alnAt="7"/>
                          </m:rPr>
                          <a:rPr lang="en-US" sz="1765" i="1">
                            <a:latin typeface="Cambria Math" charset="0"/>
                          </a:rPr>
                          <m:t>𝑘</m:t>
                        </m:r>
                      </m:sub>
                      <m:sup/>
                      <m:e>
                        <m:d>
                          <m:dPr>
                            <m:begChr m:val="|"/>
                            <m:endChr m:val="|"/>
                            <m:ctrlPr>
                              <a:rPr lang="en-US" sz="1765" i="1">
                                <a:latin typeface="Cambria Math" panose="02040503050406030204" pitchFamily="18" charset="0"/>
                              </a:rPr>
                            </m:ctrlPr>
                          </m:dPr>
                          <m:e>
                            <m:sSub>
                              <m:sSubPr>
                                <m:ctrlPr>
                                  <a:rPr lang="en-US" sz="1765" i="1">
                                    <a:latin typeface="Cambria Math" panose="02040503050406030204" pitchFamily="18" charset="0"/>
                                  </a:rPr>
                                </m:ctrlPr>
                              </m:sSubPr>
                              <m:e>
                                <m:r>
                                  <a:rPr lang="en-US" sz="1765" i="1">
                                    <a:latin typeface="Cambria Math" panose="02040503050406030204" pitchFamily="18" charset="0"/>
                                    <a:ea typeface="Cambria Math" panose="02040503050406030204" pitchFamily="18" charset="0"/>
                                  </a:rPr>
                                  <m:t>𝜃</m:t>
                                </m:r>
                              </m:e>
                              <m:sub>
                                <m:r>
                                  <a:rPr lang="en-US" sz="1765" i="1">
                                    <a:latin typeface="Cambria Math" panose="02040503050406030204" pitchFamily="18" charset="0"/>
                                  </a:rPr>
                                  <m:t>𝑘</m:t>
                                </m:r>
                              </m:sub>
                            </m:sSub>
                          </m:e>
                        </m:d>
                        <m:r>
                          <a:rPr lang="en-US" sz="1765" i="1">
                            <a:latin typeface="Cambria Math" panose="02040503050406030204" pitchFamily="18" charset="0"/>
                          </a:rPr>
                          <m:t>+</m:t>
                        </m:r>
                        <m:sSub>
                          <m:sSubPr>
                            <m:ctrlPr>
                              <a:rPr lang="en-US" sz="1765" i="1">
                                <a:latin typeface="Cambria Math" panose="02040503050406030204" pitchFamily="18" charset="0"/>
                              </a:rPr>
                            </m:ctrlPr>
                          </m:sSubPr>
                          <m:e>
                            <m:r>
                              <a:rPr lang="el-GR" sz="1765" i="1">
                                <a:latin typeface="Cambria Math" charset="0"/>
                              </a:rPr>
                              <m:t>𝜆</m:t>
                            </m:r>
                          </m:e>
                          <m:sub>
                            <m:r>
                              <a:rPr lang="en-US" sz="1765" i="1">
                                <a:latin typeface="Cambria Math" panose="02040503050406030204" pitchFamily="18" charset="0"/>
                              </a:rPr>
                              <m:t>2</m:t>
                            </m:r>
                          </m:sub>
                        </m:sSub>
                        <m:nary>
                          <m:naryPr>
                            <m:chr m:val="∑"/>
                            <m:supHide m:val="on"/>
                            <m:ctrlPr>
                              <a:rPr lang="el-GR" sz="1765" i="1">
                                <a:latin typeface="Cambria Math" panose="02040503050406030204" pitchFamily="18" charset="0"/>
                              </a:rPr>
                            </m:ctrlPr>
                          </m:naryPr>
                          <m:sub>
                            <m:r>
                              <m:rPr>
                                <m:brk m:alnAt="7"/>
                              </m:rPr>
                              <a:rPr lang="en-US" sz="1765" i="1">
                                <a:latin typeface="Cambria Math" charset="0"/>
                              </a:rPr>
                              <m:t>𝑘</m:t>
                            </m:r>
                          </m:sub>
                          <m:sup/>
                          <m:e>
                            <m:sSubSup>
                              <m:sSubSupPr>
                                <m:ctrlPr>
                                  <a:rPr lang="en-US" sz="1765" i="1">
                                    <a:latin typeface="Cambria Math" panose="02040503050406030204" pitchFamily="18" charset="0"/>
                                  </a:rPr>
                                </m:ctrlPr>
                              </m:sSubSupPr>
                              <m:e>
                                <m:r>
                                  <a:rPr lang="el-GR" sz="1765" i="1">
                                    <a:latin typeface="Cambria Math" charset="0"/>
                                  </a:rPr>
                                  <m:t>𝜃</m:t>
                                </m:r>
                              </m:e>
                              <m:sub>
                                <m:r>
                                  <a:rPr lang="en-US" sz="1765" i="1">
                                    <a:latin typeface="Cambria Math" charset="0"/>
                                  </a:rPr>
                                  <m:t>𝑘</m:t>
                                </m:r>
                              </m:sub>
                              <m:sup>
                                <m:r>
                                  <a:rPr lang="en-US" sz="1765" i="1">
                                    <a:latin typeface="Cambria Math" charset="0"/>
                                  </a:rPr>
                                  <m:t>2</m:t>
                                </m:r>
                              </m:sup>
                            </m:sSubSup>
                          </m:e>
                        </m:nary>
                      </m:e>
                    </m:nary>
                  </m:oMath>
                </a14:m>
                <a:r>
                  <a:rPr lang="en-US" dirty="0"/>
                  <a:t> </a:t>
                </a:r>
              </a:p>
              <a:p>
                <a:pPr marL="403400" lvl="1" indent="0" algn="ctr">
                  <a:buNone/>
                </a:pPr>
                <a:endParaRPr lang="en-US" sz="618"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26" t="-908"/>
                </a:stretch>
              </a:blipFill>
            </p:spPr>
            <p:txBody>
              <a:bodyPr/>
              <a:lstStyle/>
              <a:p>
                <a:r>
                  <a:rPr lang="en-US">
                    <a:noFill/>
                  </a:rPr>
                  <a:t> </a:t>
                </a:r>
              </a:p>
            </p:txBody>
          </p:sp>
        </mc:Fallback>
      </mc:AlternateContent>
    </p:spTree>
    <p:extLst>
      <p:ext uri="{BB962C8B-B14F-4D97-AF65-F5344CB8AC3E}">
        <p14:creationId xmlns:p14="http://schemas.microsoft.com/office/powerpoint/2010/main" val="273328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5C9F-CF0E-4CF5-A831-D4B44407581E}"/>
              </a:ext>
            </a:extLst>
          </p:cNvPr>
          <p:cNvSpPr>
            <a:spLocks noGrp="1"/>
          </p:cNvSpPr>
          <p:nvPr>
            <p:ph type="title"/>
          </p:nvPr>
        </p:nvSpPr>
        <p:spPr/>
        <p:txBody>
          <a:bodyPr/>
          <a:lstStyle/>
          <a:p>
            <a:r>
              <a:rPr lang="en-IN" dirty="0"/>
              <a:t>Early Stopping</a:t>
            </a:r>
          </a:p>
        </p:txBody>
      </p:sp>
      <p:sp>
        <p:nvSpPr>
          <p:cNvPr id="3" name="Content Placeholder 2">
            <a:extLst>
              <a:ext uri="{FF2B5EF4-FFF2-40B4-BE49-F238E27FC236}">
                <a16:creationId xmlns:a16="http://schemas.microsoft.com/office/drawing/2014/main" id="{D68B26F5-4043-4C3D-8DF1-0126FAE94519}"/>
              </a:ext>
            </a:extLst>
          </p:cNvPr>
          <p:cNvSpPr>
            <a:spLocks noGrp="1"/>
          </p:cNvSpPr>
          <p:nvPr>
            <p:ph idx="1"/>
          </p:nvPr>
        </p:nvSpPr>
        <p:spPr>
          <a:xfrm>
            <a:off x="323358" y="836712"/>
            <a:ext cx="11545283" cy="4525963"/>
          </a:xfrm>
        </p:spPr>
        <p:txBody>
          <a:bodyPr>
            <a:normAutofit lnSpcReduction="10000"/>
          </a:bodyPr>
          <a:lstStyle/>
          <a:p>
            <a:pPr algn="just"/>
            <a:r>
              <a:rPr lang="en-US" dirty="0"/>
              <a:t>When training models with sufficient representational capacity to overfit the task, we often observe that training error decreases steadily over time, while the error on the validation set begins to rise again or remaining the same for certain iterations, then there is no point in training the model further. </a:t>
            </a:r>
          </a:p>
          <a:p>
            <a:pPr algn="just"/>
            <a:r>
              <a:rPr lang="en-US" dirty="0"/>
              <a:t>This means we can obtain a model with better validation set error (and thus, hopefully better test set error) by returning to the parameter setting at the point in time with the lowest validation set error</a:t>
            </a:r>
          </a:p>
          <a:p>
            <a:pPr marL="0" indent="0" algn="just">
              <a:buNone/>
            </a:pPr>
            <a:endParaRPr lang="en-IN" dirty="0"/>
          </a:p>
        </p:txBody>
      </p:sp>
      <p:pic>
        <p:nvPicPr>
          <p:cNvPr id="7" name="Picture 6">
            <a:extLst>
              <a:ext uri="{FF2B5EF4-FFF2-40B4-BE49-F238E27FC236}">
                <a16:creationId xmlns:a16="http://schemas.microsoft.com/office/drawing/2014/main" id="{27E33647-4C29-4BDA-AD71-B846FA4E9CF6}"/>
              </a:ext>
            </a:extLst>
          </p:cNvPr>
          <p:cNvPicPr>
            <a:picLocks noChangeAspect="1"/>
          </p:cNvPicPr>
          <p:nvPr/>
        </p:nvPicPr>
        <p:blipFill>
          <a:blip r:embed="rId2"/>
          <a:stretch>
            <a:fillRect/>
          </a:stretch>
        </p:blipFill>
        <p:spPr>
          <a:xfrm>
            <a:off x="2927648" y="4941168"/>
            <a:ext cx="3692730" cy="1694169"/>
          </a:xfrm>
          <a:prstGeom prst="rect">
            <a:avLst/>
          </a:prstGeom>
        </p:spPr>
      </p:pic>
    </p:spTree>
    <p:extLst>
      <p:ext uri="{BB962C8B-B14F-4D97-AF65-F5344CB8AC3E}">
        <p14:creationId xmlns:p14="http://schemas.microsoft.com/office/powerpoint/2010/main" val="2722331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Early Stopping</a:t>
            </a:r>
          </a:p>
        </p:txBody>
      </p:sp>
      <p:sp>
        <p:nvSpPr>
          <p:cNvPr id="3" name="Content Placeholder 2"/>
          <p:cNvSpPr>
            <a:spLocks noGrp="1"/>
          </p:cNvSpPr>
          <p:nvPr>
            <p:ph idx="1"/>
          </p:nvPr>
        </p:nvSpPr>
        <p:spPr/>
        <p:txBody>
          <a:bodyPr/>
          <a:lstStyle/>
          <a:p>
            <a:r>
              <a:rPr lang="en-US" b="1" i="1" dirty="0">
                <a:solidFill>
                  <a:srgbClr val="0070C0"/>
                </a:solidFill>
              </a:rPr>
              <a:t>Early-stopping</a:t>
            </a:r>
          </a:p>
          <a:p>
            <a:pPr lvl="1"/>
            <a:r>
              <a:rPr lang="en-US" dirty="0"/>
              <a:t>During model training, use a validation set, along with a training set</a:t>
            </a:r>
          </a:p>
          <a:p>
            <a:pPr lvl="2"/>
            <a:r>
              <a:rPr lang="en-US" dirty="0"/>
              <a:t>A ratio of about 25% to 75% of the data is often used</a:t>
            </a:r>
          </a:p>
          <a:p>
            <a:pPr lvl="1"/>
            <a:r>
              <a:rPr lang="en-US" dirty="0"/>
              <a:t>Stop when the validation accuracy (or loss) has not improved after </a:t>
            </a:r>
            <a:r>
              <a:rPr lang="en-US" i="1" dirty="0"/>
              <a:t>n</a:t>
            </a:r>
            <a:r>
              <a:rPr lang="en-US" dirty="0"/>
              <a:t> subsequent epochs</a:t>
            </a:r>
          </a:p>
          <a:p>
            <a:pPr lvl="2"/>
            <a:r>
              <a:rPr lang="en-US" dirty="0"/>
              <a:t>The parameter </a:t>
            </a:r>
            <a:r>
              <a:rPr lang="en-US" i="1" dirty="0"/>
              <a:t>n</a:t>
            </a:r>
            <a:r>
              <a:rPr lang="en-US" dirty="0"/>
              <a:t> is called patience </a:t>
            </a:r>
          </a:p>
          <a:p>
            <a:endParaRPr lang="en-US" dirty="0"/>
          </a:p>
          <a:p>
            <a:endParaRPr lang="en-US" dirty="0"/>
          </a:p>
        </p:txBody>
      </p:sp>
      <p:grpSp>
        <p:nvGrpSpPr>
          <p:cNvPr id="10" name="Group 9">
            <a:extLst>
              <a:ext uri="{FF2B5EF4-FFF2-40B4-BE49-F238E27FC236}">
                <a16:creationId xmlns:a16="http://schemas.microsoft.com/office/drawing/2014/main" id="{1737EC34-633B-41B2-967F-A8BAC76E3C8F}"/>
              </a:ext>
            </a:extLst>
          </p:cNvPr>
          <p:cNvGrpSpPr/>
          <p:nvPr/>
        </p:nvGrpSpPr>
        <p:grpSpPr>
          <a:xfrm>
            <a:off x="3681614" y="3873755"/>
            <a:ext cx="4002798" cy="2812844"/>
            <a:chOff x="2562849" y="4894312"/>
            <a:chExt cx="4050527" cy="2683834"/>
          </a:xfrm>
        </p:grpSpPr>
        <p:pic>
          <p:nvPicPr>
            <p:cNvPr id="4" name="Εικόνα 19">
              <a:extLst>
                <a:ext uri="{FF2B5EF4-FFF2-40B4-BE49-F238E27FC236}">
                  <a16:creationId xmlns:a16="http://schemas.microsoft.com/office/drawing/2014/main" id="{DAB3DC8C-B594-4D90-808F-95328965718A}"/>
                </a:ext>
              </a:extLst>
            </p:cNvPr>
            <p:cNvPicPr>
              <a:picLocks noChangeAspect="1"/>
            </p:cNvPicPr>
            <p:nvPr/>
          </p:nvPicPr>
          <p:blipFill rotWithShape="1">
            <a:blip r:embed="rId3"/>
            <a:srcRect b="9801"/>
            <a:stretch/>
          </p:blipFill>
          <p:spPr>
            <a:xfrm>
              <a:off x="2562849" y="4894312"/>
              <a:ext cx="4050527" cy="2683834"/>
            </a:xfrm>
            <a:prstGeom prst="rect">
              <a:avLst/>
            </a:prstGeom>
          </p:spPr>
        </p:pic>
        <p:sp>
          <p:nvSpPr>
            <p:cNvPr id="5" name="Rectangle: Rounded Corners 4">
              <a:extLst>
                <a:ext uri="{FF2B5EF4-FFF2-40B4-BE49-F238E27FC236}">
                  <a16:creationId xmlns:a16="http://schemas.microsoft.com/office/drawing/2014/main" id="{D8E1D94B-DA2F-4DFB-9FBA-B87966DC2757}"/>
                </a:ext>
              </a:extLst>
            </p:cNvPr>
            <p:cNvSpPr/>
            <p:nvPr/>
          </p:nvSpPr>
          <p:spPr>
            <a:xfrm>
              <a:off x="4309120" y="6022100"/>
              <a:ext cx="144016" cy="10081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TextBox 5">
              <a:extLst>
                <a:ext uri="{FF2B5EF4-FFF2-40B4-BE49-F238E27FC236}">
                  <a16:creationId xmlns:a16="http://schemas.microsoft.com/office/drawing/2014/main" id="{0479592A-57FC-47E3-99E9-15AA1FBC82BF}"/>
                </a:ext>
              </a:extLst>
            </p:cNvPr>
            <p:cNvSpPr txBox="1"/>
            <p:nvPr/>
          </p:nvSpPr>
          <p:spPr>
            <a:xfrm>
              <a:off x="3786985" y="5142254"/>
              <a:ext cx="2232248" cy="321253"/>
            </a:xfrm>
            <a:prstGeom prst="rect">
              <a:avLst/>
            </a:prstGeom>
            <a:noFill/>
          </p:spPr>
          <p:txBody>
            <a:bodyPr wrap="square" rtlCol="0">
              <a:spAutoFit/>
            </a:bodyPr>
            <a:lstStyle/>
            <a:p>
              <a:r>
                <a:rPr lang="en-US" sz="1588" dirty="0">
                  <a:solidFill>
                    <a:srgbClr val="00B050"/>
                  </a:solidFill>
                </a:rPr>
                <a:t>Stop training</a:t>
              </a:r>
            </a:p>
          </p:txBody>
        </p:sp>
        <p:sp>
          <p:nvSpPr>
            <p:cNvPr id="7" name="Arrow: Down 6">
              <a:extLst>
                <a:ext uri="{FF2B5EF4-FFF2-40B4-BE49-F238E27FC236}">
                  <a16:creationId xmlns:a16="http://schemas.microsoft.com/office/drawing/2014/main" id="{D5058D56-4E94-4EA5-873B-F2BEEADB74F2}"/>
                </a:ext>
              </a:extLst>
            </p:cNvPr>
            <p:cNvSpPr/>
            <p:nvPr/>
          </p:nvSpPr>
          <p:spPr>
            <a:xfrm>
              <a:off x="4309120" y="5543261"/>
              <a:ext cx="144016" cy="40100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TextBox 7">
              <a:extLst>
                <a:ext uri="{FF2B5EF4-FFF2-40B4-BE49-F238E27FC236}">
                  <a16:creationId xmlns:a16="http://schemas.microsoft.com/office/drawing/2014/main" id="{52B56B8E-3615-4BE5-94CE-75E22C87F5EC}"/>
                </a:ext>
              </a:extLst>
            </p:cNvPr>
            <p:cNvSpPr txBox="1"/>
            <p:nvPr/>
          </p:nvSpPr>
          <p:spPr>
            <a:xfrm>
              <a:off x="5101208" y="5707886"/>
              <a:ext cx="1368152" cy="295436"/>
            </a:xfrm>
            <a:prstGeom prst="rect">
              <a:avLst/>
            </a:prstGeom>
            <a:noFill/>
          </p:spPr>
          <p:txBody>
            <a:bodyPr wrap="square" rtlCol="0">
              <a:spAutoFit/>
            </a:bodyPr>
            <a:lstStyle/>
            <a:p>
              <a:r>
                <a:rPr lang="en-US" sz="1412" dirty="0"/>
                <a:t>validation</a:t>
              </a:r>
            </a:p>
          </p:txBody>
        </p:sp>
        <p:sp>
          <p:nvSpPr>
            <p:cNvPr id="9" name="Rectangle 8">
              <a:extLst>
                <a:ext uri="{FF2B5EF4-FFF2-40B4-BE49-F238E27FC236}">
                  <a16:creationId xmlns:a16="http://schemas.microsoft.com/office/drawing/2014/main" id="{E8408FDD-486D-482B-B527-DBB86CFE1318}"/>
                </a:ext>
              </a:extLst>
            </p:cNvPr>
            <p:cNvSpPr/>
            <p:nvPr/>
          </p:nvSpPr>
          <p:spPr>
            <a:xfrm>
              <a:off x="5605264" y="6124870"/>
              <a:ext cx="557983" cy="28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Tree>
    <p:extLst>
      <p:ext uri="{BB962C8B-B14F-4D97-AF65-F5344CB8AC3E}">
        <p14:creationId xmlns:p14="http://schemas.microsoft.com/office/powerpoint/2010/main" val="18952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2152650" y="365125"/>
            <a:ext cx="7886700" cy="1325564"/>
          </a:xfrm>
          <a:prstGeom prst="rect">
            <a:avLst/>
          </a:prstGeom>
        </p:spPr>
        <p:txBody>
          <a:bodyPr/>
          <a:lstStyle>
            <a:lvl1pPr>
              <a:defRPr sz="3400"/>
            </a:lvl1pPr>
          </a:lstStyle>
          <a:p>
            <a:r>
              <a:t>Simply stacking layers? </a:t>
            </a:r>
          </a:p>
        </p:txBody>
      </p:sp>
      <p:pic>
        <p:nvPicPr>
          <p:cNvPr id="153" name="image9.png"/>
          <p:cNvPicPr>
            <a:picLocks noChangeAspect="1"/>
          </p:cNvPicPr>
          <p:nvPr/>
        </p:nvPicPr>
        <p:blipFill>
          <a:blip r:embed="rId2"/>
          <a:stretch>
            <a:fillRect/>
          </a:stretch>
        </p:blipFill>
        <p:spPr>
          <a:xfrm>
            <a:off x="1524000" y="1440982"/>
            <a:ext cx="9144000" cy="3239436"/>
          </a:xfrm>
          <a:prstGeom prst="rect">
            <a:avLst/>
          </a:prstGeom>
          <a:ln w="12700">
            <a:miter lim="400000"/>
          </a:ln>
        </p:spPr>
      </p:pic>
      <p:sp>
        <p:nvSpPr>
          <p:cNvPr id="154" name="Shape 154"/>
          <p:cNvSpPr/>
          <p:nvPr/>
        </p:nvSpPr>
        <p:spPr>
          <a:xfrm>
            <a:off x="1888426" y="4980669"/>
            <a:ext cx="8978992" cy="94916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nSpc>
                <a:spcPct val="120000"/>
              </a:lnSpc>
              <a:spcBef>
                <a:spcPts val="1000"/>
              </a:spcBef>
              <a:defRPr sz="2400">
                <a:latin typeface="Calibri"/>
                <a:ea typeface="Calibri"/>
                <a:cs typeface="Calibri"/>
                <a:sym typeface="Calibri"/>
              </a:defRPr>
            </a:pPr>
            <a:r>
              <a:rPr sz="2400"/>
              <a:t>• Plain nets: stacking 3x3 Convlayers...</a:t>
            </a:r>
            <a:br>
              <a:rPr sz="2400"/>
            </a:br>
            <a:r>
              <a:rPr sz="2400"/>
              <a:t>• 56-layer net has </a:t>
            </a:r>
            <a:r>
              <a:rPr sz="2400">
                <a:solidFill>
                  <a:srgbClr val="C00000"/>
                </a:solidFill>
              </a:rPr>
              <a:t>higher training error </a:t>
            </a:r>
            <a:r>
              <a:rPr sz="2400"/>
              <a:t>and test error than 20-layer net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Regularization: Dropout</a:t>
            </a:r>
          </a:p>
        </p:txBody>
      </p:sp>
      <p:sp>
        <p:nvSpPr>
          <p:cNvPr id="3" name="Content Placeholder 2"/>
          <p:cNvSpPr>
            <a:spLocks noGrp="1"/>
          </p:cNvSpPr>
          <p:nvPr>
            <p:ph idx="1"/>
          </p:nvPr>
        </p:nvSpPr>
        <p:spPr/>
        <p:txBody>
          <a:bodyPr/>
          <a:lstStyle/>
          <a:p>
            <a:r>
              <a:rPr lang="en-US" b="1" i="1" dirty="0">
                <a:solidFill>
                  <a:srgbClr val="0070C0"/>
                </a:solidFill>
              </a:rPr>
              <a:t>Dropout</a:t>
            </a:r>
          </a:p>
          <a:p>
            <a:pPr lvl="1"/>
            <a:r>
              <a:rPr lang="en-US" dirty="0"/>
              <a:t>Randomly drop units (along with their connections) during training</a:t>
            </a:r>
          </a:p>
          <a:p>
            <a:pPr lvl="1"/>
            <a:r>
              <a:rPr lang="en-US" dirty="0"/>
              <a:t>Each unit is retained with a fixed dropout rate </a:t>
            </a:r>
            <a:r>
              <a:rPr lang="en-US" i="1" dirty="0"/>
              <a:t>p</a:t>
            </a:r>
            <a:r>
              <a:rPr lang="en-US" dirty="0"/>
              <a:t>, independent of other units </a:t>
            </a:r>
          </a:p>
          <a:p>
            <a:pPr lvl="1"/>
            <a:r>
              <a:rPr lang="en-US" dirty="0"/>
              <a:t>The hyper-parameter </a:t>
            </a:r>
            <a:r>
              <a:rPr lang="en-US" i="1" dirty="0"/>
              <a:t>p</a:t>
            </a:r>
            <a:r>
              <a:rPr lang="en-US" dirty="0"/>
              <a:t> to be chosen (tuned)</a:t>
            </a:r>
          </a:p>
          <a:p>
            <a:pPr lvl="2"/>
            <a:r>
              <a:rPr lang="en-US" dirty="0"/>
              <a:t>Often between 20 and 50 % of the units are dropped </a:t>
            </a:r>
          </a:p>
          <a:p>
            <a:endParaRPr lang="en-US" dirty="0"/>
          </a:p>
        </p:txBody>
      </p:sp>
      <p:pic>
        <p:nvPicPr>
          <p:cNvPr id="4" name="Picture 3"/>
          <p:cNvPicPr>
            <a:picLocks noChangeAspect="1"/>
          </p:cNvPicPr>
          <p:nvPr/>
        </p:nvPicPr>
        <p:blipFill rotWithShape="1">
          <a:blip r:embed="rId2"/>
          <a:srcRect l="1160" r="56872"/>
          <a:stretch/>
        </p:blipFill>
        <p:spPr>
          <a:xfrm rot="5400000">
            <a:off x="3014481" y="3775099"/>
            <a:ext cx="2541459" cy="3240360"/>
          </a:xfrm>
          <a:prstGeom prst="rect">
            <a:avLst/>
          </a:prstGeom>
        </p:spPr>
      </p:pic>
      <p:pic>
        <p:nvPicPr>
          <p:cNvPr id="5" name="Picture 4"/>
          <p:cNvPicPr>
            <a:picLocks noChangeAspect="1"/>
          </p:cNvPicPr>
          <p:nvPr/>
        </p:nvPicPr>
        <p:blipFill rotWithShape="1">
          <a:blip r:embed="rId2"/>
          <a:srcRect l="53468" r="3942"/>
          <a:stretch/>
        </p:blipFill>
        <p:spPr>
          <a:xfrm rot="5400000">
            <a:off x="6667829" y="3806866"/>
            <a:ext cx="2477920" cy="3113287"/>
          </a:xfrm>
          <a:prstGeom prst="rect">
            <a:avLst/>
          </a:prstGeom>
        </p:spPr>
      </p:pic>
      <p:sp>
        <p:nvSpPr>
          <p:cNvPr id="6" name="TextBox 5">
            <a:extLst>
              <a:ext uri="{FF2B5EF4-FFF2-40B4-BE49-F238E27FC236}">
                <a16:creationId xmlns:a16="http://schemas.microsoft.com/office/drawing/2014/main" id="{FAAB5187-663E-40A6-8033-FBAE9DD7B7F2}"/>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2677315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Dropout</a:t>
            </a:r>
          </a:p>
        </p:txBody>
      </p:sp>
      <p:sp>
        <p:nvSpPr>
          <p:cNvPr id="3" name="Content Placeholder 2"/>
          <p:cNvSpPr>
            <a:spLocks noGrp="1"/>
          </p:cNvSpPr>
          <p:nvPr>
            <p:ph idx="1"/>
          </p:nvPr>
        </p:nvSpPr>
        <p:spPr>
          <a:xfrm>
            <a:off x="838200" y="1825625"/>
            <a:ext cx="10170934" cy="5083848"/>
          </a:xfrm>
        </p:spPr>
        <p:txBody>
          <a:bodyPr>
            <a:normAutofit/>
          </a:bodyPr>
          <a:lstStyle/>
          <a:p>
            <a:r>
              <a:rPr lang="en-US" dirty="0"/>
              <a:t>Idea: randomly drop activations during training</a:t>
            </a:r>
          </a:p>
          <a:p>
            <a:r>
              <a:rPr lang="en-US" dirty="0"/>
              <a:t>Benefit: reduces overfitting and improves generalization</a:t>
            </a:r>
          </a:p>
          <a:p>
            <a:r>
              <a:rPr lang="en-US" dirty="0"/>
              <a:t>Can be implemented as a layer</a:t>
            </a:r>
          </a:p>
          <a:p>
            <a:pPr lvl="1"/>
            <a:endParaRPr lang="en-US" dirty="0"/>
          </a:p>
        </p:txBody>
      </p:sp>
    </p:spTree>
    <p:extLst>
      <p:ext uri="{BB962C8B-B14F-4D97-AF65-F5344CB8AC3E}">
        <p14:creationId xmlns:p14="http://schemas.microsoft.com/office/powerpoint/2010/main" val="1043352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7D8F3-0DDC-4F79-B6FB-C0D7A469AA98}"/>
              </a:ext>
            </a:extLst>
          </p:cNvPr>
          <p:cNvSpPr>
            <a:spLocks noGrp="1"/>
          </p:cNvSpPr>
          <p:nvPr>
            <p:ph type="title"/>
          </p:nvPr>
        </p:nvSpPr>
        <p:spPr/>
        <p:txBody>
          <a:bodyPr/>
          <a:lstStyle/>
          <a:p>
            <a:r>
              <a:rPr lang="en-US" altLang="zh-TW" dirty="0"/>
              <a:t>Dropout</a:t>
            </a:r>
            <a:endParaRPr lang="en-IN" dirty="0"/>
          </a:p>
        </p:txBody>
      </p:sp>
      <p:sp>
        <p:nvSpPr>
          <p:cNvPr id="3" name="Content Placeholder 2">
            <a:extLst>
              <a:ext uri="{FF2B5EF4-FFF2-40B4-BE49-F238E27FC236}">
                <a16:creationId xmlns:a16="http://schemas.microsoft.com/office/drawing/2014/main" id="{5DB457F3-1ABF-452E-B688-FAF93C37AD69}"/>
              </a:ext>
            </a:extLst>
          </p:cNvPr>
          <p:cNvSpPr>
            <a:spLocks noGrp="1"/>
          </p:cNvSpPr>
          <p:nvPr>
            <p:ph idx="1"/>
          </p:nvPr>
        </p:nvSpPr>
        <p:spPr>
          <a:xfrm>
            <a:off x="489601" y="1385853"/>
            <a:ext cx="5606399" cy="4525963"/>
          </a:xfrm>
        </p:spPr>
        <p:txBody>
          <a:bodyPr>
            <a:normAutofit fontScale="70000" lnSpcReduction="20000"/>
          </a:bodyPr>
          <a:lstStyle/>
          <a:p>
            <a:pPr algn="just"/>
            <a:r>
              <a:rPr lang="en-US" dirty="0"/>
              <a:t>Dropout is a bagging method</a:t>
            </a:r>
          </a:p>
          <a:p>
            <a:pPr lvl="1" algn="just"/>
            <a:r>
              <a:rPr lang="en-US" dirty="0"/>
              <a:t>Bagging is a method of averaging over several models to improve generalization</a:t>
            </a:r>
          </a:p>
          <a:p>
            <a:pPr lvl="2" algn="just"/>
            <a:r>
              <a:rPr lang="en-US" dirty="0"/>
              <a:t>Impractical to train many neural networks since it is expensive in time and memory</a:t>
            </a:r>
          </a:p>
          <a:p>
            <a:pPr lvl="1" algn="just"/>
            <a:r>
              <a:rPr lang="en-US" dirty="0"/>
              <a:t>It is a method of bagging applied to neural networks</a:t>
            </a:r>
          </a:p>
          <a:p>
            <a:pPr algn="just"/>
            <a:r>
              <a:rPr lang="en-US" dirty="0"/>
              <a:t>Dropout is an inexpensive but powerful method of regularizing a broad family of models</a:t>
            </a:r>
          </a:p>
          <a:p>
            <a:pPr algn="just"/>
            <a:r>
              <a:rPr lang="en-US" dirty="0"/>
              <a:t>Specifically, dropout trains the ensemble consisting of all sub-networks that can be formed by removing non-output units from an underlying base network.</a:t>
            </a:r>
            <a:endParaRPr lang="en-IN" dirty="0"/>
          </a:p>
        </p:txBody>
      </p:sp>
      <p:sp>
        <p:nvSpPr>
          <p:cNvPr id="4" name="Footer Placeholder 3">
            <a:extLst>
              <a:ext uri="{FF2B5EF4-FFF2-40B4-BE49-F238E27FC236}">
                <a16:creationId xmlns:a16="http://schemas.microsoft.com/office/drawing/2014/main" id="{68022DC9-F213-428D-84FE-CA2C8D7C7C1D}"/>
              </a:ext>
            </a:extLst>
          </p:cNvPr>
          <p:cNvSpPr>
            <a:spLocks noGrp="1"/>
          </p:cNvSpPr>
          <p:nvPr>
            <p:ph type="ftr" sz="quarter" idx="3"/>
          </p:nvPr>
        </p:nvSpPr>
        <p:spPr>
          <a:xfrm>
            <a:off x="2849881" y="6254750"/>
            <a:ext cx="4910455" cy="476250"/>
          </a:xfrm>
          <a:prstGeom prst="rect">
            <a:avLst/>
          </a:prstGeom>
          <a:ln>
            <a:noFill/>
          </a:ln>
        </p:spPr>
        <p:txBody>
          <a:bodyPr/>
          <a:lstStyle>
            <a:defPPr>
              <a:defRPr lang="en-US"/>
            </a:defPPr>
            <a:lvl1pPr marL="0" algn="ctr" defTabSz="914400" rtl="0" eaLnBrk="1" latinLnBrk="0" hangingPunct="1">
              <a:defRPr sz="1600" b="0" kern="1200">
                <a:solidFill>
                  <a:schemeClr val="tx1"/>
                </a:solidFill>
                <a:latin typeface="Calibr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srgbClr val="000000"/>
                </a:solidFill>
              </a:rPr>
              <a:t>Deep Learning</a:t>
            </a:r>
            <a:endParaRPr lang="en-US" dirty="0">
              <a:solidFill>
                <a:srgbClr val="000000"/>
              </a:solidFill>
            </a:endParaRPr>
          </a:p>
        </p:txBody>
      </p:sp>
      <p:pic>
        <p:nvPicPr>
          <p:cNvPr id="8" name="Picture 7">
            <a:extLst>
              <a:ext uri="{FF2B5EF4-FFF2-40B4-BE49-F238E27FC236}">
                <a16:creationId xmlns:a16="http://schemas.microsoft.com/office/drawing/2014/main" id="{908381FE-815D-48F2-91DF-C44F9785EE34}"/>
              </a:ext>
            </a:extLst>
          </p:cNvPr>
          <p:cNvPicPr>
            <a:picLocks noChangeAspect="1"/>
          </p:cNvPicPr>
          <p:nvPr/>
        </p:nvPicPr>
        <p:blipFill>
          <a:blip r:embed="rId2"/>
          <a:stretch>
            <a:fillRect/>
          </a:stretch>
        </p:blipFill>
        <p:spPr>
          <a:xfrm>
            <a:off x="7392144" y="1700281"/>
            <a:ext cx="3476924" cy="3868601"/>
          </a:xfrm>
          <a:prstGeom prst="rect">
            <a:avLst/>
          </a:prstGeom>
        </p:spPr>
      </p:pic>
    </p:spTree>
    <p:extLst>
      <p:ext uri="{BB962C8B-B14F-4D97-AF65-F5344CB8AC3E}">
        <p14:creationId xmlns:p14="http://schemas.microsoft.com/office/powerpoint/2010/main" val="484402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Dropout</a:t>
            </a:r>
          </a:p>
        </p:txBody>
      </p:sp>
      <p:sp>
        <p:nvSpPr>
          <p:cNvPr id="3" name="Content Placeholder 2"/>
          <p:cNvSpPr>
            <a:spLocks noGrp="1"/>
          </p:cNvSpPr>
          <p:nvPr>
            <p:ph idx="1"/>
          </p:nvPr>
        </p:nvSpPr>
        <p:spPr/>
        <p:txBody>
          <a:bodyPr/>
          <a:lstStyle/>
          <a:p>
            <a:r>
              <a:rPr lang="en-US" dirty="0"/>
              <a:t>Dropout is a kind of ensemble learning</a:t>
            </a:r>
          </a:p>
          <a:p>
            <a:pPr lvl="1"/>
            <a:r>
              <a:rPr lang="en-US" altLang="zh-TW" sz="1765" dirty="0"/>
              <a:t>Using one mini-batch to train one network with a slightly different architecture</a:t>
            </a:r>
            <a:endParaRPr lang="zh-TW" altLang="en-US" sz="1765" dirty="0"/>
          </a:p>
          <a:p>
            <a:endParaRPr lang="en-US" dirty="0"/>
          </a:p>
        </p:txBody>
      </p:sp>
      <p:grpSp>
        <p:nvGrpSpPr>
          <p:cNvPr id="4" name="群組 447"/>
          <p:cNvGrpSpPr/>
          <p:nvPr/>
        </p:nvGrpSpPr>
        <p:grpSpPr>
          <a:xfrm rot="5400000">
            <a:off x="2323249" y="4543026"/>
            <a:ext cx="2485202" cy="1132099"/>
            <a:chOff x="1660188" y="3148756"/>
            <a:chExt cx="2816562" cy="1283045"/>
          </a:xfrm>
        </p:grpSpPr>
        <p:sp>
          <p:nvSpPr>
            <p:cNvPr id="5" name="橢圓 8"/>
            <p:cNvSpPr/>
            <p:nvPr/>
          </p:nvSpPr>
          <p:spPr>
            <a:xfrm>
              <a:off x="2410717" y="3510713"/>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6" name="橢圓 11"/>
            <p:cNvSpPr/>
            <p:nvPr/>
          </p:nvSpPr>
          <p:spPr>
            <a:xfrm>
              <a:off x="3988727" y="346744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7" name="橢圓 12"/>
            <p:cNvSpPr/>
            <p:nvPr/>
          </p:nvSpPr>
          <p:spPr>
            <a:xfrm>
              <a:off x="3988727" y="388028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8" name="矩形 13"/>
            <p:cNvSpPr/>
            <p:nvPr/>
          </p:nvSpPr>
          <p:spPr>
            <a:xfrm>
              <a:off x="1660188" y="321514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9" name="直線單箭頭接點 15"/>
            <p:cNvCxnSpPr>
              <a:stCxn id="8" idx="3"/>
              <a:endCxn id="5" idx="2"/>
            </p:cNvCxnSpPr>
            <p:nvPr/>
          </p:nvCxnSpPr>
          <p:spPr>
            <a:xfrm>
              <a:off x="1791252" y="3280673"/>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16"/>
            <p:cNvCxnSpPr>
              <a:stCxn id="8" idx="3"/>
            </p:cNvCxnSpPr>
            <p:nvPr/>
          </p:nvCxnSpPr>
          <p:spPr>
            <a:xfrm>
              <a:off x="1791252" y="3280673"/>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8"/>
            <p:cNvCxnSpPr>
              <a:endCxn id="6" idx="2"/>
            </p:cNvCxnSpPr>
            <p:nvPr/>
          </p:nvCxnSpPr>
          <p:spPr>
            <a:xfrm flipV="1">
              <a:off x="3530097" y="3592920"/>
              <a:ext cx="458630" cy="5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9"/>
            <p:cNvCxnSpPr>
              <a:endCxn id="6" idx="2"/>
            </p:cNvCxnSpPr>
            <p:nvPr/>
          </p:nvCxnSpPr>
          <p:spPr>
            <a:xfrm>
              <a:off x="3530096" y="3269680"/>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20"/>
            <p:cNvCxnSpPr>
              <a:endCxn id="7" idx="2"/>
            </p:cNvCxnSpPr>
            <p:nvPr/>
          </p:nvCxnSpPr>
          <p:spPr>
            <a:xfrm>
              <a:off x="3530097" y="3291314"/>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21"/>
            <p:cNvCxnSpPr>
              <a:endCxn id="7" idx="2"/>
            </p:cNvCxnSpPr>
            <p:nvPr/>
          </p:nvCxnSpPr>
          <p:spPr>
            <a:xfrm>
              <a:off x="3530096" y="3662777"/>
              <a:ext cx="458631" cy="3429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22"/>
            <p:cNvCxnSpPr>
              <a:endCxn id="6" idx="2"/>
            </p:cNvCxnSpPr>
            <p:nvPr/>
          </p:nvCxnSpPr>
          <p:spPr>
            <a:xfrm flipV="1">
              <a:off x="3530097" y="3592920"/>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23"/>
            <p:cNvCxnSpPr>
              <a:endCxn id="7" idx="2"/>
            </p:cNvCxnSpPr>
            <p:nvPr/>
          </p:nvCxnSpPr>
          <p:spPr>
            <a:xfrm>
              <a:off x="3530097" y="3979799"/>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24"/>
            <p:cNvCxnSpPr>
              <a:endCxn id="6" idx="2"/>
            </p:cNvCxnSpPr>
            <p:nvPr/>
          </p:nvCxnSpPr>
          <p:spPr>
            <a:xfrm flipV="1">
              <a:off x="3530096" y="3592920"/>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25"/>
            <p:cNvCxnSpPr>
              <a:endCxn id="7" idx="2"/>
            </p:cNvCxnSpPr>
            <p:nvPr/>
          </p:nvCxnSpPr>
          <p:spPr>
            <a:xfrm flipV="1">
              <a:off x="3530097" y="4005760"/>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橢圓 31"/>
            <p:cNvSpPr/>
            <p:nvPr/>
          </p:nvSpPr>
          <p:spPr>
            <a:xfrm>
              <a:off x="3279148" y="314875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0" name="橢圓 32"/>
            <p:cNvSpPr/>
            <p:nvPr/>
          </p:nvSpPr>
          <p:spPr>
            <a:xfrm>
              <a:off x="3279148" y="349363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21" name="橢圓 33"/>
            <p:cNvSpPr/>
            <p:nvPr/>
          </p:nvSpPr>
          <p:spPr>
            <a:xfrm>
              <a:off x="3279148" y="38372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22" name="橢圓 34"/>
            <p:cNvSpPr/>
            <p:nvPr/>
          </p:nvSpPr>
          <p:spPr>
            <a:xfrm>
              <a:off x="3279148" y="41808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23" name="矩形 35"/>
            <p:cNvSpPr/>
            <p:nvPr/>
          </p:nvSpPr>
          <p:spPr>
            <a:xfrm>
              <a:off x="1660188" y="392490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sp>
          <p:nvSpPr>
            <p:cNvPr id="24" name="矩形 36"/>
            <p:cNvSpPr/>
            <p:nvPr/>
          </p:nvSpPr>
          <p:spPr>
            <a:xfrm>
              <a:off x="1660188" y="42592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25" name="直線單箭頭接點 39"/>
            <p:cNvCxnSpPr>
              <a:stCxn id="24" idx="3"/>
            </p:cNvCxnSpPr>
            <p:nvPr/>
          </p:nvCxnSpPr>
          <p:spPr>
            <a:xfrm flipV="1">
              <a:off x="1791252" y="3979799"/>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40"/>
            <p:cNvCxnSpPr>
              <a:stCxn id="24" idx="3"/>
              <a:endCxn id="5" idx="2"/>
            </p:cNvCxnSpPr>
            <p:nvPr/>
          </p:nvCxnSpPr>
          <p:spPr>
            <a:xfrm flipV="1">
              <a:off x="1791252" y="3636188"/>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42"/>
            <p:cNvCxnSpPr>
              <a:stCxn id="23" idx="3"/>
              <a:endCxn id="5" idx="2"/>
            </p:cNvCxnSpPr>
            <p:nvPr/>
          </p:nvCxnSpPr>
          <p:spPr>
            <a:xfrm flipV="1">
              <a:off x="1791252"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48"/>
            <p:cNvCxnSpPr/>
            <p:nvPr/>
          </p:nvCxnSpPr>
          <p:spPr>
            <a:xfrm>
              <a:off x="2661666" y="3619104"/>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49"/>
            <p:cNvCxnSpPr/>
            <p:nvPr/>
          </p:nvCxnSpPr>
          <p:spPr>
            <a:xfrm>
              <a:off x="2661666" y="3619104"/>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50"/>
            <p:cNvCxnSpPr/>
            <p:nvPr/>
          </p:nvCxnSpPr>
          <p:spPr>
            <a:xfrm>
              <a:off x="2661666" y="3619104"/>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52"/>
            <p:cNvCxnSpPr/>
            <p:nvPr/>
          </p:nvCxnSpPr>
          <p:spPr>
            <a:xfrm>
              <a:off x="2661666" y="3990440"/>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56"/>
            <p:cNvCxnSpPr/>
            <p:nvPr/>
          </p:nvCxnSpPr>
          <p:spPr>
            <a:xfrm flipV="1">
              <a:off x="2661666"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57"/>
            <p:cNvCxnSpPr/>
            <p:nvPr/>
          </p:nvCxnSpPr>
          <p:spPr>
            <a:xfrm flipV="1">
              <a:off x="2661666" y="3291314"/>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58"/>
            <p:cNvCxnSpPr/>
            <p:nvPr/>
          </p:nvCxnSpPr>
          <p:spPr>
            <a:xfrm>
              <a:off x="4247435" y="359910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59"/>
            <p:cNvCxnSpPr/>
            <p:nvPr/>
          </p:nvCxnSpPr>
          <p:spPr>
            <a:xfrm>
              <a:off x="4247435" y="40129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60"/>
            <p:cNvCxnSpPr/>
            <p:nvPr/>
          </p:nvCxnSpPr>
          <p:spPr>
            <a:xfrm flipV="1">
              <a:off x="1797739" y="3986049"/>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61"/>
            <p:cNvCxnSpPr/>
            <p:nvPr/>
          </p:nvCxnSpPr>
          <p:spPr>
            <a:xfrm flipV="1">
              <a:off x="2678739" y="397915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62"/>
            <p:cNvCxnSpPr>
              <a:stCxn id="5" idx="6"/>
              <a:endCxn id="19" idx="2"/>
            </p:cNvCxnSpPr>
            <p:nvPr/>
          </p:nvCxnSpPr>
          <p:spPr>
            <a:xfrm flipV="1">
              <a:off x="2661666" y="3274230"/>
              <a:ext cx="617482" cy="361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248"/>
            <p:cNvSpPr/>
            <p:nvPr/>
          </p:nvSpPr>
          <p:spPr>
            <a:xfrm>
              <a:off x="2406838" y="383557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grpSp>
      <p:grpSp>
        <p:nvGrpSpPr>
          <p:cNvPr id="40" name="群組 450"/>
          <p:cNvGrpSpPr/>
          <p:nvPr/>
        </p:nvGrpSpPr>
        <p:grpSpPr>
          <a:xfrm rot="5400000">
            <a:off x="5168553" y="4550565"/>
            <a:ext cx="2485202" cy="1117024"/>
            <a:chOff x="5222538" y="3182974"/>
            <a:chExt cx="2816562" cy="1265961"/>
          </a:xfrm>
        </p:grpSpPr>
        <p:sp>
          <p:nvSpPr>
            <p:cNvPr id="41" name="橢圓 277"/>
            <p:cNvSpPr/>
            <p:nvPr/>
          </p:nvSpPr>
          <p:spPr>
            <a:xfrm>
              <a:off x="5973067" y="318297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42" name="橢圓 278"/>
            <p:cNvSpPr/>
            <p:nvPr/>
          </p:nvSpPr>
          <p:spPr>
            <a:xfrm>
              <a:off x="5973067" y="352784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43" name="橢圓 279"/>
            <p:cNvSpPr/>
            <p:nvPr/>
          </p:nvSpPr>
          <p:spPr>
            <a:xfrm>
              <a:off x="7551077" y="348457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44" name="橢圓 280"/>
            <p:cNvSpPr/>
            <p:nvPr/>
          </p:nvSpPr>
          <p:spPr>
            <a:xfrm>
              <a:off x="7551077" y="389741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45" name="矩形 281"/>
            <p:cNvSpPr/>
            <p:nvPr/>
          </p:nvSpPr>
          <p:spPr>
            <a:xfrm>
              <a:off x="5222538" y="323227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46" name="直線單箭頭接點 282"/>
            <p:cNvCxnSpPr>
              <a:stCxn id="45" idx="3"/>
              <a:endCxn id="41" idx="2"/>
            </p:cNvCxnSpPr>
            <p:nvPr/>
          </p:nvCxnSpPr>
          <p:spPr>
            <a:xfrm>
              <a:off x="5353602" y="3297807"/>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283"/>
            <p:cNvCxnSpPr>
              <a:stCxn id="45" idx="3"/>
              <a:endCxn id="42" idx="2"/>
            </p:cNvCxnSpPr>
            <p:nvPr/>
          </p:nvCxnSpPr>
          <p:spPr>
            <a:xfrm>
              <a:off x="5353602" y="3297807"/>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284"/>
            <p:cNvCxnSpPr>
              <a:stCxn id="45" idx="3"/>
            </p:cNvCxnSpPr>
            <p:nvPr/>
          </p:nvCxnSpPr>
          <p:spPr>
            <a:xfrm>
              <a:off x="5353602"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290"/>
            <p:cNvCxnSpPr>
              <a:endCxn id="43" idx="2"/>
            </p:cNvCxnSpPr>
            <p:nvPr/>
          </p:nvCxnSpPr>
          <p:spPr>
            <a:xfrm flipV="1">
              <a:off x="7092447" y="3610054"/>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291"/>
            <p:cNvCxnSpPr>
              <a:endCxn id="44" idx="2"/>
            </p:cNvCxnSpPr>
            <p:nvPr/>
          </p:nvCxnSpPr>
          <p:spPr>
            <a:xfrm>
              <a:off x="7092447" y="3996933"/>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292"/>
            <p:cNvCxnSpPr>
              <a:endCxn id="43" idx="2"/>
            </p:cNvCxnSpPr>
            <p:nvPr/>
          </p:nvCxnSpPr>
          <p:spPr>
            <a:xfrm flipV="1">
              <a:off x="7092446" y="3610054"/>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293"/>
            <p:cNvCxnSpPr>
              <a:endCxn id="44" idx="2"/>
            </p:cNvCxnSpPr>
            <p:nvPr/>
          </p:nvCxnSpPr>
          <p:spPr>
            <a:xfrm flipV="1">
              <a:off x="7092447" y="4022894"/>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294"/>
            <p:cNvCxnSpPr>
              <a:stCxn id="56" idx="2"/>
              <a:endCxn id="41" idx="2"/>
            </p:cNvCxnSpPr>
            <p:nvPr/>
          </p:nvCxnSpPr>
          <p:spPr>
            <a:xfrm flipV="1">
              <a:off x="5288070" y="3308448"/>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295"/>
            <p:cNvCxnSpPr>
              <a:stCxn id="56" idx="3"/>
              <a:endCxn id="42" idx="2"/>
            </p:cNvCxnSpPr>
            <p:nvPr/>
          </p:nvCxnSpPr>
          <p:spPr>
            <a:xfrm>
              <a:off x="5353602" y="3636238"/>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296"/>
            <p:cNvCxnSpPr>
              <a:stCxn id="56" idx="3"/>
            </p:cNvCxnSpPr>
            <p:nvPr/>
          </p:nvCxnSpPr>
          <p:spPr>
            <a:xfrm>
              <a:off x="5353602"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298"/>
            <p:cNvSpPr/>
            <p:nvPr/>
          </p:nvSpPr>
          <p:spPr>
            <a:xfrm>
              <a:off x="5222538" y="357070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sp>
          <p:nvSpPr>
            <p:cNvPr id="57" name="橢圓 301"/>
            <p:cNvSpPr/>
            <p:nvPr/>
          </p:nvSpPr>
          <p:spPr>
            <a:xfrm>
              <a:off x="6841498" y="385437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58" name="橢圓 302"/>
            <p:cNvSpPr/>
            <p:nvPr/>
          </p:nvSpPr>
          <p:spPr>
            <a:xfrm>
              <a:off x="6841498" y="419798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59" name="矩形 303"/>
            <p:cNvSpPr/>
            <p:nvPr/>
          </p:nvSpPr>
          <p:spPr>
            <a:xfrm>
              <a:off x="5222538" y="39420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sp>
          <p:nvSpPr>
            <p:cNvPr id="60" name="矩形 304"/>
            <p:cNvSpPr/>
            <p:nvPr/>
          </p:nvSpPr>
          <p:spPr>
            <a:xfrm>
              <a:off x="5222538" y="427637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61" name="直線單箭頭接點 307"/>
            <p:cNvCxnSpPr>
              <a:stCxn id="60" idx="3"/>
            </p:cNvCxnSpPr>
            <p:nvPr/>
          </p:nvCxnSpPr>
          <p:spPr>
            <a:xfrm flipV="1">
              <a:off x="5353602" y="3996933"/>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308"/>
            <p:cNvCxnSpPr>
              <a:stCxn id="60" idx="3"/>
              <a:endCxn id="42" idx="2"/>
            </p:cNvCxnSpPr>
            <p:nvPr/>
          </p:nvCxnSpPr>
          <p:spPr>
            <a:xfrm flipV="1">
              <a:off x="5353602" y="3653322"/>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309"/>
            <p:cNvCxnSpPr>
              <a:stCxn id="60" idx="3"/>
              <a:endCxn id="41" idx="2"/>
            </p:cNvCxnSpPr>
            <p:nvPr/>
          </p:nvCxnSpPr>
          <p:spPr>
            <a:xfrm flipV="1">
              <a:off x="5353602" y="3308448"/>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310"/>
            <p:cNvCxnSpPr>
              <a:stCxn id="59" idx="3"/>
              <a:endCxn id="42" idx="2"/>
            </p:cNvCxnSpPr>
            <p:nvPr/>
          </p:nvCxnSpPr>
          <p:spPr>
            <a:xfrm flipV="1">
              <a:off x="5353602" y="3653322"/>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311"/>
            <p:cNvCxnSpPr>
              <a:stCxn id="59" idx="3"/>
              <a:endCxn id="41" idx="2"/>
            </p:cNvCxnSpPr>
            <p:nvPr/>
          </p:nvCxnSpPr>
          <p:spPr>
            <a:xfrm flipV="1">
              <a:off x="5353602" y="3308448"/>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314"/>
            <p:cNvCxnSpPr/>
            <p:nvPr/>
          </p:nvCxnSpPr>
          <p:spPr>
            <a:xfrm>
              <a:off x="6224016"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315"/>
            <p:cNvCxnSpPr/>
            <p:nvPr/>
          </p:nvCxnSpPr>
          <p:spPr>
            <a:xfrm>
              <a:off x="6224016" y="3297807"/>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317"/>
            <p:cNvCxnSpPr/>
            <p:nvPr/>
          </p:nvCxnSpPr>
          <p:spPr>
            <a:xfrm>
              <a:off x="6224016"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318"/>
            <p:cNvCxnSpPr/>
            <p:nvPr/>
          </p:nvCxnSpPr>
          <p:spPr>
            <a:xfrm>
              <a:off x="6224016" y="3636238"/>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320"/>
            <p:cNvCxnSpPr/>
            <p:nvPr/>
          </p:nvCxnSpPr>
          <p:spPr>
            <a:xfrm>
              <a:off x="6224016" y="4007574"/>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326"/>
            <p:cNvCxnSpPr/>
            <p:nvPr/>
          </p:nvCxnSpPr>
          <p:spPr>
            <a:xfrm>
              <a:off x="7809785" y="3616240"/>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327"/>
            <p:cNvCxnSpPr/>
            <p:nvPr/>
          </p:nvCxnSpPr>
          <p:spPr>
            <a:xfrm>
              <a:off x="7809785" y="403003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274"/>
            <p:cNvCxnSpPr/>
            <p:nvPr/>
          </p:nvCxnSpPr>
          <p:spPr>
            <a:xfrm flipV="1">
              <a:off x="5360089" y="4003183"/>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275"/>
            <p:cNvCxnSpPr/>
            <p:nvPr/>
          </p:nvCxnSpPr>
          <p:spPr>
            <a:xfrm flipV="1">
              <a:off x="6241089" y="3996286"/>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橢圓 271"/>
            <p:cNvSpPr/>
            <p:nvPr/>
          </p:nvSpPr>
          <p:spPr>
            <a:xfrm>
              <a:off x="5969188" y="385271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grpSp>
      <p:grpSp>
        <p:nvGrpSpPr>
          <p:cNvPr id="76" name="群組 449"/>
          <p:cNvGrpSpPr/>
          <p:nvPr/>
        </p:nvGrpSpPr>
        <p:grpSpPr>
          <a:xfrm rot="5400000">
            <a:off x="3869735" y="4669196"/>
            <a:ext cx="2485202" cy="852016"/>
            <a:chOff x="1660188" y="5222258"/>
            <a:chExt cx="2816562" cy="965618"/>
          </a:xfrm>
        </p:grpSpPr>
        <p:sp>
          <p:nvSpPr>
            <p:cNvPr id="77" name="橢圓 338"/>
            <p:cNvSpPr/>
            <p:nvPr/>
          </p:nvSpPr>
          <p:spPr>
            <a:xfrm>
              <a:off x="3988727" y="522225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78" name="橢圓 339"/>
            <p:cNvSpPr/>
            <p:nvPr/>
          </p:nvSpPr>
          <p:spPr>
            <a:xfrm>
              <a:off x="3988727" y="563509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cxnSp>
          <p:nvCxnSpPr>
            <p:cNvPr id="79" name="直線單箭頭接點 349"/>
            <p:cNvCxnSpPr>
              <a:endCxn id="77" idx="2"/>
            </p:cNvCxnSpPr>
            <p:nvPr/>
          </p:nvCxnSpPr>
          <p:spPr>
            <a:xfrm flipV="1">
              <a:off x="3530097" y="5347733"/>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350"/>
            <p:cNvCxnSpPr>
              <a:endCxn id="78" idx="2"/>
            </p:cNvCxnSpPr>
            <p:nvPr/>
          </p:nvCxnSpPr>
          <p:spPr>
            <a:xfrm>
              <a:off x="3530097" y="5734612"/>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351"/>
            <p:cNvCxnSpPr>
              <a:endCxn id="77" idx="2"/>
            </p:cNvCxnSpPr>
            <p:nvPr/>
          </p:nvCxnSpPr>
          <p:spPr>
            <a:xfrm flipV="1">
              <a:off x="3530096" y="5347733"/>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352"/>
            <p:cNvCxnSpPr>
              <a:endCxn id="78" idx="2"/>
            </p:cNvCxnSpPr>
            <p:nvPr/>
          </p:nvCxnSpPr>
          <p:spPr>
            <a:xfrm flipV="1">
              <a:off x="3530097" y="5760573"/>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橢圓 360"/>
            <p:cNvSpPr/>
            <p:nvPr/>
          </p:nvSpPr>
          <p:spPr>
            <a:xfrm>
              <a:off x="3279148" y="559205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84" name="橢圓 361"/>
            <p:cNvSpPr/>
            <p:nvPr/>
          </p:nvSpPr>
          <p:spPr>
            <a:xfrm>
              <a:off x="3279148" y="593566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85" name="矩形 362"/>
            <p:cNvSpPr/>
            <p:nvPr/>
          </p:nvSpPr>
          <p:spPr>
            <a:xfrm>
              <a:off x="1660188" y="567972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sp>
          <p:nvSpPr>
            <p:cNvPr id="86" name="矩形 363"/>
            <p:cNvSpPr/>
            <p:nvPr/>
          </p:nvSpPr>
          <p:spPr>
            <a:xfrm>
              <a:off x="1660188" y="601405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87" name="直線單箭頭接點 364"/>
            <p:cNvCxnSpPr>
              <a:stCxn id="86" idx="3"/>
            </p:cNvCxnSpPr>
            <p:nvPr/>
          </p:nvCxnSpPr>
          <p:spPr>
            <a:xfrm flipV="1">
              <a:off x="1791252"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365"/>
            <p:cNvCxnSpPr>
              <a:stCxn id="85" idx="3"/>
            </p:cNvCxnSpPr>
            <p:nvPr/>
          </p:nvCxnSpPr>
          <p:spPr>
            <a:xfrm>
              <a:off x="1791252"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366"/>
            <p:cNvCxnSpPr>
              <a:stCxn id="86" idx="3"/>
            </p:cNvCxnSpPr>
            <p:nvPr/>
          </p:nvCxnSpPr>
          <p:spPr>
            <a:xfrm flipV="1">
              <a:off x="1791252"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378"/>
            <p:cNvCxnSpPr/>
            <p:nvPr/>
          </p:nvCxnSpPr>
          <p:spPr>
            <a:xfrm flipV="1">
              <a:off x="2661666"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379"/>
            <p:cNvCxnSpPr/>
            <p:nvPr/>
          </p:nvCxnSpPr>
          <p:spPr>
            <a:xfrm>
              <a:off x="2661666"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380"/>
            <p:cNvCxnSpPr/>
            <p:nvPr/>
          </p:nvCxnSpPr>
          <p:spPr>
            <a:xfrm flipV="1">
              <a:off x="2661666"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385"/>
            <p:cNvCxnSpPr/>
            <p:nvPr/>
          </p:nvCxnSpPr>
          <p:spPr>
            <a:xfrm>
              <a:off x="4247435" y="5353919"/>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386"/>
            <p:cNvCxnSpPr/>
            <p:nvPr/>
          </p:nvCxnSpPr>
          <p:spPr>
            <a:xfrm>
              <a:off x="4247435" y="5767715"/>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333"/>
            <p:cNvCxnSpPr/>
            <p:nvPr/>
          </p:nvCxnSpPr>
          <p:spPr>
            <a:xfrm flipV="1">
              <a:off x="1797739" y="574086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334"/>
            <p:cNvCxnSpPr/>
            <p:nvPr/>
          </p:nvCxnSpPr>
          <p:spPr>
            <a:xfrm flipV="1">
              <a:off x="2678739" y="5733965"/>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橢圓 330"/>
            <p:cNvSpPr/>
            <p:nvPr/>
          </p:nvSpPr>
          <p:spPr>
            <a:xfrm>
              <a:off x="2406838" y="559039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98" name="橢圓 331"/>
            <p:cNvSpPr/>
            <p:nvPr/>
          </p:nvSpPr>
          <p:spPr>
            <a:xfrm>
              <a:off x="2405946" y="593692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grpSp>
      <p:sp>
        <p:nvSpPr>
          <p:cNvPr id="99" name="文字方塊 446"/>
          <p:cNvSpPr txBox="1"/>
          <p:nvPr/>
        </p:nvSpPr>
        <p:spPr>
          <a:xfrm>
            <a:off x="2934014" y="3041605"/>
            <a:ext cx="1270588" cy="107010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118" dirty="0" err="1"/>
              <a:t>minibatch</a:t>
            </a:r>
            <a:r>
              <a:rPr lang="en-US" altLang="zh-TW" sz="2118" dirty="0"/>
              <a:t> </a:t>
            </a:r>
          </a:p>
          <a:p>
            <a:pPr algn="ctr"/>
            <a:r>
              <a:rPr lang="en-US" altLang="zh-TW" sz="2118" dirty="0"/>
              <a:t>1</a:t>
            </a:r>
            <a:endParaRPr lang="zh-TW" altLang="en-US" sz="2118" baseline="-25000" dirty="0"/>
          </a:p>
        </p:txBody>
      </p:sp>
      <p:sp>
        <p:nvSpPr>
          <p:cNvPr id="100" name="文字方塊 454"/>
          <p:cNvSpPr txBox="1"/>
          <p:nvPr/>
        </p:nvSpPr>
        <p:spPr>
          <a:xfrm>
            <a:off x="4396455" y="3037786"/>
            <a:ext cx="1270588" cy="107010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118" dirty="0" err="1"/>
              <a:t>minibatch</a:t>
            </a:r>
            <a:r>
              <a:rPr lang="en-US" altLang="zh-TW" sz="2118" dirty="0"/>
              <a:t> </a:t>
            </a:r>
          </a:p>
          <a:p>
            <a:pPr algn="ctr"/>
            <a:r>
              <a:rPr lang="en-US" altLang="zh-TW" sz="2118" dirty="0"/>
              <a:t>2</a:t>
            </a:r>
            <a:endParaRPr lang="zh-TW" altLang="en-US" sz="2118" baseline="-25000" dirty="0"/>
          </a:p>
        </p:txBody>
      </p:sp>
      <p:sp>
        <p:nvSpPr>
          <p:cNvPr id="101" name="文字方塊 455"/>
          <p:cNvSpPr txBox="1"/>
          <p:nvPr/>
        </p:nvSpPr>
        <p:spPr>
          <a:xfrm>
            <a:off x="5853867" y="3041605"/>
            <a:ext cx="1270588" cy="107010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118" dirty="0" err="1"/>
              <a:t>minibatch</a:t>
            </a:r>
            <a:r>
              <a:rPr lang="en-US" altLang="zh-TW" sz="2118" dirty="0"/>
              <a:t> </a:t>
            </a:r>
          </a:p>
          <a:p>
            <a:pPr algn="ctr"/>
            <a:r>
              <a:rPr lang="en-US" altLang="zh-TW" sz="2118" dirty="0"/>
              <a:t>3</a:t>
            </a:r>
            <a:endParaRPr lang="zh-TW" altLang="en-US" sz="2118" baseline="-25000" dirty="0"/>
          </a:p>
        </p:txBody>
      </p:sp>
      <p:sp>
        <p:nvSpPr>
          <p:cNvPr id="102" name="文字方塊 456"/>
          <p:cNvSpPr txBox="1"/>
          <p:nvPr/>
        </p:nvSpPr>
        <p:spPr>
          <a:xfrm>
            <a:off x="8065772" y="3025695"/>
            <a:ext cx="1270588" cy="107010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118" dirty="0" err="1"/>
              <a:t>minibatch</a:t>
            </a:r>
            <a:r>
              <a:rPr lang="en-US" altLang="zh-TW" sz="2118" dirty="0"/>
              <a:t> </a:t>
            </a:r>
          </a:p>
          <a:p>
            <a:pPr algn="ctr"/>
            <a:r>
              <a:rPr lang="en-US" altLang="zh-TW" sz="2118" dirty="0"/>
              <a:t>n</a:t>
            </a:r>
            <a:endParaRPr lang="zh-TW" altLang="en-US" sz="2118" baseline="-25000" dirty="0"/>
          </a:p>
        </p:txBody>
      </p:sp>
      <p:grpSp>
        <p:nvGrpSpPr>
          <p:cNvPr id="103" name="群組 451"/>
          <p:cNvGrpSpPr/>
          <p:nvPr/>
        </p:nvGrpSpPr>
        <p:grpSpPr>
          <a:xfrm rot="5400000">
            <a:off x="7166477" y="4172407"/>
            <a:ext cx="2485202" cy="1845601"/>
            <a:chOff x="5238336" y="4879452"/>
            <a:chExt cx="2816562" cy="2091681"/>
          </a:xfrm>
        </p:grpSpPr>
        <p:sp>
          <p:nvSpPr>
            <p:cNvPr id="104" name="橢圓 395"/>
            <p:cNvSpPr/>
            <p:nvPr/>
          </p:nvSpPr>
          <p:spPr>
            <a:xfrm>
              <a:off x="5988865" y="489653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05" name="橢圓 397"/>
            <p:cNvSpPr/>
            <p:nvPr/>
          </p:nvSpPr>
          <p:spPr>
            <a:xfrm>
              <a:off x="7566875" y="51981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106" name="橢圓 398"/>
            <p:cNvSpPr/>
            <p:nvPr/>
          </p:nvSpPr>
          <p:spPr>
            <a:xfrm>
              <a:off x="7566875" y="561098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107" name="矩形 399"/>
            <p:cNvSpPr/>
            <p:nvPr/>
          </p:nvSpPr>
          <p:spPr>
            <a:xfrm>
              <a:off x="5238336" y="4945837"/>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108" name="直線單箭頭接點 400"/>
            <p:cNvCxnSpPr>
              <a:stCxn id="107" idx="3"/>
              <a:endCxn id="104" idx="2"/>
            </p:cNvCxnSpPr>
            <p:nvPr/>
          </p:nvCxnSpPr>
          <p:spPr>
            <a:xfrm>
              <a:off x="5369400"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403"/>
            <p:cNvCxnSpPr>
              <a:stCxn id="107" idx="3"/>
            </p:cNvCxnSpPr>
            <p:nvPr/>
          </p:nvCxnSpPr>
          <p:spPr>
            <a:xfrm>
              <a:off x="5369400"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405"/>
            <p:cNvCxnSpPr>
              <a:endCxn id="105" idx="2"/>
            </p:cNvCxnSpPr>
            <p:nvPr/>
          </p:nvCxnSpPr>
          <p:spPr>
            <a:xfrm>
              <a:off x="7108244" y="5000376"/>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406"/>
            <p:cNvCxnSpPr>
              <a:endCxn id="106" idx="2"/>
            </p:cNvCxnSpPr>
            <p:nvPr/>
          </p:nvCxnSpPr>
          <p:spPr>
            <a:xfrm>
              <a:off x="7108245" y="5022010"/>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410"/>
            <p:cNvCxnSpPr>
              <a:endCxn id="105" idx="2"/>
            </p:cNvCxnSpPr>
            <p:nvPr/>
          </p:nvCxnSpPr>
          <p:spPr>
            <a:xfrm flipV="1">
              <a:off x="7108244" y="5323616"/>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411"/>
            <p:cNvCxnSpPr>
              <a:endCxn id="106" idx="2"/>
            </p:cNvCxnSpPr>
            <p:nvPr/>
          </p:nvCxnSpPr>
          <p:spPr>
            <a:xfrm flipV="1">
              <a:off x="7108245" y="5736456"/>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412"/>
            <p:cNvCxnSpPr>
              <a:stCxn id="116" idx="2"/>
              <a:endCxn id="104" idx="2"/>
            </p:cNvCxnSpPr>
            <p:nvPr/>
          </p:nvCxnSpPr>
          <p:spPr>
            <a:xfrm flipV="1">
              <a:off x="5303868" y="5022010"/>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415"/>
            <p:cNvCxnSpPr>
              <a:stCxn id="116" idx="3"/>
            </p:cNvCxnSpPr>
            <p:nvPr/>
          </p:nvCxnSpPr>
          <p:spPr>
            <a:xfrm>
              <a:off x="5369400" y="5349800"/>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矩形 416"/>
            <p:cNvSpPr/>
            <p:nvPr/>
          </p:nvSpPr>
          <p:spPr>
            <a:xfrm>
              <a:off x="5238336" y="528426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sp>
          <p:nvSpPr>
            <p:cNvPr id="117" name="橢圓 417"/>
            <p:cNvSpPr/>
            <p:nvPr/>
          </p:nvSpPr>
          <p:spPr>
            <a:xfrm>
              <a:off x="6857296" y="48794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18" name="橢圓 420"/>
            <p:cNvSpPr/>
            <p:nvPr/>
          </p:nvSpPr>
          <p:spPr>
            <a:xfrm>
              <a:off x="6857296" y="591154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119" name="矩形 421"/>
            <p:cNvSpPr/>
            <p:nvPr/>
          </p:nvSpPr>
          <p:spPr>
            <a:xfrm>
              <a:off x="5238336" y="5655604"/>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sp>
          <p:nvSpPr>
            <p:cNvPr id="120" name="矩形 422"/>
            <p:cNvSpPr/>
            <p:nvPr/>
          </p:nvSpPr>
          <p:spPr>
            <a:xfrm>
              <a:off x="5238336" y="598993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588"/>
            </a:p>
          </p:txBody>
        </p:sp>
        <p:cxnSp>
          <p:nvCxnSpPr>
            <p:cNvPr id="121" name="直線單箭頭接點 423"/>
            <p:cNvCxnSpPr>
              <a:stCxn id="120" idx="3"/>
            </p:cNvCxnSpPr>
            <p:nvPr/>
          </p:nvCxnSpPr>
          <p:spPr>
            <a:xfrm flipV="1">
              <a:off x="5369400"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424"/>
            <p:cNvCxnSpPr>
              <a:stCxn id="119" idx="3"/>
            </p:cNvCxnSpPr>
            <p:nvPr/>
          </p:nvCxnSpPr>
          <p:spPr>
            <a:xfrm>
              <a:off x="5369400" y="5721136"/>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427"/>
            <p:cNvCxnSpPr>
              <a:stCxn id="120" idx="3"/>
              <a:endCxn id="104" idx="2"/>
            </p:cNvCxnSpPr>
            <p:nvPr/>
          </p:nvCxnSpPr>
          <p:spPr>
            <a:xfrm flipV="1">
              <a:off x="5369400"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429"/>
            <p:cNvCxnSpPr>
              <a:stCxn id="119" idx="3"/>
              <a:endCxn id="104" idx="2"/>
            </p:cNvCxnSpPr>
            <p:nvPr/>
          </p:nvCxnSpPr>
          <p:spPr>
            <a:xfrm flipV="1">
              <a:off x="5369400" y="5022010"/>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430"/>
            <p:cNvCxnSpPr/>
            <p:nvPr/>
          </p:nvCxnSpPr>
          <p:spPr>
            <a:xfrm>
              <a:off x="6239814"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433"/>
            <p:cNvCxnSpPr/>
            <p:nvPr/>
          </p:nvCxnSpPr>
          <p:spPr>
            <a:xfrm>
              <a:off x="6239814"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437"/>
            <p:cNvCxnSpPr/>
            <p:nvPr/>
          </p:nvCxnSpPr>
          <p:spPr>
            <a:xfrm flipV="1">
              <a:off x="6239814"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441"/>
            <p:cNvCxnSpPr/>
            <p:nvPr/>
          </p:nvCxnSpPr>
          <p:spPr>
            <a:xfrm flipV="1">
              <a:off x="6239814"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444"/>
            <p:cNvCxnSpPr/>
            <p:nvPr/>
          </p:nvCxnSpPr>
          <p:spPr>
            <a:xfrm>
              <a:off x="7825583" y="53298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445"/>
            <p:cNvCxnSpPr/>
            <p:nvPr/>
          </p:nvCxnSpPr>
          <p:spPr>
            <a:xfrm>
              <a:off x="7825583" y="5743598"/>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橢圓 390"/>
            <p:cNvSpPr/>
            <p:nvPr/>
          </p:nvSpPr>
          <p:spPr>
            <a:xfrm>
              <a:off x="5984094" y="591281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p>
          </p:txBody>
        </p:sp>
        <p:sp>
          <p:nvSpPr>
            <p:cNvPr id="132" name="文字方塊 448"/>
            <p:cNvSpPr txBox="1"/>
            <p:nvPr/>
          </p:nvSpPr>
          <p:spPr>
            <a:xfrm>
              <a:off x="6063855" y="6435559"/>
              <a:ext cx="964273" cy="535574"/>
            </a:xfrm>
            <a:prstGeom prst="rect">
              <a:avLst/>
            </a:prstGeom>
            <a:noFill/>
          </p:spPr>
          <p:txBody>
            <a:bodyPr wrap="square" rtlCol="0">
              <a:spAutoFit/>
            </a:bodyPr>
            <a:lstStyle/>
            <a:p>
              <a:r>
                <a:rPr lang="en-US" altLang="zh-TW" sz="2471" dirty="0"/>
                <a:t>……</a:t>
              </a:r>
              <a:endParaRPr lang="zh-TW" altLang="en-US" sz="2471" dirty="0"/>
            </a:p>
          </p:txBody>
        </p:sp>
      </p:grpSp>
      <p:sp>
        <p:nvSpPr>
          <p:cNvPr id="133" name="TextBox 132">
            <a:extLst>
              <a:ext uri="{FF2B5EF4-FFF2-40B4-BE49-F238E27FC236}">
                <a16:creationId xmlns:a16="http://schemas.microsoft.com/office/drawing/2014/main" id="{8EF09373-4946-4BB2-886F-EA256645A113}"/>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2477891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is a kind of ensemble.</a:t>
            </a:r>
            <a:endParaRPr lang="zh-TW" altLang="en-US" dirty="0"/>
          </a:p>
        </p:txBody>
      </p:sp>
      <p:sp>
        <p:nvSpPr>
          <p:cNvPr id="6" name="文字方塊 5"/>
          <p:cNvSpPr txBox="1"/>
          <p:nvPr/>
        </p:nvSpPr>
        <p:spPr>
          <a:xfrm>
            <a:off x="2855168" y="2114409"/>
            <a:ext cx="1832066" cy="447815"/>
          </a:xfrm>
          <a:prstGeom prst="rect">
            <a:avLst/>
          </a:prstGeom>
          <a:noFill/>
        </p:spPr>
        <p:txBody>
          <a:bodyPr wrap="square" rtlCol="0">
            <a:spAutoFit/>
          </a:bodyPr>
          <a:lstStyle/>
          <a:p>
            <a:r>
              <a:rPr lang="en-US" altLang="zh-TW" sz="2310" b="1" i="1" u="sng" dirty="0">
                <a:solidFill>
                  <a:prstClr val="black"/>
                </a:solidFill>
              </a:rPr>
              <a:t>Ensemble</a:t>
            </a:r>
            <a:endParaRPr lang="zh-TW" altLang="en-US" sz="2310" b="1" i="1" u="sng" dirty="0">
              <a:solidFill>
                <a:prstClr val="black"/>
              </a:solidFill>
            </a:endParaRPr>
          </a:p>
        </p:txBody>
      </p:sp>
      <p:sp>
        <p:nvSpPr>
          <p:cNvPr id="4" name="矩形 3"/>
          <p:cNvSpPr/>
          <p:nvPr/>
        </p:nvSpPr>
        <p:spPr>
          <a:xfrm>
            <a:off x="3193379" y="3724698"/>
            <a:ext cx="1298049" cy="92725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1</a:t>
            </a:r>
            <a:endParaRPr lang="zh-TW" altLang="en-US" sz="1980" dirty="0">
              <a:solidFill>
                <a:prstClr val="black"/>
              </a:solidFill>
            </a:endParaRPr>
          </a:p>
        </p:txBody>
      </p:sp>
      <p:sp>
        <p:nvSpPr>
          <p:cNvPr id="253" name="矩形 252"/>
          <p:cNvSpPr/>
          <p:nvPr/>
        </p:nvSpPr>
        <p:spPr>
          <a:xfrm>
            <a:off x="4687235" y="3720932"/>
            <a:ext cx="1278153" cy="9272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2</a:t>
            </a:r>
            <a:endParaRPr lang="zh-TW" altLang="en-US" sz="1980" dirty="0">
              <a:solidFill>
                <a:prstClr val="black"/>
              </a:solidFill>
            </a:endParaRPr>
          </a:p>
        </p:txBody>
      </p:sp>
      <p:sp>
        <p:nvSpPr>
          <p:cNvPr id="254" name="矩形 253"/>
          <p:cNvSpPr/>
          <p:nvPr/>
        </p:nvSpPr>
        <p:spPr>
          <a:xfrm>
            <a:off x="6226616" y="3705973"/>
            <a:ext cx="1255389" cy="9272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3</a:t>
            </a:r>
            <a:endParaRPr lang="zh-TW" altLang="en-US" sz="1980" dirty="0">
              <a:solidFill>
                <a:prstClr val="black"/>
              </a:solidFill>
            </a:endParaRPr>
          </a:p>
        </p:txBody>
      </p:sp>
      <p:sp>
        <p:nvSpPr>
          <p:cNvPr id="255" name="矩形 254"/>
          <p:cNvSpPr/>
          <p:nvPr/>
        </p:nvSpPr>
        <p:spPr>
          <a:xfrm>
            <a:off x="7743232" y="3720932"/>
            <a:ext cx="1255390" cy="92725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4</a:t>
            </a:r>
            <a:endParaRPr lang="zh-TW" altLang="en-US" sz="1980" dirty="0">
              <a:solidFill>
                <a:prstClr val="black"/>
              </a:solidFill>
            </a:endParaRPr>
          </a:p>
        </p:txBody>
      </p:sp>
      <p:sp>
        <p:nvSpPr>
          <p:cNvPr id="5" name="文字方塊 4"/>
          <p:cNvSpPr txBox="1"/>
          <p:nvPr/>
        </p:nvSpPr>
        <p:spPr>
          <a:xfrm>
            <a:off x="2929173" y="4954763"/>
            <a:ext cx="6712666" cy="397032"/>
          </a:xfrm>
          <a:prstGeom prst="rect">
            <a:avLst/>
          </a:prstGeom>
          <a:noFill/>
        </p:spPr>
        <p:txBody>
          <a:bodyPr wrap="square" rtlCol="0">
            <a:spAutoFit/>
          </a:bodyPr>
          <a:lstStyle/>
          <a:p>
            <a:r>
              <a:rPr lang="en-US" altLang="zh-TW" sz="1980" dirty="0">
                <a:solidFill>
                  <a:prstClr val="black"/>
                </a:solidFill>
              </a:rPr>
              <a:t>Train a bunch of networks with different structures</a:t>
            </a:r>
            <a:endParaRPr lang="zh-TW" altLang="en-US" sz="1980" dirty="0">
              <a:solidFill>
                <a:prstClr val="black"/>
              </a:solidFill>
            </a:endParaRPr>
          </a:p>
        </p:txBody>
      </p:sp>
      <p:sp>
        <p:nvSpPr>
          <p:cNvPr id="10" name="橢圓 9"/>
          <p:cNvSpPr/>
          <p:nvPr/>
        </p:nvSpPr>
        <p:spPr>
          <a:xfrm>
            <a:off x="5403691" y="1482875"/>
            <a:ext cx="1763630" cy="86439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1980" dirty="0">
                <a:solidFill>
                  <a:prstClr val="white"/>
                </a:solidFill>
              </a:rPr>
              <a:t>Training Set</a:t>
            </a:r>
            <a:endParaRPr lang="zh-TW" altLang="en-US" sz="1980" dirty="0">
              <a:solidFill>
                <a:prstClr val="white"/>
              </a:solidFill>
            </a:endParaRPr>
          </a:p>
        </p:txBody>
      </p:sp>
      <p:sp>
        <p:nvSpPr>
          <p:cNvPr id="256" name="橢圓 255"/>
          <p:cNvSpPr/>
          <p:nvPr/>
        </p:nvSpPr>
        <p:spPr>
          <a:xfrm>
            <a:off x="3413750" y="2771895"/>
            <a:ext cx="1039500" cy="594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980" dirty="0">
                <a:solidFill>
                  <a:prstClr val="black"/>
                </a:solidFill>
              </a:rPr>
              <a:t>Set</a:t>
            </a:r>
            <a:r>
              <a:rPr lang="zh-TW" altLang="en-US" sz="1980" dirty="0">
                <a:solidFill>
                  <a:prstClr val="black"/>
                </a:solidFill>
              </a:rPr>
              <a:t> </a:t>
            </a:r>
            <a:r>
              <a:rPr lang="en-US" altLang="zh-TW" sz="1980" dirty="0">
                <a:solidFill>
                  <a:prstClr val="black"/>
                </a:solidFill>
              </a:rPr>
              <a:t>1</a:t>
            </a:r>
          </a:p>
        </p:txBody>
      </p:sp>
      <p:sp>
        <p:nvSpPr>
          <p:cNvPr id="257" name="橢圓 256"/>
          <p:cNvSpPr/>
          <p:nvPr/>
        </p:nvSpPr>
        <p:spPr>
          <a:xfrm>
            <a:off x="4883941" y="2771895"/>
            <a:ext cx="1039500" cy="594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1980" dirty="0">
                <a:solidFill>
                  <a:prstClr val="black"/>
                </a:solidFill>
              </a:rPr>
              <a:t>Set 2</a:t>
            </a:r>
            <a:endParaRPr lang="zh-TW" altLang="en-US" sz="1980" dirty="0">
              <a:solidFill>
                <a:prstClr val="black"/>
              </a:solidFill>
            </a:endParaRPr>
          </a:p>
        </p:txBody>
      </p:sp>
      <p:sp>
        <p:nvSpPr>
          <p:cNvPr id="258" name="橢圓 257"/>
          <p:cNvSpPr/>
          <p:nvPr/>
        </p:nvSpPr>
        <p:spPr>
          <a:xfrm>
            <a:off x="6404327" y="2780262"/>
            <a:ext cx="1039500" cy="594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1980" dirty="0">
                <a:solidFill>
                  <a:prstClr val="black"/>
                </a:solidFill>
              </a:rPr>
              <a:t>Set 3</a:t>
            </a:r>
            <a:endParaRPr lang="zh-TW" altLang="en-US" sz="1980" dirty="0">
              <a:solidFill>
                <a:prstClr val="black"/>
              </a:solidFill>
            </a:endParaRPr>
          </a:p>
        </p:txBody>
      </p:sp>
      <p:sp>
        <p:nvSpPr>
          <p:cNvPr id="259" name="橢圓 258"/>
          <p:cNvSpPr/>
          <p:nvPr/>
        </p:nvSpPr>
        <p:spPr>
          <a:xfrm>
            <a:off x="7920945" y="2780262"/>
            <a:ext cx="1039500" cy="59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Set 4</a:t>
            </a:r>
            <a:endParaRPr lang="zh-TW" altLang="en-US" sz="1980" dirty="0">
              <a:solidFill>
                <a:prstClr val="black"/>
              </a:solidFill>
            </a:endParaRPr>
          </a:p>
        </p:txBody>
      </p:sp>
      <p:cxnSp>
        <p:nvCxnSpPr>
          <p:cNvPr id="260" name="直線單箭頭接點 259"/>
          <p:cNvCxnSpPr>
            <a:cxnSpLocks/>
            <a:stCxn id="10" idx="3"/>
            <a:endCxn id="256" idx="0"/>
          </p:cNvCxnSpPr>
          <p:nvPr/>
        </p:nvCxnSpPr>
        <p:spPr>
          <a:xfrm flipH="1">
            <a:off x="3933501" y="2220681"/>
            <a:ext cx="1728469" cy="5512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直線單箭頭接點 260"/>
          <p:cNvCxnSpPr>
            <a:cxnSpLocks/>
            <a:stCxn id="10" idx="4"/>
            <a:endCxn id="257" idx="0"/>
          </p:cNvCxnSpPr>
          <p:nvPr/>
        </p:nvCxnSpPr>
        <p:spPr>
          <a:xfrm flipH="1">
            <a:off x="5403692" y="2347269"/>
            <a:ext cx="881815" cy="4246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直線單箭頭接點 261"/>
          <p:cNvCxnSpPr>
            <a:cxnSpLocks/>
            <a:stCxn id="10" idx="4"/>
            <a:endCxn id="258" idx="0"/>
          </p:cNvCxnSpPr>
          <p:nvPr/>
        </p:nvCxnSpPr>
        <p:spPr>
          <a:xfrm>
            <a:off x="6285507" y="2347270"/>
            <a:ext cx="638571" cy="4329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直線單箭頭接點 262"/>
          <p:cNvCxnSpPr>
            <a:cxnSpLocks/>
            <a:stCxn id="10" idx="5"/>
            <a:endCxn id="259" idx="0"/>
          </p:cNvCxnSpPr>
          <p:nvPr/>
        </p:nvCxnSpPr>
        <p:spPr>
          <a:xfrm>
            <a:off x="6909043" y="2220682"/>
            <a:ext cx="1531652" cy="5595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直線單箭頭接點 263"/>
          <p:cNvCxnSpPr/>
          <p:nvPr/>
        </p:nvCxnSpPr>
        <p:spPr>
          <a:xfrm flipH="1">
            <a:off x="8440695" y="3306635"/>
            <a:ext cx="0" cy="445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直線單箭頭接點 264"/>
          <p:cNvCxnSpPr/>
          <p:nvPr/>
        </p:nvCxnSpPr>
        <p:spPr>
          <a:xfrm flipH="1">
            <a:off x="5403691" y="3299718"/>
            <a:ext cx="0" cy="445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直線單箭頭接點 265"/>
          <p:cNvCxnSpPr/>
          <p:nvPr/>
        </p:nvCxnSpPr>
        <p:spPr>
          <a:xfrm flipH="1">
            <a:off x="6934345" y="3306635"/>
            <a:ext cx="0" cy="445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直線單箭頭接點 266"/>
          <p:cNvCxnSpPr/>
          <p:nvPr/>
        </p:nvCxnSpPr>
        <p:spPr>
          <a:xfrm flipH="1">
            <a:off x="3933500" y="3275431"/>
            <a:ext cx="0" cy="445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39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253" grpId="0" animBg="1"/>
      <p:bldP spid="254" grpId="0" animBg="1"/>
      <p:bldP spid="255" grpId="0" animBg="1"/>
      <p:bldP spid="5" grpId="0"/>
      <p:bldP spid="10" grpId="0" animBg="1"/>
      <p:bldP spid="256" grpId="0" animBg="1"/>
      <p:bldP spid="257" grpId="0" animBg="1"/>
      <p:bldP spid="258" grpId="0" animBg="1"/>
      <p:bldP spid="25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 Intuitive Reason</a:t>
            </a:r>
            <a:endParaRPr lang="zh-TW" altLang="en-US" dirty="0"/>
          </a:p>
        </p:txBody>
      </p:sp>
      <p:grpSp>
        <p:nvGrpSpPr>
          <p:cNvPr id="4" name="群組 3"/>
          <p:cNvGrpSpPr/>
          <p:nvPr/>
        </p:nvGrpSpPr>
        <p:grpSpPr>
          <a:xfrm>
            <a:off x="4279283" y="1842026"/>
            <a:ext cx="4721927" cy="2179648"/>
            <a:chOff x="1904899" y="2535995"/>
            <a:chExt cx="5723548" cy="2641997"/>
          </a:xfrm>
        </p:grpSpPr>
        <p:sp>
          <p:nvSpPr>
            <p:cNvPr id="5" name="橢圓 4"/>
            <p:cNvSpPr/>
            <p:nvPr/>
          </p:nvSpPr>
          <p:spPr>
            <a:xfrm>
              <a:off x="3430053" y="257071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6" name="橢圓 5"/>
            <p:cNvSpPr/>
            <p:nvPr/>
          </p:nvSpPr>
          <p:spPr>
            <a:xfrm>
              <a:off x="3430053" y="327153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7" name="橢圓 6"/>
            <p:cNvSpPr/>
            <p:nvPr/>
          </p:nvSpPr>
          <p:spPr>
            <a:xfrm>
              <a:off x="3430053" y="39697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8" name="橢圓 7"/>
            <p:cNvSpPr/>
            <p:nvPr/>
          </p:nvSpPr>
          <p:spPr>
            <a:xfrm>
              <a:off x="3430053" y="46680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9" name="橢圓 8"/>
            <p:cNvSpPr/>
            <p:nvPr/>
          </p:nvSpPr>
          <p:spPr>
            <a:xfrm>
              <a:off x="6636734" y="318360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10" name="橢圓 9"/>
            <p:cNvSpPr/>
            <p:nvPr/>
          </p:nvSpPr>
          <p:spPr>
            <a:xfrm>
              <a:off x="6636734" y="402253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11" name="矩形 10"/>
            <p:cNvSpPr/>
            <p:nvPr/>
          </p:nvSpPr>
          <p:spPr>
            <a:xfrm>
              <a:off x="1904899" y="2670896"/>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12" name="直線單箭頭接點 11"/>
            <p:cNvCxnSpPr>
              <a:stCxn id="11" idx="3"/>
              <a:endCxn id="5" idx="2"/>
            </p:cNvCxnSpPr>
            <p:nvPr/>
          </p:nvCxnSpPr>
          <p:spPr>
            <a:xfrm>
              <a:off x="2171234"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11" idx="3"/>
              <a:endCxn id="6" idx="2"/>
            </p:cNvCxnSpPr>
            <p:nvPr/>
          </p:nvCxnSpPr>
          <p:spPr>
            <a:xfrm>
              <a:off x="2171234"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11" idx="3"/>
              <a:endCxn id="7" idx="2"/>
            </p:cNvCxnSpPr>
            <p:nvPr/>
          </p:nvCxnSpPr>
          <p:spPr>
            <a:xfrm>
              <a:off x="2171234"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11" idx="3"/>
              <a:endCxn id="8" idx="2"/>
            </p:cNvCxnSpPr>
            <p:nvPr/>
          </p:nvCxnSpPr>
          <p:spPr>
            <a:xfrm>
              <a:off x="2171234"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endCxn id="9" idx="2"/>
            </p:cNvCxnSpPr>
            <p:nvPr/>
          </p:nvCxnSpPr>
          <p:spPr>
            <a:xfrm flipV="1">
              <a:off x="5704749" y="3438582"/>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9" idx="2"/>
            </p:cNvCxnSpPr>
            <p:nvPr/>
          </p:nvCxnSpPr>
          <p:spPr>
            <a:xfrm>
              <a:off x="5704748" y="2781725"/>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endCxn id="10" idx="2"/>
            </p:cNvCxnSpPr>
            <p:nvPr/>
          </p:nvCxnSpPr>
          <p:spPr>
            <a:xfrm>
              <a:off x="5704749" y="2825688"/>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10" idx="2"/>
            </p:cNvCxnSpPr>
            <p:nvPr/>
          </p:nvCxnSpPr>
          <p:spPr>
            <a:xfrm>
              <a:off x="5704748" y="358053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9" idx="2"/>
            </p:cNvCxnSpPr>
            <p:nvPr/>
          </p:nvCxnSpPr>
          <p:spPr>
            <a:xfrm flipV="1">
              <a:off x="5704749" y="343858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0" idx="2"/>
            </p:cNvCxnSpPr>
            <p:nvPr/>
          </p:nvCxnSpPr>
          <p:spPr>
            <a:xfrm>
              <a:off x="5704749" y="4224761"/>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9" idx="2"/>
            </p:cNvCxnSpPr>
            <p:nvPr/>
          </p:nvCxnSpPr>
          <p:spPr>
            <a:xfrm flipV="1">
              <a:off x="5704748" y="3438582"/>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0" idx="2"/>
            </p:cNvCxnSpPr>
            <p:nvPr/>
          </p:nvCxnSpPr>
          <p:spPr>
            <a:xfrm flipV="1">
              <a:off x="5704749" y="4277516"/>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28" idx="2"/>
              <a:endCxn id="5" idx="2"/>
            </p:cNvCxnSpPr>
            <p:nvPr/>
          </p:nvCxnSpPr>
          <p:spPr>
            <a:xfrm flipV="1">
              <a:off x="2038067" y="2825688"/>
              <a:ext cx="1391986" cy="799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28" idx="3"/>
              <a:endCxn id="6" idx="2"/>
            </p:cNvCxnSpPr>
            <p:nvPr/>
          </p:nvCxnSpPr>
          <p:spPr>
            <a:xfrm>
              <a:off x="2171234"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28" idx="3"/>
              <a:endCxn id="7" idx="2"/>
            </p:cNvCxnSpPr>
            <p:nvPr/>
          </p:nvCxnSpPr>
          <p:spPr>
            <a:xfrm>
              <a:off x="2171234"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28" idx="3"/>
              <a:endCxn id="8" idx="2"/>
            </p:cNvCxnSpPr>
            <p:nvPr/>
          </p:nvCxnSpPr>
          <p:spPr>
            <a:xfrm>
              <a:off x="2171234"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904899" y="3358623"/>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sp>
          <p:nvSpPr>
            <p:cNvPr id="29" name="橢圓 28"/>
            <p:cNvSpPr/>
            <p:nvPr/>
          </p:nvSpPr>
          <p:spPr>
            <a:xfrm>
              <a:off x="5194794" y="253599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30" name="橢圓 29"/>
            <p:cNvSpPr/>
            <p:nvPr/>
          </p:nvSpPr>
          <p:spPr>
            <a:xfrm>
              <a:off x="5194794" y="323681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31" name="橢圓 30"/>
            <p:cNvSpPr/>
            <p:nvPr/>
          </p:nvSpPr>
          <p:spPr>
            <a:xfrm>
              <a:off x="5194794" y="393506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32" name="橢圓 31"/>
            <p:cNvSpPr/>
            <p:nvPr/>
          </p:nvSpPr>
          <p:spPr>
            <a:xfrm>
              <a:off x="5194794" y="4633322"/>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33" name="矩形 32"/>
            <p:cNvSpPr/>
            <p:nvPr/>
          </p:nvSpPr>
          <p:spPr>
            <a:xfrm>
              <a:off x="1904899" y="411321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sp>
          <p:nvSpPr>
            <p:cNvPr id="34" name="矩形 33"/>
            <p:cNvSpPr/>
            <p:nvPr/>
          </p:nvSpPr>
          <p:spPr>
            <a:xfrm>
              <a:off x="1904899" y="479261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35" name="直線單箭頭接點 34"/>
            <p:cNvCxnSpPr>
              <a:stCxn id="34" idx="3"/>
              <a:endCxn id="8" idx="2"/>
            </p:cNvCxnSpPr>
            <p:nvPr/>
          </p:nvCxnSpPr>
          <p:spPr>
            <a:xfrm flipV="1">
              <a:off x="2171234"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33" idx="3"/>
              <a:endCxn id="8" idx="2"/>
            </p:cNvCxnSpPr>
            <p:nvPr/>
          </p:nvCxnSpPr>
          <p:spPr>
            <a:xfrm>
              <a:off x="2171234"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4" idx="3"/>
              <a:endCxn id="7" idx="2"/>
            </p:cNvCxnSpPr>
            <p:nvPr/>
          </p:nvCxnSpPr>
          <p:spPr>
            <a:xfrm flipV="1">
              <a:off x="2171234"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34" idx="3"/>
              <a:endCxn id="6" idx="2"/>
            </p:cNvCxnSpPr>
            <p:nvPr/>
          </p:nvCxnSpPr>
          <p:spPr>
            <a:xfrm flipV="1">
              <a:off x="2171234"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34" idx="3"/>
              <a:endCxn id="5" idx="2"/>
            </p:cNvCxnSpPr>
            <p:nvPr/>
          </p:nvCxnSpPr>
          <p:spPr>
            <a:xfrm flipV="1">
              <a:off x="2171234"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33" idx="3"/>
              <a:endCxn id="6" idx="2"/>
            </p:cNvCxnSpPr>
            <p:nvPr/>
          </p:nvCxnSpPr>
          <p:spPr>
            <a:xfrm flipV="1">
              <a:off x="2171234"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3" idx="3"/>
              <a:endCxn id="5" idx="2"/>
            </p:cNvCxnSpPr>
            <p:nvPr/>
          </p:nvCxnSpPr>
          <p:spPr>
            <a:xfrm flipV="1">
              <a:off x="2171234"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3940007"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3940007"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3940007"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3940007"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3940007"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a:off x="3940007"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a:off x="3940007"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V="1">
              <a:off x="3940007"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3940007"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3940007"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3940007"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flipV="1">
              <a:off x="3940007"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V="1">
              <a:off x="3940007"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V="1">
              <a:off x="3940007"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a:off x="7162454" y="3451153"/>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a:off x="7162454" y="4292030"/>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直線單箭頭接點 57"/>
          <p:cNvCxnSpPr/>
          <p:nvPr/>
        </p:nvCxnSpPr>
        <p:spPr>
          <a:xfrm flipV="1">
            <a:off x="4509888" y="3245736"/>
            <a:ext cx="1027649" cy="4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V="1">
            <a:off x="5986871" y="3234174"/>
            <a:ext cx="1027649" cy="4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6" idx="6"/>
            <a:endCxn id="29" idx="2"/>
          </p:cNvCxnSpPr>
          <p:nvPr/>
        </p:nvCxnSpPr>
        <p:spPr>
          <a:xfrm flipV="1">
            <a:off x="5958249" y="2052383"/>
            <a:ext cx="1035199" cy="6068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文字方塊 60"/>
          <p:cNvSpPr txBox="1"/>
          <p:nvPr/>
        </p:nvSpPr>
        <p:spPr>
          <a:xfrm>
            <a:off x="3157634" y="4064290"/>
            <a:ext cx="6682783" cy="701731"/>
          </a:xfrm>
          <a:prstGeom prst="rect">
            <a:avLst/>
          </a:prstGeom>
          <a:noFill/>
        </p:spPr>
        <p:txBody>
          <a:bodyPr wrap="square" rtlCol="0">
            <a:spAutoFit/>
          </a:bodyPr>
          <a:lstStyle/>
          <a:p>
            <a:pPr marL="282893" indent="-282893" algn="just">
              <a:buFont typeface="Wingdings" panose="05000000000000000000" pitchFamily="2" charset="2"/>
              <a:buChar char="Ø"/>
            </a:pPr>
            <a:r>
              <a:rPr lang="en-US" altLang="zh-TW" sz="1980" dirty="0">
                <a:solidFill>
                  <a:prstClr val="black"/>
                </a:solidFill>
              </a:rPr>
              <a:t>When teams up, if everyone expect the partner will do the work, nothing will be done finally.</a:t>
            </a:r>
          </a:p>
        </p:txBody>
      </p:sp>
      <p:sp>
        <p:nvSpPr>
          <p:cNvPr id="65" name="文字方塊 64"/>
          <p:cNvSpPr txBox="1"/>
          <p:nvPr/>
        </p:nvSpPr>
        <p:spPr>
          <a:xfrm>
            <a:off x="3157634" y="4758013"/>
            <a:ext cx="6466759" cy="701731"/>
          </a:xfrm>
          <a:prstGeom prst="rect">
            <a:avLst/>
          </a:prstGeom>
          <a:noFill/>
        </p:spPr>
        <p:txBody>
          <a:bodyPr wrap="square" rtlCol="0">
            <a:spAutoFit/>
          </a:bodyPr>
          <a:lstStyle/>
          <a:p>
            <a:pPr marL="282893" indent="-282893" algn="just">
              <a:buFont typeface="Wingdings" panose="05000000000000000000" pitchFamily="2" charset="2"/>
              <a:buChar char="Ø"/>
            </a:pPr>
            <a:r>
              <a:rPr lang="en-US" altLang="zh-TW" sz="1980" dirty="0">
                <a:solidFill>
                  <a:prstClr val="black"/>
                </a:solidFill>
              </a:rPr>
              <a:t>However, if you know your partner will dropout, you will do better.</a:t>
            </a:r>
          </a:p>
        </p:txBody>
      </p:sp>
      <p:grpSp>
        <p:nvGrpSpPr>
          <p:cNvPr id="82" name="群組 81"/>
          <p:cNvGrpSpPr/>
          <p:nvPr/>
        </p:nvGrpSpPr>
        <p:grpSpPr>
          <a:xfrm>
            <a:off x="5595530" y="1920572"/>
            <a:ext cx="301394" cy="303063"/>
            <a:chOff x="-1866900" y="1906630"/>
            <a:chExt cx="365326" cy="367349"/>
          </a:xfrm>
        </p:grpSpPr>
        <p:cxnSp>
          <p:nvCxnSpPr>
            <p:cNvPr id="83" name="直線接點 82"/>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5" name="群組 84"/>
          <p:cNvGrpSpPr/>
          <p:nvPr/>
        </p:nvGrpSpPr>
        <p:grpSpPr>
          <a:xfrm>
            <a:off x="5599847" y="3083727"/>
            <a:ext cx="301394" cy="303063"/>
            <a:chOff x="-1866900" y="1906630"/>
            <a:chExt cx="365326" cy="367349"/>
          </a:xfrm>
        </p:grpSpPr>
        <p:cxnSp>
          <p:nvCxnSpPr>
            <p:cNvPr id="86" name="直線接點 85"/>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群組 87"/>
          <p:cNvGrpSpPr/>
          <p:nvPr/>
        </p:nvGrpSpPr>
        <p:grpSpPr>
          <a:xfrm>
            <a:off x="7053105" y="3059899"/>
            <a:ext cx="301394" cy="303063"/>
            <a:chOff x="-1866900" y="1906630"/>
            <a:chExt cx="365326" cy="367349"/>
          </a:xfrm>
        </p:grpSpPr>
        <p:cxnSp>
          <p:nvCxnSpPr>
            <p:cNvPr id="89" name="直線接點 88"/>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1" name="群組 90"/>
          <p:cNvGrpSpPr/>
          <p:nvPr/>
        </p:nvGrpSpPr>
        <p:grpSpPr>
          <a:xfrm>
            <a:off x="7060880" y="3631146"/>
            <a:ext cx="301394" cy="303063"/>
            <a:chOff x="-1866900" y="1906630"/>
            <a:chExt cx="365326" cy="367349"/>
          </a:xfrm>
        </p:grpSpPr>
        <p:cxnSp>
          <p:nvCxnSpPr>
            <p:cNvPr id="92" name="直線接點 91"/>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4" name="群組 93"/>
          <p:cNvGrpSpPr/>
          <p:nvPr/>
        </p:nvGrpSpPr>
        <p:grpSpPr>
          <a:xfrm>
            <a:off x="4234927" y="3094617"/>
            <a:ext cx="301394" cy="303063"/>
            <a:chOff x="-1866900" y="1906630"/>
            <a:chExt cx="365326" cy="367349"/>
          </a:xfrm>
        </p:grpSpPr>
        <p:cxnSp>
          <p:nvCxnSpPr>
            <p:cNvPr id="95" name="直線接點 9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7" name="群組 96"/>
          <p:cNvGrpSpPr/>
          <p:nvPr/>
        </p:nvGrpSpPr>
        <p:grpSpPr>
          <a:xfrm>
            <a:off x="4254505" y="2493153"/>
            <a:ext cx="301394" cy="303063"/>
            <a:chOff x="-1866900" y="1906630"/>
            <a:chExt cx="365326" cy="367349"/>
          </a:xfrm>
        </p:grpSpPr>
        <p:cxnSp>
          <p:nvCxnSpPr>
            <p:cNvPr id="98" name="直線接點 97"/>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0" name="文字方塊 99"/>
          <p:cNvSpPr txBox="1"/>
          <p:nvPr/>
        </p:nvSpPr>
        <p:spPr>
          <a:xfrm>
            <a:off x="3167470" y="5441190"/>
            <a:ext cx="6456922" cy="701731"/>
          </a:xfrm>
          <a:prstGeom prst="rect">
            <a:avLst/>
          </a:prstGeom>
          <a:noFill/>
        </p:spPr>
        <p:txBody>
          <a:bodyPr wrap="square" rtlCol="0">
            <a:spAutoFit/>
          </a:bodyPr>
          <a:lstStyle/>
          <a:p>
            <a:pPr marL="282893" indent="-282893" algn="just">
              <a:buFont typeface="Wingdings" panose="05000000000000000000" pitchFamily="2" charset="2"/>
              <a:buChar char="Ø"/>
            </a:pPr>
            <a:r>
              <a:rPr lang="en-US" altLang="zh-TW" sz="1980" dirty="0">
                <a:solidFill>
                  <a:prstClr val="black"/>
                </a:solidFill>
              </a:rPr>
              <a:t>When testing, no one dropout actually, so obtaining good results eventually.</a:t>
            </a:r>
          </a:p>
        </p:txBody>
      </p:sp>
    </p:spTree>
    <p:extLst>
      <p:ext uri="{BB962C8B-B14F-4D97-AF65-F5344CB8AC3E}">
        <p14:creationId xmlns:p14="http://schemas.microsoft.com/office/powerpoint/2010/main" val="413483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9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P spid="10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a:t>
            </a:r>
            <a:endParaRPr lang="zh-TW" altLang="en-US" dirty="0"/>
          </a:p>
        </p:txBody>
      </p:sp>
      <p:sp>
        <p:nvSpPr>
          <p:cNvPr id="60" name="文字方塊 59"/>
          <p:cNvSpPr txBox="1"/>
          <p:nvPr/>
        </p:nvSpPr>
        <p:spPr>
          <a:xfrm>
            <a:off x="2691032" y="1838048"/>
            <a:ext cx="1914964" cy="447815"/>
          </a:xfrm>
          <a:prstGeom prst="rect">
            <a:avLst/>
          </a:prstGeom>
          <a:noFill/>
          <a:ln w="76200">
            <a:noFill/>
          </a:ln>
        </p:spPr>
        <p:txBody>
          <a:bodyPr wrap="square" rtlCol="0">
            <a:spAutoFit/>
          </a:bodyPr>
          <a:lstStyle/>
          <a:p>
            <a:r>
              <a:rPr lang="en-US" altLang="zh-TW" sz="2310" b="1" u="sng" dirty="0">
                <a:solidFill>
                  <a:srgbClr val="0000FF"/>
                </a:solidFill>
              </a:rPr>
              <a:t>Training:</a:t>
            </a:r>
            <a:endParaRPr lang="zh-TW" altLang="en-US" sz="2310" b="1" u="sng" dirty="0">
              <a:solidFill>
                <a:srgbClr val="0000FF"/>
              </a:solidFill>
            </a:endParaRPr>
          </a:p>
        </p:txBody>
      </p:sp>
      <p:sp>
        <p:nvSpPr>
          <p:cNvPr id="63" name="橢圓 62"/>
          <p:cNvSpPr/>
          <p:nvPr/>
        </p:nvSpPr>
        <p:spPr>
          <a:xfrm>
            <a:off x="5537534" y="1870666"/>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64" name="橢圓 63"/>
          <p:cNvSpPr/>
          <p:nvPr/>
        </p:nvSpPr>
        <p:spPr>
          <a:xfrm>
            <a:off x="5537534" y="244884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5" name="橢圓 64"/>
          <p:cNvSpPr/>
          <p:nvPr/>
        </p:nvSpPr>
        <p:spPr>
          <a:xfrm>
            <a:off x="5537534" y="302490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6" name="橢圓 65"/>
          <p:cNvSpPr/>
          <p:nvPr/>
        </p:nvSpPr>
        <p:spPr>
          <a:xfrm>
            <a:off x="5537534" y="360096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7" name="橢圓 66"/>
          <p:cNvSpPr/>
          <p:nvPr/>
        </p:nvSpPr>
        <p:spPr>
          <a:xfrm>
            <a:off x="8183046" y="2376303"/>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8" name="橢圓 67"/>
          <p:cNvSpPr/>
          <p:nvPr/>
        </p:nvSpPr>
        <p:spPr>
          <a:xfrm>
            <a:off x="8183046" y="3068424"/>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9" name="矩形 68"/>
          <p:cNvSpPr/>
          <p:nvPr/>
        </p:nvSpPr>
        <p:spPr>
          <a:xfrm>
            <a:off x="4279284" y="1953320"/>
            <a:ext cx="219726" cy="2197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70" name="直線單箭頭接點 69"/>
          <p:cNvCxnSpPr>
            <a:stCxn id="69" idx="3"/>
            <a:endCxn id="63" idx="2"/>
          </p:cNvCxnSpPr>
          <p:nvPr/>
        </p:nvCxnSpPr>
        <p:spPr>
          <a:xfrm>
            <a:off x="4499010" y="2063182"/>
            <a:ext cx="1038526" cy="178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a:stCxn id="69" idx="3"/>
            <a:endCxn id="64" idx="2"/>
          </p:cNvCxnSpPr>
          <p:nvPr/>
        </p:nvCxnSpPr>
        <p:spPr>
          <a:xfrm>
            <a:off x="4499010" y="2063184"/>
            <a:ext cx="1038526" cy="5960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69" idx="3"/>
            <a:endCxn id="65" idx="2"/>
          </p:cNvCxnSpPr>
          <p:nvPr/>
        </p:nvCxnSpPr>
        <p:spPr>
          <a:xfrm>
            <a:off x="4499010" y="2063184"/>
            <a:ext cx="1038526" cy="11720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69" idx="3"/>
            <a:endCxn id="66" idx="2"/>
          </p:cNvCxnSpPr>
          <p:nvPr/>
        </p:nvCxnSpPr>
        <p:spPr>
          <a:xfrm>
            <a:off x="4499010" y="2063184"/>
            <a:ext cx="1038526" cy="17481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endCxn id="67" idx="2"/>
          </p:cNvCxnSpPr>
          <p:nvPr/>
        </p:nvCxnSpPr>
        <p:spPr>
          <a:xfrm flipV="1">
            <a:off x="7414160" y="2586660"/>
            <a:ext cx="768888" cy="87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a:endCxn id="67" idx="2"/>
          </p:cNvCxnSpPr>
          <p:nvPr/>
        </p:nvCxnSpPr>
        <p:spPr>
          <a:xfrm>
            <a:off x="7414158" y="2044755"/>
            <a:ext cx="768888" cy="5419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endCxn id="68" idx="2"/>
          </p:cNvCxnSpPr>
          <p:nvPr/>
        </p:nvCxnSpPr>
        <p:spPr>
          <a:xfrm>
            <a:off x="7414160" y="2081022"/>
            <a:ext cx="768888" cy="11977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a:endCxn id="68" idx="2"/>
          </p:cNvCxnSpPr>
          <p:nvPr/>
        </p:nvCxnSpPr>
        <p:spPr>
          <a:xfrm>
            <a:off x="7414158" y="2703775"/>
            <a:ext cx="768888" cy="5750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endCxn id="67" idx="2"/>
          </p:cNvCxnSpPr>
          <p:nvPr/>
        </p:nvCxnSpPr>
        <p:spPr>
          <a:xfrm flipV="1">
            <a:off x="7414160" y="2586660"/>
            <a:ext cx="768888" cy="648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endCxn id="68" idx="2"/>
          </p:cNvCxnSpPr>
          <p:nvPr/>
        </p:nvCxnSpPr>
        <p:spPr>
          <a:xfrm>
            <a:off x="7414160" y="3235259"/>
            <a:ext cx="768888" cy="435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endCxn id="67" idx="2"/>
          </p:cNvCxnSpPr>
          <p:nvPr/>
        </p:nvCxnSpPr>
        <p:spPr>
          <a:xfrm flipV="1">
            <a:off x="7414158" y="2586659"/>
            <a:ext cx="768888" cy="12018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endCxn id="68" idx="2"/>
          </p:cNvCxnSpPr>
          <p:nvPr/>
        </p:nvCxnSpPr>
        <p:spPr>
          <a:xfrm flipV="1">
            <a:off x="7414160" y="3278782"/>
            <a:ext cx="768888" cy="5325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86" idx="3"/>
            <a:endCxn id="63" idx="2"/>
          </p:cNvCxnSpPr>
          <p:nvPr/>
        </p:nvCxnSpPr>
        <p:spPr>
          <a:xfrm flipV="1">
            <a:off x="4499010" y="2081024"/>
            <a:ext cx="1038526" cy="549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86" idx="3"/>
            <a:endCxn id="64" idx="2"/>
          </p:cNvCxnSpPr>
          <p:nvPr/>
        </p:nvCxnSpPr>
        <p:spPr>
          <a:xfrm>
            <a:off x="4499010" y="2630558"/>
            <a:ext cx="1038526" cy="28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86" idx="3"/>
            <a:endCxn id="65" idx="2"/>
          </p:cNvCxnSpPr>
          <p:nvPr/>
        </p:nvCxnSpPr>
        <p:spPr>
          <a:xfrm>
            <a:off x="4499010" y="2630557"/>
            <a:ext cx="1038526" cy="6047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86" idx="3"/>
            <a:endCxn id="66" idx="2"/>
          </p:cNvCxnSpPr>
          <p:nvPr/>
        </p:nvCxnSpPr>
        <p:spPr>
          <a:xfrm>
            <a:off x="4499010" y="2630557"/>
            <a:ext cx="1038526" cy="11807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4279284" y="2520695"/>
            <a:ext cx="219726" cy="2197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sp>
        <p:nvSpPr>
          <p:cNvPr id="87" name="橢圓 86"/>
          <p:cNvSpPr/>
          <p:nvPr/>
        </p:nvSpPr>
        <p:spPr>
          <a:xfrm>
            <a:off x="6993446" y="1842025"/>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88" name="橢圓 87"/>
          <p:cNvSpPr/>
          <p:nvPr/>
        </p:nvSpPr>
        <p:spPr>
          <a:xfrm>
            <a:off x="6993446" y="242020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89" name="橢圓 88"/>
          <p:cNvSpPr/>
          <p:nvPr/>
        </p:nvSpPr>
        <p:spPr>
          <a:xfrm>
            <a:off x="6993446" y="2996260"/>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90" name="橢圓 89"/>
          <p:cNvSpPr/>
          <p:nvPr/>
        </p:nvSpPr>
        <p:spPr>
          <a:xfrm>
            <a:off x="6993446" y="3572320"/>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91" name="矩形 90"/>
          <p:cNvSpPr/>
          <p:nvPr/>
        </p:nvSpPr>
        <p:spPr>
          <a:xfrm>
            <a:off x="4279284" y="3143235"/>
            <a:ext cx="219726" cy="2197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sp>
        <p:nvSpPr>
          <p:cNvPr id="92" name="矩形 91"/>
          <p:cNvSpPr/>
          <p:nvPr/>
        </p:nvSpPr>
        <p:spPr>
          <a:xfrm>
            <a:off x="4279284" y="3703741"/>
            <a:ext cx="219726" cy="2197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94" name="直線單箭頭接點 93"/>
          <p:cNvCxnSpPr>
            <a:stCxn id="91" idx="3"/>
            <a:endCxn id="66" idx="2"/>
          </p:cNvCxnSpPr>
          <p:nvPr/>
        </p:nvCxnSpPr>
        <p:spPr>
          <a:xfrm>
            <a:off x="4499010" y="3253097"/>
            <a:ext cx="1038526" cy="558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92" idx="3"/>
            <a:endCxn id="65" idx="2"/>
          </p:cNvCxnSpPr>
          <p:nvPr/>
        </p:nvCxnSpPr>
        <p:spPr>
          <a:xfrm flipV="1">
            <a:off x="4499010" y="3235257"/>
            <a:ext cx="1038526" cy="5783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92" idx="3"/>
            <a:endCxn id="64" idx="2"/>
          </p:cNvCxnSpPr>
          <p:nvPr/>
        </p:nvCxnSpPr>
        <p:spPr>
          <a:xfrm flipV="1">
            <a:off x="4499010" y="2659197"/>
            <a:ext cx="1038526" cy="1154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a:stCxn id="92" idx="3"/>
            <a:endCxn id="63" idx="2"/>
          </p:cNvCxnSpPr>
          <p:nvPr/>
        </p:nvCxnSpPr>
        <p:spPr>
          <a:xfrm flipV="1">
            <a:off x="4499010" y="2081023"/>
            <a:ext cx="1038526" cy="1732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a:stCxn id="91" idx="3"/>
            <a:endCxn id="64" idx="2"/>
          </p:cNvCxnSpPr>
          <p:nvPr/>
        </p:nvCxnSpPr>
        <p:spPr>
          <a:xfrm flipV="1">
            <a:off x="4499010" y="2659199"/>
            <a:ext cx="1038526" cy="5938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stCxn id="91" idx="3"/>
            <a:endCxn id="63" idx="2"/>
          </p:cNvCxnSpPr>
          <p:nvPr/>
        </p:nvCxnSpPr>
        <p:spPr>
          <a:xfrm flipV="1">
            <a:off x="4499010" y="2081024"/>
            <a:ext cx="1038526" cy="11720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a:off x="5958248" y="2063182"/>
            <a:ext cx="1038526" cy="178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5958248" y="2063184"/>
            <a:ext cx="1038526" cy="5960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5958248" y="2063184"/>
            <a:ext cx="1038526" cy="11720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a:off x="5958248" y="2063184"/>
            <a:ext cx="1038526" cy="17481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a:off x="5958248" y="2630558"/>
            <a:ext cx="1038526" cy="28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p:nvPr/>
        </p:nvCxnSpPr>
        <p:spPr>
          <a:xfrm>
            <a:off x="5958248" y="2630557"/>
            <a:ext cx="1038526" cy="6047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p:nvPr/>
        </p:nvCxnSpPr>
        <p:spPr>
          <a:xfrm>
            <a:off x="5958248" y="2630557"/>
            <a:ext cx="1038526" cy="11807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a:off x="5958248" y="3253097"/>
            <a:ext cx="1038526" cy="558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p:nvPr/>
        </p:nvCxnSpPr>
        <p:spPr>
          <a:xfrm flipV="1">
            <a:off x="5958248" y="3235257"/>
            <a:ext cx="1038526" cy="5783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flipV="1">
            <a:off x="5958248" y="2659197"/>
            <a:ext cx="1038526" cy="1154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p:nvPr/>
        </p:nvCxnSpPr>
        <p:spPr>
          <a:xfrm flipV="1">
            <a:off x="5958248" y="2081023"/>
            <a:ext cx="1038526" cy="1732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p:cNvCxnSpPr/>
          <p:nvPr/>
        </p:nvCxnSpPr>
        <p:spPr>
          <a:xfrm flipV="1">
            <a:off x="5958248" y="2659199"/>
            <a:ext cx="1038526" cy="5938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p:nvPr/>
        </p:nvCxnSpPr>
        <p:spPr>
          <a:xfrm flipV="1">
            <a:off x="5958248" y="2081024"/>
            <a:ext cx="1038526" cy="11720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8616767" y="2597030"/>
            <a:ext cx="3844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8616767" y="3290754"/>
            <a:ext cx="3844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群組 126"/>
          <p:cNvGrpSpPr/>
          <p:nvPr/>
        </p:nvGrpSpPr>
        <p:grpSpPr>
          <a:xfrm>
            <a:off x="5595530" y="1920572"/>
            <a:ext cx="301394" cy="303063"/>
            <a:chOff x="-1866900" y="1906630"/>
            <a:chExt cx="365326" cy="367349"/>
          </a:xfrm>
        </p:grpSpPr>
        <p:cxnSp>
          <p:nvCxnSpPr>
            <p:cNvPr id="125" name="直線接點 12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線接點 12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群組 127"/>
          <p:cNvGrpSpPr/>
          <p:nvPr/>
        </p:nvGrpSpPr>
        <p:grpSpPr>
          <a:xfrm>
            <a:off x="5599847" y="3083727"/>
            <a:ext cx="301394" cy="303063"/>
            <a:chOff x="-1866900" y="1906630"/>
            <a:chExt cx="365326" cy="367349"/>
          </a:xfrm>
        </p:grpSpPr>
        <p:cxnSp>
          <p:nvCxnSpPr>
            <p:cNvPr id="129" name="直線接點 128"/>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 name="群組 130"/>
          <p:cNvGrpSpPr/>
          <p:nvPr/>
        </p:nvGrpSpPr>
        <p:grpSpPr>
          <a:xfrm>
            <a:off x="7053105" y="3059899"/>
            <a:ext cx="301394" cy="303063"/>
            <a:chOff x="-1866900" y="1906630"/>
            <a:chExt cx="365326" cy="367349"/>
          </a:xfrm>
        </p:grpSpPr>
        <p:cxnSp>
          <p:nvCxnSpPr>
            <p:cNvPr id="132" name="直線接點 131"/>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群組 133"/>
          <p:cNvGrpSpPr/>
          <p:nvPr/>
        </p:nvGrpSpPr>
        <p:grpSpPr>
          <a:xfrm>
            <a:off x="7060880" y="3631146"/>
            <a:ext cx="301394" cy="303063"/>
            <a:chOff x="-1866900" y="1906630"/>
            <a:chExt cx="365326" cy="367349"/>
          </a:xfrm>
        </p:grpSpPr>
        <p:cxnSp>
          <p:nvCxnSpPr>
            <p:cNvPr id="135" name="直線接點 13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線接點 13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7" name="群組 136"/>
          <p:cNvGrpSpPr/>
          <p:nvPr/>
        </p:nvGrpSpPr>
        <p:grpSpPr>
          <a:xfrm>
            <a:off x="4234927" y="3094617"/>
            <a:ext cx="301394" cy="303063"/>
            <a:chOff x="-1866900" y="1906630"/>
            <a:chExt cx="365326" cy="367349"/>
          </a:xfrm>
        </p:grpSpPr>
        <p:cxnSp>
          <p:nvCxnSpPr>
            <p:cNvPr id="138" name="直線接點 137"/>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0" name="群組 139"/>
          <p:cNvGrpSpPr/>
          <p:nvPr/>
        </p:nvGrpSpPr>
        <p:grpSpPr>
          <a:xfrm>
            <a:off x="4254505" y="2493153"/>
            <a:ext cx="301394" cy="303063"/>
            <a:chOff x="-1866900" y="1906630"/>
            <a:chExt cx="365326" cy="367349"/>
          </a:xfrm>
        </p:grpSpPr>
        <p:cxnSp>
          <p:nvCxnSpPr>
            <p:cNvPr id="141" name="直線接點 140"/>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線接點 141"/>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直線單箭頭接點 147"/>
          <p:cNvCxnSpPr/>
          <p:nvPr/>
        </p:nvCxnSpPr>
        <p:spPr>
          <a:xfrm flipV="1">
            <a:off x="4509888" y="3245736"/>
            <a:ext cx="1027649" cy="4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p:nvPr/>
        </p:nvCxnSpPr>
        <p:spPr>
          <a:xfrm flipV="1">
            <a:off x="5986871" y="3234174"/>
            <a:ext cx="1027649" cy="4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線單箭頭接點 150"/>
          <p:cNvCxnSpPr/>
          <p:nvPr/>
        </p:nvCxnSpPr>
        <p:spPr>
          <a:xfrm flipV="1">
            <a:off x="5958249" y="2052383"/>
            <a:ext cx="1035199" cy="6068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文字方塊 118"/>
          <p:cNvSpPr txBox="1"/>
          <p:nvPr/>
        </p:nvSpPr>
        <p:spPr>
          <a:xfrm>
            <a:off x="3079371" y="4115284"/>
            <a:ext cx="6834546" cy="397032"/>
          </a:xfrm>
          <a:prstGeom prst="rect">
            <a:avLst/>
          </a:prstGeom>
          <a:noFill/>
        </p:spPr>
        <p:txBody>
          <a:bodyPr wrap="square" rtlCol="0">
            <a:spAutoFit/>
          </a:bodyPr>
          <a:lstStyle/>
          <a:p>
            <a:pPr marL="282893" indent="-282893">
              <a:buFont typeface="Wingdings" panose="05000000000000000000" pitchFamily="2" charset="2"/>
              <a:buChar char="Ø"/>
            </a:pPr>
            <a:r>
              <a:rPr lang="en-US" altLang="zh-TW" sz="1980" b="1" dirty="0">
                <a:solidFill>
                  <a:prstClr val="black"/>
                </a:solidFill>
              </a:rPr>
              <a:t>Each time before computing the gradients</a:t>
            </a:r>
          </a:p>
        </p:txBody>
      </p:sp>
      <p:sp>
        <p:nvSpPr>
          <p:cNvPr id="120" name="文字方塊 119"/>
          <p:cNvSpPr txBox="1"/>
          <p:nvPr/>
        </p:nvSpPr>
        <p:spPr>
          <a:xfrm>
            <a:off x="4007768" y="4789475"/>
            <a:ext cx="5300494" cy="397032"/>
          </a:xfrm>
          <a:prstGeom prst="rect">
            <a:avLst/>
          </a:prstGeom>
          <a:noFill/>
        </p:spPr>
        <p:txBody>
          <a:bodyPr wrap="square" rtlCol="0">
            <a:spAutoFit/>
          </a:bodyPr>
          <a:lstStyle/>
          <a:p>
            <a:pPr marL="282893" indent="-282893">
              <a:buFont typeface="Wingdings" panose="05000000000000000000" pitchFamily="2" charset="2"/>
              <a:buChar char="l"/>
            </a:pPr>
            <a:r>
              <a:rPr lang="en-US" altLang="zh-TW" sz="1980" dirty="0">
                <a:solidFill>
                  <a:prstClr val="black"/>
                </a:solidFill>
              </a:rPr>
              <a:t>Each neuron has p% to dropout</a:t>
            </a:r>
            <a:endParaRPr lang="zh-TW" altLang="en-US" sz="1980" dirty="0">
              <a:solidFill>
                <a:prstClr val="black"/>
              </a:solidFill>
            </a:endParaRPr>
          </a:p>
        </p:txBody>
      </p:sp>
      <p:cxnSp>
        <p:nvCxnSpPr>
          <p:cNvPr id="93" name="直線單箭頭接點 92"/>
          <p:cNvCxnSpPr/>
          <p:nvPr/>
        </p:nvCxnSpPr>
        <p:spPr>
          <a:xfrm>
            <a:off x="4508448" y="3828072"/>
            <a:ext cx="1038526" cy="178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p:nvPr/>
        </p:nvCxnSpPr>
        <p:spPr>
          <a:xfrm>
            <a:off x="5967686" y="3828072"/>
            <a:ext cx="1038526" cy="178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3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2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animBg="1"/>
      <p:bldP spid="65" grpId="0" animBg="1"/>
      <p:bldP spid="86" grpId="0" animBg="1"/>
      <p:bldP spid="89" grpId="0" animBg="1"/>
      <p:bldP spid="90" grpId="0" animBg="1"/>
      <p:bldP spid="91" grpId="0" animBg="1"/>
      <p:bldP spid="119" grpId="0"/>
      <p:bldP spid="12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a:t>
            </a:r>
            <a:endParaRPr lang="zh-TW" altLang="en-US" dirty="0"/>
          </a:p>
        </p:txBody>
      </p:sp>
      <p:sp>
        <p:nvSpPr>
          <p:cNvPr id="60" name="文字方塊 59"/>
          <p:cNvSpPr txBox="1"/>
          <p:nvPr/>
        </p:nvSpPr>
        <p:spPr>
          <a:xfrm>
            <a:off x="2691032" y="1838048"/>
            <a:ext cx="1914964" cy="447815"/>
          </a:xfrm>
          <a:prstGeom prst="rect">
            <a:avLst/>
          </a:prstGeom>
          <a:noFill/>
          <a:ln w="76200">
            <a:noFill/>
          </a:ln>
        </p:spPr>
        <p:txBody>
          <a:bodyPr wrap="square" rtlCol="0">
            <a:spAutoFit/>
          </a:bodyPr>
          <a:lstStyle/>
          <a:p>
            <a:r>
              <a:rPr lang="en-US" altLang="zh-TW" sz="2310" b="1" u="sng" dirty="0">
                <a:solidFill>
                  <a:srgbClr val="0000FF"/>
                </a:solidFill>
              </a:rPr>
              <a:t>Training:</a:t>
            </a:r>
            <a:endParaRPr lang="zh-TW" altLang="en-US" sz="2310" b="1" u="sng" dirty="0">
              <a:solidFill>
                <a:srgbClr val="0000FF"/>
              </a:solidFill>
            </a:endParaRPr>
          </a:p>
        </p:txBody>
      </p:sp>
      <p:sp>
        <p:nvSpPr>
          <p:cNvPr id="64" name="橢圓 63"/>
          <p:cNvSpPr/>
          <p:nvPr/>
        </p:nvSpPr>
        <p:spPr>
          <a:xfrm>
            <a:off x="5537534" y="244884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6" name="橢圓 65"/>
          <p:cNvSpPr/>
          <p:nvPr/>
        </p:nvSpPr>
        <p:spPr>
          <a:xfrm>
            <a:off x="5537534" y="360096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7" name="橢圓 66"/>
          <p:cNvSpPr/>
          <p:nvPr/>
        </p:nvSpPr>
        <p:spPr>
          <a:xfrm>
            <a:off x="8183046" y="2376303"/>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8" name="橢圓 67"/>
          <p:cNvSpPr/>
          <p:nvPr/>
        </p:nvSpPr>
        <p:spPr>
          <a:xfrm>
            <a:off x="8183046" y="3068424"/>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9" name="矩形 68"/>
          <p:cNvSpPr/>
          <p:nvPr/>
        </p:nvSpPr>
        <p:spPr>
          <a:xfrm>
            <a:off x="4279284" y="1953320"/>
            <a:ext cx="219726" cy="2197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71" name="直線單箭頭接點 70"/>
          <p:cNvCxnSpPr>
            <a:stCxn id="69" idx="3"/>
            <a:endCxn id="64" idx="2"/>
          </p:cNvCxnSpPr>
          <p:nvPr/>
        </p:nvCxnSpPr>
        <p:spPr>
          <a:xfrm>
            <a:off x="4499010" y="2063184"/>
            <a:ext cx="1038526" cy="5960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69" idx="3"/>
            <a:endCxn id="66" idx="2"/>
          </p:cNvCxnSpPr>
          <p:nvPr/>
        </p:nvCxnSpPr>
        <p:spPr>
          <a:xfrm>
            <a:off x="4499010" y="2063184"/>
            <a:ext cx="1038526" cy="17481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endCxn id="67" idx="2"/>
          </p:cNvCxnSpPr>
          <p:nvPr/>
        </p:nvCxnSpPr>
        <p:spPr>
          <a:xfrm flipV="1">
            <a:off x="7414160" y="2586660"/>
            <a:ext cx="768888" cy="87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a:endCxn id="67" idx="2"/>
          </p:cNvCxnSpPr>
          <p:nvPr/>
        </p:nvCxnSpPr>
        <p:spPr>
          <a:xfrm>
            <a:off x="7414158" y="2044755"/>
            <a:ext cx="768888" cy="5419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endCxn id="68" idx="2"/>
          </p:cNvCxnSpPr>
          <p:nvPr/>
        </p:nvCxnSpPr>
        <p:spPr>
          <a:xfrm>
            <a:off x="7414160" y="2081022"/>
            <a:ext cx="768888" cy="11977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a:endCxn id="68" idx="2"/>
          </p:cNvCxnSpPr>
          <p:nvPr/>
        </p:nvCxnSpPr>
        <p:spPr>
          <a:xfrm>
            <a:off x="7414158" y="2703775"/>
            <a:ext cx="768888" cy="5750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橢圓 86"/>
          <p:cNvSpPr/>
          <p:nvPr/>
        </p:nvSpPr>
        <p:spPr>
          <a:xfrm>
            <a:off x="6993446" y="1842025"/>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88" name="橢圓 87"/>
          <p:cNvSpPr/>
          <p:nvPr/>
        </p:nvSpPr>
        <p:spPr>
          <a:xfrm>
            <a:off x="6993446" y="2420201"/>
            <a:ext cx="420712" cy="420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92" name="矩形 91"/>
          <p:cNvSpPr/>
          <p:nvPr/>
        </p:nvSpPr>
        <p:spPr>
          <a:xfrm>
            <a:off x="4279284" y="3703741"/>
            <a:ext cx="219726" cy="2197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93" name="直線單箭頭接點 92"/>
          <p:cNvCxnSpPr>
            <a:stCxn id="92" idx="3"/>
            <a:endCxn id="66" idx="2"/>
          </p:cNvCxnSpPr>
          <p:nvPr/>
        </p:nvCxnSpPr>
        <p:spPr>
          <a:xfrm flipV="1">
            <a:off x="4499010" y="3811318"/>
            <a:ext cx="1038526" cy="22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92" idx="3"/>
            <a:endCxn id="64" idx="2"/>
          </p:cNvCxnSpPr>
          <p:nvPr/>
        </p:nvCxnSpPr>
        <p:spPr>
          <a:xfrm flipV="1">
            <a:off x="4499010" y="2659197"/>
            <a:ext cx="1038526" cy="1154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a:off x="5958248" y="2630558"/>
            <a:ext cx="1038526" cy="28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flipV="1">
            <a:off x="5958248" y="2659197"/>
            <a:ext cx="1038526" cy="1154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p:nvPr/>
        </p:nvCxnSpPr>
        <p:spPr>
          <a:xfrm flipV="1">
            <a:off x="5958248" y="2081023"/>
            <a:ext cx="1038526" cy="1732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8616767" y="2597030"/>
            <a:ext cx="3844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8616767" y="3290754"/>
            <a:ext cx="3844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文字方塊 116"/>
          <p:cNvSpPr txBox="1"/>
          <p:nvPr/>
        </p:nvSpPr>
        <p:spPr>
          <a:xfrm>
            <a:off x="3079373" y="4115284"/>
            <a:ext cx="6643545" cy="397032"/>
          </a:xfrm>
          <a:prstGeom prst="rect">
            <a:avLst/>
          </a:prstGeom>
          <a:noFill/>
        </p:spPr>
        <p:txBody>
          <a:bodyPr wrap="square" rtlCol="0">
            <a:spAutoFit/>
          </a:bodyPr>
          <a:lstStyle/>
          <a:p>
            <a:pPr marL="282893" indent="-282893">
              <a:buFont typeface="Wingdings" panose="05000000000000000000" pitchFamily="2" charset="2"/>
              <a:buChar char="Ø"/>
            </a:pPr>
            <a:r>
              <a:rPr lang="en-US" altLang="zh-TW" sz="1980" b="1" dirty="0">
                <a:solidFill>
                  <a:prstClr val="black"/>
                </a:solidFill>
              </a:rPr>
              <a:t>Each time before computing the gradients</a:t>
            </a:r>
          </a:p>
        </p:txBody>
      </p:sp>
      <p:sp>
        <p:nvSpPr>
          <p:cNvPr id="118" name="文字方塊 117"/>
          <p:cNvSpPr txBox="1"/>
          <p:nvPr/>
        </p:nvSpPr>
        <p:spPr>
          <a:xfrm>
            <a:off x="4007768" y="4657345"/>
            <a:ext cx="5300494" cy="397032"/>
          </a:xfrm>
          <a:prstGeom prst="rect">
            <a:avLst/>
          </a:prstGeom>
          <a:noFill/>
        </p:spPr>
        <p:txBody>
          <a:bodyPr wrap="square" rtlCol="0">
            <a:spAutoFit/>
          </a:bodyPr>
          <a:lstStyle/>
          <a:p>
            <a:pPr marL="282893" indent="-282893">
              <a:buFont typeface="Wingdings" panose="05000000000000000000" pitchFamily="2" charset="2"/>
              <a:buChar char="l"/>
            </a:pPr>
            <a:r>
              <a:rPr lang="en-US" altLang="zh-TW" sz="1980" dirty="0">
                <a:solidFill>
                  <a:prstClr val="black"/>
                </a:solidFill>
              </a:rPr>
              <a:t>Each neuron has p% to dropout</a:t>
            </a:r>
            <a:endParaRPr lang="zh-TW" altLang="en-US" sz="1980" dirty="0">
              <a:solidFill>
                <a:prstClr val="black"/>
              </a:solidFill>
            </a:endParaRPr>
          </a:p>
        </p:txBody>
      </p:sp>
      <p:sp>
        <p:nvSpPr>
          <p:cNvPr id="120" name="文字方塊 119"/>
          <p:cNvSpPr txBox="1"/>
          <p:nvPr/>
        </p:nvSpPr>
        <p:spPr>
          <a:xfrm>
            <a:off x="4007768" y="5572785"/>
            <a:ext cx="5093916" cy="397032"/>
          </a:xfrm>
          <a:prstGeom prst="rect">
            <a:avLst/>
          </a:prstGeom>
          <a:noFill/>
        </p:spPr>
        <p:txBody>
          <a:bodyPr wrap="square" rtlCol="0">
            <a:spAutoFit/>
          </a:bodyPr>
          <a:lstStyle/>
          <a:p>
            <a:pPr marL="282893" indent="-282893">
              <a:buFont typeface="Wingdings" panose="05000000000000000000" pitchFamily="2" charset="2"/>
              <a:buChar char="l"/>
            </a:pPr>
            <a:r>
              <a:rPr lang="en-US" altLang="zh-TW" sz="1980" dirty="0">
                <a:solidFill>
                  <a:prstClr val="black"/>
                </a:solidFill>
              </a:rPr>
              <a:t>Using the new network for training</a:t>
            </a:r>
            <a:endParaRPr lang="zh-TW" altLang="en-US" sz="1980" dirty="0">
              <a:solidFill>
                <a:prstClr val="black"/>
              </a:solidFill>
            </a:endParaRPr>
          </a:p>
        </p:txBody>
      </p:sp>
      <p:sp>
        <p:nvSpPr>
          <p:cNvPr id="122" name="向右箭號 121"/>
          <p:cNvSpPr/>
          <p:nvPr/>
        </p:nvSpPr>
        <p:spPr>
          <a:xfrm>
            <a:off x="4448709" y="5091720"/>
            <a:ext cx="519262" cy="309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23" name="文字方塊 122"/>
          <p:cNvSpPr txBox="1"/>
          <p:nvPr/>
        </p:nvSpPr>
        <p:spPr>
          <a:xfrm>
            <a:off x="4983929" y="4963524"/>
            <a:ext cx="4738988" cy="397032"/>
          </a:xfrm>
          <a:prstGeom prst="rect">
            <a:avLst/>
          </a:prstGeom>
          <a:noFill/>
        </p:spPr>
        <p:txBody>
          <a:bodyPr wrap="square" rtlCol="0">
            <a:spAutoFit/>
          </a:bodyPr>
          <a:lstStyle/>
          <a:p>
            <a:r>
              <a:rPr lang="en-US" altLang="zh-TW" sz="1980" b="1" dirty="0">
                <a:solidFill>
                  <a:srgbClr val="0000FF"/>
                </a:solidFill>
              </a:rPr>
              <a:t>The structure of the network is changed.</a:t>
            </a:r>
            <a:endParaRPr lang="zh-TW" altLang="en-US" sz="1980" b="1" dirty="0">
              <a:solidFill>
                <a:srgbClr val="0000FF"/>
              </a:solidFill>
            </a:endParaRPr>
          </a:p>
        </p:txBody>
      </p:sp>
      <p:cxnSp>
        <p:nvCxnSpPr>
          <p:cNvPr id="124" name="直線單箭頭接點 123"/>
          <p:cNvCxnSpPr/>
          <p:nvPr/>
        </p:nvCxnSpPr>
        <p:spPr>
          <a:xfrm flipV="1">
            <a:off x="5958249" y="2052383"/>
            <a:ext cx="1035199" cy="6068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799152" y="3592218"/>
            <a:ext cx="1383895" cy="397032"/>
          </a:xfrm>
          <a:prstGeom prst="rect">
            <a:avLst/>
          </a:prstGeom>
          <a:noFill/>
        </p:spPr>
        <p:txBody>
          <a:bodyPr wrap="square" rtlCol="0">
            <a:spAutoFit/>
          </a:bodyPr>
          <a:lstStyle/>
          <a:p>
            <a:pPr algn="ctr"/>
            <a:r>
              <a:rPr lang="en-US" altLang="zh-TW" sz="1980" dirty="0">
                <a:solidFill>
                  <a:srgbClr val="FF0000"/>
                </a:solidFill>
              </a:rPr>
              <a:t>Thinner!</a:t>
            </a:r>
            <a:endParaRPr lang="zh-TW" altLang="en-US" sz="1980" dirty="0">
              <a:solidFill>
                <a:srgbClr val="FF0000"/>
              </a:solidFill>
            </a:endParaRPr>
          </a:p>
        </p:txBody>
      </p:sp>
    </p:spTree>
    <p:extLst>
      <p:ext uri="{BB962C8B-B14F-4D97-AF65-F5344CB8AC3E}">
        <p14:creationId xmlns:p14="http://schemas.microsoft.com/office/powerpoint/2010/main" val="28729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a:t>
            </a:r>
            <a:endParaRPr lang="zh-TW" altLang="en-US" dirty="0"/>
          </a:p>
        </p:txBody>
      </p:sp>
      <p:grpSp>
        <p:nvGrpSpPr>
          <p:cNvPr id="111" name="群組 110"/>
          <p:cNvGrpSpPr/>
          <p:nvPr/>
        </p:nvGrpSpPr>
        <p:grpSpPr>
          <a:xfrm>
            <a:off x="4279283" y="1842026"/>
            <a:ext cx="4721927" cy="2179648"/>
            <a:chOff x="1904899" y="2535995"/>
            <a:chExt cx="5723548" cy="2641997"/>
          </a:xfrm>
        </p:grpSpPr>
        <p:sp>
          <p:nvSpPr>
            <p:cNvPr id="4" name="橢圓 3"/>
            <p:cNvSpPr/>
            <p:nvPr/>
          </p:nvSpPr>
          <p:spPr>
            <a:xfrm>
              <a:off x="3430053" y="257071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5" name="橢圓 4"/>
            <p:cNvSpPr/>
            <p:nvPr/>
          </p:nvSpPr>
          <p:spPr>
            <a:xfrm>
              <a:off x="3430053" y="327153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6" name="橢圓 5"/>
            <p:cNvSpPr/>
            <p:nvPr/>
          </p:nvSpPr>
          <p:spPr>
            <a:xfrm>
              <a:off x="3430053" y="39697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7" name="橢圓 6"/>
            <p:cNvSpPr/>
            <p:nvPr/>
          </p:nvSpPr>
          <p:spPr>
            <a:xfrm>
              <a:off x="3430053" y="46680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8" name="橢圓 7"/>
            <p:cNvSpPr/>
            <p:nvPr/>
          </p:nvSpPr>
          <p:spPr>
            <a:xfrm>
              <a:off x="6636734" y="318360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9" name="橢圓 8"/>
            <p:cNvSpPr/>
            <p:nvPr/>
          </p:nvSpPr>
          <p:spPr>
            <a:xfrm>
              <a:off x="6636734" y="402253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10" name="矩形 9"/>
            <p:cNvSpPr/>
            <p:nvPr/>
          </p:nvSpPr>
          <p:spPr>
            <a:xfrm>
              <a:off x="1904899" y="2670896"/>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11" name="直線單箭頭接點 10"/>
            <p:cNvCxnSpPr>
              <a:stCxn id="10" idx="3"/>
              <a:endCxn id="4" idx="2"/>
            </p:cNvCxnSpPr>
            <p:nvPr/>
          </p:nvCxnSpPr>
          <p:spPr>
            <a:xfrm>
              <a:off x="2171234"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10" idx="3"/>
              <a:endCxn id="5" idx="2"/>
            </p:cNvCxnSpPr>
            <p:nvPr/>
          </p:nvCxnSpPr>
          <p:spPr>
            <a:xfrm>
              <a:off x="2171234"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10" idx="3"/>
              <a:endCxn id="6" idx="2"/>
            </p:cNvCxnSpPr>
            <p:nvPr/>
          </p:nvCxnSpPr>
          <p:spPr>
            <a:xfrm>
              <a:off x="2171234"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10" idx="3"/>
              <a:endCxn id="7" idx="2"/>
            </p:cNvCxnSpPr>
            <p:nvPr/>
          </p:nvCxnSpPr>
          <p:spPr>
            <a:xfrm>
              <a:off x="2171234"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endCxn id="8" idx="2"/>
            </p:cNvCxnSpPr>
            <p:nvPr/>
          </p:nvCxnSpPr>
          <p:spPr>
            <a:xfrm flipV="1">
              <a:off x="5704749" y="3438582"/>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endCxn id="8" idx="2"/>
            </p:cNvCxnSpPr>
            <p:nvPr/>
          </p:nvCxnSpPr>
          <p:spPr>
            <a:xfrm>
              <a:off x="5704748" y="2781725"/>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9" idx="2"/>
            </p:cNvCxnSpPr>
            <p:nvPr/>
          </p:nvCxnSpPr>
          <p:spPr>
            <a:xfrm>
              <a:off x="5704749" y="2825688"/>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endCxn id="9" idx="2"/>
            </p:cNvCxnSpPr>
            <p:nvPr/>
          </p:nvCxnSpPr>
          <p:spPr>
            <a:xfrm>
              <a:off x="5704748" y="358053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8" idx="2"/>
            </p:cNvCxnSpPr>
            <p:nvPr/>
          </p:nvCxnSpPr>
          <p:spPr>
            <a:xfrm flipV="1">
              <a:off x="5704749" y="343858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9" idx="2"/>
            </p:cNvCxnSpPr>
            <p:nvPr/>
          </p:nvCxnSpPr>
          <p:spPr>
            <a:xfrm>
              <a:off x="5704749" y="4224761"/>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8" idx="2"/>
            </p:cNvCxnSpPr>
            <p:nvPr/>
          </p:nvCxnSpPr>
          <p:spPr>
            <a:xfrm flipV="1">
              <a:off x="5704748" y="3438582"/>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9" idx="2"/>
            </p:cNvCxnSpPr>
            <p:nvPr/>
          </p:nvCxnSpPr>
          <p:spPr>
            <a:xfrm flipV="1">
              <a:off x="5704749" y="4277516"/>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27" idx="2"/>
              <a:endCxn id="4" idx="2"/>
            </p:cNvCxnSpPr>
            <p:nvPr/>
          </p:nvCxnSpPr>
          <p:spPr>
            <a:xfrm flipV="1">
              <a:off x="2038067" y="2825688"/>
              <a:ext cx="1391986" cy="799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27" idx="3"/>
              <a:endCxn id="5" idx="2"/>
            </p:cNvCxnSpPr>
            <p:nvPr/>
          </p:nvCxnSpPr>
          <p:spPr>
            <a:xfrm>
              <a:off x="2171234"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27" idx="3"/>
              <a:endCxn id="6" idx="2"/>
            </p:cNvCxnSpPr>
            <p:nvPr/>
          </p:nvCxnSpPr>
          <p:spPr>
            <a:xfrm>
              <a:off x="2171234"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27" idx="3"/>
              <a:endCxn id="7" idx="2"/>
            </p:cNvCxnSpPr>
            <p:nvPr/>
          </p:nvCxnSpPr>
          <p:spPr>
            <a:xfrm>
              <a:off x="2171234"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904899" y="3358623"/>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sp>
          <p:nvSpPr>
            <p:cNvPr id="34" name="橢圓 33"/>
            <p:cNvSpPr/>
            <p:nvPr/>
          </p:nvSpPr>
          <p:spPr>
            <a:xfrm>
              <a:off x="5194794" y="253599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35" name="橢圓 34"/>
            <p:cNvSpPr/>
            <p:nvPr/>
          </p:nvSpPr>
          <p:spPr>
            <a:xfrm>
              <a:off x="5194794" y="323681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36" name="橢圓 35"/>
            <p:cNvSpPr/>
            <p:nvPr/>
          </p:nvSpPr>
          <p:spPr>
            <a:xfrm>
              <a:off x="5194794" y="393506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37" name="橢圓 36"/>
            <p:cNvSpPr/>
            <p:nvPr/>
          </p:nvSpPr>
          <p:spPr>
            <a:xfrm>
              <a:off x="5194794" y="4633322"/>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dirty="0">
                <a:solidFill>
                  <a:prstClr val="white"/>
                </a:solidFill>
              </a:endParaRPr>
            </a:p>
          </p:txBody>
        </p:sp>
        <p:sp>
          <p:nvSpPr>
            <p:cNvPr id="56" name="矩形 55"/>
            <p:cNvSpPr/>
            <p:nvPr/>
          </p:nvSpPr>
          <p:spPr>
            <a:xfrm>
              <a:off x="1904899" y="411321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sp>
          <p:nvSpPr>
            <p:cNvPr id="57" name="矩形 56"/>
            <p:cNvSpPr/>
            <p:nvPr/>
          </p:nvSpPr>
          <p:spPr>
            <a:xfrm>
              <a:off x="1904899" y="479261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sz="1485">
                <a:solidFill>
                  <a:prstClr val="white"/>
                </a:solidFill>
              </a:endParaRPr>
            </a:p>
          </p:txBody>
        </p:sp>
        <p:cxnSp>
          <p:nvCxnSpPr>
            <p:cNvPr id="66" name="直線單箭頭接點 65"/>
            <p:cNvCxnSpPr>
              <a:stCxn id="57" idx="3"/>
              <a:endCxn id="7" idx="2"/>
            </p:cNvCxnSpPr>
            <p:nvPr/>
          </p:nvCxnSpPr>
          <p:spPr>
            <a:xfrm flipV="1">
              <a:off x="2171234"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a:stCxn id="56" idx="3"/>
              <a:endCxn id="7" idx="2"/>
            </p:cNvCxnSpPr>
            <p:nvPr/>
          </p:nvCxnSpPr>
          <p:spPr>
            <a:xfrm>
              <a:off x="2171234"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57" idx="3"/>
              <a:endCxn id="6" idx="2"/>
            </p:cNvCxnSpPr>
            <p:nvPr/>
          </p:nvCxnSpPr>
          <p:spPr>
            <a:xfrm flipV="1">
              <a:off x="2171234"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stCxn id="57" idx="3"/>
              <a:endCxn id="5" idx="2"/>
            </p:cNvCxnSpPr>
            <p:nvPr/>
          </p:nvCxnSpPr>
          <p:spPr>
            <a:xfrm flipV="1">
              <a:off x="2171234"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7" idx="3"/>
              <a:endCxn id="4" idx="2"/>
            </p:cNvCxnSpPr>
            <p:nvPr/>
          </p:nvCxnSpPr>
          <p:spPr>
            <a:xfrm flipV="1">
              <a:off x="2171234"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6" idx="3"/>
              <a:endCxn id="5" idx="2"/>
            </p:cNvCxnSpPr>
            <p:nvPr/>
          </p:nvCxnSpPr>
          <p:spPr>
            <a:xfrm flipV="1">
              <a:off x="2171234"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6" idx="3"/>
              <a:endCxn id="4" idx="2"/>
            </p:cNvCxnSpPr>
            <p:nvPr/>
          </p:nvCxnSpPr>
          <p:spPr>
            <a:xfrm flipV="1">
              <a:off x="2171234"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p:nvPr/>
          </p:nvCxnSpPr>
          <p:spPr>
            <a:xfrm>
              <a:off x="3940007"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p:nvPr/>
          </p:nvCxnSpPr>
          <p:spPr>
            <a:xfrm>
              <a:off x="3940007"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a:off x="3940007"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3940007"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a:off x="3940007"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a:off x="3940007"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p:nvPr/>
          </p:nvCxnSpPr>
          <p:spPr>
            <a:xfrm>
              <a:off x="3940007"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flipV="1">
              <a:off x="3940007"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3940007"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3940007"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flipV="1">
              <a:off x="3940007"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flipV="1">
              <a:off x="3940007"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p:nvPr/>
          </p:nvCxnSpPr>
          <p:spPr>
            <a:xfrm flipV="1">
              <a:off x="3940007"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flipV="1">
              <a:off x="3940007"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a:off x="7162454" y="3451153"/>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a:off x="7162454" y="4292030"/>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1" name="直線單箭頭接點 120"/>
          <p:cNvCxnSpPr/>
          <p:nvPr/>
        </p:nvCxnSpPr>
        <p:spPr>
          <a:xfrm flipV="1">
            <a:off x="4509888" y="3245736"/>
            <a:ext cx="1027649" cy="4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p:cNvCxnSpPr/>
          <p:nvPr/>
        </p:nvCxnSpPr>
        <p:spPr>
          <a:xfrm flipV="1">
            <a:off x="5986871" y="3234174"/>
            <a:ext cx="1027649" cy="4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stCxn id="5" idx="6"/>
            <a:endCxn id="34" idx="2"/>
          </p:cNvCxnSpPr>
          <p:nvPr/>
        </p:nvCxnSpPr>
        <p:spPr>
          <a:xfrm flipV="1">
            <a:off x="5958249" y="2052383"/>
            <a:ext cx="1035199" cy="6068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文字方塊 69"/>
          <p:cNvSpPr txBox="1"/>
          <p:nvPr/>
        </p:nvSpPr>
        <p:spPr>
          <a:xfrm>
            <a:off x="2691032" y="1838048"/>
            <a:ext cx="1914964" cy="447815"/>
          </a:xfrm>
          <a:prstGeom prst="rect">
            <a:avLst/>
          </a:prstGeom>
          <a:noFill/>
          <a:ln w="76200">
            <a:noFill/>
          </a:ln>
        </p:spPr>
        <p:txBody>
          <a:bodyPr wrap="square" rtlCol="0">
            <a:spAutoFit/>
          </a:bodyPr>
          <a:lstStyle/>
          <a:p>
            <a:r>
              <a:rPr lang="en-US" altLang="zh-TW" sz="2310" b="1" u="sng" dirty="0">
                <a:solidFill>
                  <a:srgbClr val="0000FF"/>
                </a:solidFill>
              </a:rPr>
              <a:t>Testing:</a:t>
            </a:r>
            <a:endParaRPr lang="zh-TW" altLang="en-US" sz="2310" b="1" u="sng" dirty="0">
              <a:solidFill>
                <a:srgbClr val="0000FF"/>
              </a:solidFill>
            </a:endParaRPr>
          </a:p>
        </p:txBody>
      </p:sp>
      <p:sp>
        <p:nvSpPr>
          <p:cNvPr id="71" name="文字方塊 70"/>
          <p:cNvSpPr txBox="1"/>
          <p:nvPr/>
        </p:nvSpPr>
        <p:spPr>
          <a:xfrm>
            <a:off x="2889538" y="4129457"/>
            <a:ext cx="2779490" cy="397032"/>
          </a:xfrm>
          <a:prstGeom prst="rect">
            <a:avLst/>
          </a:prstGeom>
          <a:noFill/>
        </p:spPr>
        <p:txBody>
          <a:bodyPr wrap="square" rtlCol="0">
            <a:spAutoFit/>
          </a:bodyPr>
          <a:lstStyle/>
          <a:p>
            <a:pPr marL="282893" indent="-282893">
              <a:buFont typeface="Wingdings" panose="05000000000000000000" pitchFamily="2" charset="2"/>
              <a:buChar char="Ø"/>
            </a:pPr>
            <a:r>
              <a:rPr lang="en-US" altLang="zh-TW" sz="1980" b="1" dirty="0">
                <a:solidFill>
                  <a:srgbClr val="FF0000"/>
                </a:solidFill>
              </a:rPr>
              <a:t>No dropout</a:t>
            </a:r>
          </a:p>
        </p:txBody>
      </p:sp>
      <p:sp>
        <p:nvSpPr>
          <p:cNvPr id="73" name="文字方塊 72"/>
          <p:cNvSpPr txBox="1"/>
          <p:nvPr/>
        </p:nvSpPr>
        <p:spPr>
          <a:xfrm>
            <a:off x="3388522" y="4598779"/>
            <a:ext cx="4794523" cy="701731"/>
          </a:xfrm>
          <a:prstGeom prst="rect">
            <a:avLst/>
          </a:prstGeom>
          <a:noFill/>
        </p:spPr>
        <p:txBody>
          <a:bodyPr wrap="square" rtlCol="0">
            <a:spAutoFit/>
          </a:bodyPr>
          <a:lstStyle/>
          <a:p>
            <a:pPr marL="282893" indent="-282893">
              <a:buFont typeface="Wingdings" panose="05000000000000000000" pitchFamily="2" charset="2"/>
              <a:buChar char="l"/>
            </a:pPr>
            <a:r>
              <a:rPr lang="en-US" altLang="zh-TW" sz="1980" dirty="0">
                <a:solidFill>
                  <a:srgbClr val="0000FF"/>
                </a:solidFill>
              </a:rPr>
              <a:t>If the dropout rate at training is p%, all the weights times (1-p)%</a:t>
            </a:r>
            <a:endParaRPr lang="zh-TW" altLang="en-US" sz="1980" dirty="0">
              <a:solidFill>
                <a:srgbClr val="0000FF"/>
              </a:solidFill>
            </a:endParaRPr>
          </a:p>
        </p:txBody>
      </p:sp>
      <mc:AlternateContent xmlns:mc="http://schemas.openxmlformats.org/markup-compatibility/2006" xmlns:a14="http://schemas.microsoft.com/office/drawing/2010/main">
        <mc:Choice Requires="a14">
          <p:sp>
            <p:nvSpPr>
              <p:cNvPr id="77" name="文字方塊 76"/>
              <p:cNvSpPr txBox="1"/>
              <p:nvPr/>
            </p:nvSpPr>
            <p:spPr>
              <a:xfrm>
                <a:off x="3388521" y="5382071"/>
                <a:ext cx="7040879" cy="701731"/>
              </a:xfrm>
              <a:prstGeom prst="rect">
                <a:avLst/>
              </a:prstGeom>
              <a:noFill/>
            </p:spPr>
            <p:txBody>
              <a:bodyPr wrap="square" rtlCol="0">
                <a:spAutoFit/>
              </a:bodyPr>
              <a:lstStyle/>
              <a:p>
                <a:pPr marL="282893" indent="-282893">
                  <a:buFont typeface="Wingdings" panose="05000000000000000000" pitchFamily="2" charset="2"/>
                  <a:buChar char="l"/>
                </a:pPr>
                <a:r>
                  <a:rPr lang="en-US" altLang="zh-TW" sz="1980" dirty="0">
                    <a:solidFill>
                      <a:srgbClr val="0000FF"/>
                    </a:solidFill>
                  </a:rPr>
                  <a:t>Assume that the dropout rate is 50%. </a:t>
                </a:r>
              </a:p>
              <a:p>
                <a:r>
                  <a:rPr lang="en-US" altLang="zh-TW" sz="1980" dirty="0">
                    <a:solidFill>
                      <a:srgbClr val="0000FF"/>
                    </a:solidFill>
                  </a:rPr>
                  <a:t>   If a weight  </a:t>
                </a:r>
                <a14:m>
                  <m:oMath xmlns:m="http://schemas.openxmlformats.org/officeDocument/2006/math">
                    <m:r>
                      <m:rPr>
                        <m:sty m:val="p"/>
                      </m:rPr>
                      <a:rPr lang="en-US" altLang="zh-TW" sz="1980">
                        <a:solidFill>
                          <a:srgbClr val="0000FF"/>
                        </a:solidFill>
                        <a:latin typeface="Cambria Math" panose="02040503050406030204" pitchFamily="18" charset="0"/>
                      </a:rPr>
                      <m:t>w</m:t>
                    </m:r>
                    <m:r>
                      <a:rPr lang="en-US" altLang="zh-TW" sz="1980" i="1">
                        <a:solidFill>
                          <a:srgbClr val="0000FF"/>
                        </a:solidFill>
                        <a:latin typeface="Cambria Math" panose="02040503050406030204" pitchFamily="18" charset="0"/>
                      </a:rPr>
                      <m:t>=1</m:t>
                    </m:r>
                  </m:oMath>
                </a14:m>
                <a:r>
                  <a:rPr lang="en-US" altLang="zh-TW" sz="1980" dirty="0">
                    <a:solidFill>
                      <a:srgbClr val="0000FF"/>
                    </a:solidFill>
                  </a:rPr>
                  <a:t> by training, set </a:t>
                </a:r>
                <a14:m>
                  <m:oMath xmlns:m="http://schemas.openxmlformats.org/officeDocument/2006/math">
                    <m:r>
                      <a:rPr lang="en-US" altLang="zh-TW" sz="1980" i="1">
                        <a:solidFill>
                          <a:srgbClr val="0000FF"/>
                        </a:solidFill>
                        <a:latin typeface="Cambria Math" panose="02040503050406030204" pitchFamily="18" charset="0"/>
                      </a:rPr>
                      <m:t>𝑤</m:t>
                    </m:r>
                    <m:r>
                      <a:rPr lang="en-US" altLang="zh-TW" sz="1980" i="1">
                        <a:solidFill>
                          <a:srgbClr val="0000FF"/>
                        </a:solidFill>
                        <a:latin typeface="Cambria Math" panose="02040503050406030204" pitchFamily="18" charset="0"/>
                      </a:rPr>
                      <m:t>=0.5</m:t>
                    </m:r>
                  </m:oMath>
                </a14:m>
                <a:r>
                  <a:rPr lang="en-US" altLang="zh-TW" sz="1980" dirty="0">
                    <a:solidFill>
                      <a:srgbClr val="0000FF"/>
                    </a:solidFill>
                  </a:rPr>
                  <a:t> for testing.</a:t>
                </a:r>
                <a:endParaRPr lang="zh-TW" altLang="en-US" sz="1980" dirty="0">
                  <a:solidFill>
                    <a:srgbClr val="0000FF"/>
                  </a:solidFill>
                </a:endParaRPr>
              </a:p>
            </p:txBody>
          </p:sp>
        </mc:Choice>
        <mc:Fallback xmlns="">
          <p:sp>
            <p:nvSpPr>
              <p:cNvPr id="77" name="文字方塊 76"/>
              <p:cNvSpPr txBox="1">
                <a:spLocks noRot="1" noChangeAspect="1" noMove="1" noResize="1" noEditPoints="1" noAdjustHandles="1" noChangeArrowheads="1" noChangeShapeType="1" noTextEdit="1"/>
              </p:cNvSpPr>
              <p:nvPr/>
            </p:nvSpPr>
            <p:spPr>
              <a:xfrm>
                <a:off x="3388521" y="5382071"/>
                <a:ext cx="7040879" cy="701731"/>
              </a:xfrm>
              <a:prstGeom prst="rect">
                <a:avLst/>
              </a:prstGeom>
              <a:blipFill>
                <a:blip r:embed="rId3"/>
                <a:stretch>
                  <a:fillRect l="-779" t="-3478" b="-13913"/>
                </a:stretch>
              </a:blipFill>
            </p:spPr>
            <p:txBody>
              <a:bodyPr/>
              <a:lstStyle/>
              <a:p>
                <a:r>
                  <a:rPr lang="en-US">
                    <a:noFill/>
                  </a:rPr>
                  <a:t> </a:t>
                </a:r>
              </a:p>
            </p:txBody>
          </p:sp>
        </mc:Fallback>
      </mc:AlternateContent>
    </p:spTree>
    <p:extLst>
      <p:ext uri="{BB962C8B-B14F-4D97-AF65-F5344CB8AC3E}">
        <p14:creationId xmlns:p14="http://schemas.microsoft.com/office/powerpoint/2010/main" val="319438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3" grpId="0"/>
      <p:bldP spid="7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91226" cy="1325563"/>
          </a:xfrm>
        </p:spPr>
        <p:txBody>
          <a:bodyPr/>
          <a:lstStyle/>
          <a:p>
            <a:r>
              <a:rPr lang="en-US" dirty="0"/>
              <a:t>Dropout </a:t>
            </a:r>
            <a:r>
              <a:rPr lang="en-US" sz="3600" dirty="0"/>
              <a:t>–randomly drops activations during training</a:t>
            </a:r>
            <a:endParaRPr lang="en-US" dirty="0"/>
          </a:p>
        </p:txBody>
      </p:sp>
      <p:grpSp>
        <p:nvGrpSpPr>
          <p:cNvPr id="4" name="Group 3"/>
          <p:cNvGrpSpPr/>
          <p:nvPr/>
        </p:nvGrpSpPr>
        <p:grpSpPr>
          <a:xfrm>
            <a:off x="4975696" y="2865738"/>
            <a:ext cx="3785496" cy="3351247"/>
            <a:chOff x="4975696" y="3361038"/>
            <a:chExt cx="3785496" cy="3351247"/>
          </a:xfrm>
        </p:grpSpPr>
        <p:sp>
          <p:nvSpPr>
            <p:cNvPr id="5" name="Oval 4"/>
            <p:cNvSpPr/>
            <p:nvPr/>
          </p:nvSpPr>
          <p:spPr>
            <a:xfrm>
              <a:off x="8489049" y="644014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p:cNvCxnSpPr>
              <a:stCxn id="44" idx="6"/>
              <a:endCxn id="5" idx="2"/>
            </p:cNvCxnSpPr>
            <p:nvPr/>
          </p:nvCxnSpPr>
          <p:spPr>
            <a:xfrm>
              <a:off x="4975697" y="3361038"/>
              <a:ext cx="3513352" cy="3215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6" idx="6"/>
              <a:endCxn id="5" idx="2"/>
            </p:cNvCxnSpPr>
            <p:nvPr/>
          </p:nvCxnSpPr>
          <p:spPr>
            <a:xfrm>
              <a:off x="4975696" y="5077393"/>
              <a:ext cx="3513353" cy="14988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975696" y="2865738"/>
            <a:ext cx="3785497" cy="1716355"/>
            <a:chOff x="4975696" y="3361038"/>
            <a:chExt cx="3785497" cy="1716355"/>
          </a:xfrm>
        </p:grpSpPr>
        <p:sp>
          <p:nvSpPr>
            <p:cNvPr id="12" name="Oval 11"/>
            <p:cNvSpPr/>
            <p:nvPr/>
          </p:nvSpPr>
          <p:spPr>
            <a:xfrm>
              <a:off x="8489050" y="336321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3" name="Straight Connector 12"/>
            <p:cNvCxnSpPr>
              <a:stCxn id="44" idx="6"/>
              <a:endCxn id="12" idx="2"/>
            </p:cNvCxnSpPr>
            <p:nvPr/>
          </p:nvCxnSpPr>
          <p:spPr>
            <a:xfrm>
              <a:off x="4975697" y="3361038"/>
              <a:ext cx="3513353" cy="138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6" idx="6"/>
              <a:endCxn id="12" idx="2"/>
            </p:cNvCxnSpPr>
            <p:nvPr/>
          </p:nvCxnSpPr>
          <p:spPr>
            <a:xfrm flipV="1">
              <a:off x="4975696" y="3499288"/>
              <a:ext cx="3513354" cy="157810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975696" y="1873398"/>
            <a:ext cx="3785498" cy="2708695"/>
            <a:chOff x="4975696" y="2368698"/>
            <a:chExt cx="3785498" cy="2708695"/>
          </a:xfrm>
        </p:grpSpPr>
        <p:sp>
          <p:nvSpPr>
            <p:cNvPr id="19" name="Oval 18"/>
            <p:cNvSpPr/>
            <p:nvPr/>
          </p:nvSpPr>
          <p:spPr>
            <a:xfrm>
              <a:off x="8489051" y="2368698"/>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0" name="Straight Connector 19"/>
            <p:cNvCxnSpPr>
              <a:stCxn id="44" idx="6"/>
              <a:endCxn id="19" idx="2"/>
            </p:cNvCxnSpPr>
            <p:nvPr/>
          </p:nvCxnSpPr>
          <p:spPr>
            <a:xfrm flipV="1">
              <a:off x="4975697" y="2504770"/>
              <a:ext cx="3513354" cy="856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6" idx="6"/>
              <a:endCxn id="19" idx="2"/>
            </p:cNvCxnSpPr>
            <p:nvPr/>
          </p:nvCxnSpPr>
          <p:spPr>
            <a:xfrm flipV="1">
              <a:off x="4975696" y="2504770"/>
              <a:ext cx="3513355" cy="257262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1350755" y="1855859"/>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50755" y="2381095"/>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350755" y="2906331"/>
            <a:ext cx="272143" cy="27214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1350755" y="3431567"/>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50755" y="3956803"/>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1350755" y="4482039"/>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Oval 30"/>
          <p:cNvSpPr/>
          <p:nvPr/>
        </p:nvSpPr>
        <p:spPr>
          <a:xfrm>
            <a:off x="1350755" y="5532511"/>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Oval 31"/>
          <p:cNvSpPr/>
          <p:nvPr/>
        </p:nvSpPr>
        <p:spPr>
          <a:xfrm>
            <a:off x="1350755" y="6057746"/>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350755" y="5007275"/>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43" name="Group 42"/>
          <p:cNvGrpSpPr/>
          <p:nvPr/>
        </p:nvGrpSpPr>
        <p:grpSpPr>
          <a:xfrm>
            <a:off x="1622898" y="2004631"/>
            <a:ext cx="3352799" cy="4201887"/>
            <a:chOff x="1622898" y="2499931"/>
            <a:chExt cx="3352799" cy="4201887"/>
          </a:xfrm>
        </p:grpSpPr>
        <p:sp>
          <p:nvSpPr>
            <p:cNvPr id="44" name="Oval 43"/>
            <p:cNvSpPr/>
            <p:nvPr/>
          </p:nvSpPr>
          <p:spPr>
            <a:xfrm>
              <a:off x="4703554" y="322496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5" name="Straight Connector 44"/>
            <p:cNvCxnSpPr>
              <a:stCxn id="25" idx="6"/>
              <a:endCxn id="44" idx="2"/>
            </p:cNvCxnSpPr>
            <p:nvPr/>
          </p:nvCxnSpPr>
          <p:spPr>
            <a:xfrm>
              <a:off x="1622898" y="2499931"/>
              <a:ext cx="3080656" cy="86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6" idx="6"/>
              <a:endCxn id="44" idx="2"/>
            </p:cNvCxnSpPr>
            <p:nvPr/>
          </p:nvCxnSpPr>
          <p:spPr>
            <a:xfrm>
              <a:off x="1622898" y="3025167"/>
              <a:ext cx="3080656" cy="33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7" idx="6"/>
              <a:endCxn id="44" idx="2"/>
            </p:cNvCxnSpPr>
            <p:nvPr/>
          </p:nvCxnSpPr>
          <p:spPr>
            <a:xfrm flipV="1">
              <a:off x="1622898" y="3361038"/>
              <a:ext cx="3080656" cy="18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8" idx="6"/>
              <a:endCxn id="44" idx="2"/>
            </p:cNvCxnSpPr>
            <p:nvPr/>
          </p:nvCxnSpPr>
          <p:spPr>
            <a:xfrm flipV="1">
              <a:off x="1622898" y="3361038"/>
              <a:ext cx="3080656" cy="714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9" idx="6"/>
              <a:endCxn id="44" idx="2"/>
            </p:cNvCxnSpPr>
            <p:nvPr/>
          </p:nvCxnSpPr>
          <p:spPr>
            <a:xfrm flipV="1">
              <a:off x="1622898" y="3361038"/>
              <a:ext cx="3080656" cy="1239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0" idx="6"/>
              <a:endCxn id="44" idx="2"/>
            </p:cNvCxnSpPr>
            <p:nvPr/>
          </p:nvCxnSpPr>
          <p:spPr>
            <a:xfrm flipV="1">
              <a:off x="1622898" y="3361038"/>
              <a:ext cx="3080656" cy="1765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3" idx="6"/>
              <a:endCxn id="44" idx="2"/>
            </p:cNvCxnSpPr>
            <p:nvPr/>
          </p:nvCxnSpPr>
          <p:spPr>
            <a:xfrm flipV="1">
              <a:off x="1622898" y="3361038"/>
              <a:ext cx="3080656" cy="2290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1" idx="6"/>
              <a:endCxn id="44" idx="2"/>
            </p:cNvCxnSpPr>
            <p:nvPr/>
          </p:nvCxnSpPr>
          <p:spPr>
            <a:xfrm flipV="1">
              <a:off x="1622898" y="3361038"/>
              <a:ext cx="3080656" cy="2815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2" idx="6"/>
              <a:endCxn id="44" idx="2"/>
            </p:cNvCxnSpPr>
            <p:nvPr/>
          </p:nvCxnSpPr>
          <p:spPr>
            <a:xfrm flipV="1">
              <a:off x="1622898" y="3361038"/>
              <a:ext cx="3080656" cy="334078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622898" y="2004631"/>
            <a:ext cx="3352799" cy="4201887"/>
            <a:chOff x="1622898" y="2499931"/>
            <a:chExt cx="3352799" cy="4201887"/>
          </a:xfrm>
        </p:grpSpPr>
        <p:sp>
          <p:nvSpPr>
            <p:cNvPr id="55" name="Oval 54"/>
            <p:cNvSpPr/>
            <p:nvPr/>
          </p:nvSpPr>
          <p:spPr>
            <a:xfrm>
              <a:off x="4703554" y="4115923"/>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6" name="Straight Connector 55"/>
            <p:cNvCxnSpPr>
              <a:stCxn id="25" idx="6"/>
              <a:endCxn id="55" idx="2"/>
            </p:cNvCxnSpPr>
            <p:nvPr/>
          </p:nvCxnSpPr>
          <p:spPr>
            <a:xfrm>
              <a:off x="1622898" y="2499931"/>
              <a:ext cx="3080656" cy="1752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6" idx="6"/>
              <a:endCxn id="55" idx="2"/>
            </p:cNvCxnSpPr>
            <p:nvPr/>
          </p:nvCxnSpPr>
          <p:spPr>
            <a:xfrm>
              <a:off x="1622898" y="3025167"/>
              <a:ext cx="3080656" cy="1226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6"/>
              <a:endCxn id="55" idx="2"/>
            </p:cNvCxnSpPr>
            <p:nvPr/>
          </p:nvCxnSpPr>
          <p:spPr>
            <a:xfrm>
              <a:off x="1622898" y="3550403"/>
              <a:ext cx="3080656" cy="701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8" idx="6"/>
              <a:endCxn id="55" idx="2"/>
            </p:cNvCxnSpPr>
            <p:nvPr/>
          </p:nvCxnSpPr>
          <p:spPr>
            <a:xfrm>
              <a:off x="1622898" y="4075639"/>
              <a:ext cx="3080656" cy="17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9" idx="6"/>
              <a:endCxn id="55" idx="2"/>
            </p:cNvCxnSpPr>
            <p:nvPr/>
          </p:nvCxnSpPr>
          <p:spPr>
            <a:xfrm flipV="1">
              <a:off x="1622898" y="4251995"/>
              <a:ext cx="3080656" cy="348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0" idx="6"/>
              <a:endCxn id="55" idx="2"/>
            </p:cNvCxnSpPr>
            <p:nvPr/>
          </p:nvCxnSpPr>
          <p:spPr>
            <a:xfrm flipV="1">
              <a:off x="1622898" y="4251995"/>
              <a:ext cx="3080656" cy="874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3" idx="6"/>
              <a:endCxn id="55" idx="2"/>
            </p:cNvCxnSpPr>
            <p:nvPr/>
          </p:nvCxnSpPr>
          <p:spPr>
            <a:xfrm flipV="1">
              <a:off x="1622898" y="4251995"/>
              <a:ext cx="3080656" cy="1399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1" idx="6"/>
              <a:endCxn id="55" idx="2"/>
            </p:cNvCxnSpPr>
            <p:nvPr/>
          </p:nvCxnSpPr>
          <p:spPr>
            <a:xfrm flipV="1">
              <a:off x="1622898" y="4251995"/>
              <a:ext cx="3080656" cy="1924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2" idx="6"/>
              <a:endCxn id="55" idx="2"/>
            </p:cNvCxnSpPr>
            <p:nvPr/>
          </p:nvCxnSpPr>
          <p:spPr>
            <a:xfrm flipV="1">
              <a:off x="1622898" y="4251995"/>
              <a:ext cx="3080656" cy="24498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1622898" y="2004631"/>
            <a:ext cx="3352798" cy="4201887"/>
            <a:chOff x="1622898" y="2499931"/>
            <a:chExt cx="3352798" cy="4201887"/>
          </a:xfrm>
        </p:grpSpPr>
        <p:sp>
          <p:nvSpPr>
            <p:cNvPr id="66" name="Oval 65"/>
            <p:cNvSpPr/>
            <p:nvPr/>
          </p:nvSpPr>
          <p:spPr>
            <a:xfrm>
              <a:off x="4703553" y="4941321"/>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7" name="Straight Connector 66"/>
            <p:cNvCxnSpPr>
              <a:stCxn id="25" idx="6"/>
              <a:endCxn id="66" idx="2"/>
            </p:cNvCxnSpPr>
            <p:nvPr/>
          </p:nvCxnSpPr>
          <p:spPr>
            <a:xfrm>
              <a:off x="1622898" y="2499931"/>
              <a:ext cx="3080655" cy="2577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6" idx="6"/>
              <a:endCxn id="66" idx="2"/>
            </p:cNvCxnSpPr>
            <p:nvPr/>
          </p:nvCxnSpPr>
          <p:spPr>
            <a:xfrm>
              <a:off x="1622898" y="3025167"/>
              <a:ext cx="3080655" cy="2052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7" idx="6"/>
              <a:endCxn id="66" idx="2"/>
            </p:cNvCxnSpPr>
            <p:nvPr/>
          </p:nvCxnSpPr>
          <p:spPr>
            <a:xfrm>
              <a:off x="1622898" y="3550403"/>
              <a:ext cx="3080655" cy="1526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8" idx="6"/>
              <a:endCxn id="66" idx="2"/>
            </p:cNvCxnSpPr>
            <p:nvPr/>
          </p:nvCxnSpPr>
          <p:spPr>
            <a:xfrm>
              <a:off x="1622898" y="4075639"/>
              <a:ext cx="3080655" cy="1001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9" idx="6"/>
              <a:endCxn id="66" idx="2"/>
            </p:cNvCxnSpPr>
            <p:nvPr/>
          </p:nvCxnSpPr>
          <p:spPr>
            <a:xfrm>
              <a:off x="1622898" y="4600875"/>
              <a:ext cx="3080655" cy="476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0" idx="6"/>
              <a:endCxn id="66" idx="2"/>
            </p:cNvCxnSpPr>
            <p:nvPr/>
          </p:nvCxnSpPr>
          <p:spPr>
            <a:xfrm flipV="1">
              <a:off x="1622898" y="5077393"/>
              <a:ext cx="3080655" cy="48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3" idx="6"/>
              <a:endCxn id="66" idx="2"/>
            </p:cNvCxnSpPr>
            <p:nvPr/>
          </p:nvCxnSpPr>
          <p:spPr>
            <a:xfrm flipV="1">
              <a:off x="1622898" y="5077393"/>
              <a:ext cx="3080655" cy="573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31" idx="6"/>
              <a:endCxn id="66" idx="2"/>
            </p:cNvCxnSpPr>
            <p:nvPr/>
          </p:nvCxnSpPr>
          <p:spPr>
            <a:xfrm flipV="1">
              <a:off x="1622898" y="5077393"/>
              <a:ext cx="3080655" cy="1099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2" idx="6"/>
              <a:endCxn id="66" idx="2"/>
            </p:cNvCxnSpPr>
            <p:nvPr/>
          </p:nvCxnSpPr>
          <p:spPr>
            <a:xfrm flipV="1">
              <a:off x="1622898" y="5077393"/>
              <a:ext cx="3080655" cy="16244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1622898" y="2004631"/>
            <a:ext cx="3352798" cy="4255354"/>
            <a:chOff x="1622898" y="2499931"/>
            <a:chExt cx="3352798" cy="4255354"/>
          </a:xfrm>
        </p:grpSpPr>
        <p:sp>
          <p:nvSpPr>
            <p:cNvPr id="77" name="Oval 76"/>
            <p:cNvSpPr/>
            <p:nvPr/>
          </p:nvSpPr>
          <p:spPr>
            <a:xfrm>
              <a:off x="4703553" y="648314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8" name="Straight Connector 77"/>
            <p:cNvCxnSpPr>
              <a:stCxn id="25" idx="6"/>
              <a:endCxn id="77" idx="2"/>
            </p:cNvCxnSpPr>
            <p:nvPr/>
          </p:nvCxnSpPr>
          <p:spPr>
            <a:xfrm>
              <a:off x="1622898" y="2499931"/>
              <a:ext cx="3080655" cy="4119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6" idx="6"/>
              <a:endCxn id="77" idx="2"/>
            </p:cNvCxnSpPr>
            <p:nvPr/>
          </p:nvCxnSpPr>
          <p:spPr>
            <a:xfrm>
              <a:off x="1622898" y="3025167"/>
              <a:ext cx="3080655" cy="3594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27" idx="6"/>
              <a:endCxn id="77" idx="2"/>
            </p:cNvCxnSpPr>
            <p:nvPr/>
          </p:nvCxnSpPr>
          <p:spPr>
            <a:xfrm>
              <a:off x="1622898" y="3550403"/>
              <a:ext cx="3080655" cy="3068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8" idx="6"/>
              <a:endCxn id="77" idx="2"/>
            </p:cNvCxnSpPr>
            <p:nvPr/>
          </p:nvCxnSpPr>
          <p:spPr>
            <a:xfrm>
              <a:off x="1622898" y="4075639"/>
              <a:ext cx="3080655" cy="2543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9" idx="6"/>
              <a:endCxn id="77" idx="2"/>
            </p:cNvCxnSpPr>
            <p:nvPr/>
          </p:nvCxnSpPr>
          <p:spPr>
            <a:xfrm>
              <a:off x="1622898" y="4600875"/>
              <a:ext cx="3080655" cy="2018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30" idx="6"/>
              <a:endCxn id="77" idx="2"/>
            </p:cNvCxnSpPr>
            <p:nvPr/>
          </p:nvCxnSpPr>
          <p:spPr>
            <a:xfrm>
              <a:off x="1622898" y="5126111"/>
              <a:ext cx="3080655" cy="1493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33" idx="6"/>
              <a:endCxn id="77" idx="2"/>
            </p:cNvCxnSpPr>
            <p:nvPr/>
          </p:nvCxnSpPr>
          <p:spPr>
            <a:xfrm>
              <a:off x="1622898" y="5651347"/>
              <a:ext cx="3080655" cy="96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1" idx="6"/>
              <a:endCxn id="77" idx="2"/>
            </p:cNvCxnSpPr>
            <p:nvPr/>
          </p:nvCxnSpPr>
          <p:spPr>
            <a:xfrm>
              <a:off x="1622898" y="6176583"/>
              <a:ext cx="3080655" cy="442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32" idx="6"/>
              <a:endCxn id="77" idx="2"/>
            </p:cNvCxnSpPr>
            <p:nvPr/>
          </p:nvCxnSpPr>
          <p:spPr>
            <a:xfrm flipV="1">
              <a:off x="1622898" y="6619214"/>
              <a:ext cx="3080655" cy="826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4801975" y="5162444"/>
            <a:ext cx="75298" cy="380098"/>
            <a:chOff x="8109853" y="4284014"/>
            <a:chExt cx="75298" cy="380098"/>
          </a:xfrm>
        </p:grpSpPr>
        <p:sp>
          <p:nvSpPr>
            <p:cNvPr id="93" name="Oval 92"/>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4" name="Oval 93"/>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5" name="Oval 94"/>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0" name="Group 99"/>
          <p:cNvGrpSpPr/>
          <p:nvPr/>
        </p:nvGrpSpPr>
        <p:grpSpPr>
          <a:xfrm>
            <a:off x="8587474" y="5124284"/>
            <a:ext cx="75298" cy="380098"/>
            <a:chOff x="8109853" y="4284014"/>
            <a:chExt cx="75298" cy="380098"/>
          </a:xfrm>
        </p:grpSpPr>
        <p:sp>
          <p:nvSpPr>
            <p:cNvPr id="101" name="Oval 100"/>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2" name="Oval 101"/>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Oval 102"/>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4" name="Group 103"/>
          <p:cNvGrpSpPr/>
          <p:nvPr/>
        </p:nvGrpSpPr>
        <p:grpSpPr>
          <a:xfrm>
            <a:off x="1622898" y="1876156"/>
            <a:ext cx="3352798" cy="4330362"/>
            <a:chOff x="1622898" y="2371456"/>
            <a:chExt cx="3352798" cy="4330362"/>
          </a:xfrm>
        </p:grpSpPr>
        <p:grpSp>
          <p:nvGrpSpPr>
            <p:cNvPr id="105" name="Group 104"/>
            <p:cNvGrpSpPr/>
            <p:nvPr/>
          </p:nvGrpSpPr>
          <p:grpSpPr>
            <a:xfrm>
              <a:off x="1622898" y="2371456"/>
              <a:ext cx="3352798" cy="3805127"/>
              <a:chOff x="1622898" y="2371456"/>
              <a:chExt cx="3352798" cy="3805127"/>
            </a:xfrm>
          </p:grpSpPr>
          <p:sp>
            <p:nvSpPr>
              <p:cNvPr id="107" name="Oval 106"/>
              <p:cNvSpPr/>
              <p:nvPr/>
            </p:nvSpPr>
            <p:spPr>
              <a:xfrm>
                <a:off x="4703553" y="237145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8" name="Straight Connector 107"/>
              <p:cNvCxnSpPr>
                <a:stCxn id="26" idx="6"/>
                <a:endCxn id="107" idx="2"/>
              </p:cNvCxnSpPr>
              <p:nvPr/>
            </p:nvCxnSpPr>
            <p:spPr>
              <a:xfrm flipV="1">
                <a:off x="1622898" y="2507528"/>
                <a:ext cx="3080655" cy="517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27" idx="6"/>
                <a:endCxn id="107" idx="2"/>
              </p:cNvCxnSpPr>
              <p:nvPr/>
            </p:nvCxnSpPr>
            <p:spPr>
              <a:xfrm flipV="1">
                <a:off x="1622898" y="2507528"/>
                <a:ext cx="3080655" cy="10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28" idx="6"/>
                <a:endCxn id="107" idx="2"/>
              </p:cNvCxnSpPr>
              <p:nvPr/>
            </p:nvCxnSpPr>
            <p:spPr>
              <a:xfrm flipV="1">
                <a:off x="1622898" y="2507528"/>
                <a:ext cx="3080655" cy="156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29" idx="6"/>
                <a:endCxn id="107" idx="2"/>
              </p:cNvCxnSpPr>
              <p:nvPr/>
            </p:nvCxnSpPr>
            <p:spPr>
              <a:xfrm flipV="1">
                <a:off x="1622898" y="2507528"/>
                <a:ext cx="3080655" cy="2093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30" idx="6"/>
                <a:endCxn id="107" idx="2"/>
              </p:cNvCxnSpPr>
              <p:nvPr/>
            </p:nvCxnSpPr>
            <p:spPr>
              <a:xfrm flipV="1">
                <a:off x="1622898" y="2507528"/>
                <a:ext cx="3080655" cy="2618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33" idx="6"/>
                <a:endCxn id="107" idx="2"/>
              </p:cNvCxnSpPr>
              <p:nvPr/>
            </p:nvCxnSpPr>
            <p:spPr>
              <a:xfrm flipV="1">
                <a:off x="1622898" y="2507528"/>
                <a:ext cx="3080655" cy="3143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31" idx="6"/>
                <a:endCxn id="107" idx="2"/>
              </p:cNvCxnSpPr>
              <p:nvPr/>
            </p:nvCxnSpPr>
            <p:spPr>
              <a:xfrm flipV="1">
                <a:off x="1622898" y="2507528"/>
                <a:ext cx="3080655" cy="3669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25" idx="6"/>
                <a:endCxn id="107" idx="2"/>
              </p:cNvCxnSpPr>
              <p:nvPr/>
            </p:nvCxnSpPr>
            <p:spPr>
              <a:xfrm>
                <a:off x="1622898" y="2499931"/>
                <a:ext cx="3080655" cy="759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a:stCxn id="107" idx="2"/>
              <a:endCxn id="32" idx="6"/>
            </p:cNvCxnSpPr>
            <p:nvPr/>
          </p:nvCxnSpPr>
          <p:spPr>
            <a:xfrm flipH="1">
              <a:off x="1622898" y="2507528"/>
              <a:ext cx="3080655" cy="41942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4975696" y="2865738"/>
            <a:ext cx="3785495" cy="1716355"/>
            <a:chOff x="4975696" y="2865738"/>
            <a:chExt cx="3785495" cy="1716355"/>
          </a:xfrm>
        </p:grpSpPr>
        <p:sp>
          <p:nvSpPr>
            <p:cNvPr id="121" name="Oval 120"/>
            <p:cNvSpPr/>
            <p:nvPr/>
          </p:nvSpPr>
          <p:spPr>
            <a:xfrm>
              <a:off x="8489048" y="3800157"/>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2" name="Straight Connector 121"/>
            <p:cNvCxnSpPr>
              <a:stCxn id="44" idx="6"/>
              <a:endCxn id="121" idx="2"/>
            </p:cNvCxnSpPr>
            <p:nvPr/>
          </p:nvCxnSpPr>
          <p:spPr>
            <a:xfrm>
              <a:off x="4975697" y="2865738"/>
              <a:ext cx="3513351" cy="1070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6" idx="6"/>
              <a:endCxn id="121" idx="2"/>
            </p:cNvCxnSpPr>
            <p:nvPr/>
          </p:nvCxnSpPr>
          <p:spPr>
            <a:xfrm flipV="1">
              <a:off x="4975696" y="3936229"/>
              <a:ext cx="3513352" cy="6458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9" name="Oval 158"/>
          <p:cNvSpPr/>
          <p:nvPr/>
        </p:nvSpPr>
        <p:spPr>
          <a:xfrm>
            <a:off x="4703551" y="1876156"/>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0" name="Oval 159"/>
          <p:cNvSpPr/>
          <p:nvPr/>
        </p:nvSpPr>
        <p:spPr>
          <a:xfrm>
            <a:off x="4703552" y="3622697"/>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1" name="Oval 160"/>
          <p:cNvSpPr/>
          <p:nvPr/>
        </p:nvSpPr>
        <p:spPr>
          <a:xfrm>
            <a:off x="4703551" y="5988604"/>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2" name="TextBox 161"/>
          <p:cNvSpPr txBox="1"/>
          <p:nvPr/>
        </p:nvSpPr>
        <p:spPr>
          <a:xfrm>
            <a:off x="916285" y="1350579"/>
            <a:ext cx="1141082" cy="369332"/>
          </a:xfrm>
          <a:prstGeom prst="rect">
            <a:avLst/>
          </a:prstGeom>
          <a:noFill/>
        </p:spPr>
        <p:txBody>
          <a:bodyPr wrap="none" rtlCol="0">
            <a:spAutoFit/>
          </a:bodyPr>
          <a:lstStyle/>
          <a:p>
            <a:r>
              <a:rPr lang="en-US" dirty="0"/>
              <a:t>Instance 1</a:t>
            </a:r>
          </a:p>
        </p:txBody>
      </p:sp>
    </p:spTree>
    <p:extLst>
      <p:ext uri="{BB962C8B-B14F-4D97-AF65-F5344CB8AC3E}">
        <p14:creationId xmlns:p14="http://schemas.microsoft.com/office/powerpoint/2010/main" val="419901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5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65"/>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00"/>
                                  </p:stCondLst>
                                  <p:childTnLst>
                                    <p:set>
                                      <p:cBhvr>
                                        <p:cTn id="27" dur="1" fill="hold">
                                          <p:stCondLst>
                                            <p:cond delay="0"/>
                                          </p:stCondLst>
                                        </p:cTn>
                                        <p:tgtEl>
                                          <p:spTgt spid="160"/>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20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0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200"/>
                            </p:stCondLst>
                            <p:childTnLst>
                              <p:par>
                                <p:cTn id="39" presetID="1" presetClass="entr" presetSubtype="0" fill="hold" nodeType="afterEffect">
                                  <p:stCondLst>
                                    <p:cond delay="200"/>
                                  </p:stCondLst>
                                  <p:childTnLst>
                                    <p:set>
                                      <p:cBhvr>
                                        <p:cTn id="40" dur="1" fill="hold">
                                          <p:stCondLst>
                                            <p:cond delay="0"/>
                                          </p:stCondLst>
                                        </p:cTn>
                                        <p:tgtEl>
                                          <p:spTgt spid="120"/>
                                        </p:tgtEl>
                                        <p:attrNameLst>
                                          <p:attrName>style.visibility</p:attrName>
                                        </p:attrNameLst>
                                      </p:cBhvr>
                                      <p:to>
                                        <p:strVal val="visible"/>
                                      </p:to>
                                    </p:set>
                                  </p:childTnLst>
                                </p:cTn>
                              </p:par>
                            </p:childTnLst>
                          </p:cTn>
                        </p:par>
                        <p:par>
                          <p:cTn id="41" fill="hold">
                            <p:stCondLst>
                              <p:cond delay="400"/>
                            </p:stCondLst>
                            <p:childTnLst>
                              <p:par>
                                <p:cTn id="42" presetID="1" presetClass="entr" presetSubtype="0" fill="hold" nodeType="afterEffect">
                                  <p:stCondLst>
                                    <p:cond delay="20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sz="half" idx="1"/>
          </p:nvPr>
        </p:nvSpPr>
        <p:spPr>
          <a:xfrm>
            <a:off x="5982891" y="1601786"/>
            <a:ext cx="4629152" cy="4873628"/>
          </a:xfrm>
          <a:prstGeom prst="rect">
            <a:avLst/>
          </a:prstGeom>
        </p:spPr>
        <p:txBody>
          <a:bodyPr/>
          <a:lstStyle/>
          <a:p>
            <a:pPr marL="292606" indent="-292606" defTabSz="292606">
              <a:spcBef>
                <a:spcPts val="2000"/>
              </a:spcBef>
              <a:buNone/>
              <a:tabLst>
                <a:tab pos="88900" algn="l"/>
                <a:tab pos="292100" algn="l"/>
              </a:tabLst>
              <a:defRPr sz="2000">
                <a:latin typeface="Times"/>
                <a:ea typeface="Times"/>
                <a:cs typeface="Times"/>
                <a:sym typeface="Times"/>
              </a:defRPr>
            </a:pPr>
            <a:r>
              <a:t>	•	A deeper model should not have </a:t>
            </a:r>
            <a:r>
              <a:rPr b="1">
                <a:solidFill>
                  <a:srgbClr val="C00000"/>
                </a:solidFill>
              </a:rPr>
              <a:t>higher training error </a:t>
            </a:r>
            <a:endParaRPr b="1">
              <a:latin typeface="Arial"/>
              <a:ea typeface="Arial"/>
              <a:cs typeface="Arial"/>
              <a:sym typeface="Arial"/>
            </a:endParaRPr>
          </a:p>
          <a:p>
            <a:pPr marL="292606" indent="-292606" defTabSz="292606">
              <a:spcBef>
                <a:spcPts val="2000"/>
              </a:spcBef>
              <a:buNone/>
              <a:tabLst>
                <a:tab pos="88900" algn="l"/>
                <a:tab pos="292100" algn="l"/>
              </a:tabLst>
              <a:defRPr sz="2000">
                <a:latin typeface="Times"/>
                <a:ea typeface="Times"/>
                <a:cs typeface="Times"/>
                <a:sym typeface="Times"/>
              </a:defRPr>
            </a:pPr>
            <a:r>
              <a:t>	•	A solution by construction: </a:t>
            </a:r>
            <a:endParaRPr>
              <a:latin typeface="Arial"/>
              <a:ea typeface="Arial"/>
              <a:cs typeface="Arial"/>
              <a:sym typeface="Arial"/>
            </a:endParaRPr>
          </a:p>
          <a:p>
            <a:pPr marL="585215" indent="-585215" defTabSz="292606">
              <a:spcBef>
                <a:spcPts val="2000"/>
              </a:spcBef>
              <a:buNone/>
              <a:tabLst>
                <a:tab pos="381000" algn="l"/>
                <a:tab pos="584200" algn="l"/>
              </a:tabLst>
              <a:defRPr sz="2000">
                <a:latin typeface="Times"/>
                <a:ea typeface="Times"/>
                <a:cs typeface="Times"/>
                <a:sym typeface="Times"/>
              </a:defRPr>
            </a:pPr>
            <a:r>
              <a:t>	•	original layers: copied from a </a:t>
            </a:r>
            <a:br/>
            <a:r>
              <a:t>learned shallower model </a:t>
            </a:r>
            <a:endParaRPr>
              <a:latin typeface="Arial"/>
              <a:ea typeface="Arial"/>
              <a:cs typeface="Arial"/>
              <a:sym typeface="Arial"/>
            </a:endParaRPr>
          </a:p>
          <a:p>
            <a:pPr marL="585215" indent="-585215" defTabSz="292606">
              <a:spcBef>
                <a:spcPts val="2000"/>
              </a:spcBef>
              <a:buNone/>
              <a:tabLst>
                <a:tab pos="381000" algn="l"/>
                <a:tab pos="584200" algn="l"/>
              </a:tabLst>
              <a:defRPr sz="2000">
                <a:latin typeface="Times"/>
                <a:ea typeface="Times"/>
                <a:cs typeface="Times"/>
                <a:sym typeface="Times"/>
              </a:defRPr>
            </a:pPr>
            <a:r>
              <a:t>	•	extra layers: set as </a:t>
            </a:r>
            <a:r>
              <a:rPr b="1">
                <a:solidFill>
                  <a:srgbClr val="C00000"/>
                </a:solidFill>
              </a:rPr>
              <a:t>identity </a:t>
            </a:r>
            <a:endParaRPr>
              <a:latin typeface="Arial"/>
              <a:ea typeface="Arial"/>
              <a:cs typeface="Arial"/>
              <a:sym typeface="Arial"/>
            </a:endParaRPr>
          </a:p>
          <a:p>
            <a:pPr marL="585215" indent="-585215" defTabSz="292606">
              <a:spcBef>
                <a:spcPts val="2000"/>
              </a:spcBef>
              <a:buNone/>
              <a:tabLst>
                <a:tab pos="381000" algn="l"/>
                <a:tab pos="584200" algn="l"/>
              </a:tabLst>
              <a:defRPr sz="2000">
                <a:latin typeface="Times"/>
                <a:ea typeface="Times"/>
                <a:cs typeface="Times"/>
                <a:sym typeface="Times"/>
              </a:defRPr>
            </a:pPr>
            <a:r>
              <a:t>	•	at least the same training error </a:t>
            </a:r>
            <a:endParaRPr>
              <a:latin typeface="Arial"/>
              <a:ea typeface="Arial"/>
              <a:cs typeface="Arial"/>
              <a:sym typeface="Arial"/>
            </a:endParaRPr>
          </a:p>
          <a:p>
            <a:pPr marL="292606" indent="-292606" defTabSz="292606">
              <a:spcBef>
                <a:spcPts val="2000"/>
              </a:spcBef>
              <a:buNone/>
              <a:tabLst>
                <a:tab pos="88900" algn="l"/>
                <a:tab pos="292100" algn="l"/>
              </a:tabLst>
              <a:defRPr sz="2000">
                <a:solidFill>
                  <a:srgbClr val="C00000"/>
                </a:solidFill>
                <a:latin typeface="Times"/>
                <a:ea typeface="Times"/>
                <a:cs typeface="Times"/>
                <a:sym typeface="Times"/>
              </a:defRPr>
            </a:pPr>
            <a:r>
              <a:t>	</a:t>
            </a:r>
            <a:r>
              <a:rPr>
                <a:solidFill>
                  <a:srgbClr val="000000"/>
                </a:solidFill>
              </a:rPr>
              <a:t>•	</a:t>
            </a:r>
            <a:r>
              <a:rPr b="1">
                <a:solidFill>
                  <a:srgbClr val="FF2600"/>
                </a:solidFill>
              </a:rPr>
              <a:t>Optimization difficulties</a:t>
            </a:r>
            <a:r>
              <a:rPr>
                <a:solidFill>
                  <a:srgbClr val="000000"/>
                </a:solidFill>
              </a:rPr>
              <a:t>:</a:t>
            </a:r>
            <a:r>
              <a:t> </a:t>
            </a:r>
            <a:r>
              <a:rPr>
                <a:solidFill>
                  <a:srgbClr val="000000"/>
                </a:solidFill>
              </a:rPr>
              <a:t>solvers cannot find the solution when going deeper... </a:t>
            </a:r>
            <a:br>
              <a:rPr>
                <a:solidFill>
                  <a:srgbClr val="000000"/>
                </a:solidFill>
              </a:rPr>
            </a:br>
            <a:endParaRPr>
              <a:solidFill>
                <a:srgbClr val="000000"/>
              </a:solidFill>
            </a:endParaRPr>
          </a:p>
        </p:txBody>
      </p:sp>
      <p:pic>
        <p:nvPicPr>
          <p:cNvPr id="159" name="image10.png"/>
          <p:cNvPicPr>
            <a:picLocks noChangeAspect="1"/>
          </p:cNvPicPr>
          <p:nvPr/>
        </p:nvPicPr>
        <p:blipFill>
          <a:blip r:embed="rId2"/>
          <a:stretch>
            <a:fillRect/>
          </a:stretch>
        </p:blipFill>
        <p:spPr>
          <a:xfrm>
            <a:off x="1792265" y="0"/>
            <a:ext cx="4086270" cy="6858000"/>
          </a:xfrm>
          <a:prstGeom prst="rect">
            <a:avLst/>
          </a:prstGeom>
          <a:ln w="12700">
            <a:miter lim="400000"/>
          </a:ln>
        </p:spPr>
      </p:pic>
      <p:sp>
        <p:nvSpPr>
          <p:cNvPr id="160" name="Shape 160"/>
          <p:cNvSpPr/>
          <p:nvPr/>
        </p:nvSpPr>
        <p:spPr>
          <a:xfrm>
            <a:off x="6129450" y="201930"/>
            <a:ext cx="3878109"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a:latin typeface="Calibri"/>
                <a:ea typeface="Calibri"/>
                <a:cs typeface="Calibri"/>
                <a:sym typeface="Calibri"/>
              </a:defRPr>
            </a:pPr>
            <a:r>
              <a:t>Left : a shallower model (18 layers)</a:t>
            </a:r>
          </a:p>
          <a:p>
            <a:pPr>
              <a:defRPr>
                <a:latin typeface="Calibri"/>
                <a:ea typeface="Calibri"/>
                <a:cs typeface="Calibri"/>
                <a:sym typeface="Calibri"/>
              </a:defRPr>
            </a:pPr>
            <a:r>
              <a:t>Right : a deeper counterpart (34 layers)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09392" cy="1325563"/>
          </a:xfrm>
        </p:spPr>
        <p:txBody>
          <a:bodyPr/>
          <a:lstStyle/>
          <a:p>
            <a:r>
              <a:rPr lang="en-US" dirty="0"/>
              <a:t>Dropout </a:t>
            </a:r>
            <a:r>
              <a:rPr lang="en-US" sz="3600" dirty="0">
                <a:solidFill>
                  <a:prstClr val="black"/>
                </a:solidFill>
              </a:rPr>
              <a:t>–randomly drops activations during training</a:t>
            </a:r>
            <a:endParaRPr lang="en-US" dirty="0"/>
          </a:p>
        </p:txBody>
      </p:sp>
      <p:grpSp>
        <p:nvGrpSpPr>
          <p:cNvPr id="4" name="Group 3"/>
          <p:cNvGrpSpPr/>
          <p:nvPr/>
        </p:nvGrpSpPr>
        <p:grpSpPr>
          <a:xfrm>
            <a:off x="4975696" y="2012228"/>
            <a:ext cx="3785496" cy="4204757"/>
            <a:chOff x="4975696" y="2507528"/>
            <a:chExt cx="3785496" cy="4204757"/>
          </a:xfrm>
        </p:grpSpPr>
        <p:sp>
          <p:nvSpPr>
            <p:cNvPr id="5" name="Oval 4"/>
            <p:cNvSpPr/>
            <p:nvPr/>
          </p:nvSpPr>
          <p:spPr>
            <a:xfrm>
              <a:off x="8489049" y="644014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 name="Straight Connector 6"/>
            <p:cNvCxnSpPr>
              <a:stCxn id="55" idx="6"/>
              <a:endCxn id="5" idx="2"/>
            </p:cNvCxnSpPr>
            <p:nvPr/>
          </p:nvCxnSpPr>
          <p:spPr>
            <a:xfrm>
              <a:off x="4975697" y="4251995"/>
              <a:ext cx="3513352" cy="2324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7" idx="6"/>
              <a:endCxn id="5" idx="2"/>
            </p:cNvCxnSpPr>
            <p:nvPr/>
          </p:nvCxnSpPr>
          <p:spPr>
            <a:xfrm flipV="1">
              <a:off x="4975696" y="6576214"/>
              <a:ext cx="3513353" cy="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07" idx="6"/>
              <a:endCxn id="5" idx="2"/>
            </p:cNvCxnSpPr>
            <p:nvPr/>
          </p:nvCxnSpPr>
          <p:spPr>
            <a:xfrm>
              <a:off x="4975696" y="2507528"/>
              <a:ext cx="3513353" cy="406868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975696" y="2012228"/>
            <a:ext cx="3785497" cy="4111686"/>
            <a:chOff x="4975696" y="2507528"/>
            <a:chExt cx="3785497" cy="4111686"/>
          </a:xfrm>
        </p:grpSpPr>
        <p:sp>
          <p:nvSpPr>
            <p:cNvPr id="12" name="Oval 11"/>
            <p:cNvSpPr/>
            <p:nvPr/>
          </p:nvSpPr>
          <p:spPr>
            <a:xfrm>
              <a:off x="8489050" y="336321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4" name="Straight Connector 13"/>
            <p:cNvCxnSpPr>
              <a:stCxn id="55" idx="6"/>
              <a:endCxn id="12" idx="2"/>
            </p:cNvCxnSpPr>
            <p:nvPr/>
          </p:nvCxnSpPr>
          <p:spPr>
            <a:xfrm flipV="1">
              <a:off x="4975697" y="3499288"/>
              <a:ext cx="3513353" cy="752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7" idx="6"/>
              <a:endCxn id="12" idx="2"/>
            </p:cNvCxnSpPr>
            <p:nvPr/>
          </p:nvCxnSpPr>
          <p:spPr>
            <a:xfrm flipV="1">
              <a:off x="4975696" y="3499288"/>
              <a:ext cx="3513354" cy="3119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7" idx="6"/>
              <a:endCxn id="12" idx="2"/>
            </p:cNvCxnSpPr>
            <p:nvPr/>
          </p:nvCxnSpPr>
          <p:spPr>
            <a:xfrm>
              <a:off x="4975696" y="2507528"/>
              <a:ext cx="3513354" cy="99176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975696" y="1873398"/>
            <a:ext cx="3785498" cy="4250516"/>
            <a:chOff x="4975696" y="2368698"/>
            <a:chExt cx="3785498" cy="4250516"/>
          </a:xfrm>
        </p:grpSpPr>
        <p:sp>
          <p:nvSpPr>
            <p:cNvPr id="19" name="Oval 18"/>
            <p:cNvSpPr/>
            <p:nvPr/>
          </p:nvSpPr>
          <p:spPr>
            <a:xfrm>
              <a:off x="8489051" y="2368698"/>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1" name="Straight Connector 20"/>
            <p:cNvCxnSpPr>
              <a:stCxn id="55" idx="6"/>
              <a:endCxn id="19" idx="2"/>
            </p:cNvCxnSpPr>
            <p:nvPr/>
          </p:nvCxnSpPr>
          <p:spPr>
            <a:xfrm flipV="1">
              <a:off x="4975697" y="2504770"/>
              <a:ext cx="3513354" cy="1747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77" idx="6"/>
              <a:endCxn id="19" idx="2"/>
            </p:cNvCxnSpPr>
            <p:nvPr/>
          </p:nvCxnSpPr>
          <p:spPr>
            <a:xfrm flipV="1">
              <a:off x="4975696" y="2504770"/>
              <a:ext cx="3513355" cy="4114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07" idx="6"/>
              <a:endCxn id="19" idx="2"/>
            </p:cNvCxnSpPr>
            <p:nvPr/>
          </p:nvCxnSpPr>
          <p:spPr>
            <a:xfrm flipV="1">
              <a:off x="4975696" y="2504770"/>
              <a:ext cx="3513355" cy="275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1350755" y="1855859"/>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1350755" y="2381095"/>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350755" y="2906331"/>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50755" y="3431567"/>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50755" y="3956803"/>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1350755" y="4482039"/>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Oval 30"/>
          <p:cNvSpPr/>
          <p:nvPr/>
        </p:nvSpPr>
        <p:spPr>
          <a:xfrm>
            <a:off x="1350755" y="5532511"/>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Oval 31"/>
          <p:cNvSpPr/>
          <p:nvPr/>
        </p:nvSpPr>
        <p:spPr>
          <a:xfrm>
            <a:off x="1350755" y="6057746"/>
            <a:ext cx="272143" cy="27214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p:cNvSpPr/>
          <p:nvPr/>
        </p:nvSpPr>
        <p:spPr>
          <a:xfrm>
            <a:off x="1350755" y="5007275"/>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43" name="Group 42"/>
          <p:cNvGrpSpPr/>
          <p:nvPr/>
        </p:nvGrpSpPr>
        <p:grpSpPr>
          <a:xfrm>
            <a:off x="1622898" y="2004631"/>
            <a:ext cx="3352799" cy="4201887"/>
            <a:chOff x="1622898" y="2499931"/>
            <a:chExt cx="3352799" cy="4201887"/>
          </a:xfrm>
        </p:grpSpPr>
        <p:sp>
          <p:nvSpPr>
            <p:cNvPr id="44" name="Oval 43"/>
            <p:cNvSpPr/>
            <p:nvPr/>
          </p:nvSpPr>
          <p:spPr>
            <a:xfrm>
              <a:off x="4703554" y="322496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5" name="Straight Connector 44"/>
            <p:cNvCxnSpPr>
              <a:stCxn id="25" idx="6"/>
              <a:endCxn id="44" idx="2"/>
            </p:cNvCxnSpPr>
            <p:nvPr/>
          </p:nvCxnSpPr>
          <p:spPr>
            <a:xfrm>
              <a:off x="1622898" y="2499931"/>
              <a:ext cx="3080656" cy="86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6" idx="6"/>
              <a:endCxn id="44" idx="2"/>
            </p:cNvCxnSpPr>
            <p:nvPr/>
          </p:nvCxnSpPr>
          <p:spPr>
            <a:xfrm>
              <a:off x="1622898" y="3025167"/>
              <a:ext cx="3080656" cy="33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7" idx="6"/>
              <a:endCxn id="44" idx="2"/>
            </p:cNvCxnSpPr>
            <p:nvPr/>
          </p:nvCxnSpPr>
          <p:spPr>
            <a:xfrm flipV="1">
              <a:off x="1622898" y="3361038"/>
              <a:ext cx="3080656" cy="18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8" idx="6"/>
              <a:endCxn id="44" idx="2"/>
            </p:cNvCxnSpPr>
            <p:nvPr/>
          </p:nvCxnSpPr>
          <p:spPr>
            <a:xfrm flipV="1">
              <a:off x="1622898" y="3361038"/>
              <a:ext cx="3080656" cy="714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9" idx="6"/>
              <a:endCxn id="44" idx="2"/>
            </p:cNvCxnSpPr>
            <p:nvPr/>
          </p:nvCxnSpPr>
          <p:spPr>
            <a:xfrm flipV="1">
              <a:off x="1622898" y="3361038"/>
              <a:ext cx="3080656" cy="1239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0" idx="6"/>
              <a:endCxn id="44" idx="2"/>
            </p:cNvCxnSpPr>
            <p:nvPr/>
          </p:nvCxnSpPr>
          <p:spPr>
            <a:xfrm flipV="1">
              <a:off x="1622898" y="3361038"/>
              <a:ext cx="3080656" cy="1765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3" idx="6"/>
              <a:endCxn id="44" idx="2"/>
            </p:cNvCxnSpPr>
            <p:nvPr/>
          </p:nvCxnSpPr>
          <p:spPr>
            <a:xfrm flipV="1">
              <a:off x="1622898" y="3361038"/>
              <a:ext cx="3080656" cy="2290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1" idx="6"/>
              <a:endCxn id="44" idx="2"/>
            </p:cNvCxnSpPr>
            <p:nvPr/>
          </p:nvCxnSpPr>
          <p:spPr>
            <a:xfrm flipV="1">
              <a:off x="1622898" y="3361038"/>
              <a:ext cx="3080656" cy="2815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2" idx="6"/>
              <a:endCxn id="44" idx="2"/>
            </p:cNvCxnSpPr>
            <p:nvPr/>
          </p:nvCxnSpPr>
          <p:spPr>
            <a:xfrm flipV="1">
              <a:off x="1622898" y="3361038"/>
              <a:ext cx="3080656" cy="334078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622898" y="2004631"/>
            <a:ext cx="3352799" cy="4201887"/>
            <a:chOff x="1622898" y="2499931"/>
            <a:chExt cx="3352799" cy="4201887"/>
          </a:xfrm>
        </p:grpSpPr>
        <p:sp>
          <p:nvSpPr>
            <p:cNvPr id="55" name="Oval 54"/>
            <p:cNvSpPr/>
            <p:nvPr/>
          </p:nvSpPr>
          <p:spPr>
            <a:xfrm>
              <a:off x="4703554" y="4115923"/>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6" name="Straight Connector 55"/>
            <p:cNvCxnSpPr>
              <a:stCxn id="25" idx="6"/>
              <a:endCxn id="55" idx="2"/>
            </p:cNvCxnSpPr>
            <p:nvPr/>
          </p:nvCxnSpPr>
          <p:spPr>
            <a:xfrm>
              <a:off x="1622898" y="2499931"/>
              <a:ext cx="3080656" cy="1752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6" idx="6"/>
              <a:endCxn id="55" idx="2"/>
            </p:cNvCxnSpPr>
            <p:nvPr/>
          </p:nvCxnSpPr>
          <p:spPr>
            <a:xfrm>
              <a:off x="1622898" y="3025167"/>
              <a:ext cx="3080656" cy="1226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6"/>
              <a:endCxn id="55" idx="2"/>
            </p:cNvCxnSpPr>
            <p:nvPr/>
          </p:nvCxnSpPr>
          <p:spPr>
            <a:xfrm>
              <a:off x="1622898" y="3550403"/>
              <a:ext cx="3080656" cy="701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8" idx="6"/>
              <a:endCxn id="55" idx="2"/>
            </p:cNvCxnSpPr>
            <p:nvPr/>
          </p:nvCxnSpPr>
          <p:spPr>
            <a:xfrm>
              <a:off x="1622898" y="4075639"/>
              <a:ext cx="3080656" cy="17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9" idx="6"/>
              <a:endCxn id="55" idx="2"/>
            </p:cNvCxnSpPr>
            <p:nvPr/>
          </p:nvCxnSpPr>
          <p:spPr>
            <a:xfrm flipV="1">
              <a:off x="1622898" y="4251995"/>
              <a:ext cx="3080656" cy="348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0" idx="6"/>
              <a:endCxn id="55" idx="2"/>
            </p:cNvCxnSpPr>
            <p:nvPr/>
          </p:nvCxnSpPr>
          <p:spPr>
            <a:xfrm flipV="1">
              <a:off x="1622898" y="4251995"/>
              <a:ext cx="3080656" cy="874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3" idx="6"/>
              <a:endCxn id="55" idx="2"/>
            </p:cNvCxnSpPr>
            <p:nvPr/>
          </p:nvCxnSpPr>
          <p:spPr>
            <a:xfrm flipV="1">
              <a:off x="1622898" y="4251995"/>
              <a:ext cx="3080656" cy="1399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1" idx="6"/>
              <a:endCxn id="55" idx="2"/>
            </p:cNvCxnSpPr>
            <p:nvPr/>
          </p:nvCxnSpPr>
          <p:spPr>
            <a:xfrm flipV="1">
              <a:off x="1622898" y="4251995"/>
              <a:ext cx="3080656" cy="1924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2" idx="6"/>
              <a:endCxn id="55" idx="2"/>
            </p:cNvCxnSpPr>
            <p:nvPr/>
          </p:nvCxnSpPr>
          <p:spPr>
            <a:xfrm flipV="1">
              <a:off x="1622898" y="4251995"/>
              <a:ext cx="3080656" cy="24498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1622898" y="2004631"/>
            <a:ext cx="3352798" cy="4201887"/>
            <a:chOff x="1622898" y="2499931"/>
            <a:chExt cx="3352798" cy="4201887"/>
          </a:xfrm>
        </p:grpSpPr>
        <p:sp>
          <p:nvSpPr>
            <p:cNvPr id="66" name="Oval 65"/>
            <p:cNvSpPr/>
            <p:nvPr/>
          </p:nvSpPr>
          <p:spPr>
            <a:xfrm>
              <a:off x="4703553" y="4941321"/>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7" name="Straight Connector 66"/>
            <p:cNvCxnSpPr>
              <a:stCxn id="25" idx="6"/>
              <a:endCxn id="66" idx="2"/>
            </p:cNvCxnSpPr>
            <p:nvPr/>
          </p:nvCxnSpPr>
          <p:spPr>
            <a:xfrm>
              <a:off x="1622898" y="2499931"/>
              <a:ext cx="3080655" cy="2577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6" idx="6"/>
              <a:endCxn id="66" idx="2"/>
            </p:cNvCxnSpPr>
            <p:nvPr/>
          </p:nvCxnSpPr>
          <p:spPr>
            <a:xfrm>
              <a:off x="1622898" y="3025167"/>
              <a:ext cx="3080655" cy="2052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7" idx="6"/>
              <a:endCxn id="66" idx="2"/>
            </p:cNvCxnSpPr>
            <p:nvPr/>
          </p:nvCxnSpPr>
          <p:spPr>
            <a:xfrm>
              <a:off x="1622898" y="3550403"/>
              <a:ext cx="3080655" cy="1526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8" idx="6"/>
              <a:endCxn id="66" idx="2"/>
            </p:cNvCxnSpPr>
            <p:nvPr/>
          </p:nvCxnSpPr>
          <p:spPr>
            <a:xfrm>
              <a:off x="1622898" y="4075639"/>
              <a:ext cx="3080655" cy="1001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9" idx="6"/>
              <a:endCxn id="66" idx="2"/>
            </p:cNvCxnSpPr>
            <p:nvPr/>
          </p:nvCxnSpPr>
          <p:spPr>
            <a:xfrm>
              <a:off x="1622898" y="4600875"/>
              <a:ext cx="3080655" cy="476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0" idx="6"/>
              <a:endCxn id="66" idx="2"/>
            </p:cNvCxnSpPr>
            <p:nvPr/>
          </p:nvCxnSpPr>
          <p:spPr>
            <a:xfrm flipV="1">
              <a:off x="1622898" y="5077393"/>
              <a:ext cx="3080655" cy="48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3" idx="6"/>
              <a:endCxn id="66" idx="2"/>
            </p:cNvCxnSpPr>
            <p:nvPr/>
          </p:nvCxnSpPr>
          <p:spPr>
            <a:xfrm flipV="1">
              <a:off x="1622898" y="5077393"/>
              <a:ext cx="3080655" cy="573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31" idx="6"/>
              <a:endCxn id="66" idx="2"/>
            </p:cNvCxnSpPr>
            <p:nvPr/>
          </p:nvCxnSpPr>
          <p:spPr>
            <a:xfrm flipV="1">
              <a:off x="1622898" y="5077393"/>
              <a:ext cx="3080655" cy="1099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2" idx="6"/>
              <a:endCxn id="66" idx="2"/>
            </p:cNvCxnSpPr>
            <p:nvPr/>
          </p:nvCxnSpPr>
          <p:spPr>
            <a:xfrm flipV="1">
              <a:off x="1622898" y="5077393"/>
              <a:ext cx="3080655" cy="16244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1622898" y="2004631"/>
            <a:ext cx="3352798" cy="4255354"/>
            <a:chOff x="1622898" y="2499931"/>
            <a:chExt cx="3352798" cy="4255354"/>
          </a:xfrm>
        </p:grpSpPr>
        <p:sp>
          <p:nvSpPr>
            <p:cNvPr id="77" name="Oval 76"/>
            <p:cNvSpPr/>
            <p:nvPr/>
          </p:nvSpPr>
          <p:spPr>
            <a:xfrm>
              <a:off x="4703553" y="648314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8" name="Straight Connector 77"/>
            <p:cNvCxnSpPr>
              <a:stCxn id="25" idx="6"/>
              <a:endCxn id="77" idx="2"/>
            </p:cNvCxnSpPr>
            <p:nvPr/>
          </p:nvCxnSpPr>
          <p:spPr>
            <a:xfrm>
              <a:off x="1622898" y="2499931"/>
              <a:ext cx="3080655" cy="4119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6" idx="6"/>
              <a:endCxn id="77" idx="2"/>
            </p:cNvCxnSpPr>
            <p:nvPr/>
          </p:nvCxnSpPr>
          <p:spPr>
            <a:xfrm>
              <a:off x="1622898" y="3025167"/>
              <a:ext cx="3080655" cy="3594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27" idx="6"/>
              <a:endCxn id="77" idx="2"/>
            </p:cNvCxnSpPr>
            <p:nvPr/>
          </p:nvCxnSpPr>
          <p:spPr>
            <a:xfrm>
              <a:off x="1622898" y="3550403"/>
              <a:ext cx="3080655" cy="3068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8" idx="6"/>
              <a:endCxn id="77" idx="2"/>
            </p:cNvCxnSpPr>
            <p:nvPr/>
          </p:nvCxnSpPr>
          <p:spPr>
            <a:xfrm>
              <a:off x="1622898" y="4075639"/>
              <a:ext cx="3080655" cy="2543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9" idx="6"/>
              <a:endCxn id="77" idx="2"/>
            </p:cNvCxnSpPr>
            <p:nvPr/>
          </p:nvCxnSpPr>
          <p:spPr>
            <a:xfrm>
              <a:off x="1622898" y="4600875"/>
              <a:ext cx="3080655" cy="2018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30" idx="6"/>
              <a:endCxn id="77" idx="2"/>
            </p:cNvCxnSpPr>
            <p:nvPr/>
          </p:nvCxnSpPr>
          <p:spPr>
            <a:xfrm>
              <a:off x="1622898" y="5126111"/>
              <a:ext cx="3080655" cy="1493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33" idx="6"/>
              <a:endCxn id="77" idx="2"/>
            </p:cNvCxnSpPr>
            <p:nvPr/>
          </p:nvCxnSpPr>
          <p:spPr>
            <a:xfrm>
              <a:off x="1622898" y="5651347"/>
              <a:ext cx="3080655" cy="96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1" idx="6"/>
              <a:endCxn id="77" idx="2"/>
            </p:cNvCxnSpPr>
            <p:nvPr/>
          </p:nvCxnSpPr>
          <p:spPr>
            <a:xfrm>
              <a:off x="1622898" y="6176583"/>
              <a:ext cx="3080655" cy="442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32" idx="6"/>
              <a:endCxn id="77" idx="2"/>
            </p:cNvCxnSpPr>
            <p:nvPr/>
          </p:nvCxnSpPr>
          <p:spPr>
            <a:xfrm flipV="1">
              <a:off x="1622898" y="6619214"/>
              <a:ext cx="3080655" cy="826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4801975" y="5162444"/>
            <a:ext cx="75298" cy="380098"/>
            <a:chOff x="8109853" y="4284014"/>
            <a:chExt cx="75298" cy="380098"/>
          </a:xfrm>
        </p:grpSpPr>
        <p:sp>
          <p:nvSpPr>
            <p:cNvPr id="93" name="Oval 92"/>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4" name="Oval 93"/>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5" name="Oval 94"/>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0" name="Group 99"/>
          <p:cNvGrpSpPr/>
          <p:nvPr/>
        </p:nvGrpSpPr>
        <p:grpSpPr>
          <a:xfrm>
            <a:off x="8587474" y="5124284"/>
            <a:ext cx="75298" cy="380098"/>
            <a:chOff x="8109853" y="4284014"/>
            <a:chExt cx="75298" cy="380098"/>
          </a:xfrm>
        </p:grpSpPr>
        <p:sp>
          <p:nvSpPr>
            <p:cNvPr id="101" name="Oval 100"/>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2" name="Oval 101"/>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Oval 102"/>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4" name="Group 103"/>
          <p:cNvGrpSpPr/>
          <p:nvPr/>
        </p:nvGrpSpPr>
        <p:grpSpPr>
          <a:xfrm>
            <a:off x="1622898" y="1876156"/>
            <a:ext cx="3352798" cy="4330362"/>
            <a:chOff x="1622898" y="2371456"/>
            <a:chExt cx="3352798" cy="4330362"/>
          </a:xfrm>
        </p:grpSpPr>
        <p:grpSp>
          <p:nvGrpSpPr>
            <p:cNvPr id="105" name="Group 104"/>
            <p:cNvGrpSpPr/>
            <p:nvPr/>
          </p:nvGrpSpPr>
          <p:grpSpPr>
            <a:xfrm>
              <a:off x="1622898" y="2371456"/>
              <a:ext cx="3352798" cy="3805127"/>
              <a:chOff x="1622898" y="2371456"/>
              <a:chExt cx="3352798" cy="3805127"/>
            </a:xfrm>
          </p:grpSpPr>
          <p:sp>
            <p:nvSpPr>
              <p:cNvPr id="107" name="Oval 106"/>
              <p:cNvSpPr/>
              <p:nvPr/>
            </p:nvSpPr>
            <p:spPr>
              <a:xfrm>
                <a:off x="4703553" y="237145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8" name="Straight Connector 107"/>
              <p:cNvCxnSpPr>
                <a:stCxn id="26" idx="6"/>
                <a:endCxn id="107" idx="2"/>
              </p:cNvCxnSpPr>
              <p:nvPr/>
            </p:nvCxnSpPr>
            <p:spPr>
              <a:xfrm flipV="1">
                <a:off x="1622898" y="2507528"/>
                <a:ext cx="3080655" cy="517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27" idx="6"/>
                <a:endCxn id="107" idx="2"/>
              </p:cNvCxnSpPr>
              <p:nvPr/>
            </p:nvCxnSpPr>
            <p:spPr>
              <a:xfrm flipV="1">
                <a:off x="1622898" y="2507528"/>
                <a:ext cx="3080655" cy="10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28" idx="6"/>
                <a:endCxn id="107" idx="2"/>
              </p:cNvCxnSpPr>
              <p:nvPr/>
            </p:nvCxnSpPr>
            <p:spPr>
              <a:xfrm flipV="1">
                <a:off x="1622898" y="2507528"/>
                <a:ext cx="3080655" cy="156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29" idx="6"/>
                <a:endCxn id="107" idx="2"/>
              </p:cNvCxnSpPr>
              <p:nvPr/>
            </p:nvCxnSpPr>
            <p:spPr>
              <a:xfrm flipV="1">
                <a:off x="1622898" y="2507528"/>
                <a:ext cx="3080655" cy="2093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30" idx="6"/>
                <a:endCxn id="107" idx="2"/>
              </p:cNvCxnSpPr>
              <p:nvPr/>
            </p:nvCxnSpPr>
            <p:spPr>
              <a:xfrm flipV="1">
                <a:off x="1622898" y="2507528"/>
                <a:ext cx="3080655" cy="2618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33" idx="6"/>
                <a:endCxn id="107" idx="2"/>
              </p:cNvCxnSpPr>
              <p:nvPr/>
            </p:nvCxnSpPr>
            <p:spPr>
              <a:xfrm flipV="1">
                <a:off x="1622898" y="2507528"/>
                <a:ext cx="3080655" cy="3143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31" idx="6"/>
                <a:endCxn id="107" idx="2"/>
              </p:cNvCxnSpPr>
              <p:nvPr/>
            </p:nvCxnSpPr>
            <p:spPr>
              <a:xfrm flipV="1">
                <a:off x="1622898" y="2507528"/>
                <a:ext cx="3080655" cy="3669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25" idx="6"/>
                <a:endCxn id="107" idx="2"/>
              </p:cNvCxnSpPr>
              <p:nvPr/>
            </p:nvCxnSpPr>
            <p:spPr>
              <a:xfrm>
                <a:off x="1622898" y="2499931"/>
                <a:ext cx="3080655" cy="759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a:stCxn id="107" idx="2"/>
              <a:endCxn id="32" idx="6"/>
            </p:cNvCxnSpPr>
            <p:nvPr/>
          </p:nvCxnSpPr>
          <p:spPr>
            <a:xfrm flipH="1">
              <a:off x="1622898" y="2507528"/>
              <a:ext cx="3080655" cy="41942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4975696" y="2012228"/>
            <a:ext cx="3785495" cy="4111686"/>
            <a:chOff x="4975696" y="2012228"/>
            <a:chExt cx="3785495" cy="4111686"/>
          </a:xfrm>
        </p:grpSpPr>
        <p:sp>
          <p:nvSpPr>
            <p:cNvPr id="121" name="Oval 120"/>
            <p:cNvSpPr/>
            <p:nvPr/>
          </p:nvSpPr>
          <p:spPr>
            <a:xfrm>
              <a:off x="8489048" y="3800157"/>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3" name="Straight Connector 122"/>
            <p:cNvCxnSpPr>
              <a:stCxn id="55" idx="6"/>
              <a:endCxn id="121" idx="2"/>
            </p:cNvCxnSpPr>
            <p:nvPr/>
          </p:nvCxnSpPr>
          <p:spPr>
            <a:xfrm>
              <a:off x="4975697" y="3756695"/>
              <a:ext cx="3513351" cy="179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77" idx="6"/>
              <a:endCxn id="121" idx="2"/>
            </p:cNvCxnSpPr>
            <p:nvPr/>
          </p:nvCxnSpPr>
          <p:spPr>
            <a:xfrm flipV="1">
              <a:off x="4975696" y="3936229"/>
              <a:ext cx="3513352" cy="2187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07" idx="6"/>
              <a:endCxn id="121" idx="2"/>
            </p:cNvCxnSpPr>
            <p:nvPr/>
          </p:nvCxnSpPr>
          <p:spPr>
            <a:xfrm>
              <a:off x="4975696" y="2012228"/>
              <a:ext cx="3513352" cy="192400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9" name="Oval 158"/>
          <p:cNvSpPr/>
          <p:nvPr/>
        </p:nvSpPr>
        <p:spPr>
          <a:xfrm>
            <a:off x="4703550" y="2735141"/>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1" name="Oval 160"/>
          <p:cNvSpPr/>
          <p:nvPr/>
        </p:nvSpPr>
        <p:spPr>
          <a:xfrm>
            <a:off x="4703550" y="4445001"/>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6" name="TextBox 115"/>
          <p:cNvSpPr txBox="1"/>
          <p:nvPr/>
        </p:nvSpPr>
        <p:spPr>
          <a:xfrm>
            <a:off x="916285" y="1350579"/>
            <a:ext cx="1141082" cy="369332"/>
          </a:xfrm>
          <a:prstGeom prst="rect">
            <a:avLst/>
          </a:prstGeom>
          <a:noFill/>
        </p:spPr>
        <p:txBody>
          <a:bodyPr wrap="none" rtlCol="0">
            <a:spAutoFit/>
          </a:bodyPr>
          <a:lstStyle/>
          <a:p>
            <a:r>
              <a:rPr lang="en-US" dirty="0"/>
              <a:t>Instance 2</a:t>
            </a:r>
          </a:p>
        </p:txBody>
      </p:sp>
    </p:spTree>
    <p:extLst>
      <p:ext uri="{BB962C8B-B14F-4D97-AF65-F5344CB8AC3E}">
        <p14:creationId xmlns:p14="http://schemas.microsoft.com/office/powerpoint/2010/main" val="42229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5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65"/>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00"/>
                                  </p:stCondLst>
                                  <p:childTnLst>
                                    <p:set>
                                      <p:cBhvr>
                                        <p:cTn id="27" dur="1" fill="hold">
                                          <p:stCondLst>
                                            <p:cond delay="0"/>
                                          </p:stCondLst>
                                        </p:cTn>
                                        <p:tgtEl>
                                          <p:spTgt spid="16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200"/>
                                  </p:stCondLst>
                                  <p:childTnLst>
                                    <p:set>
                                      <p:cBhvr>
                                        <p:cTn id="34" dur="1" fill="hold">
                                          <p:stCondLst>
                                            <p:cond delay="0"/>
                                          </p:stCondLst>
                                        </p:cTn>
                                        <p:tgtEl>
                                          <p:spTgt spid="11"/>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nodeType="afterEffect">
                                  <p:stCondLst>
                                    <p:cond delay="200"/>
                                  </p:stCondLst>
                                  <p:childTnLst>
                                    <p:set>
                                      <p:cBhvr>
                                        <p:cTn id="37" dur="1" fill="hold">
                                          <p:stCondLst>
                                            <p:cond delay="0"/>
                                          </p:stCondLst>
                                        </p:cTn>
                                        <p:tgtEl>
                                          <p:spTgt spid="120"/>
                                        </p:tgtEl>
                                        <p:attrNameLst>
                                          <p:attrName>style.visibility</p:attrName>
                                        </p:attrNameLst>
                                      </p:cBhvr>
                                      <p:to>
                                        <p:strVal val="visible"/>
                                      </p:to>
                                    </p:set>
                                  </p:childTnLst>
                                </p:cTn>
                              </p:par>
                            </p:childTnLst>
                          </p:cTn>
                        </p:par>
                        <p:par>
                          <p:cTn id="38" fill="hold">
                            <p:stCondLst>
                              <p:cond delay="400"/>
                            </p:stCondLst>
                            <p:childTnLst>
                              <p:par>
                                <p:cTn id="39" presetID="1" presetClass="entr" presetSubtype="0" fill="hold" nodeType="afterEffect">
                                  <p:stCondLst>
                                    <p:cond delay="20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79114" cy="1325563"/>
          </a:xfrm>
        </p:spPr>
        <p:txBody>
          <a:bodyPr/>
          <a:lstStyle/>
          <a:p>
            <a:r>
              <a:rPr lang="en-US" dirty="0"/>
              <a:t>Dropout </a:t>
            </a:r>
            <a:r>
              <a:rPr lang="en-US" sz="3600" dirty="0">
                <a:solidFill>
                  <a:prstClr val="black"/>
                </a:solidFill>
              </a:rPr>
              <a:t>–randomly drops activations during training</a:t>
            </a:r>
            <a:endParaRPr lang="en-US" dirty="0"/>
          </a:p>
        </p:txBody>
      </p:sp>
      <p:grpSp>
        <p:nvGrpSpPr>
          <p:cNvPr id="4" name="Group 3"/>
          <p:cNvGrpSpPr/>
          <p:nvPr/>
        </p:nvGrpSpPr>
        <p:grpSpPr>
          <a:xfrm>
            <a:off x="4975696" y="2012228"/>
            <a:ext cx="3785496" cy="4204757"/>
            <a:chOff x="4975696" y="2507528"/>
            <a:chExt cx="3785496" cy="4204757"/>
          </a:xfrm>
        </p:grpSpPr>
        <p:sp>
          <p:nvSpPr>
            <p:cNvPr id="5" name="Oval 4"/>
            <p:cNvSpPr/>
            <p:nvPr/>
          </p:nvSpPr>
          <p:spPr>
            <a:xfrm>
              <a:off x="8489049" y="644014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p:cNvCxnSpPr>
              <a:stCxn id="66" idx="6"/>
              <a:endCxn id="5" idx="2"/>
            </p:cNvCxnSpPr>
            <p:nvPr/>
          </p:nvCxnSpPr>
          <p:spPr>
            <a:xfrm>
              <a:off x="4975696" y="5077393"/>
              <a:ext cx="3513353" cy="1498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07" idx="6"/>
              <a:endCxn id="5" idx="2"/>
            </p:cNvCxnSpPr>
            <p:nvPr/>
          </p:nvCxnSpPr>
          <p:spPr>
            <a:xfrm>
              <a:off x="4975696" y="2507528"/>
              <a:ext cx="3513353" cy="406868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975696" y="2012228"/>
            <a:ext cx="3785497" cy="2569865"/>
            <a:chOff x="4975696" y="2507528"/>
            <a:chExt cx="3785497" cy="2569865"/>
          </a:xfrm>
        </p:grpSpPr>
        <p:sp>
          <p:nvSpPr>
            <p:cNvPr id="12" name="Oval 11"/>
            <p:cNvSpPr/>
            <p:nvPr/>
          </p:nvSpPr>
          <p:spPr>
            <a:xfrm>
              <a:off x="8489050" y="336321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5" name="Straight Connector 14"/>
            <p:cNvCxnSpPr>
              <a:stCxn id="66" idx="6"/>
              <a:endCxn id="12" idx="2"/>
            </p:cNvCxnSpPr>
            <p:nvPr/>
          </p:nvCxnSpPr>
          <p:spPr>
            <a:xfrm flipV="1">
              <a:off x="4975696" y="3499288"/>
              <a:ext cx="3513354" cy="1578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7" idx="6"/>
              <a:endCxn id="12" idx="2"/>
            </p:cNvCxnSpPr>
            <p:nvPr/>
          </p:nvCxnSpPr>
          <p:spPr>
            <a:xfrm>
              <a:off x="4975696" y="2507528"/>
              <a:ext cx="3513354" cy="99176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975696" y="1873398"/>
            <a:ext cx="3785498" cy="2708695"/>
            <a:chOff x="4975696" y="2368698"/>
            <a:chExt cx="3785498" cy="2708695"/>
          </a:xfrm>
        </p:grpSpPr>
        <p:sp>
          <p:nvSpPr>
            <p:cNvPr id="19" name="Oval 18"/>
            <p:cNvSpPr/>
            <p:nvPr/>
          </p:nvSpPr>
          <p:spPr>
            <a:xfrm>
              <a:off x="8489051" y="2368698"/>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2" name="Straight Connector 21"/>
            <p:cNvCxnSpPr>
              <a:stCxn id="66" idx="6"/>
              <a:endCxn id="19" idx="2"/>
            </p:cNvCxnSpPr>
            <p:nvPr/>
          </p:nvCxnSpPr>
          <p:spPr>
            <a:xfrm flipV="1">
              <a:off x="4975696" y="2504770"/>
              <a:ext cx="3513355" cy="2572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07" idx="6"/>
              <a:endCxn id="19" idx="2"/>
            </p:cNvCxnSpPr>
            <p:nvPr/>
          </p:nvCxnSpPr>
          <p:spPr>
            <a:xfrm flipV="1">
              <a:off x="4975696" y="2504770"/>
              <a:ext cx="3513355" cy="275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1350755" y="1855859"/>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50755" y="2381095"/>
            <a:ext cx="272143" cy="27214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a:off x="1350755" y="2906331"/>
            <a:ext cx="272143" cy="27214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1350755" y="3431567"/>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50755" y="3956803"/>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Oval 29"/>
          <p:cNvSpPr/>
          <p:nvPr/>
        </p:nvSpPr>
        <p:spPr>
          <a:xfrm>
            <a:off x="1350755" y="4482039"/>
            <a:ext cx="272143" cy="27214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1350755" y="5532511"/>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350755" y="6057746"/>
            <a:ext cx="272143" cy="2721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Oval 32"/>
          <p:cNvSpPr/>
          <p:nvPr/>
        </p:nvSpPr>
        <p:spPr>
          <a:xfrm>
            <a:off x="1350755" y="5007275"/>
            <a:ext cx="272143" cy="27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1622898" y="2004631"/>
            <a:ext cx="3352799" cy="4201887"/>
            <a:chOff x="1622898" y="2499931"/>
            <a:chExt cx="3352799" cy="4201887"/>
          </a:xfrm>
        </p:grpSpPr>
        <p:sp>
          <p:nvSpPr>
            <p:cNvPr id="44" name="Oval 43"/>
            <p:cNvSpPr/>
            <p:nvPr/>
          </p:nvSpPr>
          <p:spPr>
            <a:xfrm>
              <a:off x="4703554" y="322496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5" name="Straight Connector 44"/>
            <p:cNvCxnSpPr>
              <a:stCxn id="25" idx="6"/>
              <a:endCxn id="44" idx="2"/>
            </p:cNvCxnSpPr>
            <p:nvPr/>
          </p:nvCxnSpPr>
          <p:spPr>
            <a:xfrm>
              <a:off x="1622898" y="2499931"/>
              <a:ext cx="3080656" cy="86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6" idx="6"/>
              <a:endCxn id="44" idx="2"/>
            </p:cNvCxnSpPr>
            <p:nvPr/>
          </p:nvCxnSpPr>
          <p:spPr>
            <a:xfrm>
              <a:off x="1622898" y="3025167"/>
              <a:ext cx="3080656" cy="33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7" idx="6"/>
              <a:endCxn id="44" idx="2"/>
            </p:cNvCxnSpPr>
            <p:nvPr/>
          </p:nvCxnSpPr>
          <p:spPr>
            <a:xfrm flipV="1">
              <a:off x="1622898" y="3361038"/>
              <a:ext cx="3080656" cy="18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8" idx="6"/>
              <a:endCxn id="44" idx="2"/>
            </p:cNvCxnSpPr>
            <p:nvPr/>
          </p:nvCxnSpPr>
          <p:spPr>
            <a:xfrm flipV="1">
              <a:off x="1622898" y="3361038"/>
              <a:ext cx="3080656" cy="714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9" idx="6"/>
              <a:endCxn id="44" idx="2"/>
            </p:cNvCxnSpPr>
            <p:nvPr/>
          </p:nvCxnSpPr>
          <p:spPr>
            <a:xfrm flipV="1">
              <a:off x="1622898" y="3361038"/>
              <a:ext cx="3080656" cy="1239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0" idx="6"/>
              <a:endCxn id="44" idx="2"/>
            </p:cNvCxnSpPr>
            <p:nvPr/>
          </p:nvCxnSpPr>
          <p:spPr>
            <a:xfrm flipV="1">
              <a:off x="1622898" y="3361038"/>
              <a:ext cx="3080656" cy="1765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3" idx="6"/>
              <a:endCxn id="44" idx="2"/>
            </p:cNvCxnSpPr>
            <p:nvPr/>
          </p:nvCxnSpPr>
          <p:spPr>
            <a:xfrm flipV="1">
              <a:off x="1622898" y="3361038"/>
              <a:ext cx="3080656" cy="2290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1" idx="6"/>
              <a:endCxn id="44" idx="2"/>
            </p:cNvCxnSpPr>
            <p:nvPr/>
          </p:nvCxnSpPr>
          <p:spPr>
            <a:xfrm flipV="1">
              <a:off x="1622898" y="3361038"/>
              <a:ext cx="3080656" cy="2815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2" idx="6"/>
              <a:endCxn id="44" idx="2"/>
            </p:cNvCxnSpPr>
            <p:nvPr/>
          </p:nvCxnSpPr>
          <p:spPr>
            <a:xfrm flipV="1">
              <a:off x="1622898" y="3361038"/>
              <a:ext cx="3080656" cy="334078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622898" y="2004631"/>
            <a:ext cx="3352799" cy="4201887"/>
            <a:chOff x="1622898" y="2499931"/>
            <a:chExt cx="3352799" cy="4201887"/>
          </a:xfrm>
        </p:grpSpPr>
        <p:sp>
          <p:nvSpPr>
            <p:cNvPr id="55" name="Oval 54"/>
            <p:cNvSpPr/>
            <p:nvPr/>
          </p:nvSpPr>
          <p:spPr>
            <a:xfrm>
              <a:off x="4703554" y="4115923"/>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6" name="Straight Connector 55"/>
            <p:cNvCxnSpPr>
              <a:stCxn id="25" idx="6"/>
              <a:endCxn id="55" idx="2"/>
            </p:cNvCxnSpPr>
            <p:nvPr/>
          </p:nvCxnSpPr>
          <p:spPr>
            <a:xfrm>
              <a:off x="1622898" y="2499931"/>
              <a:ext cx="3080656" cy="1752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6" idx="6"/>
              <a:endCxn id="55" idx="2"/>
            </p:cNvCxnSpPr>
            <p:nvPr/>
          </p:nvCxnSpPr>
          <p:spPr>
            <a:xfrm>
              <a:off x="1622898" y="3025167"/>
              <a:ext cx="3080656" cy="1226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6"/>
              <a:endCxn id="55" idx="2"/>
            </p:cNvCxnSpPr>
            <p:nvPr/>
          </p:nvCxnSpPr>
          <p:spPr>
            <a:xfrm>
              <a:off x="1622898" y="3550403"/>
              <a:ext cx="3080656" cy="701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8" idx="6"/>
              <a:endCxn id="55" idx="2"/>
            </p:cNvCxnSpPr>
            <p:nvPr/>
          </p:nvCxnSpPr>
          <p:spPr>
            <a:xfrm>
              <a:off x="1622898" y="4075639"/>
              <a:ext cx="3080656" cy="17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9" idx="6"/>
              <a:endCxn id="55" idx="2"/>
            </p:cNvCxnSpPr>
            <p:nvPr/>
          </p:nvCxnSpPr>
          <p:spPr>
            <a:xfrm flipV="1">
              <a:off x="1622898" y="4251995"/>
              <a:ext cx="3080656" cy="348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0" idx="6"/>
              <a:endCxn id="55" idx="2"/>
            </p:cNvCxnSpPr>
            <p:nvPr/>
          </p:nvCxnSpPr>
          <p:spPr>
            <a:xfrm flipV="1">
              <a:off x="1622898" y="4251995"/>
              <a:ext cx="3080656" cy="874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3" idx="6"/>
              <a:endCxn id="55" idx="2"/>
            </p:cNvCxnSpPr>
            <p:nvPr/>
          </p:nvCxnSpPr>
          <p:spPr>
            <a:xfrm flipV="1">
              <a:off x="1622898" y="4251995"/>
              <a:ext cx="3080656" cy="1399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1" idx="6"/>
              <a:endCxn id="55" idx="2"/>
            </p:cNvCxnSpPr>
            <p:nvPr/>
          </p:nvCxnSpPr>
          <p:spPr>
            <a:xfrm flipV="1">
              <a:off x="1622898" y="4251995"/>
              <a:ext cx="3080656" cy="1924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2" idx="6"/>
              <a:endCxn id="55" idx="2"/>
            </p:cNvCxnSpPr>
            <p:nvPr/>
          </p:nvCxnSpPr>
          <p:spPr>
            <a:xfrm flipV="1">
              <a:off x="1622898" y="4251995"/>
              <a:ext cx="3080656" cy="24498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1622898" y="2004631"/>
            <a:ext cx="3352798" cy="4201887"/>
            <a:chOff x="1622898" y="2499931"/>
            <a:chExt cx="3352798" cy="4201887"/>
          </a:xfrm>
        </p:grpSpPr>
        <p:sp>
          <p:nvSpPr>
            <p:cNvPr id="66" name="Oval 65"/>
            <p:cNvSpPr/>
            <p:nvPr/>
          </p:nvSpPr>
          <p:spPr>
            <a:xfrm>
              <a:off x="4703553" y="4941321"/>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7" name="Straight Connector 66"/>
            <p:cNvCxnSpPr>
              <a:stCxn id="25" idx="6"/>
              <a:endCxn id="66" idx="2"/>
            </p:cNvCxnSpPr>
            <p:nvPr/>
          </p:nvCxnSpPr>
          <p:spPr>
            <a:xfrm>
              <a:off x="1622898" y="2499931"/>
              <a:ext cx="3080655" cy="2577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6" idx="6"/>
              <a:endCxn id="66" idx="2"/>
            </p:cNvCxnSpPr>
            <p:nvPr/>
          </p:nvCxnSpPr>
          <p:spPr>
            <a:xfrm>
              <a:off x="1622898" y="3025167"/>
              <a:ext cx="3080655" cy="2052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7" idx="6"/>
              <a:endCxn id="66" idx="2"/>
            </p:cNvCxnSpPr>
            <p:nvPr/>
          </p:nvCxnSpPr>
          <p:spPr>
            <a:xfrm>
              <a:off x="1622898" y="3550403"/>
              <a:ext cx="3080655" cy="1526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8" idx="6"/>
              <a:endCxn id="66" idx="2"/>
            </p:cNvCxnSpPr>
            <p:nvPr/>
          </p:nvCxnSpPr>
          <p:spPr>
            <a:xfrm>
              <a:off x="1622898" y="4075639"/>
              <a:ext cx="3080655" cy="1001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9" idx="6"/>
              <a:endCxn id="66" idx="2"/>
            </p:cNvCxnSpPr>
            <p:nvPr/>
          </p:nvCxnSpPr>
          <p:spPr>
            <a:xfrm>
              <a:off x="1622898" y="4600875"/>
              <a:ext cx="3080655" cy="476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0" idx="6"/>
              <a:endCxn id="66" idx="2"/>
            </p:cNvCxnSpPr>
            <p:nvPr/>
          </p:nvCxnSpPr>
          <p:spPr>
            <a:xfrm flipV="1">
              <a:off x="1622898" y="5077393"/>
              <a:ext cx="3080655" cy="48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3" idx="6"/>
              <a:endCxn id="66" idx="2"/>
            </p:cNvCxnSpPr>
            <p:nvPr/>
          </p:nvCxnSpPr>
          <p:spPr>
            <a:xfrm flipV="1">
              <a:off x="1622898" y="5077393"/>
              <a:ext cx="3080655" cy="573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31" idx="6"/>
              <a:endCxn id="66" idx="2"/>
            </p:cNvCxnSpPr>
            <p:nvPr/>
          </p:nvCxnSpPr>
          <p:spPr>
            <a:xfrm flipV="1">
              <a:off x="1622898" y="5077393"/>
              <a:ext cx="3080655" cy="1099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2" idx="6"/>
              <a:endCxn id="66" idx="2"/>
            </p:cNvCxnSpPr>
            <p:nvPr/>
          </p:nvCxnSpPr>
          <p:spPr>
            <a:xfrm flipV="1">
              <a:off x="1622898" y="5077393"/>
              <a:ext cx="3080655" cy="16244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1622898" y="2004631"/>
            <a:ext cx="3352798" cy="4255354"/>
            <a:chOff x="1622898" y="2499931"/>
            <a:chExt cx="3352798" cy="4255354"/>
          </a:xfrm>
        </p:grpSpPr>
        <p:sp>
          <p:nvSpPr>
            <p:cNvPr id="77" name="Oval 76"/>
            <p:cNvSpPr/>
            <p:nvPr/>
          </p:nvSpPr>
          <p:spPr>
            <a:xfrm>
              <a:off x="4703553" y="6483142"/>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8" name="Straight Connector 77"/>
            <p:cNvCxnSpPr>
              <a:stCxn id="25" idx="6"/>
              <a:endCxn id="77" idx="2"/>
            </p:cNvCxnSpPr>
            <p:nvPr/>
          </p:nvCxnSpPr>
          <p:spPr>
            <a:xfrm>
              <a:off x="1622898" y="2499931"/>
              <a:ext cx="3080655" cy="4119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6" idx="6"/>
              <a:endCxn id="77" idx="2"/>
            </p:cNvCxnSpPr>
            <p:nvPr/>
          </p:nvCxnSpPr>
          <p:spPr>
            <a:xfrm>
              <a:off x="1622898" y="3025167"/>
              <a:ext cx="3080655" cy="3594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27" idx="6"/>
              <a:endCxn id="77" idx="2"/>
            </p:cNvCxnSpPr>
            <p:nvPr/>
          </p:nvCxnSpPr>
          <p:spPr>
            <a:xfrm>
              <a:off x="1622898" y="3550403"/>
              <a:ext cx="3080655" cy="3068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8" idx="6"/>
              <a:endCxn id="77" idx="2"/>
            </p:cNvCxnSpPr>
            <p:nvPr/>
          </p:nvCxnSpPr>
          <p:spPr>
            <a:xfrm>
              <a:off x="1622898" y="4075639"/>
              <a:ext cx="3080655" cy="2543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9" idx="6"/>
              <a:endCxn id="77" idx="2"/>
            </p:cNvCxnSpPr>
            <p:nvPr/>
          </p:nvCxnSpPr>
          <p:spPr>
            <a:xfrm>
              <a:off x="1622898" y="4600875"/>
              <a:ext cx="3080655" cy="2018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30" idx="6"/>
              <a:endCxn id="77" idx="2"/>
            </p:cNvCxnSpPr>
            <p:nvPr/>
          </p:nvCxnSpPr>
          <p:spPr>
            <a:xfrm>
              <a:off x="1622898" y="5126111"/>
              <a:ext cx="3080655" cy="1493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33" idx="6"/>
              <a:endCxn id="77" idx="2"/>
            </p:cNvCxnSpPr>
            <p:nvPr/>
          </p:nvCxnSpPr>
          <p:spPr>
            <a:xfrm>
              <a:off x="1622898" y="5651347"/>
              <a:ext cx="3080655" cy="96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1" idx="6"/>
              <a:endCxn id="77" idx="2"/>
            </p:cNvCxnSpPr>
            <p:nvPr/>
          </p:nvCxnSpPr>
          <p:spPr>
            <a:xfrm>
              <a:off x="1622898" y="6176583"/>
              <a:ext cx="3080655" cy="442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32" idx="6"/>
              <a:endCxn id="77" idx="2"/>
            </p:cNvCxnSpPr>
            <p:nvPr/>
          </p:nvCxnSpPr>
          <p:spPr>
            <a:xfrm flipV="1">
              <a:off x="1622898" y="6619214"/>
              <a:ext cx="3080655" cy="826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4801975" y="5162444"/>
            <a:ext cx="75298" cy="380098"/>
            <a:chOff x="8109853" y="4284014"/>
            <a:chExt cx="75298" cy="380098"/>
          </a:xfrm>
        </p:grpSpPr>
        <p:sp>
          <p:nvSpPr>
            <p:cNvPr id="93" name="Oval 92"/>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4" name="Oval 93"/>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5" name="Oval 94"/>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0" name="Group 99"/>
          <p:cNvGrpSpPr/>
          <p:nvPr/>
        </p:nvGrpSpPr>
        <p:grpSpPr>
          <a:xfrm>
            <a:off x="8587474" y="5124284"/>
            <a:ext cx="75298" cy="380098"/>
            <a:chOff x="8109853" y="4284014"/>
            <a:chExt cx="75298" cy="380098"/>
          </a:xfrm>
        </p:grpSpPr>
        <p:sp>
          <p:nvSpPr>
            <p:cNvPr id="101" name="Oval 100"/>
            <p:cNvSpPr/>
            <p:nvPr/>
          </p:nvSpPr>
          <p:spPr>
            <a:xfrm>
              <a:off x="8109853" y="42840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2" name="Oval 101"/>
            <p:cNvSpPr/>
            <p:nvPr/>
          </p:nvSpPr>
          <p:spPr>
            <a:xfrm>
              <a:off x="8109853" y="44364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Oval 102"/>
            <p:cNvSpPr/>
            <p:nvPr/>
          </p:nvSpPr>
          <p:spPr>
            <a:xfrm>
              <a:off x="8109853" y="4588814"/>
              <a:ext cx="75298" cy="75298"/>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4" name="Group 103"/>
          <p:cNvGrpSpPr/>
          <p:nvPr/>
        </p:nvGrpSpPr>
        <p:grpSpPr>
          <a:xfrm>
            <a:off x="1622898" y="1876156"/>
            <a:ext cx="3352798" cy="4330362"/>
            <a:chOff x="1622898" y="2371456"/>
            <a:chExt cx="3352798" cy="4330362"/>
          </a:xfrm>
        </p:grpSpPr>
        <p:grpSp>
          <p:nvGrpSpPr>
            <p:cNvPr id="105" name="Group 104"/>
            <p:cNvGrpSpPr/>
            <p:nvPr/>
          </p:nvGrpSpPr>
          <p:grpSpPr>
            <a:xfrm>
              <a:off x="1622898" y="2371456"/>
              <a:ext cx="3352798" cy="3805127"/>
              <a:chOff x="1622898" y="2371456"/>
              <a:chExt cx="3352798" cy="3805127"/>
            </a:xfrm>
          </p:grpSpPr>
          <p:sp>
            <p:nvSpPr>
              <p:cNvPr id="107" name="Oval 106"/>
              <p:cNvSpPr/>
              <p:nvPr/>
            </p:nvSpPr>
            <p:spPr>
              <a:xfrm>
                <a:off x="4703553" y="2371456"/>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8" name="Straight Connector 107"/>
              <p:cNvCxnSpPr>
                <a:stCxn id="26" idx="6"/>
                <a:endCxn id="107" idx="2"/>
              </p:cNvCxnSpPr>
              <p:nvPr/>
            </p:nvCxnSpPr>
            <p:spPr>
              <a:xfrm flipV="1">
                <a:off x="1622898" y="2507528"/>
                <a:ext cx="3080655" cy="517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27" idx="6"/>
                <a:endCxn id="107" idx="2"/>
              </p:cNvCxnSpPr>
              <p:nvPr/>
            </p:nvCxnSpPr>
            <p:spPr>
              <a:xfrm flipV="1">
                <a:off x="1622898" y="2507528"/>
                <a:ext cx="3080655" cy="10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28" idx="6"/>
                <a:endCxn id="107" idx="2"/>
              </p:cNvCxnSpPr>
              <p:nvPr/>
            </p:nvCxnSpPr>
            <p:spPr>
              <a:xfrm flipV="1">
                <a:off x="1622898" y="2507528"/>
                <a:ext cx="3080655" cy="156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29" idx="6"/>
                <a:endCxn id="107" idx="2"/>
              </p:cNvCxnSpPr>
              <p:nvPr/>
            </p:nvCxnSpPr>
            <p:spPr>
              <a:xfrm flipV="1">
                <a:off x="1622898" y="2507528"/>
                <a:ext cx="3080655" cy="2093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30" idx="6"/>
                <a:endCxn id="107" idx="2"/>
              </p:cNvCxnSpPr>
              <p:nvPr/>
            </p:nvCxnSpPr>
            <p:spPr>
              <a:xfrm flipV="1">
                <a:off x="1622898" y="2507528"/>
                <a:ext cx="3080655" cy="2618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33" idx="6"/>
                <a:endCxn id="107" idx="2"/>
              </p:cNvCxnSpPr>
              <p:nvPr/>
            </p:nvCxnSpPr>
            <p:spPr>
              <a:xfrm flipV="1">
                <a:off x="1622898" y="2507528"/>
                <a:ext cx="3080655" cy="3143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31" idx="6"/>
                <a:endCxn id="107" idx="2"/>
              </p:cNvCxnSpPr>
              <p:nvPr/>
            </p:nvCxnSpPr>
            <p:spPr>
              <a:xfrm flipV="1">
                <a:off x="1622898" y="2507528"/>
                <a:ext cx="3080655" cy="3669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25" idx="6"/>
                <a:endCxn id="107" idx="2"/>
              </p:cNvCxnSpPr>
              <p:nvPr/>
            </p:nvCxnSpPr>
            <p:spPr>
              <a:xfrm>
                <a:off x="1622898" y="2499931"/>
                <a:ext cx="3080655" cy="759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a:stCxn id="107" idx="2"/>
              <a:endCxn id="32" idx="6"/>
            </p:cNvCxnSpPr>
            <p:nvPr/>
          </p:nvCxnSpPr>
          <p:spPr>
            <a:xfrm flipH="1">
              <a:off x="1622898" y="2507528"/>
              <a:ext cx="3080655" cy="41942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4975696" y="2012228"/>
            <a:ext cx="3785495" cy="2569865"/>
            <a:chOff x="4975696" y="2012228"/>
            <a:chExt cx="3785495" cy="2569865"/>
          </a:xfrm>
        </p:grpSpPr>
        <p:sp>
          <p:nvSpPr>
            <p:cNvPr id="121" name="Oval 120"/>
            <p:cNvSpPr/>
            <p:nvPr/>
          </p:nvSpPr>
          <p:spPr>
            <a:xfrm>
              <a:off x="8489048" y="3800157"/>
              <a:ext cx="272143" cy="27214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4" name="Straight Connector 123"/>
            <p:cNvCxnSpPr>
              <a:stCxn id="66" idx="6"/>
              <a:endCxn id="121" idx="2"/>
            </p:cNvCxnSpPr>
            <p:nvPr/>
          </p:nvCxnSpPr>
          <p:spPr>
            <a:xfrm flipV="1">
              <a:off x="4975696" y="3936229"/>
              <a:ext cx="3513352" cy="645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07" idx="6"/>
              <a:endCxn id="121" idx="2"/>
            </p:cNvCxnSpPr>
            <p:nvPr/>
          </p:nvCxnSpPr>
          <p:spPr>
            <a:xfrm>
              <a:off x="4975696" y="2012228"/>
              <a:ext cx="3513352" cy="192400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9" name="Oval 158"/>
          <p:cNvSpPr/>
          <p:nvPr/>
        </p:nvSpPr>
        <p:spPr>
          <a:xfrm>
            <a:off x="4703550" y="3620622"/>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0" name="Oval 159"/>
          <p:cNvSpPr/>
          <p:nvPr/>
        </p:nvSpPr>
        <p:spPr>
          <a:xfrm>
            <a:off x="4703549" y="2728731"/>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1" name="Oval 160"/>
          <p:cNvSpPr/>
          <p:nvPr/>
        </p:nvSpPr>
        <p:spPr>
          <a:xfrm>
            <a:off x="4703551" y="5988604"/>
            <a:ext cx="272143" cy="2721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6" name="TextBox 115"/>
          <p:cNvSpPr txBox="1"/>
          <p:nvPr/>
        </p:nvSpPr>
        <p:spPr>
          <a:xfrm>
            <a:off x="916285" y="1350579"/>
            <a:ext cx="1141082" cy="369332"/>
          </a:xfrm>
          <a:prstGeom prst="rect">
            <a:avLst/>
          </a:prstGeom>
          <a:noFill/>
        </p:spPr>
        <p:txBody>
          <a:bodyPr wrap="none" rtlCol="0">
            <a:spAutoFit/>
          </a:bodyPr>
          <a:lstStyle/>
          <a:p>
            <a:r>
              <a:rPr lang="en-US" dirty="0"/>
              <a:t>Instance 3</a:t>
            </a:r>
          </a:p>
        </p:txBody>
      </p:sp>
    </p:spTree>
    <p:extLst>
      <p:ext uri="{BB962C8B-B14F-4D97-AF65-F5344CB8AC3E}">
        <p14:creationId xmlns:p14="http://schemas.microsoft.com/office/powerpoint/2010/main" val="406863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5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65"/>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00"/>
                                  </p:stCondLst>
                                  <p:childTnLst>
                                    <p:set>
                                      <p:cBhvr>
                                        <p:cTn id="27" dur="1" fill="hold">
                                          <p:stCondLst>
                                            <p:cond delay="0"/>
                                          </p:stCondLst>
                                        </p:cTn>
                                        <p:tgtEl>
                                          <p:spTgt spid="160"/>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20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0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200"/>
                            </p:stCondLst>
                            <p:childTnLst>
                              <p:par>
                                <p:cTn id="39" presetID="1" presetClass="entr" presetSubtype="0" fill="hold" nodeType="afterEffect">
                                  <p:stCondLst>
                                    <p:cond delay="200"/>
                                  </p:stCondLst>
                                  <p:childTnLst>
                                    <p:set>
                                      <p:cBhvr>
                                        <p:cTn id="40" dur="1" fill="hold">
                                          <p:stCondLst>
                                            <p:cond delay="0"/>
                                          </p:stCondLst>
                                        </p:cTn>
                                        <p:tgtEl>
                                          <p:spTgt spid="120"/>
                                        </p:tgtEl>
                                        <p:attrNameLst>
                                          <p:attrName>style.visibility</p:attrName>
                                        </p:attrNameLst>
                                      </p:cBhvr>
                                      <p:to>
                                        <p:strVal val="visible"/>
                                      </p:to>
                                    </p:set>
                                  </p:childTnLst>
                                </p:cTn>
                              </p:par>
                            </p:childTnLst>
                          </p:cTn>
                        </p:par>
                        <p:par>
                          <p:cTn id="41" fill="hold">
                            <p:stCondLst>
                              <p:cond delay="400"/>
                            </p:stCondLst>
                            <p:childTnLst>
                              <p:par>
                                <p:cTn id="42" presetID="1" presetClass="entr" presetSubtype="0" fill="hold" nodeType="afterEffect">
                                  <p:stCondLst>
                                    <p:cond delay="20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群組 90"/>
          <p:cNvGrpSpPr/>
          <p:nvPr/>
        </p:nvGrpSpPr>
        <p:grpSpPr>
          <a:xfrm>
            <a:off x="2179171" y="1318967"/>
            <a:ext cx="2082280" cy="1961976"/>
            <a:chOff x="518307" y="1043723"/>
            <a:chExt cx="2219144" cy="2237219"/>
          </a:xfrm>
        </p:grpSpPr>
        <p:sp>
          <p:nvSpPr>
            <p:cNvPr id="23" name="橢圓 22"/>
            <p:cNvSpPr/>
            <p:nvPr/>
          </p:nvSpPr>
          <p:spPr>
            <a:xfrm>
              <a:off x="1297764" y="2216925"/>
              <a:ext cx="655982" cy="655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p:nvPr/>
          </p:nvCxnSpPr>
          <p:spPr>
            <a:xfrm flipV="1">
              <a:off x="1429812" y="2348973"/>
              <a:ext cx="391886" cy="391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1642506" y="2872907"/>
              <a:ext cx="0" cy="408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518307" y="1692459"/>
              <a:ext cx="667657" cy="526431"/>
            </a:xfrm>
            <a:prstGeom prst="rect">
              <a:avLst/>
            </a:prstGeom>
            <a:noFill/>
          </p:spPr>
          <p:txBody>
            <a:bodyPr wrap="square" rtlCol="0">
              <a:spAutoFit/>
            </a:bodyPr>
            <a:lstStyle/>
            <a:p>
              <a:pPr algn="ctr"/>
              <a:r>
                <a:rPr lang="en-US" altLang="zh-TW" sz="2400" dirty="0"/>
                <a:t>w</a:t>
              </a:r>
              <a:r>
                <a:rPr lang="en-US" altLang="zh-TW" sz="2400" baseline="-25000" dirty="0"/>
                <a:t>1</a:t>
              </a:r>
              <a:endParaRPr lang="zh-TW" altLang="en-US" sz="2400" baseline="-25000" dirty="0"/>
            </a:p>
          </p:txBody>
        </p:sp>
        <p:sp>
          <p:nvSpPr>
            <p:cNvPr id="27" name="文字方塊 26"/>
            <p:cNvSpPr txBox="1"/>
            <p:nvPr/>
          </p:nvSpPr>
          <p:spPr>
            <a:xfrm>
              <a:off x="2069794" y="1708985"/>
              <a:ext cx="667657" cy="526431"/>
            </a:xfrm>
            <a:prstGeom prst="rect">
              <a:avLst/>
            </a:prstGeom>
            <a:noFill/>
          </p:spPr>
          <p:txBody>
            <a:bodyPr wrap="square" rtlCol="0">
              <a:spAutoFit/>
            </a:bodyPr>
            <a:lstStyle/>
            <a:p>
              <a:pPr algn="ctr"/>
              <a:r>
                <a:rPr lang="en-US" altLang="zh-TW" sz="2400" dirty="0"/>
                <a:t>w</a:t>
              </a:r>
              <a:r>
                <a:rPr lang="en-US" altLang="zh-TW" sz="2400" baseline="-25000" dirty="0"/>
                <a:t>2</a:t>
              </a:r>
              <a:endParaRPr lang="zh-TW" altLang="en-US" sz="2400" baseline="-25000" dirty="0"/>
            </a:p>
          </p:txBody>
        </p:sp>
        <p:cxnSp>
          <p:nvCxnSpPr>
            <p:cNvPr id="28" name="直線單箭頭接點 27"/>
            <p:cNvCxnSpPr>
              <a:endCxn id="23" idx="1"/>
            </p:cNvCxnSpPr>
            <p:nvPr/>
          </p:nvCxnSpPr>
          <p:spPr>
            <a:xfrm>
              <a:off x="822832" y="1510481"/>
              <a:ext cx="570998"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endCxn id="23" idx="7"/>
            </p:cNvCxnSpPr>
            <p:nvPr/>
          </p:nvCxnSpPr>
          <p:spPr>
            <a:xfrm flipH="1">
              <a:off x="1857680" y="1510481"/>
              <a:ext cx="459544"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630834" y="1043723"/>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1</a:t>
              </a:r>
              <a:endParaRPr lang="zh-TW" altLang="en-US" sz="2400" baseline="-25000" dirty="0"/>
            </a:p>
          </p:txBody>
        </p:sp>
        <p:sp>
          <p:nvSpPr>
            <p:cNvPr id="55" name="矩形 54"/>
            <p:cNvSpPr/>
            <p:nvPr/>
          </p:nvSpPr>
          <p:spPr>
            <a:xfrm>
              <a:off x="2133061" y="1065495"/>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2</a:t>
              </a:r>
              <a:endParaRPr lang="zh-TW" altLang="en-US" sz="2400" baseline="-25000" dirty="0"/>
            </a:p>
          </p:txBody>
        </p:sp>
      </p:grpSp>
      <p:grpSp>
        <p:nvGrpSpPr>
          <p:cNvPr id="92" name="群組 91"/>
          <p:cNvGrpSpPr/>
          <p:nvPr/>
        </p:nvGrpSpPr>
        <p:grpSpPr>
          <a:xfrm>
            <a:off x="4752920" y="1334663"/>
            <a:ext cx="2106344" cy="1946279"/>
            <a:chOff x="3116120" y="1037652"/>
            <a:chExt cx="2219144" cy="2243290"/>
          </a:xfrm>
        </p:grpSpPr>
        <p:sp>
          <p:nvSpPr>
            <p:cNvPr id="30" name="橢圓 29"/>
            <p:cNvSpPr/>
            <p:nvPr/>
          </p:nvSpPr>
          <p:spPr>
            <a:xfrm>
              <a:off x="3895577" y="2216925"/>
              <a:ext cx="655982" cy="655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1" name="直線接點 30"/>
            <p:cNvCxnSpPr/>
            <p:nvPr/>
          </p:nvCxnSpPr>
          <p:spPr>
            <a:xfrm flipV="1">
              <a:off x="4027625" y="2348973"/>
              <a:ext cx="391886" cy="391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4240319" y="2872907"/>
              <a:ext cx="0" cy="408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3116120" y="1692459"/>
              <a:ext cx="667657" cy="532117"/>
            </a:xfrm>
            <a:prstGeom prst="rect">
              <a:avLst/>
            </a:prstGeom>
            <a:noFill/>
          </p:spPr>
          <p:txBody>
            <a:bodyPr wrap="square" rtlCol="0">
              <a:spAutoFit/>
            </a:bodyPr>
            <a:lstStyle/>
            <a:p>
              <a:pPr algn="ctr"/>
              <a:r>
                <a:rPr lang="en-US" altLang="zh-TW" sz="2400" dirty="0"/>
                <a:t>w</a:t>
              </a:r>
              <a:r>
                <a:rPr lang="en-US" altLang="zh-TW" sz="2400" baseline="-25000" dirty="0"/>
                <a:t>1</a:t>
              </a:r>
              <a:endParaRPr lang="zh-TW" altLang="en-US" sz="2400" baseline="-25000" dirty="0"/>
            </a:p>
          </p:txBody>
        </p:sp>
        <p:sp>
          <p:nvSpPr>
            <p:cNvPr id="34" name="文字方塊 33"/>
            <p:cNvSpPr txBox="1"/>
            <p:nvPr/>
          </p:nvSpPr>
          <p:spPr>
            <a:xfrm>
              <a:off x="4667607" y="1708985"/>
              <a:ext cx="667657" cy="532117"/>
            </a:xfrm>
            <a:prstGeom prst="rect">
              <a:avLst/>
            </a:prstGeom>
            <a:noFill/>
          </p:spPr>
          <p:txBody>
            <a:bodyPr wrap="square" rtlCol="0">
              <a:spAutoFit/>
            </a:bodyPr>
            <a:lstStyle/>
            <a:p>
              <a:pPr algn="ctr"/>
              <a:r>
                <a:rPr lang="en-US" altLang="zh-TW" sz="2400" dirty="0"/>
                <a:t>w</a:t>
              </a:r>
              <a:r>
                <a:rPr lang="en-US" altLang="zh-TW" sz="2400" baseline="-25000" dirty="0"/>
                <a:t>2</a:t>
              </a:r>
              <a:endParaRPr lang="zh-TW" altLang="en-US" sz="2400" baseline="-25000" dirty="0"/>
            </a:p>
          </p:txBody>
        </p:sp>
        <p:cxnSp>
          <p:nvCxnSpPr>
            <p:cNvPr id="35" name="直線單箭頭接點 34"/>
            <p:cNvCxnSpPr>
              <a:endCxn id="30" idx="1"/>
            </p:cNvCxnSpPr>
            <p:nvPr/>
          </p:nvCxnSpPr>
          <p:spPr>
            <a:xfrm>
              <a:off x="3420645" y="1510481"/>
              <a:ext cx="570998"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endCxn id="30" idx="7"/>
            </p:cNvCxnSpPr>
            <p:nvPr/>
          </p:nvCxnSpPr>
          <p:spPr>
            <a:xfrm flipH="1">
              <a:off x="4455493" y="1510481"/>
              <a:ext cx="459544"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151006" y="1037652"/>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1</a:t>
              </a:r>
              <a:endParaRPr lang="zh-TW" altLang="en-US" sz="2400" baseline="-25000" dirty="0"/>
            </a:p>
          </p:txBody>
        </p:sp>
        <p:sp>
          <p:nvSpPr>
            <p:cNvPr id="57" name="矩形 56"/>
            <p:cNvSpPr/>
            <p:nvPr/>
          </p:nvSpPr>
          <p:spPr>
            <a:xfrm>
              <a:off x="4653233" y="1059424"/>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2</a:t>
              </a:r>
              <a:endParaRPr lang="zh-TW" altLang="en-US" sz="2400" baseline="-25000" dirty="0"/>
            </a:p>
          </p:txBody>
        </p:sp>
        <p:grpSp>
          <p:nvGrpSpPr>
            <p:cNvPr id="51" name="群組 50"/>
            <p:cNvGrpSpPr/>
            <p:nvPr/>
          </p:nvGrpSpPr>
          <p:grpSpPr>
            <a:xfrm>
              <a:off x="3183188" y="1085048"/>
              <a:ext cx="365326" cy="367349"/>
              <a:chOff x="-1866900" y="1906630"/>
              <a:chExt cx="365326" cy="367349"/>
            </a:xfrm>
          </p:grpSpPr>
          <p:cxnSp>
            <p:nvCxnSpPr>
              <p:cNvPr id="52" name="直線接點 51"/>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3" name="群組 92"/>
          <p:cNvGrpSpPr/>
          <p:nvPr/>
        </p:nvGrpSpPr>
        <p:grpSpPr>
          <a:xfrm>
            <a:off x="2146793" y="3717032"/>
            <a:ext cx="2080645" cy="1999212"/>
            <a:chOff x="516672" y="3953754"/>
            <a:chExt cx="2219144" cy="2125361"/>
          </a:xfrm>
        </p:grpSpPr>
        <p:sp>
          <p:nvSpPr>
            <p:cNvPr id="37" name="橢圓 36"/>
            <p:cNvSpPr/>
            <p:nvPr/>
          </p:nvSpPr>
          <p:spPr>
            <a:xfrm>
              <a:off x="1296129" y="5015098"/>
              <a:ext cx="655982" cy="655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接點 37"/>
            <p:cNvCxnSpPr/>
            <p:nvPr/>
          </p:nvCxnSpPr>
          <p:spPr>
            <a:xfrm flipV="1">
              <a:off x="1428177" y="5147146"/>
              <a:ext cx="391886" cy="391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1640871" y="5671080"/>
              <a:ext cx="0" cy="408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516672" y="4490632"/>
              <a:ext cx="667657" cy="490796"/>
            </a:xfrm>
            <a:prstGeom prst="rect">
              <a:avLst/>
            </a:prstGeom>
            <a:noFill/>
          </p:spPr>
          <p:txBody>
            <a:bodyPr wrap="square" rtlCol="0">
              <a:spAutoFit/>
            </a:bodyPr>
            <a:lstStyle/>
            <a:p>
              <a:pPr algn="ctr"/>
              <a:r>
                <a:rPr lang="en-US" altLang="zh-TW" sz="2400" dirty="0"/>
                <a:t>w</a:t>
              </a:r>
              <a:r>
                <a:rPr lang="en-US" altLang="zh-TW" sz="2400" baseline="-25000" dirty="0"/>
                <a:t>1</a:t>
              </a:r>
              <a:endParaRPr lang="zh-TW" altLang="en-US" sz="2400" baseline="-25000" dirty="0"/>
            </a:p>
          </p:txBody>
        </p:sp>
        <p:sp>
          <p:nvSpPr>
            <p:cNvPr id="41" name="文字方塊 40"/>
            <p:cNvSpPr txBox="1"/>
            <p:nvPr/>
          </p:nvSpPr>
          <p:spPr>
            <a:xfrm>
              <a:off x="2068159" y="4507158"/>
              <a:ext cx="667657" cy="490796"/>
            </a:xfrm>
            <a:prstGeom prst="rect">
              <a:avLst/>
            </a:prstGeom>
            <a:noFill/>
          </p:spPr>
          <p:txBody>
            <a:bodyPr wrap="square" rtlCol="0">
              <a:spAutoFit/>
            </a:bodyPr>
            <a:lstStyle/>
            <a:p>
              <a:pPr algn="ctr"/>
              <a:r>
                <a:rPr lang="en-US" altLang="zh-TW" sz="2400" dirty="0"/>
                <a:t>w</a:t>
              </a:r>
              <a:r>
                <a:rPr lang="en-US" altLang="zh-TW" sz="2400" baseline="-25000" dirty="0"/>
                <a:t>2</a:t>
              </a:r>
              <a:endParaRPr lang="zh-TW" altLang="en-US" sz="2400" baseline="-25000" dirty="0"/>
            </a:p>
          </p:txBody>
        </p:sp>
        <p:cxnSp>
          <p:nvCxnSpPr>
            <p:cNvPr id="42" name="直線單箭頭接點 41"/>
            <p:cNvCxnSpPr>
              <a:endCxn id="37" idx="1"/>
            </p:cNvCxnSpPr>
            <p:nvPr/>
          </p:nvCxnSpPr>
          <p:spPr>
            <a:xfrm>
              <a:off x="821197" y="4308654"/>
              <a:ext cx="570998"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endCxn id="37" idx="7"/>
            </p:cNvCxnSpPr>
            <p:nvPr/>
          </p:nvCxnSpPr>
          <p:spPr>
            <a:xfrm flipH="1">
              <a:off x="1856045" y="4308654"/>
              <a:ext cx="459544"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625354" y="3953754"/>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1</a:t>
              </a:r>
              <a:endParaRPr lang="zh-TW" altLang="en-US" sz="2400" baseline="-25000" dirty="0"/>
            </a:p>
          </p:txBody>
        </p:sp>
        <p:sp>
          <p:nvSpPr>
            <p:cNvPr id="59" name="矩形 58"/>
            <p:cNvSpPr/>
            <p:nvPr/>
          </p:nvSpPr>
          <p:spPr>
            <a:xfrm>
              <a:off x="2127581" y="3975526"/>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2</a:t>
              </a:r>
              <a:endParaRPr lang="zh-TW" altLang="en-US" sz="2400" baseline="-25000" dirty="0"/>
            </a:p>
          </p:txBody>
        </p:sp>
        <p:grpSp>
          <p:nvGrpSpPr>
            <p:cNvPr id="62" name="群組 61"/>
            <p:cNvGrpSpPr/>
            <p:nvPr/>
          </p:nvGrpSpPr>
          <p:grpSpPr>
            <a:xfrm>
              <a:off x="2160376" y="4016851"/>
              <a:ext cx="365326" cy="367349"/>
              <a:chOff x="-1866900" y="1906630"/>
              <a:chExt cx="365326" cy="367349"/>
            </a:xfrm>
          </p:grpSpPr>
          <p:cxnSp>
            <p:nvCxnSpPr>
              <p:cNvPr id="63" name="直線接點 62"/>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接點 63"/>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4" name="群組 93"/>
          <p:cNvGrpSpPr/>
          <p:nvPr/>
        </p:nvGrpSpPr>
        <p:grpSpPr>
          <a:xfrm>
            <a:off x="4674842" y="3750796"/>
            <a:ext cx="2152044" cy="1965447"/>
            <a:chOff x="3116120" y="3966571"/>
            <a:chExt cx="2219144" cy="2112544"/>
          </a:xfrm>
        </p:grpSpPr>
        <p:sp>
          <p:nvSpPr>
            <p:cNvPr id="44" name="橢圓 43"/>
            <p:cNvSpPr/>
            <p:nvPr/>
          </p:nvSpPr>
          <p:spPr>
            <a:xfrm>
              <a:off x="3895577" y="5015098"/>
              <a:ext cx="655982" cy="655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5" name="直線接點 44"/>
            <p:cNvCxnSpPr/>
            <p:nvPr/>
          </p:nvCxnSpPr>
          <p:spPr>
            <a:xfrm flipV="1">
              <a:off x="4027625" y="5147146"/>
              <a:ext cx="391886" cy="391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4240319" y="5671080"/>
              <a:ext cx="0" cy="408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3116120" y="4490631"/>
              <a:ext cx="667657" cy="496217"/>
            </a:xfrm>
            <a:prstGeom prst="rect">
              <a:avLst/>
            </a:prstGeom>
            <a:noFill/>
          </p:spPr>
          <p:txBody>
            <a:bodyPr wrap="square" rtlCol="0">
              <a:spAutoFit/>
            </a:bodyPr>
            <a:lstStyle/>
            <a:p>
              <a:pPr algn="ctr"/>
              <a:r>
                <a:rPr lang="en-US" altLang="zh-TW" sz="2400" dirty="0"/>
                <a:t>w</a:t>
              </a:r>
              <a:r>
                <a:rPr lang="en-US" altLang="zh-TW" sz="2400" baseline="-25000" dirty="0"/>
                <a:t>1</a:t>
              </a:r>
              <a:endParaRPr lang="zh-TW" altLang="en-US" sz="2400" baseline="-25000" dirty="0"/>
            </a:p>
          </p:txBody>
        </p:sp>
        <p:sp>
          <p:nvSpPr>
            <p:cNvPr id="48" name="文字方塊 47"/>
            <p:cNvSpPr txBox="1"/>
            <p:nvPr/>
          </p:nvSpPr>
          <p:spPr>
            <a:xfrm>
              <a:off x="4667607" y="4507158"/>
              <a:ext cx="667657" cy="496217"/>
            </a:xfrm>
            <a:prstGeom prst="rect">
              <a:avLst/>
            </a:prstGeom>
            <a:noFill/>
          </p:spPr>
          <p:txBody>
            <a:bodyPr wrap="square" rtlCol="0">
              <a:spAutoFit/>
            </a:bodyPr>
            <a:lstStyle/>
            <a:p>
              <a:pPr algn="ctr"/>
              <a:r>
                <a:rPr lang="en-US" altLang="zh-TW" sz="2400" dirty="0"/>
                <a:t>w</a:t>
              </a:r>
              <a:r>
                <a:rPr lang="en-US" altLang="zh-TW" sz="2400" baseline="-25000" dirty="0"/>
                <a:t>2</a:t>
              </a:r>
              <a:endParaRPr lang="zh-TW" altLang="en-US" sz="2400" baseline="-25000" dirty="0"/>
            </a:p>
          </p:txBody>
        </p:sp>
        <p:cxnSp>
          <p:nvCxnSpPr>
            <p:cNvPr id="49" name="直線單箭頭接點 48"/>
            <p:cNvCxnSpPr>
              <a:endCxn id="44" idx="1"/>
            </p:cNvCxnSpPr>
            <p:nvPr/>
          </p:nvCxnSpPr>
          <p:spPr>
            <a:xfrm>
              <a:off x="3420645" y="4308654"/>
              <a:ext cx="570998"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endCxn id="44" idx="7"/>
            </p:cNvCxnSpPr>
            <p:nvPr/>
          </p:nvCxnSpPr>
          <p:spPr>
            <a:xfrm flipH="1">
              <a:off x="4455493" y="4308654"/>
              <a:ext cx="459544"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3249189" y="3966571"/>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1</a:t>
              </a:r>
              <a:endParaRPr lang="zh-TW" altLang="en-US" sz="2400" baseline="-25000" dirty="0"/>
            </a:p>
          </p:txBody>
        </p:sp>
        <p:sp>
          <p:nvSpPr>
            <p:cNvPr id="61" name="矩形 60"/>
            <p:cNvSpPr/>
            <p:nvPr/>
          </p:nvSpPr>
          <p:spPr>
            <a:xfrm>
              <a:off x="4751416" y="3988343"/>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2</a:t>
              </a:r>
              <a:endParaRPr lang="zh-TW" altLang="en-US" sz="2400" baseline="-25000" dirty="0"/>
            </a:p>
          </p:txBody>
        </p:sp>
        <p:grpSp>
          <p:nvGrpSpPr>
            <p:cNvPr id="65" name="群組 64"/>
            <p:cNvGrpSpPr/>
            <p:nvPr/>
          </p:nvGrpSpPr>
          <p:grpSpPr>
            <a:xfrm>
              <a:off x="3287458" y="4011452"/>
              <a:ext cx="365326" cy="367349"/>
              <a:chOff x="-1866900" y="1906630"/>
              <a:chExt cx="365326" cy="367349"/>
            </a:xfrm>
          </p:grpSpPr>
          <p:cxnSp>
            <p:nvCxnSpPr>
              <p:cNvPr id="66" name="直線接點 65"/>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群組 67"/>
            <p:cNvGrpSpPr/>
            <p:nvPr/>
          </p:nvGrpSpPr>
          <p:grpSpPr>
            <a:xfrm>
              <a:off x="4829126" y="4065141"/>
              <a:ext cx="365326" cy="367349"/>
              <a:chOff x="-1866900" y="1906630"/>
              <a:chExt cx="365326" cy="367349"/>
            </a:xfrm>
          </p:grpSpPr>
          <p:cxnSp>
            <p:nvCxnSpPr>
              <p:cNvPr id="69" name="直線接點 68"/>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1" name="文字方塊 70"/>
          <p:cNvSpPr txBox="1"/>
          <p:nvPr/>
        </p:nvSpPr>
        <p:spPr>
          <a:xfrm>
            <a:off x="2040674" y="3231040"/>
            <a:ext cx="2248397" cy="461665"/>
          </a:xfrm>
          <a:prstGeom prst="rect">
            <a:avLst/>
          </a:prstGeom>
          <a:noFill/>
        </p:spPr>
        <p:txBody>
          <a:bodyPr wrap="square" rtlCol="0">
            <a:spAutoFit/>
          </a:bodyPr>
          <a:lstStyle/>
          <a:p>
            <a:pPr algn="ctr"/>
            <a:r>
              <a:rPr lang="en-US" altLang="zh-TW" sz="2400" dirty="0"/>
              <a:t>z=w</a:t>
            </a:r>
            <a:r>
              <a:rPr lang="en-US" altLang="zh-TW" sz="2400" baseline="-25000" dirty="0"/>
              <a:t>1</a:t>
            </a:r>
            <a:r>
              <a:rPr lang="en-US" altLang="zh-TW" sz="2400" dirty="0"/>
              <a:t>x</a:t>
            </a:r>
            <a:r>
              <a:rPr lang="en-US" altLang="zh-TW" sz="2400" baseline="-25000" dirty="0"/>
              <a:t>1</a:t>
            </a:r>
            <a:r>
              <a:rPr lang="en-US" altLang="zh-TW" sz="2400" dirty="0"/>
              <a:t>+w</a:t>
            </a:r>
            <a:r>
              <a:rPr lang="en-US" altLang="zh-TW" sz="2400" baseline="-25000" dirty="0"/>
              <a:t>2</a:t>
            </a:r>
            <a:r>
              <a:rPr lang="en-US" altLang="zh-TW" sz="2400" dirty="0"/>
              <a:t>x</a:t>
            </a:r>
            <a:r>
              <a:rPr lang="en-US" altLang="zh-TW" sz="2400" baseline="-25000" dirty="0"/>
              <a:t>2</a:t>
            </a:r>
            <a:endParaRPr lang="zh-TW" altLang="en-US" sz="2400" baseline="-25000" dirty="0"/>
          </a:p>
        </p:txBody>
      </p:sp>
      <p:sp>
        <p:nvSpPr>
          <p:cNvPr id="72" name="文字方塊 71"/>
          <p:cNvSpPr txBox="1"/>
          <p:nvPr/>
        </p:nvSpPr>
        <p:spPr>
          <a:xfrm>
            <a:off x="4610869" y="3233367"/>
            <a:ext cx="2248397" cy="461665"/>
          </a:xfrm>
          <a:prstGeom prst="rect">
            <a:avLst/>
          </a:prstGeom>
          <a:noFill/>
        </p:spPr>
        <p:txBody>
          <a:bodyPr wrap="square" rtlCol="0">
            <a:spAutoFit/>
          </a:bodyPr>
          <a:lstStyle/>
          <a:p>
            <a:pPr algn="ctr"/>
            <a:r>
              <a:rPr lang="en-US" altLang="zh-TW" sz="2400" dirty="0"/>
              <a:t>z=w</a:t>
            </a:r>
            <a:r>
              <a:rPr lang="en-US" altLang="zh-TW" sz="2400" baseline="-25000" dirty="0"/>
              <a:t>2</a:t>
            </a:r>
            <a:r>
              <a:rPr lang="en-US" altLang="zh-TW" sz="2400" dirty="0"/>
              <a:t>x</a:t>
            </a:r>
            <a:r>
              <a:rPr lang="en-US" altLang="zh-TW" sz="2400" baseline="-25000" dirty="0"/>
              <a:t>2</a:t>
            </a:r>
            <a:endParaRPr lang="zh-TW" altLang="en-US" sz="2400" baseline="-25000" dirty="0"/>
          </a:p>
        </p:txBody>
      </p:sp>
      <p:sp>
        <p:nvSpPr>
          <p:cNvPr id="73" name="文字方塊 72"/>
          <p:cNvSpPr txBox="1"/>
          <p:nvPr/>
        </p:nvSpPr>
        <p:spPr>
          <a:xfrm>
            <a:off x="1991545" y="5680989"/>
            <a:ext cx="2248397" cy="461665"/>
          </a:xfrm>
          <a:prstGeom prst="rect">
            <a:avLst/>
          </a:prstGeom>
          <a:noFill/>
        </p:spPr>
        <p:txBody>
          <a:bodyPr wrap="square" rtlCol="0">
            <a:spAutoFit/>
          </a:bodyPr>
          <a:lstStyle/>
          <a:p>
            <a:pPr algn="ctr"/>
            <a:r>
              <a:rPr lang="en-US" altLang="zh-TW" sz="2400" dirty="0"/>
              <a:t>z=w</a:t>
            </a:r>
            <a:r>
              <a:rPr lang="en-US" altLang="zh-TW" sz="2400" baseline="-25000" dirty="0"/>
              <a:t>1</a:t>
            </a:r>
            <a:r>
              <a:rPr lang="en-US" altLang="zh-TW" sz="2400" dirty="0"/>
              <a:t>x</a:t>
            </a:r>
            <a:r>
              <a:rPr lang="en-US" altLang="zh-TW" sz="2400" baseline="-25000" dirty="0"/>
              <a:t>1</a:t>
            </a:r>
            <a:endParaRPr lang="zh-TW" altLang="en-US" sz="2400" baseline="-25000" dirty="0"/>
          </a:p>
        </p:txBody>
      </p:sp>
      <p:sp>
        <p:nvSpPr>
          <p:cNvPr id="74" name="文字方塊 73"/>
          <p:cNvSpPr txBox="1"/>
          <p:nvPr/>
        </p:nvSpPr>
        <p:spPr>
          <a:xfrm>
            <a:off x="4607744" y="5720746"/>
            <a:ext cx="2248397" cy="461665"/>
          </a:xfrm>
          <a:prstGeom prst="rect">
            <a:avLst/>
          </a:prstGeom>
          <a:noFill/>
        </p:spPr>
        <p:txBody>
          <a:bodyPr wrap="square" rtlCol="0">
            <a:spAutoFit/>
          </a:bodyPr>
          <a:lstStyle/>
          <a:p>
            <a:pPr algn="ctr"/>
            <a:r>
              <a:rPr lang="en-US" altLang="zh-TW" sz="2400" dirty="0"/>
              <a:t>z=0</a:t>
            </a:r>
            <a:endParaRPr lang="zh-TW" altLang="en-US" sz="2400" baseline="-25000" dirty="0"/>
          </a:p>
        </p:txBody>
      </p:sp>
      <p:sp>
        <p:nvSpPr>
          <p:cNvPr id="75" name="橢圓 74"/>
          <p:cNvSpPr/>
          <p:nvPr/>
        </p:nvSpPr>
        <p:spPr>
          <a:xfrm>
            <a:off x="9798011" y="4391192"/>
            <a:ext cx="655982" cy="655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6" name="直線接點 75"/>
          <p:cNvCxnSpPr/>
          <p:nvPr/>
        </p:nvCxnSpPr>
        <p:spPr>
          <a:xfrm flipV="1">
            <a:off x="9930059" y="4523240"/>
            <a:ext cx="391886" cy="391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10142753" y="5047176"/>
            <a:ext cx="0" cy="408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9101326" y="3212976"/>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1</a:t>
            </a:r>
            <a:endParaRPr lang="zh-TW" altLang="en-US" sz="2400" baseline="-25000" dirty="0"/>
          </a:p>
        </p:txBody>
      </p:sp>
      <p:sp>
        <p:nvSpPr>
          <p:cNvPr id="79" name="矩形 78"/>
          <p:cNvSpPr/>
          <p:nvPr/>
        </p:nvSpPr>
        <p:spPr>
          <a:xfrm>
            <a:off x="10603553" y="3234748"/>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2</a:t>
            </a:r>
            <a:endParaRPr lang="zh-TW" altLang="en-US" sz="2400" baseline="-25000" dirty="0"/>
          </a:p>
        </p:txBody>
      </p:sp>
      <p:sp>
        <p:nvSpPr>
          <p:cNvPr id="80" name="文字方塊 79"/>
          <p:cNvSpPr txBox="1"/>
          <p:nvPr/>
        </p:nvSpPr>
        <p:spPr>
          <a:xfrm>
            <a:off x="9018556" y="3866728"/>
            <a:ext cx="667657" cy="461665"/>
          </a:xfrm>
          <a:prstGeom prst="rect">
            <a:avLst/>
          </a:prstGeom>
          <a:noFill/>
        </p:spPr>
        <p:txBody>
          <a:bodyPr wrap="square" rtlCol="0">
            <a:spAutoFit/>
          </a:bodyPr>
          <a:lstStyle/>
          <a:p>
            <a:pPr algn="ctr"/>
            <a:r>
              <a:rPr lang="en-US" altLang="zh-TW" sz="2400" dirty="0"/>
              <a:t>w</a:t>
            </a:r>
            <a:r>
              <a:rPr lang="en-US" altLang="zh-TW" sz="2400" baseline="-25000" dirty="0"/>
              <a:t>1</a:t>
            </a:r>
            <a:endParaRPr lang="zh-TW" altLang="en-US" sz="2400" baseline="-25000" dirty="0"/>
          </a:p>
        </p:txBody>
      </p:sp>
      <p:sp>
        <p:nvSpPr>
          <p:cNvPr id="81" name="文字方塊 80"/>
          <p:cNvSpPr txBox="1"/>
          <p:nvPr/>
        </p:nvSpPr>
        <p:spPr>
          <a:xfrm>
            <a:off x="10810319" y="3903132"/>
            <a:ext cx="667657" cy="461665"/>
          </a:xfrm>
          <a:prstGeom prst="rect">
            <a:avLst/>
          </a:prstGeom>
          <a:noFill/>
        </p:spPr>
        <p:txBody>
          <a:bodyPr wrap="square" rtlCol="0">
            <a:spAutoFit/>
          </a:bodyPr>
          <a:lstStyle/>
          <a:p>
            <a:pPr algn="ctr"/>
            <a:r>
              <a:rPr lang="en-US" altLang="zh-TW" sz="2400" dirty="0"/>
              <a:t>w</a:t>
            </a:r>
            <a:r>
              <a:rPr lang="en-US" altLang="zh-TW" sz="2400" baseline="-25000" dirty="0"/>
              <a:t>2</a:t>
            </a:r>
            <a:endParaRPr lang="zh-TW" altLang="en-US" sz="2400" baseline="-25000" dirty="0"/>
          </a:p>
        </p:txBody>
      </p:sp>
      <p:cxnSp>
        <p:nvCxnSpPr>
          <p:cNvPr id="83" name="直線單箭頭接點 82"/>
          <p:cNvCxnSpPr>
            <a:endCxn id="75" idx="1"/>
          </p:cNvCxnSpPr>
          <p:nvPr/>
        </p:nvCxnSpPr>
        <p:spPr>
          <a:xfrm>
            <a:off x="9323079" y="3684748"/>
            <a:ext cx="570998"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75" idx="7"/>
          </p:cNvCxnSpPr>
          <p:nvPr/>
        </p:nvCxnSpPr>
        <p:spPr>
          <a:xfrm flipH="1">
            <a:off x="10357927" y="3684748"/>
            <a:ext cx="459544"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文字方塊 84"/>
              <p:cNvSpPr txBox="1"/>
              <p:nvPr/>
            </p:nvSpPr>
            <p:spPr>
              <a:xfrm>
                <a:off x="8938417" y="3746629"/>
                <a:ext cx="23884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solidFill>
                                <a:srgbClr val="FF0000"/>
                              </a:solidFill>
                              <a:latin typeface="Cambria Math" panose="02040503050406030204" pitchFamily="18" charset="0"/>
                            </a:rPr>
                          </m:ctrlPr>
                        </m:fPr>
                        <m:num>
                          <m:r>
                            <a:rPr lang="en-US" altLang="zh-TW" sz="2400" i="1">
                              <a:solidFill>
                                <a:srgbClr val="FF0000"/>
                              </a:solidFill>
                              <a:latin typeface="Cambria Math" panose="02040503050406030204" pitchFamily="18" charset="0"/>
                            </a:rPr>
                            <m:t>1</m:t>
                          </m:r>
                        </m:num>
                        <m:den>
                          <m:r>
                            <a:rPr lang="en-US" altLang="zh-TW" sz="2400" i="1">
                              <a:solidFill>
                                <a:srgbClr val="FF0000"/>
                              </a:solidFill>
                              <a:latin typeface="Cambria Math" panose="02040503050406030204" pitchFamily="18" charset="0"/>
                            </a:rPr>
                            <m:t>2</m:t>
                          </m:r>
                        </m:den>
                      </m:f>
                    </m:oMath>
                  </m:oMathPara>
                </a14:m>
                <a:endParaRPr lang="zh-TW" altLang="en-US" sz="2400" dirty="0">
                  <a:solidFill>
                    <a:srgbClr val="FF0000"/>
                  </a:solidFill>
                </a:endParaRPr>
              </a:p>
            </p:txBody>
          </p:sp>
        </mc:Choice>
        <mc:Fallback xmlns="">
          <p:sp>
            <p:nvSpPr>
              <p:cNvPr id="85" name="文字方塊 84"/>
              <p:cNvSpPr txBox="1">
                <a:spLocks noRot="1" noChangeAspect="1" noMove="1" noResize="1" noEditPoints="1" noAdjustHandles="1" noChangeArrowheads="1" noChangeShapeType="1" noTextEdit="1"/>
              </p:cNvSpPr>
              <p:nvPr/>
            </p:nvSpPr>
            <p:spPr>
              <a:xfrm>
                <a:off x="8938417" y="3746629"/>
                <a:ext cx="238848" cy="691471"/>
              </a:xfrm>
              <a:prstGeom prst="rect">
                <a:avLst/>
              </a:prstGeom>
              <a:blipFill>
                <a:blip r:embed="rId2"/>
                <a:stretch>
                  <a:fillRect l="-25000" t="-1818" r="-30000" b="-14545"/>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86" name="文字方塊 85"/>
              <p:cNvSpPr txBox="1"/>
              <p:nvPr/>
            </p:nvSpPr>
            <p:spPr>
              <a:xfrm>
                <a:off x="10718752" y="3788228"/>
                <a:ext cx="23884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solidFill>
                                <a:srgbClr val="FF0000"/>
                              </a:solidFill>
                              <a:latin typeface="Cambria Math" panose="02040503050406030204" pitchFamily="18" charset="0"/>
                            </a:rPr>
                          </m:ctrlPr>
                        </m:fPr>
                        <m:num>
                          <m:r>
                            <a:rPr lang="en-US" altLang="zh-TW" sz="2400" i="1">
                              <a:solidFill>
                                <a:srgbClr val="FF0000"/>
                              </a:solidFill>
                              <a:latin typeface="Cambria Math" panose="02040503050406030204" pitchFamily="18" charset="0"/>
                            </a:rPr>
                            <m:t>1</m:t>
                          </m:r>
                        </m:num>
                        <m:den>
                          <m:r>
                            <a:rPr lang="en-US" altLang="zh-TW" sz="2400" i="1">
                              <a:solidFill>
                                <a:srgbClr val="FF0000"/>
                              </a:solidFill>
                              <a:latin typeface="Cambria Math" panose="02040503050406030204" pitchFamily="18" charset="0"/>
                            </a:rPr>
                            <m:t>2</m:t>
                          </m:r>
                        </m:den>
                      </m:f>
                    </m:oMath>
                  </m:oMathPara>
                </a14:m>
                <a:endParaRPr lang="zh-TW" altLang="en-US" sz="2400" dirty="0">
                  <a:solidFill>
                    <a:srgbClr val="FF0000"/>
                  </a:solidFill>
                </a:endParaRPr>
              </a:p>
            </p:txBody>
          </p:sp>
        </mc:Choice>
        <mc:Fallback xmlns="">
          <p:sp>
            <p:nvSpPr>
              <p:cNvPr id="86" name="文字方塊 85"/>
              <p:cNvSpPr txBox="1">
                <a:spLocks noRot="1" noChangeAspect="1" noMove="1" noResize="1" noEditPoints="1" noAdjustHandles="1" noChangeArrowheads="1" noChangeShapeType="1" noTextEdit="1"/>
              </p:cNvSpPr>
              <p:nvPr/>
            </p:nvSpPr>
            <p:spPr>
              <a:xfrm>
                <a:off x="10718752" y="3788228"/>
                <a:ext cx="238848" cy="691471"/>
              </a:xfrm>
              <a:prstGeom prst="rect">
                <a:avLst/>
              </a:prstGeom>
              <a:blipFill>
                <a:blip r:embed="rId3"/>
                <a:stretch>
                  <a:fillRect l="-23810" r="-23810" b="-14545"/>
                </a:stretch>
              </a:blipFill>
            </p:spPr>
            <p:txBody>
              <a:bodyPr/>
              <a:lstStyle/>
              <a:p>
                <a:r>
                  <a:rPr lang="en-CY">
                    <a:noFill/>
                  </a:rPr>
                  <a:t> </a:t>
                </a:r>
              </a:p>
            </p:txBody>
          </p:sp>
        </mc:Fallback>
      </mc:AlternateContent>
      <p:grpSp>
        <p:nvGrpSpPr>
          <p:cNvPr id="90" name="群組 89"/>
          <p:cNvGrpSpPr/>
          <p:nvPr/>
        </p:nvGrpSpPr>
        <p:grpSpPr>
          <a:xfrm>
            <a:off x="9111821" y="237114"/>
            <a:ext cx="2307401" cy="2783160"/>
            <a:chOff x="6096841" y="288909"/>
            <a:chExt cx="2432630" cy="2873769"/>
          </a:xfrm>
        </p:grpSpPr>
        <p:grpSp>
          <p:nvGrpSpPr>
            <p:cNvPr id="87" name="群組 86"/>
            <p:cNvGrpSpPr/>
            <p:nvPr/>
          </p:nvGrpSpPr>
          <p:grpSpPr>
            <a:xfrm>
              <a:off x="6205708" y="468942"/>
              <a:ext cx="2248397" cy="2620143"/>
              <a:chOff x="6310492" y="287501"/>
              <a:chExt cx="2248397" cy="2620143"/>
            </a:xfrm>
          </p:grpSpPr>
          <p:sp>
            <p:nvSpPr>
              <p:cNvPr id="6" name="橢圓 5"/>
              <p:cNvSpPr/>
              <p:nvPr/>
            </p:nvSpPr>
            <p:spPr>
              <a:xfrm>
                <a:off x="7089949" y="1465717"/>
                <a:ext cx="655982" cy="655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p:cNvCxnSpPr/>
              <p:nvPr/>
            </p:nvCxnSpPr>
            <p:spPr>
              <a:xfrm flipV="1">
                <a:off x="7221997" y="1597765"/>
                <a:ext cx="391886" cy="391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7434691" y="2121699"/>
                <a:ext cx="0" cy="408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393264" y="287501"/>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1</a:t>
                </a:r>
                <a:endParaRPr lang="zh-TW" altLang="en-US" sz="2400" baseline="-25000" dirty="0"/>
              </a:p>
            </p:txBody>
          </p:sp>
          <p:sp>
            <p:nvSpPr>
              <p:cNvPr id="14" name="矩形 13"/>
              <p:cNvSpPr/>
              <p:nvPr/>
            </p:nvSpPr>
            <p:spPr>
              <a:xfrm>
                <a:off x="7895491" y="309273"/>
                <a:ext cx="450000" cy="45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dirty="0"/>
                  <a:t>x</a:t>
                </a:r>
                <a:r>
                  <a:rPr lang="en-US" altLang="zh-TW" sz="2400" baseline="-25000" dirty="0"/>
                  <a:t>2</a:t>
                </a:r>
                <a:endParaRPr lang="zh-TW" altLang="en-US" sz="2400" baseline="-25000" dirty="0"/>
              </a:p>
            </p:txBody>
          </p:sp>
          <p:sp>
            <p:nvSpPr>
              <p:cNvPr id="15" name="文字方塊 14"/>
              <p:cNvSpPr txBox="1"/>
              <p:nvPr/>
            </p:nvSpPr>
            <p:spPr>
              <a:xfrm>
                <a:off x="6310492" y="941251"/>
                <a:ext cx="667657" cy="476695"/>
              </a:xfrm>
              <a:prstGeom prst="rect">
                <a:avLst/>
              </a:prstGeom>
              <a:noFill/>
            </p:spPr>
            <p:txBody>
              <a:bodyPr wrap="square" rtlCol="0">
                <a:spAutoFit/>
              </a:bodyPr>
              <a:lstStyle/>
              <a:p>
                <a:pPr algn="ctr"/>
                <a:r>
                  <a:rPr lang="en-US" altLang="zh-TW" sz="2400" dirty="0"/>
                  <a:t>w</a:t>
                </a:r>
                <a:r>
                  <a:rPr lang="en-US" altLang="zh-TW" sz="2400" baseline="-25000" dirty="0"/>
                  <a:t>1</a:t>
                </a:r>
                <a:endParaRPr lang="zh-TW" altLang="en-US" sz="2400" baseline="-25000" dirty="0"/>
              </a:p>
            </p:txBody>
          </p:sp>
          <p:sp>
            <p:nvSpPr>
              <p:cNvPr id="16" name="文字方塊 15"/>
              <p:cNvSpPr txBox="1"/>
              <p:nvPr/>
            </p:nvSpPr>
            <p:spPr>
              <a:xfrm>
                <a:off x="7861979" y="957778"/>
                <a:ext cx="667657" cy="476695"/>
              </a:xfrm>
              <a:prstGeom prst="rect">
                <a:avLst/>
              </a:prstGeom>
              <a:noFill/>
            </p:spPr>
            <p:txBody>
              <a:bodyPr wrap="square" rtlCol="0">
                <a:spAutoFit/>
              </a:bodyPr>
              <a:lstStyle/>
              <a:p>
                <a:pPr algn="ctr"/>
                <a:r>
                  <a:rPr lang="en-US" altLang="zh-TW" sz="2400" dirty="0"/>
                  <a:t>w</a:t>
                </a:r>
                <a:r>
                  <a:rPr lang="en-US" altLang="zh-TW" sz="2400" baseline="-25000" dirty="0"/>
                  <a:t>2</a:t>
                </a:r>
                <a:endParaRPr lang="zh-TW" altLang="en-US" sz="2400" baseline="-25000" dirty="0"/>
              </a:p>
            </p:txBody>
          </p:sp>
          <p:sp>
            <p:nvSpPr>
              <p:cNvPr id="17" name="文字方塊 16"/>
              <p:cNvSpPr txBox="1"/>
              <p:nvPr/>
            </p:nvSpPr>
            <p:spPr>
              <a:xfrm>
                <a:off x="6310492" y="2430949"/>
                <a:ext cx="2248397" cy="476695"/>
              </a:xfrm>
              <a:prstGeom prst="rect">
                <a:avLst/>
              </a:prstGeom>
              <a:noFill/>
            </p:spPr>
            <p:txBody>
              <a:bodyPr wrap="square" rtlCol="0">
                <a:spAutoFit/>
              </a:bodyPr>
              <a:lstStyle/>
              <a:p>
                <a:pPr algn="ctr"/>
                <a:r>
                  <a:rPr lang="en-US" altLang="zh-TW" sz="2400" dirty="0"/>
                  <a:t>z=w</a:t>
                </a:r>
                <a:r>
                  <a:rPr lang="en-US" altLang="zh-TW" sz="2400" baseline="-25000" dirty="0"/>
                  <a:t>1</a:t>
                </a:r>
                <a:r>
                  <a:rPr lang="en-US" altLang="zh-TW" sz="2400" dirty="0"/>
                  <a:t>x</a:t>
                </a:r>
                <a:r>
                  <a:rPr lang="en-US" altLang="zh-TW" sz="2400" baseline="-25000" dirty="0"/>
                  <a:t>1</a:t>
                </a:r>
                <a:r>
                  <a:rPr lang="en-US" altLang="zh-TW" sz="2400" dirty="0"/>
                  <a:t>+w</a:t>
                </a:r>
                <a:r>
                  <a:rPr lang="en-US" altLang="zh-TW" sz="2400" baseline="-25000" dirty="0"/>
                  <a:t>2</a:t>
                </a:r>
                <a:r>
                  <a:rPr lang="en-US" altLang="zh-TW" sz="2400" dirty="0"/>
                  <a:t>x</a:t>
                </a:r>
                <a:r>
                  <a:rPr lang="en-US" altLang="zh-TW" sz="2400" baseline="-25000" dirty="0"/>
                  <a:t>2</a:t>
                </a:r>
                <a:endParaRPr lang="zh-TW" altLang="en-US" sz="2400" baseline="-25000" dirty="0"/>
              </a:p>
            </p:txBody>
          </p:sp>
          <p:cxnSp>
            <p:nvCxnSpPr>
              <p:cNvPr id="19" name="直線單箭頭接點 18"/>
              <p:cNvCxnSpPr>
                <a:endCxn id="6" idx="1"/>
              </p:cNvCxnSpPr>
              <p:nvPr/>
            </p:nvCxnSpPr>
            <p:spPr>
              <a:xfrm>
                <a:off x="6615017" y="759273"/>
                <a:ext cx="570998"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6" idx="7"/>
              </p:cNvCxnSpPr>
              <p:nvPr/>
            </p:nvCxnSpPr>
            <p:spPr>
              <a:xfrm flipH="1">
                <a:off x="7649865" y="759273"/>
                <a:ext cx="459544" cy="80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矩形 87"/>
            <p:cNvSpPr/>
            <p:nvPr/>
          </p:nvSpPr>
          <p:spPr>
            <a:xfrm>
              <a:off x="6096841" y="288909"/>
              <a:ext cx="2432630" cy="287376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89" name="文字方塊 88"/>
              <p:cNvSpPr txBox="1"/>
              <p:nvPr/>
            </p:nvSpPr>
            <p:spPr>
              <a:xfrm>
                <a:off x="8712568" y="5299165"/>
                <a:ext cx="2784032"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r>
                        <a:rPr lang="en-US" altLang="zh-TW" sz="2400" i="1">
                          <a:latin typeface="Cambria Math" panose="02040503050406030204" pitchFamily="18" charset="0"/>
                        </a:rPr>
                        <m:t>=</m:t>
                      </m:r>
                      <m:f>
                        <m:fPr>
                          <m:ctrlPr>
                            <a:rPr lang="en-US" altLang="zh-TW" sz="2400" i="1">
                              <a:solidFill>
                                <a:srgbClr val="FF0000"/>
                              </a:solidFill>
                              <a:latin typeface="Cambria Math" panose="02040503050406030204" pitchFamily="18" charset="0"/>
                            </a:rPr>
                          </m:ctrlPr>
                        </m:fPr>
                        <m:num>
                          <m:r>
                            <a:rPr lang="en-US" altLang="zh-TW" sz="2400" i="1">
                              <a:solidFill>
                                <a:srgbClr val="FF0000"/>
                              </a:solidFill>
                              <a:latin typeface="Cambria Math" panose="02040503050406030204" pitchFamily="18" charset="0"/>
                            </a:rPr>
                            <m:t>1</m:t>
                          </m:r>
                        </m:num>
                        <m:den>
                          <m:r>
                            <a:rPr lang="en-US" altLang="zh-TW" sz="2400" i="1">
                              <a:solidFill>
                                <a:srgbClr val="FF0000"/>
                              </a:solidFill>
                              <a:latin typeface="Cambria Math" panose="02040503050406030204" pitchFamily="18" charset="0"/>
                            </a:rPr>
                            <m:t>2</m:t>
                          </m:r>
                        </m:den>
                      </m:f>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f>
                        <m:fPr>
                          <m:ctrlPr>
                            <a:rPr lang="en-US" altLang="zh-TW" sz="2400" i="1">
                              <a:solidFill>
                                <a:srgbClr val="FF0000"/>
                              </a:solidFill>
                              <a:latin typeface="Cambria Math" panose="02040503050406030204" pitchFamily="18" charset="0"/>
                            </a:rPr>
                          </m:ctrlPr>
                        </m:fPr>
                        <m:num>
                          <m:r>
                            <a:rPr lang="en-US" altLang="zh-TW" sz="2400" i="1">
                              <a:solidFill>
                                <a:srgbClr val="FF0000"/>
                              </a:solidFill>
                              <a:latin typeface="Cambria Math" panose="02040503050406030204" pitchFamily="18" charset="0"/>
                            </a:rPr>
                            <m:t>1</m:t>
                          </m:r>
                        </m:num>
                        <m:den>
                          <m:r>
                            <a:rPr lang="en-US" altLang="zh-TW" sz="2400" i="1">
                              <a:solidFill>
                                <a:srgbClr val="FF0000"/>
                              </a:solidFill>
                              <a:latin typeface="Cambria Math" panose="02040503050406030204" pitchFamily="18" charset="0"/>
                            </a:rPr>
                            <m:t>2</m:t>
                          </m:r>
                        </m:den>
                      </m:f>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8712568" y="5299165"/>
                <a:ext cx="2784032" cy="691471"/>
              </a:xfrm>
              <a:prstGeom prst="rect">
                <a:avLst/>
              </a:prstGeom>
              <a:blipFill>
                <a:blip r:embed="rId4"/>
                <a:stretch>
                  <a:fillRect t="-1818" b="-14545"/>
                </a:stretch>
              </a:blipFill>
            </p:spPr>
            <p:txBody>
              <a:bodyPr/>
              <a:lstStyle/>
              <a:p>
                <a:r>
                  <a:rPr lang="en-CY">
                    <a:noFill/>
                  </a:rPr>
                  <a:t> </a:t>
                </a:r>
              </a:p>
            </p:txBody>
          </p:sp>
        </mc:Fallback>
      </mc:AlternateContent>
      <p:sp>
        <p:nvSpPr>
          <p:cNvPr id="96" name="Title 1">
            <a:extLst>
              <a:ext uri="{FF2B5EF4-FFF2-40B4-BE49-F238E27FC236}">
                <a16:creationId xmlns:a16="http://schemas.microsoft.com/office/drawing/2014/main" id="{076F84C8-8583-41E8-BF2B-9CB8CF663DA4}"/>
              </a:ext>
            </a:extLst>
          </p:cNvPr>
          <p:cNvSpPr>
            <a:spLocks noGrp="1"/>
          </p:cNvSpPr>
          <p:nvPr>
            <p:ph type="title"/>
          </p:nvPr>
        </p:nvSpPr>
        <p:spPr>
          <a:xfrm>
            <a:off x="1051341" y="327033"/>
            <a:ext cx="7887075" cy="567302"/>
          </a:xfrm>
        </p:spPr>
        <p:txBody>
          <a:bodyPr>
            <a:normAutofit fontScale="90000"/>
          </a:bodyPr>
          <a:lstStyle/>
          <a:p>
            <a:r>
              <a:rPr lang="en-US" altLang="zh-TW" dirty="0"/>
              <a:t>Why the weights should multiply (1-p)% (dropout rate) when testing?</a:t>
            </a:r>
            <a:endParaRPr lang="zh-TW" altLang="en-US" dirty="0"/>
          </a:p>
        </p:txBody>
      </p:sp>
    </p:spTree>
    <p:extLst>
      <p:ext uri="{BB962C8B-B14F-4D97-AF65-F5344CB8AC3E}">
        <p14:creationId xmlns:p14="http://schemas.microsoft.com/office/powerpoint/2010/main" val="220718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P spid="75" grpId="0" animBg="1"/>
      <p:bldP spid="78" grpId="0" animBg="1"/>
      <p:bldP spid="79" grpId="0" animBg="1"/>
      <p:bldP spid="80" grpId="0"/>
      <p:bldP spid="81" grpId="0"/>
      <p:bldP spid="85" grpId="0"/>
      <p:bldP spid="86" grpId="0"/>
      <p:bldP spid="8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is a kind of ensemble.</a:t>
            </a:r>
            <a:endParaRPr lang="zh-TW" altLang="en-US" dirty="0"/>
          </a:p>
        </p:txBody>
      </p:sp>
      <p:sp>
        <p:nvSpPr>
          <p:cNvPr id="6" name="文字方塊 5"/>
          <p:cNvSpPr txBox="1"/>
          <p:nvPr/>
        </p:nvSpPr>
        <p:spPr>
          <a:xfrm>
            <a:off x="2855168" y="2114409"/>
            <a:ext cx="1832066" cy="447815"/>
          </a:xfrm>
          <a:prstGeom prst="rect">
            <a:avLst/>
          </a:prstGeom>
          <a:noFill/>
        </p:spPr>
        <p:txBody>
          <a:bodyPr wrap="square" rtlCol="0">
            <a:spAutoFit/>
          </a:bodyPr>
          <a:lstStyle/>
          <a:p>
            <a:r>
              <a:rPr lang="en-US" altLang="zh-TW" sz="2310" b="1" i="1" u="sng" dirty="0">
                <a:solidFill>
                  <a:prstClr val="black"/>
                </a:solidFill>
              </a:rPr>
              <a:t>Ensemble</a:t>
            </a:r>
            <a:endParaRPr lang="zh-TW" altLang="en-US" sz="2310" b="1" i="1" u="sng" dirty="0">
              <a:solidFill>
                <a:prstClr val="black"/>
              </a:solidFill>
            </a:endParaRPr>
          </a:p>
        </p:txBody>
      </p:sp>
      <p:sp>
        <p:nvSpPr>
          <p:cNvPr id="3" name="文字方塊 2"/>
          <p:cNvSpPr txBox="1"/>
          <p:nvPr/>
        </p:nvSpPr>
        <p:spPr>
          <a:xfrm>
            <a:off x="3653135" y="4899652"/>
            <a:ext cx="623599" cy="447815"/>
          </a:xfrm>
          <a:prstGeom prst="rect">
            <a:avLst/>
          </a:prstGeom>
          <a:noFill/>
        </p:spPr>
        <p:txBody>
          <a:bodyPr wrap="square" rtlCol="0">
            <a:spAutoFit/>
          </a:bodyPr>
          <a:lstStyle/>
          <a:p>
            <a:pPr algn="ctr"/>
            <a:r>
              <a:rPr lang="en-US" altLang="zh-TW" sz="2310" dirty="0">
                <a:solidFill>
                  <a:prstClr val="black"/>
                </a:solidFill>
              </a:rPr>
              <a:t>y</a:t>
            </a:r>
            <a:r>
              <a:rPr lang="en-US" altLang="zh-TW" sz="2310" baseline="-25000" dirty="0">
                <a:solidFill>
                  <a:prstClr val="black"/>
                </a:solidFill>
              </a:rPr>
              <a:t>1</a:t>
            </a:r>
            <a:endParaRPr lang="zh-TW" altLang="en-US" sz="2310" baseline="-25000" dirty="0">
              <a:solidFill>
                <a:prstClr val="black"/>
              </a:solidFill>
            </a:endParaRPr>
          </a:p>
        </p:txBody>
      </p:sp>
      <p:sp>
        <p:nvSpPr>
          <p:cNvPr id="27" name="矩形 26"/>
          <p:cNvSpPr/>
          <p:nvPr/>
        </p:nvSpPr>
        <p:spPr>
          <a:xfrm>
            <a:off x="3193379" y="3724698"/>
            <a:ext cx="1298049" cy="92725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1</a:t>
            </a:r>
            <a:endParaRPr lang="zh-TW" altLang="en-US" sz="1980" dirty="0">
              <a:solidFill>
                <a:prstClr val="black"/>
              </a:solidFill>
            </a:endParaRPr>
          </a:p>
        </p:txBody>
      </p:sp>
      <p:sp>
        <p:nvSpPr>
          <p:cNvPr id="28" name="矩形 27"/>
          <p:cNvSpPr/>
          <p:nvPr/>
        </p:nvSpPr>
        <p:spPr>
          <a:xfrm>
            <a:off x="4707587" y="3720932"/>
            <a:ext cx="1257801" cy="9272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2</a:t>
            </a:r>
            <a:endParaRPr lang="zh-TW" altLang="en-US" sz="1980" dirty="0">
              <a:solidFill>
                <a:prstClr val="black"/>
              </a:solidFill>
            </a:endParaRPr>
          </a:p>
        </p:txBody>
      </p:sp>
      <p:sp>
        <p:nvSpPr>
          <p:cNvPr id="29" name="矩形 28"/>
          <p:cNvSpPr/>
          <p:nvPr/>
        </p:nvSpPr>
        <p:spPr>
          <a:xfrm>
            <a:off x="6224204" y="3705973"/>
            <a:ext cx="1257801" cy="9272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3</a:t>
            </a:r>
            <a:endParaRPr lang="zh-TW" altLang="en-US" sz="1980" dirty="0">
              <a:solidFill>
                <a:prstClr val="black"/>
              </a:solidFill>
            </a:endParaRPr>
          </a:p>
        </p:txBody>
      </p:sp>
      <p:sp>
        <p:nvSpPr>
          <p:cNvPr id="30" name="矩形 29"/>
          <p:cNvSpPr/>
          <p:nvPr/>
        </p:nvSpPr>
        <p:spPr>
          <a:xfrm>
            <a:off x="7740820" y="3720932"/>
            <a:ext cx="1257803" cy="92725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Network</a:t>
            </a:r>
          </a:p>
          <a:p>
            <a:pPr algn="ctr"/>
            <a:r>
              <a:rPr lang="en-US" altLang="zh-TW" sz="1980" dirty="0">
                <a:solidFill>
                  <a:prstClr val="black"/>
                </a:solidFill>
              </a:rPr>
              <a:t>4</a:t>
            </a:r>
            <a:endParaRPr lang="zh-TW" altLang="en-US" sz="1980" dirty="0">
              <a:solidFill>
                <a:prstClr val="black"/>
              </a:solidFill>
            </a:endParaRPr>
          </a:p>
        </p:txBody>
      </p:sp>
      <p:sp>
        <p:nvSpPr>
          <p:cNvPr id="31" name="文字方塊 30"/>
          <p:cNvSpPr txBox="1"/>
          <p:nvPr/>
        </p:nvSpPr>
        <p:spPr>
          <a:xfrm>
            <a:off x="4996884" y="2569093"/>
            <a:ext cx="2280811" cy="447815"/>
          </a:xfrm>
          <a:prstGeom prst="rect">
            <a:avLst/>
          </a:prstGeom>
          <a:noFill/>
        </p:spPr>
        <p:txBody>
          <a:bodyPr wrap="square" rtlCol="0">
            <a:spAutoFit/>
          </a:bodyPr>
          <a:lstStyle/>
          <a:p>
            <a:r>
              <a:rPr lang="en-US" altLang="zh-TW" sz="2310" dirty="0">
                <a:solidFill>
                  <a:prstClr val="black"/>
                </a:solidFill>
              </a:rPr>
              <a:t>Testing data x</a:t>
            </a:r>
            <a:endParaRPr lang="zh-TW" altLang="en-US" sz="2310" dirty="0">
              <a:solidFill>
                <a:prstClr val="black"/>
              </a:solidFill>
            </a:endParaRPr>
          </a:p>
        </p:txBody>
      </p:sp>
      <p:sp>
        <p:nvSpPr>
          <p:cNvPr id="32" name="文字方塊 31"/>
          <p:cNvSpPr txBox="1"/>
          <p:nvPr/>
        </p:nvSpPr>
        <p:spPr>
          <a:xfrm>
            <a:off x="5127095" y="4899652"/>
            <a:ext cx="623599" cy="447815"/>
          </a:xfrm>
          <a:prstGeom prst="rect">
            <a:avLst/>
          </a:prstGeom>
          <a:noFill/>
        </p:spPr>
        <p:txBody>
          <a:bodyPr wrap="square" rtlCol="0">
            <a:spAutoFit/>
          </a:bodyPr>
          <a:lstStyle/>
          <a:p>
            <a:pPr algn="ctr"/>
            <a:r>
              <a:rPr lang="en-US" altLang="zh-TW" sz="2310" dirty="0">
                <a:solidFill>
                  <a:prstClr val="black"/>
                </a:solidFill>
              </a:rPr>
              <a:t>y</a:t>
            </a:r>
            <a:r>
              <a:rPr lang="en-US" altLang="zh-TW" sz="2310" baseline="-25000" dirty="0">
                <a:solidFill>
                  <a:prstClr val="black"/>
                </a:solidFill>
              </a:rPr>
              <a:t>2</a:t>
            </a:r>
            <a:endParaRPr lang="zh-TW" altLang="en-US" sz="2310" baseline="-25000" dirty="0">
              <a:solidFill>
                <a:prstClr val="black"/>
              </a:solidFill>
            </a:endParaRPr>
          </a:p>
        </p:txBody>
      </p:sp>
      <p:sp>
        <p:nvSpPr>
          <p:cNvPr id="33" name="文字方塊 32"/>
          <p:cNvSpPr txBox="1"/>
          <p:nvPr/>
        </p:nvSpPr>
        <p:spPr>
          <a:xfrm>
            <a:off x="6654096" y="4899652"/>
            <a:ext cx="623599" cy="447815"/>
          </a:xfrm>
          <a:prstGeom prst="rect">
            <a:avLst/>
          </a:prstGeom>
          <a:noFill/>
        </p:spPr>
        <p:txBody>
          <a:bodyPr wrap="square" rtlCol="0">
            <a:spAutoFit/>
          </a:bodyPr>
          <a:lstStyle/>
          <a:p>
            <a:pPr algn="ctr"/>
            <a:r>
              <a:rPr lang="en-US" altLang="zh-TW" sz="2310" dirty="0">
                <a:solidFill>
                  <a:prstClr val="black"/>
                </a:solidFill>
              </a:rPr>
              <a:t>y</a:t>
            </a:r>
            <a:r>
              <a:rPr lang="en-US" altLang="zh-TW" sz="2310" baseline="-25000" dirty="0">
                <a:solidFill>
                  <a:prstClr val="black"/>
                </a:solidFill>
              </a:rPr>
              <a:t>3</a:t>
            </a:r>
            <a:endParaRPr lang="zh-TW" altLang="en-US" sz="2310" baseline="-25000" dirty="0">
              <a:solidFill>
                <a:prstClr val="black"/>
              </a:solidFill>
            </a:endParaRPr>
          </a:p>
        </p:txBody>
      </p:sp>
      <p:sp>
        <p:nvSpPr>
          <p:cNvPr id="34" name="文字方塊 33"/>
          <p:cNvSpPr txBox="1"/>
          <p:nvPr/>
        </p:nvSpPr>
        <p:spPr>
          <a:xfrm>
            <a:off x="8181098" y="4899652"/>
            <a:ext cx="623599" cy="447815"/>
          </a:xfrm>
          <a:prstGeom prst="rect">
            <a:avLst/>
          </a:prstGeom>
          <a:noFill/>
        </p:spPr>
        <p:txBody>
          <a:bodyPr wrap="square" rtlCol="0">
            <a:spAutoFit/>
          </a:bodyPr>
          <a:lstStyle/>
          <a:p>
            <a:pPr algn="ctr"/>
            <a:r>
              <a:rPr lang="en-US" altLang="zh-TW" sz="2310" dirty="0">
                <a:solidFill>
                  <a:prstClr val="black"/>
                </a:solidFill>
              </a:rPr>
              <a:t>y</a:t>
            </a:r>
            <a:r>
              <a:rPr lang="en-US" altLang="zh-TW" sz="2310" baseline="-25000" dirty="0">
                <a:solidFill>
                  <a:prstClr val="black"/>
                </a:solidFill>
              </a:rPr>
              <a:t>4</a:t>
            </a:r>
            <a:endParaRPr lang="zh-TW" altLang="en-US" sz="2310" baseline="-25000" dirty="0">
              <a:solidFill>
                <a:prstClr val="black"/>
              </a:solidFill>
            </a:endParaRPr>
          </a:p>
        </p:txBody>
      </p:sp>
      <p:sp>
        <p:nvSpPr>
          <p:cNvPr id="35" name="文字方塊 34"/>
          <p:cNvSpPr txBox="1"/>
          <p:nvPr/>
        </p:nvSpPr>
        <p:spPr>
          <a:xfrm>
            <a:off x="5095662" y="5692024"/>
            <a:ext cx="2030370" cy="447815"/>
          </a:xfrm>
          <a:prstGeom prst="rect">
            <a:avLst/>
          </a:prstGeom>
          <a:noFill/>
        </p:spPr>
        <p:txBody>
          <a:bodyPr wrap="square" rtlCol="0">
            <a:spAutoFit/>
          </a:bodyPr>
          <a:lstStyle/>
          <a:p>
            <a:pPr algn="ctr"/>
            <a:r>
              <a:rPr lang="en-US" altLang="zh-TW" sz="2310" dirty="0">
                <a:solidFill>
                  <a:prstClr val="black"/>
                </a:solidFill>
              </a:rPr>
              <a:t>average</a:t>
            </a:r>
            <a:endParaRPr lang="zh-TW" altLang="en-US" sz="2310" dirty="0">
              <a:solidFill>
                <a:prstClr val="black"/>
              </a:solidFill>
            </a:endParaRPr>
          </a:p>
        </p:txBody>
      </p:sp>
      <p:cxnSp>
        <p:nvCxnSpPr>
          <p:cNvPr id="36" name="直線單箭頭接點 35"/>
          <p:cNvCxnSpPr>
            <a:cxnSpLocks/>
            <a:endCxn id="27" idx="0"/>
          </p:cNvCxnSpPr>
          <p:nvPr/>
        </p:nvCxnSpPr>
        <p:spPr>
          <a:xfrm flipH="1">
            <a:off x="3842403" y="3024399"/>
            <a:ext cx="2122986" cy="7002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cxnSpLocks/>
            <a:endCxn id="28" idx="0"/>
          </p:cNvCxnSpPr>
          <p:nvPr/>
        </p:nvCxnSpPr>
        <p:spPr>
          <a:xfrm flipH="1">
            <a:off x="5336487" y="3068429"/>
            <a:ext cx="628902" cy="6525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cxnSpLocks/>
            <a:endCxn id="29" idx="0"/>
          </p:cNvCxnSpPr>
          <p:nvPr/>
        </p:nvCxnSpPr>
        <p:spPr>
          <a:xfrm>
            <a:off x="5965388" y="3068428"/>
            <a:ext cx="887717" cy="637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cxnSpLocks/>
            <a:endCxn id="30" idx="0"/>
          </p:cNvCxnSpPr>
          <p:nvPr/>
        </p:nvCxnSpPr>
        <p:spPr>
          <a:xfrm>
            <a:off x="5965387" y="3024399"/>
            <a:ext cx="2404335" cy="6965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8424978" y="4664664"/>
            <a:ext cx="0" cy="371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H="1">
            <a:off x="5387975" y="4657746"/>
            <a:ext cx="0" cy="371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a:off x="6918629" y="4664664"/>
            <a:ext cx="0" cy="371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H="1">
            <a:off x="3917784" y="4633460"/>
            <a:ext cx="0" cy="371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3964932" y="5348085"/>
            <a:ext cx="1530944" cy="559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2" idx="2"/>
          </p:cNvCxnSpPr>
          <p:nvPr/>
        </p:nvCxnSpPr>
        <p:spPr>
          <a:xfrm>
            <a:off x="5438895" y="5347466"/>
            <a:ext cx="408661" cy="4405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34" idx="2"/>
          </p:cNvCxnSpPr>
          <p:nvPr/>
        </p:nvCxnSpPr>
        <p:spPr>
          <a:xfrm flipH="1">
            <a:off x="6632567" y="5347466"/>
            <a:ext cx="1860331" cy="5603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H="1">
            <a:off x="6303664" y="5300062"/>
            <a:ext cx="543285" cy="4879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32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P spid="34" grpId="0"/>
      <p:bldP spid="3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E2E1-4D24-4FC7-A0C1-99CA1C66DD9D}"/>
              </a:ext>
            </a:extLst>
          </p:cNvPr>
          <p:cNvSpPr>
            <a:spLocks noGrp="1"/>
          </p:cNvSpPr>
          <p:nvPr>
            <p:ph type="title"/>
          </p:nvPr>
        </p:nvSpPr>
        <p:spPr/>
        <p:txBody>
          <a:bodyPr/>
          <a:lstStyle/>
          <a:p>
            <a:r>
              <a:rPr lang="en-IN" dirty="0"/>
              <a:t>Parameter Tying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6DF1FB-8BE6-4945-9281-FB2CD6B4EC70}"/>
                  </a:ext>
                </a:extLst>
              </p:cNvPr>
              <p:cNvSpPr>
                <a:spLocks noGrp="1"/>
              </p:cNvSpPr>
              <p:nvPr>
                <p:ph idx="1"/>
              </p:nvPr>
            </p:nvSpPr>
            <p:spPr>
              <a:xfrm>
                <a:off x="407368" y="1052736"/>
                <a:ext cx="11545283" cy="4525963"/>
              </a:xfrm>
            </p:spPr>
            <p:txBody>
              <a:bodyPr>
                <a:normAutofit/>
              </a:bodyPr>
              <a:lstStyle/>
              <a:p>
                <a:pPr algn="just"/>
                <a:r>
                  <a:rPr lang="en-US" dirty="0"/>
                  <a:t>Sometimes, we might not know which region the parameters would lie in, but rather we known that there is some dependencies between them.</a:t>
                </a:r>
              </a:p>
              <a:p>
                <a:pPr algn="just"/>
                <a:r>
                  <a:rPr lang="en-US" dirty="0">
                    <a:solidFill>
                      <a:srgbClr val="FF0000"/>
                    </a:solidFill>
                  </a:rPr>
                  <a:t>Parameter Tying </a:t>
                </a:r>
                <a:r>
                  <a:rPr lang="en-US" dirty="0"/>
                  <a:t>refers to explicitly forcing the parameters of two models to be close to each other, through the norm penalty.</a:t>
                </a:r>
              </a:p>
              <a:p>
                <a:pPr marL="0" indent="0" algn="just">
                  <a:buNone/>
                </a:pPr>
                <a14:m>
                  <m:oMathPara xmlns:m="http://schemas.openxmlformats.org/officeDocument/2006/math">
                    <m:oMathParaPr>
                      <m:jc m:val="centerGroup"/>
                    </m:oMathParaPr>
                    <m:oMath xmlns:m="http://schemas.openxmlformats.org/officeDocument/2006/math">
                      <m:r>
                        <m:rPr>
                          <m:lit/>
                        </m:rP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𝑾</m:t>
                          </m:r>
                        </m:e>
                        <m:sup>
                          <m:r>
                            <a:rPr lang="en-US" b="1" i="1" smtClean="0">
                              <a:latin typeface="Cambria Math" panose="02040503050406030204" pitchFamily="18" charset="0"/>
                            </a:rPr>
                            <m:t>(</m:t>
                          </m:r>
                          <m:r>
                            <a:rPr lang="en-US" b="1" i="1" smtClean="0">
                              <a:latin typeface="Cambria Math" panose="02040503050406030204" pitchFamily="18" charset="0"/>
                            </a:rPr>
                            <m:t>𝑨</m:t>
                          </m:r>
                          <m:r>
                            <a:rPr lang="en-US" b="1" i="1" smtClean="0">
                              <a:latin typeface="Cambria Math" panose="02040503050406030204" pitchFamily="18" charset="0"/>
                            </a:rPr>
                            <m:t>)</m:t>
                          </m:r>
                        </m:sup>
                      </m:sSup>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𝑾</m:t>
                          </m:r>
                        </m:e>
                        <m:sup>
                          <m:r>
                            <a:rPr lang="en-US" b="1" i="1" smtClean="0">
                              <a:latin typeface="Cambria Math" panose="02040503050406030204" pitchFamily="18" charset="0"/>
                            </a:rPr>
                            <m:t>(</m:t>
                          </m:r>
                          <m:r>
                            <a:rPr lang="en-US" b="1" i="1" smtClean="0">
                              <a:latin typeface="Cambria Math" panose="02040503050406030204" pitchFamily="18" charset="0"/>
                            </a:rPr>
                            <m:t>𝑩</m:t>
                          </m:r>
                          <m:r>
                            <a:rPr lang="en-US" b="1" i="1" smtClean="0">
                              <a:latin typeface="Cambria Math" panose="02040503050406030204" pitchFamily="18" charset="0"/>
                            </a:rPr>
                            <m:t>)</m:t>
                          </m:r>
                        </m:sup>
                      </m:sSup>
                      <m:r>
                        <m:rPr>
                          <m:lit/>
                        </m:rPr>
                        <a:rPr lang="en-US" b="1" i="1" smtClean="0">
                          <a:latin typeface="Cambria Math" panose="02040503050406030204" pitchFamily="18" charset="0"/>
                        </a:rPr>
                        <m:t>||</m:t>
                      </m:r>
                    </m:oMath>
                  </m:oMathPara>
                </a14:m>
                <a:endParaRPr lang="en-IN" dirty="0"/>
              </a:p>
              <a:p>
                <a:pPr algn="just"/>
                <a:r>
                  <a:rPr lang="en-US" dirty="0"/>
                  <a:t>Here,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𝑾</m:t>
                        </m:r>
                      </m:e>
                      <m:sup>
                        <m:r>
                          <a:rPr lang="en-US" b="1" i="1" smtClean="0">
                            <a:latin typeface="Cambria Math" panose="02040503050406030204" pitchFamily="18" charset="0"/>
                          </a:rPr>
                          <m:t>(</m:t>
                        </m:r>
                        <m:r>
                          <a:rPr lang="en-US" b="1" i="1" smtClean="0">
                            <a:latin typeface="Cambria Math" panose="02040503050406030204" pitchFamily="18" charset="0"/>
                          </a:rPr>
                          <m:t>𝑨</m:t>
                        </m:r>
                        <m:r>
                          <a:rPr lang="en-US" b="1" i="1" smtClean="0">
                            <a:latin typeface="Cambria Math" panose="02040503050406030204" pitchFamily="18" charset="0"/>
                          </a:rPr>
                          <m:t>)</m:t>
                        </m:r>
                      </m:sup>
                    </m:sSup>
                    <m:r>
                      <a:rPr lang="en-US" b="1" i="1" smtClean="0">
                        <a:latin typeface="Cambria Math" panose="02040503050406030204" pitchFamily="18" charset="0"/>
                      </a:rPr>
                      <m:t> </m:t>
                    </m:r>
                  </m:oMath>
                </a14:m>
                <a:r>
                  <a:rPr lang="en-US" dirty="0"/>
                  <a:t>refers to the weights of the first model while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𝑾</m:t>
                        </m:r>
                      </m:e>
                      <m:sup>
                        <m:r>
                          <a:rPr lang="en-US" i="1">
                            <a:latin typeface="Cambria Math" panose="02040503050406030204" pitchFamily="18" charset="0"/>
                          </a:rPr>
                          <m:t>(</m:t>
                        </m:r>
                        <m:r>
                          <a:rPr lang="en-US" i="1">
                            <a:latin typeface="Cambria Math" panose="02040503050406030204" pitchFamily="18" charset="0"/>
                          </a:rPr>
                          <m:t>𝑩</m:t>
                        </m:r>
                        <m:r>
                          <a:rPr lang="en-US" i="1">
                            <a:latin typeface="Cambria Math" panose="02040503050406030204" pitchFamily="18" charset="0"/>
                          </a:rPr>
                          <m:t>)</m:t>
                        </m:r>
                      </m:sup>
                    </m:sSup>
                    <m:r>
                      <a:rPr lang="en-US" i="1">
                        <a:latin typeface="Cambria Math" panose="02040503050406030204" pitchFamily="18" charset="0"/>
                      </a:rPr>
                      <m:t> </m:t>
                    </m:r>
                  </m:oMath>
                </a14:m>
                <a:r>
                  <a:rPr lang="en-US" dirty="0"/>
                  <a:t>refers to those of the second one.</a:t>
                </a:r>
              </a:p>
            </p:txBody>
          </p:sp>
        </mc:Choice>
        <mc:Fallback xmlns="">
          <p:sp>
            <p:nvSpPr>
              <p:cNvPr id="3" name="Content Placeholder 2">
                <a:extLst>
                  <a:ext uri="{FF2B5EF4-FFF2-40B4-BE49-F238E27FC236}">
                    <a16:creationId xmlns:a16="http://schemas.microsoft.com/office/drawing/2014/main" id="{A86DF1FB-8BE6-4945-9281-FB2CD6B4EC70}"/>
                  </a:ext>
                </a:extLst>
              </p:cNvPr>
              <p:cNvSpPr>
                <a:spLocks noGrp="1" noRot="1" noChangeAspect="1" noMove="1" noResize="1" noEditPoints="1" noAdjustHandles="1" noChangeArrowheads="1" noChangeShapeType="1" noTextEdit="1"/>
              </p:cNvSpPr>
              <p:nvPr>
                <p:ph idx="1"/>
              </p:nvPr>
            </p:nvSpPr>
            <p:spPr>
              <a:xfrm>
                <a:off x="407368" y="1052736"/>
                <a:ext cx="11545283" cy="4525963"/>
              </a:xfrm>
              <a:blipFill>
                <a:blip r:embed="rId2"/>
                <a:stretch>
                  <a:fillRect l="-1209" t="-1961" r="-1319"/>
                </a:stretch>
              </a:blipFill>
            </p:spPr>
            <p:txBody>
              <a:bodyPr/>
              <a:lstStyle/>
              <a:p>
                <a:r>
                  <a:rPr lang="en-CY">
                    <a:noFill/>
                  </a:rPr>
                  <a:t> </a:t>
                </a:r>
              </a:p>
            </p:txBody>
          </p:sp>
        </mc:Fallback>
      </mc:AlternateContent>
    </p:spTree>
    <p:extLst>
      <p:ext uri="{BB962C8B-B14F-4D97-AF65-F5344CB8AC3E}">
        <p14:creationId xmlns:p14="http://schemas.microsoft.com/office/powerpoint/2010/main" val="16466208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Hyper-parameter Tuning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Training NNs can involve many hyper-parameter settings</a:t>
                </a:r>
              </a:p>
              <a:p>
                <a:r>
                  <a:rPr lang="en-US" dirty="0"/>
                  <a:t>The most common hyper-parameters include:</a:t>
                </a:r>
              </a:p>
              <a:p>
                <a:pPr lvl="1"/>
                <a:r>
                  <a:rPr lang="en-US" dirty="0"/>
                  <a:t>Number of layers, and number of neurons per layer</a:t>
                </a:r>
              </a:p>
              <a:p>
                <a:pPr lvl="1"/>
                <a:r>
                  <a:rPr lang="en-US" dirty="0"/>
                  <a:t>Initial learning rate</a:t>
                </a:r>
              </a:p>
              <a:p>
                <a:pPr lvl="1"/>
                <a:r>
                  <a:rPr lang="en-US" dirty="0"/>
                  <a:t>Learning rate decay schedule (e.g., decay constant)</a:t>
                </a:r>
              </a:p>
              <a:p>
                <a:r>
                  <a:rPr lang="en-US" dirty="0"/>
                  <a:t>Other hyper-parameters may include:</a:t>
                </a:r>
              </a:p>
              <a:p>
                <a:pPr lvl="1"/>
                <a:r>
                  <a:rPr lang="en-US" dirty="0"/>
                  <a:t>Regularization parameters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a:t> penalty, dropout rate)</a:t>
                </a:r>
              </a:p>
              <a:p>
                <a:pPr lvl="1"/>
                <a:r>
                  <a:rPr lang="en-US" dirty="0"/>
                  <a:t>Batch size</a:t>
                </a:r>
              </a:p>
              <a:p>
                <a:r>
                  <a:rPr lang="en-US" dirty="0"/>
                  <a:t>Hyper-parameter tuning can be time-consuming for larger NNs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26" t="-908"/>
                </a:stretch>
              </a:blipFill>
            </p:spPr>
            <p:txBody>
              <a:bodyPr/>
              <a:lstStyle/>
              <a:p>
                <a:r>
                  <a:rPr lang="en-US">
                    <a:noFill/>
                  </a:rPr>
                  <a:t> </a:t>
                </a:r>
              </a:p>
            </p:txBody>
          </p:sp>
        </mc:Fallback>
      </mc:AlternateContent>
    </p:spTree>
    <p:extLst>
      <p:ext uri="{BB962C8B-B14F-4D97-AF65-F5344CB8AC3E}">
        <p14:creationId xmlns:p14="http://schemas.microsoft.com/office/powerpoint/2010/main" val="3446786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Hyper-parameter Tuning</a:t>
            </a:r>
          </a:p>
        </p:txBody>
      </p:sp>
      <p:sp>
        <p:nvSpPr>
          <p:cNvPr id="3" name="Content Placeholder 2"/>
          <p:cNvSpPr>
            <a:spLocks noGrp="1"/>
          </p:cNvSpPr>
          <p:nvPr>
            <p:ph idx="1"/>
          </p:nvPr>
        </p:nvSpPr>
        <p:spPr>
          <a:xfrm>
            <a:off x="239351" y="919262"/>
            <a:ext cx="7080786" cy="5534075"/>
          </a:xfrm>
        </p:spPr>
        <p:txBody>
          <a:bodyPr/>
          <a:lstStyle/>
          <a:p>
            <a:r>
              <a:rPr lang="en-US" dirty="0"/>
              <a:t>Grid search</a:t>
            </a:r>
          </a:p>
          <a:p>
            <a:pPr lvl="1"/>
            <a:r>
              <a:rPr lang="en-US" dirty="0"/>
              <a:t>Check all values in a range with a step value</a:t>
            </a:r>
          </a:p>
          <a:p>
            <a:r>
              <a:rPr lang="en-US" dirty="0"/>
              <a:t>Random search</a:t>
            </a:r>
          </a:p>
          <a:p>
            <a:pPr lvl="1"/>
            <a:r>
              <a:rPr lang="en-US" dirty="0"/>
              <a:t>Randomly sample values for the parameter</a:t>
            </a:r>
          </a:p>
          <a:p>
            <a:pPr lvl="1"/>
            <a:r>
              <a:rPr lang="en-US" dirty="0"/>
              <a:t>Often preferred to grid search</a:t>
            </a:r>
          </a:p>
          <a:p>
            <a:r>
              <a:rPr lang="en-US" dirty="0"/>
              <a:t>Bayesian hyper-parameters optimization</a:t>
            </a:r>
          </a:p>
          <a:p>
            <a:pPr lvl="1"/>
            <a:r>
              <a:rPr lang="en-US" dirty="0"/>
              <a:t>Is an active area of research</a:t>
            </a:r>
          </a:p>
          <a:p>
            <a:endParaRPr lang="en-US" dirty="0"/>
          </a:p>
        </p:txBody>
      </p:sp>
      <p:pic>
        <p:nvPicPr>
          <p:cNvPr id="4" name="Εικόνα 10"/>
          <p:cNvPicPr>
            <a:picLocks noChangeAspect="1"/>
          </p:cNvPicPr>
          <p:nvPr/>
        </p:nvPicPr>
        <p:blipFill>
          <a:blip r:embed="rId3"/>
          <a:stretch>
            <a:fillRect/>
          </a:stretch>
        </p:blipFill>
        <p:spPr>
          <a:xfrm>
            <a:off x="6600056" y="2564904"/>
            <a:ext cx="4933786" cy="2477922"/>
          </a:xfrm>
          <a:prstGeom prst="rect">
            <a:avLst/>
          </a:prstGeom>
        </p:spPr>
      </p:pic>
    </p:spTree>
    <p:extLst>
      <p:ext uri="{BB962C8B-B14F-4D97-AF65-F5344CB8AC3E}">
        <p14:creationId xmlns:p14="http://schemas.microsoft.com/office/powerpoint/2010/main" val="35854268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Feature Scaling</a:t>
            </a:r>
            <a:endParaRPr lang="zh-TW" altLang="en-US" dirty="0"/>
          </a:p>
        </p:txBody>
      </p:sp>
      <p:grpSp>
        <p:nvGrpSpPr>
          <p:cNvPr id="10" name="群組 9"/>
          <p:cNvGrpSpPr/>
          <p:nvPr/>
        </p:nvGrpSpPr>
        <p:grpSpPr>
          <a:xfrm>
            <a:off x="2272873" y="1991655"/>
            <a:ext cx="600796" cy="2380593"/>
            <a:chOff x="1387366" y="2569780"/>
            <a:chExt cx="600796" cy="2380593"/>
          </a:xfrm>
        </p:grpSpPr>
        <p:sp>
          <p:nvSpPr>
            <p:cNvPr id="4" name="矩形 3"/>
            <p:cNvSpPr/>
            <p:nvPr/>
          </p:nvSpPr>
          <p:spPr>
            <a:xfrm>
              <a:off x="1387366" y="2569780"/>
              <a:ext cx="441435" cy="23805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 name="橢圓 4"/>
            <p:cNvSpPr/>
            <p:nvPr/>
          </p:nvSpPr>
          <p:spPr>
            <a:xfrm>
              <a:off x="1450428" y="2695904"/>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 name="橢圓 5"/>
            <p:cNvSpPr/>
            <p:nvPr/>
          </p:nvSpPr>
          <p:spPr>
            <a:xfrm>
              <a:off x="1450428" y="3137338"/>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7" name="橢圓 6"/>
            <p:cNvSpPr/>
            <p:nvPr/>
          </p:nvSpPr>
          <p:spPr>
            <a:xfrm>
              <a:off x="1450428" y="3578772"/>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 name="文字方塊 7"/>
            <p:cNvSpPr txBox="1"/>
            <p:nvPr/>
          </p:nvSpPr>
          <p:spPr>
            <a:xfrm rot="5400000">
              <a:off x="1370952" y="3984295"/>
              <a:ext cx="711200" cy="523220"/>
            </a:xfrm>
            <a:prstGeom prst="rect">
              <a:avLst/>
            </a:prstGeom>
            <a:noFill/>
          </p:spPr>
          <p:txBody>
            <a:bodyPr wrap="square" rtlCol="0">
              <a:spAutoFit/>
            </a:bodyPr>
            <a:lstStyle/>
            <a:p>
              <a:r>
                <a:rPr lang="en-US" altLang="zh-TW" sz="2800" dirty="0"/>
                <a:t>……</a:t>
              </a:r>
              <a:endParaRPr lang="zh-TW" altLang="en-US" sz="2800" dirty="0"/>
            </a:p>
          </p:txBody>
        </p:sp>
        <p:sp>
          <p:nvSpPr>
            <p:cNvPr id="9" name="橢圓 8"/>
            <p:cNvSpPr/>
            <p:nvPr/>
          </p:nvSpPr>
          <p:spPr>
            <a:xfrm>
              <a:off x="1469948" y="4540470"/>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grpSp>
        <p:nvGrpSpPr>
          <p:cNvPr id="11" name="群組 10"/>
          <p:cNvGrpSpPr/>
          <p:nvPr/>
        </p:nvGrpSpPr>
        <p:grpSpPr>
          <a:xfrm>
            <a:off x="3223560" y="1991655"/>
            <a:ext cx="600796" cy="2380593"/>
            <a:chOff x="1387366" y="2569780"/>
            <a:chExt cx="600796" cy="2380593"/>
          </a:xfrm>
        </p:grpSpPr>
        <p:sp>
          <p:nvSpPr>
            <p:cNvPr id="12" name="矩形 11"/>
            <p:cNvSpPr/>
            <p:nvPr/>
          </p:nvSpPr>
          <p:spPr>
            <a:xfrm>
              <a:off x="1387366" y="2569780"/>
              <a:ext cx="441435" cy="23805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3" name="橢圓 12"/>
            <p:cNvSpPr/>
            <p:nvPr/>
          </p:nvSpPr>
          <p:spPr>
            <a:xfrm>
              <a:off x="1450428" y="2695904"/>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4" name="橢圓 13"/>
            <p:cNvSpPr/>
            <p:nvPr/>
          </p:nvSpPr>
          <p:spPr>
            <a:xfrm>
              <a:off x="1450428" y="3137338"/>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5" name="橢圓 14"/>
            <p:cNvSpPr/>
            <p:nvPr/>
          </p:nvSpPr>
          <p:spPr>
            <a:xfrm>
              <a:off x="1450428" y="3578772"/>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6" name="文字方塊 15"/>
            <p:cNvSpPr txBox="1"/>
            <p:nvPr/>
          </p:nvSpPr>
          <p:spPr>
            <a:xfrm rot="5400000">
              <a:off x="1370952" y="3984295"/>
              <a:ext cx="711200" cy="523220"/>
            </a:xfrm>
            <a:prstGeom prst="rect">
              <a:avLst/>
            </a:prstGeom>
            <a:noFill/>
          </p:spPr>
          <p:txBody>
            <a:bodyPr wrap="square" rtlCol="0">
              <a:spAutoFit/>
            </a:bodyPr>
            <a:lstStyle/>
            <a:p>
              <a:r>
                <a:rPr lang="en-US" altLang="zh-TW" sz="2800" dirty="0"/>
                <a:t>……</a:t>
              </a:r>
              <a:endParaRPr lang="zh-TW" altLang="en-US" sz="2800" dirty="0"/>
            </a:p>
          </p:txBody>
        </p:sp>
        <p:sp>
          <p:nvSpPr>
            <p:cNvPr id="17" name="橢圓 16"/>
            <p:cNvSpPr/>
            <p:nvPr/>
          </p:nvSpPr>
          <p:spPr>
            <a:xfrm>
              <a:off x="1469948" y="4540470"/>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grpSp>
        <p:nvGrpSpPr>
          <p:cNvPr id="18" name="群組 17"/>
          <p:cNvGrpSpPr/>
          <p:nvPr/>
        </p:nvGrpSpPr>
        <p:grpSpPr>
          <a:xfrm>
            <a:off x="4168537" y="1991655"/>
            <a:ext cx="600796" cy="2380593"/>
            <a:chOff x="1387366" y="2569780"/>
            <a:chExt cx="600796" cy="2380593"/>
          </a:xfrm>
        </p:grpSpPr>
        <p:sp>
          <p:nvSpPr>
            <p:cNvPr id="19" name="矩形 18"/>
            <p:cNvSpPr/>
            <p:nvPr/>
          </p:nvSpPr>
          <p:spPr>
            <a:xfrm>
              <a:off x="1387366" y="2569780"/>
              <a:ext cx="441435" cy="23805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0" name="橢圓 19"/>
            <p:cNvSpPr/>
            <p:nvPr/>
          </p:nvSpPr>
          <p:spPr>
            <a:xfrm>
              <a:off x="1450428" y="2695904"/>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1" name="橢圓 20"/>
            <p:cNvSpPr/>
            <p:nvPr/>
          </p:nvSpPr>
          <p:spPr>
            <a:xfrm>
              <a:off x="1450428" y="3137338"/>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2" name="橢圓 21"/>
            <p:cNvSpPr/>
            <p:nvPr/>
          </p:nvSpPr>
          <p:spPr>
            <a:xfrm>
              <a:off x="1450428" y="3578772"/>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3" name="文字方塊 22"/>
            <p:cNvSpPr txBox="1"/>
            <p:nvPr/>
          </p:nvSpPr>
          <p:spPr>
            <a:xfrm rot="5400000">
              <a:off x="1370952" y="3984295"/>
              <a:ext cx="711200" cy="523220"/>
            </a:xfrm>
            <a:prstGeom prst="rect">
              <a:avLst/>
            </a:prstGeom>
            <a:noFill/>
          </p:spPr>
          <p:txBody>
            <a:bodyPr wrap="square" rtlCol="0">
              <a:spAutoFit/>
            </a:bodyPr>
            <a:lstStyle/>
            <a:p>
              <a:r>
                <a:rPr lang="en-US" altLang="zh-TW" sz="2800" dirty="0"/>
                <a:t>……</a:t>
              </a:r>
              <a:endParaRPr lang="zh-TW" altLang="en-US" sz="2800" dirty="0"/>
            </a:p>
          </p:txBody>
        </p:sp>
        <p:sp>
          <p:nvSpPr>
            <p:cNvPr id="24" name="橢圓 23"/>
            <p:cNvSpPr/>
            <p:nvPr/>
          </p:nvSpPr>
          <p:spPr>
            <a:xfrm>
              <a:off x="1469948" y="4540470"/>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grpSp>
        <p:nvGrpSpPr>
          <p:cNvPr id="25" name="群組 24"/>
          <p:cNvGrpSpPr/>
          <p:nvPr/>
        </p:nvGrpSpPr>
        <p:grpSpPr>
          <a:xfrm>
            <a:off x="7256983" y="1991655"/>
            <a:ext cx="600796" cy="2380593"/>
            <a:chOff x="1387366" y="2569780"/>
            <a:chExt cx="600796" cy="2380593"/>
          </a:xfrm>
        </p:grpSpPr>
        <p:sp>
          <p:nvSpPr>
            <p:cNvPr id="26" name="矩形 25"/>
            <p:cNvSpPr/>
            <p:nvPr/>
          </p:nvSpPr>
          <p:spPr>
            <a:xfrm>
              <a:off x="1387366" y="2569780"/>
              <a:ext cx="441435" cy="23805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1450428" y="2695904"/>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1450428" y="3137338"/>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9" name="橢圓 28"/>
            <p:cNvSpPr/>
            <p:nvPr/>
          </p:nvSpPr>
          <p:spPr>
            <a:xfrm>
              <a:off x="1450428" y="3578772"/>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0" name="文字方塊 29"/>
            <p:cNvSpPr txBox="1"/>
            <p:nvPr/>
          </p:nvSpPr>
          <p:spPr>
            <a:xfrm rot="5400000">
              <a:off x="1370952" y="3984295"/>
              <a:ext cx="711200" cy="523220"/>
            </a:xfrm>
            <a:prstGeom prst="rect">
              <a:avLst/>
            </a:prstGeom>
            <a:noFill/>
          </p:spPr>
          <p:txBody>
            <a:bodyPr wrap="square" rtlCol="0">
              <a:spAutoFit/>
            </a:bodyPr>
            <a:lstStyle/>
            <a:p>
              <a:r>
                <a:rPr lang="en-US" altLang="zh-TW" sz="2800" dirty="0"/>
                <a:t>……</a:t>
              </a:r>
              <a:endParaRPr lang="zh-TW" altLang="en-US" sz="2800" dirty="0"/>
            </a:p>
          </p:txBody>
        </p:sp>
        <p:sp>
          <p:nvSpPr>
            <p:cNvPr id="31" name="橢圓 30"/>
            <p:cNvSpPr/>
            <p:nvPr/>
          </p:nvSpPr>
          <p:spPr>
            <a:xfrm>
              <a:off x="1469948" y="4540470"/>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grpSp>
        <p:nvGrpSpPr>
          <p:cNvPr id="32" name="群組 31"/>
          <p:cNvGrpSpPr/>
          <p:nvPr/>
        </p:nvGrpSpPr>
        <p:grpSpPr>
          <a:xfrm>
            <a:off x="5712760" y="1991655"/>
            <a:ext cx="600796" cy="2380593"/>
            <a:chOff x="1387366" y="2569780"/>
            <a:chExt cx="600796" cy="2380593"/>
          </a:xfrm>
        </p:grpSpPr>
        <p:sp>
          <p:nvSpPr>
            <p:cNvPr id="33" name="矩形 32"/>
            <p:cNvSpPr/>
            <p:nvPr/>
          </p:nvSpPr>
          <p:spPr>
            <a:xfrm>
              <a:off x="1387366" y="2569780"/>
              <a:ext cx="441435" cy="23805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4" name="橢圓 33"/>
            <p:cNvSpPr/>
            <p:nvPr/>
          </p:nvSpPr>
          <p:spPr>
            <a:xfrm>
              <a:off x="1450428" y="2695904"/>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5" name="橢圓 34"/>
            <p:cNvSpPr/>
            <p:nvPr/>
          </p:nvSpPr>
          <p:spPr>
            <a:xfrm>
              <a:off x="1450428" y="3137338"/>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6" name="橢圓 35"/>
            <p:cNvSpPr/>
            <p:nvPr/>
          </p:nvSpPr>
          <p:spPr>
            <a:xfrm>
              <a:off x="1450428" y="3578772"/>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7" name="文字方塊 36"/>
            <p:cNvSpPr txBox="1"/>
            <p:nvPr/>
          </p:nvSpPr>
          <p:spPr>
            <a:xfrm rot="5400000">
              <a:off x="1370952" y="3984295"/>
              <a:ext cx="711200" cy="523220"/>
            </a:xfrm>
            <a:prstGeom prst="rect">
              <a:avLst/>
            </a:prstGeom>
            <a:noFill/>
          </p:spPr>
          <p:txBody>
            <a:bodyPr wrap="square" rtlCol="0">
              <a:spAutoFit/>
            </a:bodyPr>
            <a:lstStyle/>
            <a:p>
              <a:r>
                <a:rPr lang="en-US" altLang="zh-TW" sz="2800" dirty="0"/>
                <a:t>……</a:t>
              </a:r>
              <a:endParaRPr lang="zh-TW" altLang="en-US" sz="2800" dirty="0"/>
            </a:p>
          </p:txBody>
        </p:sp>
        <p:sp>
          <p:nvSpPr>
            <p:cNvPr id="38" name="橢圓 37"/>
            <p:cNvSpPr/>
            <p:nvPr/>
          </p:nvSpPr>
          <p:spPr>
            <a:xfrm>
              <a:off x="1469948" y="4540470"/>
              <a:ext cx="315310" cy="3153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sp>
        <p:nvSpPr>
          <p:cNvPr id="39" name="文字方塊 38"/>
          <p:cNvSpPr txBox="1"/>
          <p:nvPr/>
        </p:nvSpPr>
        <p:spPr>
          <a:xfrm>
            <a:off x="4748257" y="2778831"/>
            <a:ext cx="834276" cy="646331"/>
          </a:xfrm>
          <a:prstGeom prst="rect">
            <a:avLst/>
          </a:prstGeom>
          <a:noFill/>
        </p:spPr>
        <p:txBody>
          <a:bodyPr wrap="square" rtlCol="0">
            <a:spAutoFit/>
          </a:bodyPr>
          <a:lstStyle/>
          <a:p>
            <a:r>
              <a:rPr lang="en-US" altLang="zh-TW" sz="3600" dirty="0"/>
              <a:t>……</a:t>
            </a:r>
            <a:endParaRPr lang="zh-TW" altLang="en-US" sz="3600" dirty="0"/>
          </a:p>
        </p:txBody>
      </p:sp>
      <p:sp>
        <p:nvSpPr>
          <p:cNvPr id="40" name="文字方塊 39"/>
          <p:cNvSpPr txBox="1"/>
          <p:nvPr/>
        </p:nvSpPr>
        <p:spPr>
          <a:xfrm>
            <a:off x="6330794" y="2778830"/>
            <a:ext cx="834276" cy="646331"/>
          </a:xfrm>
          <a:prstGeom prst="rect">
            <a:avLst/>
          </a:prstGeom>
          <a:noFill/>
        </p:spPr>
        <p:txBody>
          <a:bodyPr wrap="square" rtlCol="0">
            <a:spAutoFit/>
          </a:bodyPr>
          <a:lstStyle/>
          <a:p>
            <a:r>
              <a:rPr lang="en-US" altLang="zh-TW" sz="3600" dirty="0"/>
              <a:t>……</a:t>
            </a:r>
            <a:endParaRPr lang="zh-TW" altLang="en-US" sz="3600" dirty="0"/>
          </a:p>
        </p:txBody>
      </p:sp>
      <mc:AlternateContent xmlns:mc="http://schemas.openxmlformats.org/markup-compatibility/2006" xmlns:a14="http://schemas.microsoft.com/office/drawing/2010/main">
        <mc:Choice Requires="a14">
          <p:sp>
            <p:nvSpPr>
              <p:cNvPr id="41" name="文字方塊 40"/>
              <p:cNvSpPr txBox="1"/>
              <p:nvPr/>
            </p:nvSpPr>
            <p:spPr>
              <a:xfrm>
                <a:off x="2341644" y="1579953"/>
                <a:ext cx="451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1</m:t>
                          </m:r>
                        </m:sup>
                      </m:sSup>
                    </m:oMath>
                  </m:oMathPara>
                </a14:m>
                <a:endParaRPr lang="zh-TW" altLang="en-US" sz="2800"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341644" y="1579953"/>
                <a:ext cx="451662"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278708" y="1571538"/>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2</m:t>
                          </m:r>
                        </m:sup>
                      </m:sSup>
                    </m:oMath>
                  </m:oMathPara>
                </a14:m>
                <a:endParaRPr lang="zh-TW" altLang="en-US" sz="28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3278708" y="1571538"/>
                <a:ext cx="459357"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字方塊 42"/>
              <p:cNvSpPr txBox="1"/>
              <p:nvPr/>
            </p:nvSpPr>
            <p:spPr>
              <a:xfrm>
                <a:off x="4215770" y="1578060"/>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3</m:t>
                          </m:r>
                        </m:sup>
                      </m:sSup>
                    </m:oMath>
                  </m:oMathPara>
                </a14:m>
                <a:endParaRPr lang="zh-TW" altLang="en-US" sz="2800"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4215770" y="1578060"/>
                <a:ext cx="459357"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字方塊 43"/>
              <p:cNvSpPr txBox="1"/>
              <p:nvPr/>
            </p:nvSpPr>
            <p:spPr>
              <a:xfrm>
                <a:off x="5767907" y="1571538"/>
                <a:ext cx="4548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𝑟</m:t>
                          </m:r>
                        </m:sup>
                      </m:sSup>
                    </m:oMath>
                  </m:oMathPara>
                </a14:m>
                <a:endParaRPr lang="zh-TW" altLang="en-US" sz="2800" dirty="0"/>
              </a:p>
            </p:txBody>
          </p:sp>
        </mc:Choice>
        <mc:Fallback xmlns="">
          <p:sp>
            <p:nvSpPr>
              <p:cNvPr id="44" name="文字方塊 43"/>
              <p:cNvSpPr txBox="1">
                <a:spLocks noRot="1" noChangeAspect="1" noMove="1" noResize="1" noEditPoints="1" noAdjustHandles="1" noChangeArrowheads="1" noChangeShapeType="1" noTextEdit="1"/>
              </p:cNvSpPr>
              <p:nvPr/>
            </p:nvSpPr>
            <p:spPr>
              <a:xfrm>
                <a:off x="5767907" y="1571538"/>
                <a:ext cx="454804" cy="4308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7320045" y="1578060"/>
                <a:ext cx="55681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𝑚</m:t>
                          </m:r>
                        </m:sup>
                      </m:sSup>
                    </m:oMath>
                  </m:oMathPara>
                </a14:m>
                <a:endParaRPr lang="zh-TW" altLang="en-US" sz="2800"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7320045" y="1578060"/>
                <a:ext cx="556819"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文字方塊 45"/>
              <p:cNvSpPr txBox="1"/>
              <p:nvPr/>
            </p:nvSpPr>
            <p:spPr>
              <a:xfrm>
                <a:off x="8161640" y="2834219"/>
                <a:ext cx="2614880" cy="523220"/>
              </a:xfrm>
              <a:prstGeom prst="rect">
                <a:avLst/>
              </a:prstGeom>
              <a:noFill/>
            </p:spPr>
            <p:txBody>
              <a:bodyPr wrap="square" rtlCol="0">
                <a:spAutoFit/>
              </a:bodyPr>
              <a:lstStyle/>
              <a:p>
                <a:r>
                  <a:rPr lang="en-US" altLang="zh-TW" sz="2800" dirty="0"/>
                  <a:t>mean: </a:t>
                </a:r>
                <a14:m>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𝑚</m:t>
                        </m:r>
                      </m:e>
                      <m:sub>
                        <m:r>
                          <a:rPr lang="en-US" altLang="zh-TW" sz="2800" i="1">
                            <a:latin typeface="Cambria Math" panose="02040503050406030204" pitchFamily="18" charset="0"/>
                          </a:rPr>
                          <m:t>𝑖</m:t>
                        </m:r>
                      </m:sub>
                    </m:sSub>
                  </m:oMath>
                </a14:m>
                <a:endParaRPr lang="zh-TW" altLang="en-US" sz="28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8161640" y="2834219"/>
                <a:ext cx="2614880" cy="523220"/>
              </a:xfrm>
              <a:prstGeom prst="rect">
                <a:avLst/>
              </a:prstGeom>
              <a:blipFill>
                <a:blip r:embed="rId8"/>
                <a:stretch>
                  <a:fillRect l="-4895"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8161639" y="3413267"/>
                <a:ext cx="2834198" cy="954107"/>
              </a:xfrm>
              <a:prstGeom prst="rect">
                <a:avLst/>
              </a:prstGeom>
              <a:noFill/>
            </p:spPr>
            <p:txBody>
              <a:bodyPr wrap="square" rtlCol="0">
                <a:spAutoFit/>
              </a:bodyPr>
              <a:lstStyle/>
              <a:p>
                <a:r>
                  <a:rPr lang="en-US" altLang="zh-TW" sz="2800" dirty="0"/>
                  <a:t>standard deviation: </a:t>
                </a:r>
                <a14:m>
                  <m:oMath xmlns:m="http://schemas.openxmlformats.org/officeDocument/2006/math">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𝜎</m:t>
                        </m:r>
                      </m:e>
                      <m:sub>
                        <m:r>
                          <a:rPr lang="en-US" altLang="zh-TW" sz="2800" i="1">
                            <a:latin typeface="Cambria Math" panose="02040503050406030204" pitchFamily="18" charset="0"/>
                          </a:rPr>
                          <m:t>𝑖</m:t>
                        </m:r>
                      </m:sub>
                    </m:sSub>
                  </m:oMath>
                </a14:m>
                <a:endParaRPr lang="zh-TW" altLang="en-US" sz="28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8161639" y="3413267"/>
                <a:ext cx="2834198" cy="954107"/>
              </a:xfrm>
              <a:prstGeom prst="rect">
                <a:avLst/>
              </a:prstGeom>
              <a:blipFill>
                <a:blip r:embed="rId9"/>
                <a:stretch>
                  <a:fillRect l="-4516" t="-6410"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2942463" y="4780622"/>
                <a:ext cx="2217402" cy="9166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i="1">
                              <a:latin typeface="Cambria Math" panose="02040503050406030204" pitchFamily="18" charset="0"/>
                            </a:rPr>
                          </m:ctrlPr>
                        </m:sSubSupPr>
                        <m:e>
                          <m:r>
                            <a:rPr lang="en-US" altLang="zh-TW" sz="2800" i="1">
                              <a:latin typeface="Cambria Math" panose="02040503050406030204" pitchFamily="18" charset="0"/>
                            </a:rPr>
                            <m:t>𝑥</m:t>
                          </m:r>
                        </m:e>
                        <m:sub>
                          <m:r>
                            <a:rPr lang="en-US" altLang="zh-TW" sz="2800" i="1">
                              <a:latin typeface="Cambria Math" panose="02040503050406030204" pitchFamily="18" charset="0"/>
                            </a:rPr>
                            <m:t>𝑖</m:t>
                          </m:r>
                        </m:sub>
                        <m:sup>
                          <m:r>
                            <a:rPr lang="en-US" altLang="zh-TW" sz="2800" i="1">
                              <a:latin typeface="Cambria Math" panose="02040503050406030204" pitchFamily="18" charset="0"/>
                            </a:rPr>
                            <m:t>𝑟</m:t>
                          </m:r>
                        </m:sup>
                      </m:sSubSup>
                      <m:r>
                        <a:rPr lang="en-US" altLang="zh-TW" sz="2800" i="1">
                          <a:latin typeface="Cambria Math" panose="02040503050406030204" pitchFamily="18" charset="0"/>
                          <a:ea typeface="Cambria Math" panose="02040503050406030204" pitchFamily="18" charset="0"/>
                        </a:rPr>
                        <m:t>←</m:t>
                      </m:r>
                      <m:f>
                        <m:fPr>
                          <m:ctrlPr>
                            <a:rPr lang="en-US" altLang="zh-TW" sz="2800" i="1">
                              <a:latin typeface="Cambria Math" panose="02040503050406030204" pitchFamily="18" charset="0"/>
                              <a:ea typeface="Cambria Math" panose="02040503050406030204" pitchFamily="18" charset="0"/>
                            </a:rPr>
                          </m:ctrlPr>
                        </m:fPr>
                        <m:num>
                          <m:sSubSup>
                            <m:sSubSupPr>
                              <m:ctrlPr>
                                <a:rPr lang="en-US" altLang="zh-TW" sz="2800" i="1">
                                  <a:latin typeface="Cambria Math" panose="02040503050406030204" pitchFamily="18" charset="0"/>
                                </a:rPr>
                              </m:ctrlPr>
                            </m:sSubSupPr>
                            <m:e>
                              <m:r>
                                <a:rPr lang="en-US" altLang="zh-TW" sz="2800" i="1">
                                  <a:latin typeface="Cambria Math" panose="02040503050406030204" pitchFamily="18" charset="0"/>
                                </a:rPr>
                                <m:t>𝑥</m:t>
                              </m:r>
                            </m:e>
                            <m:sub>
                              <m:r>
                                <a:rPr lang="en-US" altLang="zh-TW" sz="2800" i="1">
                                  <a:latin typeface="Cambria Math" panose="02040503050406030204" pitchFamily="18" charset="0"/>
                                </a:rPr>
                                <m:t>𝑖</m:t>
                              </m:r>
                            </m:sub>
                            <m:sup>
                              <m:r>
                                <a:rPr lang="en-US" altLang="zh-TW" sz="2800" i="1">
                                  <a:latin typeface="Cambria Math" panose="02040503050406030204" pitchFamily="18" charset="0"/>
                                </a:rPr>
                                <m:t>𝑟</m:t>
                              </m:r>
                            </m:sup>
                          </m:sSubSup>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𝑚</m:t>
                              </m:r>
                            </m:e>
                            <m:sub>
                              <m:r>
                                <a:rPr lang="en-US" altLang="zh-TW" sz="2800" i="1">
                                  <a:latin typeface="Cambria Math" panose="02040503050406030204" pitchFamily="18" charset="0"/>
                                </a:rPr>
                                <m:t>𝑖</m:t>
                              </m:r>
                            </m:sub>
                          </m:sSub>
                        </m:num>
                        <m:den>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𝜎</m:t>
                              </m:r>
                            </m:e>
                            <m:sub>
                              <m:r>
                                <a:rPr lang="en-US" altLang="zh-TW" sz="2800" i="1">
                                  <a:latin typeface="Cambria Math" panose="02040503050406030204" pitchFamily="18" charset="0"/>
                                </a:rPr>
                                <m:t>𝑖</m:t>
                              </m:r>
                            </m:sub>
                          </m:sSub>
                        </m:den>
                      </m:f>
                    </m:oMath>
                  </m:oMathPara>
                </a14:m>
                <a:endParaRPr lang="zh-TW" altLang="en-US" sz="28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2942463" y="4780622"/>
                <a:ext cx="2217402" cy="916661"/>
              </a:xfrm>
              <a:prstGeom prst="rect">
                <a:avLst/>
              </a:prstGeom>
              <a:blipFill>
                <a:blip r:embed="rId10"/>
                <a:stretch>
                  <a:fillRect/>
                </a:stretch>
              </a:blipFill>
            </p:spPr>
            <p:txBody>
              <a:bodyPr/>
              <a:lstStyle/>
              <a:p>
                <a:r>
                  <a:rPr lang="en-US">
                    <a:noFill/>
                  </a:rPr>
                  <a:t> </a:t>
                </a:r>
              </a:p>
            </p:txBody>
          </p:sp>
        </mc:Fallback>
      </mc:AlternateContent>
      <p:sp>
        <p:nvSpPr>
          <p:cNvPr id="49" name="文字方塊 48"/>
          <p:cNvSpPr txBox="1"/>
          <p:nvPr/>
        </p:nvSpPr>
        <p:spPr>
          <a:xfrm>
            <a:off x="5377660" y="4785791"/>
            <a:ext cx="547086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TW" sz="2400" dirty="0"/>
              <a:t>The means of all dimensions are 0, and the variances are all 1 </a:t>
            </a:r>
            <a:endParaRPr lang="zh-TW" altLang="en-US" sz="2400" dirty="0"/>
          </a:p>
        </p:txBody>
      </p:sp>
      <p:sp>
        <p:nvSpPr>
          <p:cNvPr id="50" name="矩形 49"/>
          <p:cNvSpPr/>
          <p:nvPr/>
        </p:nvSpPr>
        <p:spPr>
          <a:xfrm>
            <a:off x="2152652" y="2948445"/>
            <a:ext cx="5749443" cy="43443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p:cNvSpPr txBox="1"/>
          <p:nvPr/>
        </p:nvSpPr>
        <p:spPr>
          <a:xfrm>
            <a:off x="8161641" y="1821069"/>
            <a:ext cx="2283393" cy="954107"/>
          </a:xfrm>
          <a:prstGeom prst="rect">
            <a:avLst/>
          </a:prstGeom>
          <a:noFill/>
        </p:spPr>
        <p:txBody>
          <a:bodyPr wrap="square" rtlCol="0">
            <a:spAutoFit/>
          </a:bodyPr>
          <a:lstStyle/>
          <a:p>
            <a:r>
              <a:rPr lang="en-US" altLang="zh-TW" sz="2800" dirty="0"/>
              <a:t>For each dimension i:</a:t>
            </a:r>
            <a:endParaRPr lang="zh-TW" altLang="en-US" sz="2800" dirty="0"/>
          </a:p>
        </p:txBody>
      </p:sp>
      <p:sp>
        <p:nvSpPr>
          <p:cNvPr id="3" name="矩形 2"/>
          <p:cNvSpPr/>
          <p:nvPr/>
        </p:nvSpPr>
        <p:spPr>
          <a:xfrm>
            <a:off x="5675079" y="2948445"/>
            <a:ext cx="521748" cy="41991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手繪多邊形 51"/>
          <p:cNvSpPr/>
          <p:nvPr/>
        </p:nvSpPr>
        <p:spPr>
          <a:xfrm>
            <a:off x="4624485" y="3123316"/>
            <a:ext cx="1056439" cy="1699590"/>
          </a:xfrm>
          <a:custGeom>
            <a:avLst/>
            <a:gdLst>
              <a:gd name="connsiteX0" fmla="*/ 2836190 w 2836190"/>
              <a:gd name="connsiteY0" fmla="*/ 0 h 2262753"/>
              <a:gd name="connsiteX1" fmla="*/ 1549831 w 2836190"/>
              <a:gd name="connsiteY1" fmla="*/ 464949 h 2262753"/>
              <a:gd name="connsiteX2" fmla="*/ 0 w 2836190"/>
              <a:gd name="connsiteY2" fmla="*/ 2262753 h 2262753"/>
            </a:gdLst>
            <a:ahLst/>
            <a:cxnLst>
              <a:cxn ang="0">
                <a:pos x="connsiteX0" y="connsiteY0"/>
              </a:cxn>
              <a:cxn ang="0">
                <a:pos x="connsiteX1" y="connsiteY1"/>
              </a:cxn>
              <a:cxn ang="0">
                <a:pos x="connsiteX2" y="connsiteY2"/>
              </a:cxn>
            </a:cxnLst>
            <a:rect l="l" t="t" r="r" b="b"/>
            <a:pathLst>
              <a:path w="2836190" h="2262753">
                <a:moveTo>
                  <a:pt x="2836190" y="0"/>
                </a:moveTo>
                <a:cubicBezTo>
                  <a:pt x="2429359" y="43912"/>
                  <a:pt x="2022529" y="87824"/>
                  <a:pt x="1549831" y="464949"/>
                </a:cubicBezTo>
                <a:cubicBezTo>
                  <a:pt x="1077133" y="842074"/>
                  <a:pt x="538566" y="1552413"/>
                  <a:pt x="0" y="2262753"/>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3" name="文字方塊 52"/>
              <p:cNvSpPr txBox="1"/>
              <p:nvPr/>
            </p:nvSpPr>
            <p:spPr>
              <a:xfrm>
                <a:off x="2325707" y="2005698"/>
                <a:ext cx="451662" cy="4349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i="1">
                              <a:latin typeface="Cambria Math" panose="02040503050406030204" pitchFamily="18" charset="0"/>
                            </a:rPr>
                          </m:ctrlPr>
                        </m:sSubSupPr>
                        <m:e>
                          <m:r>
                            <a:rPr lang="en-US" altLang="zh-TW" sz="2800" i="1">
                              <a:latin typeface="Cambria Math" panose="02040503050406030204" pitchFamily="18" charset="0"/>
                            </a:rPr>
                            <m:t>𝑥</m:t>
                          </m:r>
                        </m:e>
                        <m:sub>
                          <m:r>
                            <a:rPr lang="en-US" altLang="zh-TW" sz="2800" i="1">
                              <a:latin typeface="Cambria Math" panose="02040503050406030204" pitchFamily="18" charset="0"/>
                            </a:rPr>
                            <m:t>1</m:t>
                          </m:r>
                        </m:sub>
                        <m:sup>
                          <m:r>
                            <a:rPr lang="en-US" altLang="zh-TW" sz="2800" i="1">
                              <a:latin typeface="Cambria Math" panose="02040503050406030204" pitchFamily="18" charset="0"/>
                            </a:rPr>
                            <m:t>1</m:t>
                          </m:r>
                        </m:sup>
                      </m:sSubSup>
                    </m:oMath>
                  </m:oMathPara>
                </a14:m>
                <a:endParaRPr lang="zh-TW" altLang="en-US" sz="2800" dirty="0"/>
              </a:p>
            </p:txBody>
          </p:sp>
        </mc:Choice>
        <mc:Fallback xmlns="">
          <p:sp>
            <p:nvSpPr>
              <p:cNvPr id="53" name="文字方塊 52"/>
              <p:cNvSpPr txBox="1">
                <a:spLocks noRot="1" noChangeAspect="1" noMove="1" noResize="1" noEditPoints="1" noAdjustHandles="1" noChangeArrowheads="1" noChangeShapeType="1" noTextEdit="1"/>
              </p:cNvSpPr>
              <p:nvPr/>
            </p:nvSpPr>
            <p:spPr>
              <a:xfrm>
                <a:off x="2325707" y="2005698"/>
                <a:ext cx="451662" cy="434991"/>
              </a:xfrm>
              <a:prstGeom prst="rect">
                <a:avLst/>
              </a:prstGeom>
              <a:blipFill>
                <a:blip r:embed="rId11"/>
                <a:stretch>
                  <a:fillRect l="-11111" r="-5556" b="-17143"/>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54" name="文字方塊 53"/>
              <p:cNvSpPr txBox="1"/>
              <p:nvPr/>
            </p:nvSpPr>
            <p:spPr>
              <a:xfrm>
                <a:off x="2344477" y="2446533"/>
                <a:ext cx="451662" cy="43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i="1">
                              <a:latin typeface="Cambria Math" panose="02040503050406030204" pitchFamily="18" charset="0"/>
                            </a:rPr>
                          </m:ctrlPr>
                        </m:sSubSupPr>
                        <m:e>
                          <m:r>
                            <a:rPr lang="en-US" altLang="zh-TW" sz="2800" i="1">
                              <a:latin typeface="Cambria Math" panose="02040503050406030204" pitchFamily="18" charset="0"/>
                            </a:rPr>
                            <m:t>𝑥</m:t>
                          </m:r>
                        </m:e>
                        <m:sub>
                          <m:r>
                            <a:rPr lang="en-US" altLang="zh-TW" sz="2800" i="1">
                              <a:latin typeface="Cambria Math" panose="02040503050406030204" pitchFamily="18" charset="0"/>
                            </a:rPr>
                            <m:t>2</m:t>
                          </m:r>
                        </m:sub>
                        <m:sup>
                          <m:r>
                            <a:rPr lang="en-US" altLang="zh-TW" sz="2800" i="1">
                              <a:latin typeface="Cambria Math" panose="02040503050406030204" pitchFamily="18" charset="0"/>
                            </a:rPr>
                            <m:t>1</m:t>
                          </m:r>
                        </m:sup>
                      </m:sSubSup>
                    </m:oMath>
                  </m:oMathPara>
                </a14:m>
                <a:endParaRPr lang="zh-TW" altLang="en-US" sz="2800" dirty="0"/>
              </a:p>
            </p:txBody>
          </p:sp>
        </mc:Choice>
        <mc:Fallback xmlns="">
          <p:sp>
            <p:nvSpPr>
              <p:cNvPr id="54" name="文字方塊 53"/>
              <p:cNvSpPr txBox="1">
                <a:spLocks noRot="1" noChangeAspect="1" noMove="1" noResize="1" noEditPoints="1" noAdjustHandles="1" noChangeArrowheads="1" noChangeShapeType="1" noTextEdit="1"/>
              </p:cNvSpPr>
              <p:nvPr/>
            </p:nvSpPr>
            <p:spPr>
              <a:xfrm>
                <a:off x="2344477" y="2446533"/>
                <a:ext cx="451662" cy="435760"/>
              </a:xfrm>
              <a:prstGeom prst="rect">
                <a:avLst/>
              </a:prstGeom>
              <a:blipFill>
                <a:blip r:embed="rId12"/>
                <a:stretch>
                  <a:fillRect l="-10811" r="-5405" b="-13889"/>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55" name="文字方塊 54"/>
              <p:cNvSpPr txBox="1"/>
              <p:nvPr/>
            </p:nvSpPr>
            <p:spPr>
              <a:xfrm>
                <a:off x="3232498" y="2014198"/>
                <a:ext cx="459357" cy="4358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i="1">
                              <a:latin typeface="Cambria Math" panose="02040503050406030204" pitchFamily="18" charset="0"/>
                            </a:rPr>
                          </m:ctrlPr>
                        </m:sSubSupPr>
                        <m:e>
                          <m:r>
                            <a:rPr lang="en-US" altLang="zh-TW" sz="2800" i="1">
                              <a:latin typeface="Cambria Math" panose="02040503050406030204" pitchFamily="18" charset="0"/>
                            </a:rPr>
                            <m:t>𝑥</m:t>
                          </m:r>
                        </m:e>
                        <m:sub>
                          <m:r>
                            <a:rPr lang="en-US" altLang="zh-TW" sz="2800" i="1">
                              <a:latin typeface="Cambria Math" panose="02040503050406030204" pitchFamily="18" charset="0"/>
                            </a:rPr>
                            <m:t>1</m:t>
                          </m:r>
                        </m:sub>
                        <m:sup>
                          <m:r>
                            <a:rPr lang="en-US" altLang="zh-TW" sz="2800" i="1">
                              <a:latin typeface="Cambria Math" panose="02040503050406030204" pitchFamily="18" charset="0"/>
                            </a:rPr>
                            <m:t>2</m:t>
                          </m:r>
                        </m:sup>
                      </m:sSubSup>
                    </m:oMath>
                  </m:oMathPara>
                </a14:m>
                <a:endParaRPr lang="zh-TW" altLang="en-US" sz="2800" dirty="0"/>
              </a:p>
            </p:txBody>
          </p:sp>
        </mc:Choice>
        <mc:Fallback xmlns="">
          <p:sp>
            <p:nvSpPr>
              <p:cNvPr id="55" name="文字方塊 54"/>
              <p:cNvSpPr txBox="1">
                <a:spLocks noRot="1" noChangeAspect="1" noMove="1" noResize="1" noEditPoints="1" noAdjustHandles="1" noChangeArrowheads="1" noChangeShapeType="1" noTextEdit="1"/>
              </p:cNvSpPr>
              <p:nvPr/>
            </p:nvSpPr>
            <p:spPr>
              <a:xfrm>
                <a:off x="3232498" y="2014198"/>
                <a:ext cx="459357" cy="435889"/>
              </a:xfrm>
              <a:prstGeom prst="rect">
                <a:avLst/>
              </a:prstGeom>
              <a:blipFill>
                <a:blip r:embed="rId13"/>
                <a:stretch>
                  <a:fillRect l="-8108" r="-5405" b="-17143"/>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56" name="文字方塊 55"/>
              <p:cNvSpPr txBox="1"/>
              <p:nvPr/>
            </p:nvSpPr>
            <p:spPr>
              <a:xfrm>
                <a:off x="3251268" y="2455033"/>
                <a:ext cx="459357" cy="4366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800" i="1">
                              <a:latin typeface="Cambria Math" panose="02040503050406030204" pitchFamily="18" charset="0"/>
                            </a:rPr>
                          </m:ctrlPr>
                        </m:sSubSupPr>
                        <m:e>
                          <m:r>
                            <a:rPr lang="en-US" altLang="zh-TW" sz="2800" i="1">
                              <a:latin typeface="Cambria Math" panose="02040503050406030204" pitchFamily="18" charset="0"/>
                            </a:rPr>
                            <m:t>𝑥</m:t>
                          </m:r>
                        </m:e>
                        <m:sub>
                          <m:r>
                            <a:rPr lang="en-US" altLang="zh-TW" sz="2800" i="1">
                              <a:latin typeface="Cambria Math" panose="02040503050406030204" pitchFamily="18" charset="0"/>
                            </a:rPr>
                            <m:t>2</m:t>
                          </m:r>
                        </m:sub>
                        <m:sup>
                          <m:r>
                            <a:rPr lang="en-US" altLang="zh-TW" sz="2800" i="1">
                              <a:latin typeface="Cambria Math" panose="02040503050406030204" pitchFamily="18" charset="0"/>
                            </a:rPr>
                            <m:t>2</m:t>
                          </m:r>
                        </m:sup>
                      </m:sSubSup>
                    </m:oMath>
                  </m:oMathPara>
                </a14:m>
                <a:endParaRPr lang="zh-TW" altLang="en-US" sz="28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3251268" y="2455033"/>
                <a:ext cx="459357" cy="436658"/>
              </a:xfrm>
              <a:prstGeom prst="rect">
                <a:avLst/>
              </a:prstGeom>
              <a:blipFill>
                <a:blip r:embed="rId14"/>
                <a:stretch>
                  <a:fillRect l="-7895" t="-2857" r="-5263" b="-17143"/>
                </a:stretch>
              </a:blipFill>
            </p:spPr>
            <p:txBody>
              <a:bodyPr/>
              <a:lstStyle/>
              <a:p>
                <a:r>
                  <a:rPr lang="en-CY">
                    <a:noFill/>
                  </a:rPr>
                  <a:t> </a:t>
                </a:r>
              </a:p>
            </p:txBody>
          </p:sp>
        </mc:Fallback>
      </mc:AlternateContent>
      <p:sp>
        <p:nvSpPr>
          <p:cNvPr id="57" name="矩形 56">
            <a:extLst>
              <a:ext uri="{FF2B5EF4-FFF2-40B4-BE49-F238E27FC236}">
                <a16:creationId xmlns:a16="http://schemas.microsoft.com/office/drawing/2014/main" id="{B114D360-AB7E-4E4F-B60F-0C0C2B6E0E0B}"/>
              </a:ext>
            </a:extLst>
          </p:cNvPr>
          <p:cNvSpPr/>
          <p:nvPr/>
        </p:nvSpPr>
        <p:spPr>
          <a:xfrm>
            <a:off x="1985209" y="6032408"/>
            <a:ext cx="7620267" cy="830997"/>
          </a:xfrm>
          <a:prstGeom prst="rect">
            <a:avLst/>
          </a:prstGeom>
        </p:spPr>
        <p:txBody>
          <a:bodyPr wrap="square">
            <a:spAutoFit/>
          </a:bodyPr>
          <a:lstStyle/>
          <a:p>
            <a:r>
              <a:rPr lang="en-US" altLang="zh-TW" sz="2400" dirty="0"/>
              <a:t>In general, gradient descent converges much faster with feature scaling than without it.</a:t>
            </a:r>
          </a:p>
        </p:txBody>
      </p:sp>
    </p:spTree>
    <p:extLst>
      <p:ext uri="{BB962C8B-B14F-4D97-AF65-F5344CB8AC3E}">
        <p14:creationId xmlns:p14="http://schemas.microsoft.com/office/powerpoint/2010/main" val="9373545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P spid="48" grpId="0"/>
      <p:bldP spid="49" grpId="0" animBg="1"/>
      <p:bldP spid="50" grpId="0" animBg="1"/>
      <p:bldP spid="51" grpId="0"/>
      <p:bldP spid="3" grpId="0" animBg="1"/>
      <p:bldP spid="52" grpId="0" animBg="1"/>
      <p:bldP spid="53" grpId="0"/>
      <p:bldP spid="54" grpId="0"/>
      <p:bldP spid="55" grpId="0"/>
      <p:bldP spid="56" grpId="0"/>
      <p:bldP spid="5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7FE0-FE02-4485-88D2-6873832E5411}"/>
              </a:ext>
            </a:extLst>
          </p:cNvPr>
          <p:cNvSpPr>
            <a:spLocks noGrp="1"/>
          </p:cNvSpPr>
          <p:nvPr>
            <p:ph type="title"/>
          </p:nvPr>
        </p:nvSpPr>
        <p:spPr/>
        <p:txBody>
          <a:bodyPr/>
          <a:lstStyle/>
          <a:p>
            <a:r>
              <a:rPr lang="en-US" altLang="zh-TW" sz="2400" dirty="0">
                <a:solidFill>
                  <a:srgbClr val="0000FF"/>
                </a:solidFill>
              </a:rPr>
              <a:t>Internal Covariate Shift </a:t>
            </a:r>
            <a:endParaRPr lang="en-IN" dirty="0"/>
          </a:p>
        </p:txBody>
      </p:sp>
      <p:sp>
        <p:nvSpPr>
          <p:cNvPr id="3" name="Content Placeholder 2">
            <a:extLst>
              <a:ext uri="{FF2B5EF4-FFF2-40B4-BE49-F238E27FC236}">
                <a16:creationId xmlns:a16="http://schemas.microsoft.com/office/drawing/2014/main" id="{1485B482-ADBB-4FD1-9710-DF531CF8393B}"/>
              </a:ext>
            </a:extLst>
          </p:cNvPr>
          <p:cNvSpPr>
            <a:spLocks noGrp="1"/>
          </p:cNvSpPr>
          <p:nvPr>
            <p:ph idx="1"/>
          </p:nvPr>
        </p:nvSpPr>
        <p:spPr>
          <a:xfrm>
            <a:off x="1097911" y="1336305"/>
            <a:ext cx="4958327" cy="4577680"/>
          </a:xfrm>
        </p:spPr>
        <p:txBody>
          <a:bodyPr>
            <a:normAutofit fontScale="70000" lnSpcReduction="20000"/>
          </a:bodyPr>
          <a:lstStyle/>
          <a:p>
            <a:pPr marL="285750" indent="-285750" algn="just"/>
            <a:r>
              <a:rPr lang="en-US" dirty="0"/>
              <a:t>The first guy tells the second guy, “go water the plants”, the second guy tells the third guy, “got water in your pants”, and so on until the last guy hears, “kite bang eat face monkey” or something totally wrong. </a:t>
            </a:r>
          </a:p>
          <a:p>
            <a:pPr marL="285750" indent="-285750" algn="just"/>
            <a:r>
              <a:rPr lang="en-US" dirty="0"/>
              <a:t>Let’s say that the problems are entirely systemic and due entirely to faulty red cups. Then, the situation is analogous to forward propagation</a:t>
            </a:r>
          </a:p>
          <a:p>
            <a:pPr marL="285750" indent="-285750" algn="just"/>
            <a:r>
              <a:rPr lang="en-US" dirty="0"/>
              <a:t>If  can get new cups to fix the problem by trial and error, it would help to have a consistent way of passing messages in a more controlled and standardized (“normalized”) way. </a:t>
            </a:r>
            <a:r>
              <a:rPr lang="en-US" dirty="0" err="1"/>
              <a:t>e.g</a:t>
            </a:r>
            <a:r>
              <a:rPr lang="en-US" dirty="0"/>
              <a:t>: Same volume, same language, </a:t>
            </a:r>
            <a:r>
              <a:rPr lang="en-US" dirty="0" err="1"/>
              <a:t>etc</a:t>
            </a:r>
            <a:endParaRPr lang="en-IN" dirty="0"/>
          </a:p>
        </p:txBody>
      </p:sp>
      <p:pic>
        <p:nvPicPr>
          <p:cNvPr id="6" name="Picture 2" descr="https://cdn-images-1.medium.com/max/800/1*ZxfKps6Mb7fqiQnlQPcMKQ.png">
            <a:extLst>
              <a:ext uri="{FF2B5EF4-FFF2-40B4-BE49-F238E27FC236}">
                <a16:creationId xmlns:a16="http://schemas.microsoft.com/office/drawing/2014/main" id="{ABF7A98B-710B-4850-9892-DBE3428EF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5" y="1336305"/>
            <a:ext cx="4104456" cy="1131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dn-images-1.medium.com/max/800/1*u5S2mlVh2G0uD-MjIpBYxg.png">
            <a:extLst>
              <a:ext uri="{FF2B5EF4-FFF2-40B4-BE49-F238E27FC236}">
                <a16:creationId xmlns:a16="http://schemas.microsoft.com/office/drawing/2014/main" id="{48797EC2-C10F-4B4B-9A54-6E94F7C0B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402" y="2697943"/>
            <a:ext cx="4104456" cy="9711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cdn-images-1.medium.com/max/800/1*KnU419JE20zQpfwhSsRiWA.png">
            <a:extLst>
              <a:ext uri="{FF2B5EF4-FFF2-40B4-BE49-F238E27FC236}">
                <a16:creationId xmlns:a16="http://schemas.microsoft.com/office/drawing/2014/main" id="{B066BA7A-840F-4B8A-B5B3-E86CC0299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659" y="4077073"/>
            <a:ext cx="4271269" cy="1153243"/>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34">
            <a:extLst>
              <a:ext uri="{FF2B5EF4-FFF2-40B4-BE49-F238E27FC236}">
                <a16:creationId xmlns:a16="http://schemas.microsoft.com/office/drawing/2014/main" id="{2DC74223-8F08-4493-9064-F9CBB6C41B51}"/>
              </a:ext>
            </a:extLst>
          </p:cNvPr>
          <p:cNvSpPr txBox="1"/>
          <p:nvPr/>
        </p:nvSpPr>
        <p:spPr>
          <a:xfrm>
            <a:off x="6732321" y="5130461"/>
            <a:ext cx="4044201" cy="1015663"/>
          </a:xfrm>
          <a:prstGeom prst="rect">
            <a:avLst/>
          </a:prstGeom>
          <a:noFill/>
        </p:spPr>
        <p:txBody>
          <a:bodyPr wrap="square" rtlCol="0">
            <a:spAutoFit/>
          </a:bodyPr>
          <a:lstStyle/>
          <a:p>
            <a:pPr algn="just"/>
            <a:r>
              <a:rPr lang="en-US" altLang="zh-TW" sz="2000" b="1" dirty="0">
                <a:solidFill>
                  <a:srgbClr val="002060"/>
                </a:solidFill>
                <a:latin typeface="Calibri" panose="020F0502020204030204" pitchFamily="34" charset="0"/>
                <a:cs typeface="Calibri" panose="020F0502020204030204" pitchFamily="34" charset="0"/>
              </a:rPr>
              <a:t>“First layer parameters change and so the distribution of the input to your second layer changes”</a:t>
            </a:r>
          </a:p>
        </p:txBody>
      </p:sp>
    </p:spTree>
    <p:extLst>
      <p:ext uri="{BB962C8B-B14F-4D97-AF65-F5344CB8AC3E}">
        <p14:creationId xmlns:p14="http://schemas.microsoft.com/office/powerpoint/2010/main" val="8594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AA8D-DD38-492C-A5DB-AD76C93F0E64}"/>
              </a:ext>
            </a:extLst>
          </p:cNvPr>
          <p:cNvSpPr>
            <a:spLocks noGrp="1"/>
          </p:cNvSpPr>
          <p:nvPr>
            <p:ph type="title"/>
          </p:nvPr>
        </p:nvSpPr>
        <p:spPr/>
        <p:txBody>
          <a:bodyPr/>
          <a:lstStyle/>
          <a:p>
            <a:r>
              <a:rPr lang="en-IN" dirty="0"/>
              <a:t>Normalizing Inputs</a:t>
            </a:r>
          </a:p>
        </p:txBody>
      </p:sp>
      <p:sp>
        <p:nvSpPr>
          <p:cNvPr id="3" name="Content Placeholder 2">
            <a:extLst>
              <a:ext uri="{FF2B5EF4-FFF2-40B4-BE49-F238E27FC236}">
                <a16:creationId xmlns:a16="http://schemas.microsoft.com/office/drawing/2014/main" id="{9254507F-6DEF-4E93-A994-8EC9A5B8796E}"/>
              </a:ext>
            </a:extLst>
          </p:cNvPr>
          <p:cNvSpPr>
            <a:spLocks noGrp="1"/>
          </p:cNvSpPr>
          <p:nvPr>
            <p:ph idx="1"/>
          </p:nvPr>
        </p:nvSpPr>
        <p:spPr>
          <a:xfrm>
            <a:off x="1569722" y="1371601"/>
            <a:ext cx="9782862" cy="4525963"/>
          </a:xfrm>
        </p:spPr>
        <p:txBody>
          <a:bodyPr>
            <a:normAutofit fontScale="85000" lnSpcReduction="10000"/>
          </a:bodyPr>
          <a:lstStyle/>
          <a:p>
            <a:pPr algn="just"/>
            <a:r>
              <a:rPr lang="en-US" dirty="0"/>
              <a:t>The range of values of raw training data often varies widely</a:t>
            </a:r>
          </a:p>
          <a:p>
            <a:pPr lvl="1" algn="just"/>
            <a:r>
              <a:rPr lang="en-US" dirty="0"/>
              <a:t>Example: Has kids feature in {0,1}</a:t>
            </a:r>
          </a:p>
          <a:p>
            <a:pPr lvl="1" algn="just"/>
            <a:r>
              <a:rPr lang="en-US" dirty="0"/>
              <a:t>Value of car: $500-$100’sk</a:t>
            </a:r>
          </a:p>
          <a:p>
            <a:pPr algn="just"/>
            <a:r>
              <a:rPr lang="en-US" dirty="0"/>
              <a:t>If one of the features has a broad range of values, the distance will be governed by this particular feature. </a:t>
            </a:r>
          </a:p>
          <a:p>
            <a:pPr lvl="1" algn="just"/>
            <a:r>
              <a:rPr lang="en-US" dirty="0"/>
              <a:t>After, normalization, each feature contributes approximately proportionately to the final distance.</a:t>
            </a:r>
          </a:p>
          <a:p>
            <a:pPr algn="just"/>
            <a:r>
              <a:rPr lang="en-US" dirty="0">
                <a:hlinkClick r:id="rId3" tooltip="Gradient descent"/>
              </a:rPr>
              <a:t>In general, Gradient descent</a:t>
            </a:r>
            <a:r>
              <a:rPr lang="en-US" dirty="0"/>
              <a:t> converges much faster with feature scaling than without it.</a:t>
            </a:r>
          </a:p>
          <a:p>
            <a:pPr algn="just"/>
            <a:r>
              <a:rPr lang="en-US" dirty="0"/>
              <a:t>Good practice for numerical stability for numerical calculations, and to avoid ill-conditioning when solving systems of equations.</a:t>
            </a:r>
          </a:p>
          <a:p>
            <a:endParaRPr lang="en-IN" dirty="0"/>
          </a:p>
        </p:txBody>
      </p:sp>
    </p:spTree>
    <p:extLst>
      <p:ext uri="{BB962C8B-B14F-4D97-AF65-F5344CB8AC3E}">
        <p14:creationId xmlns:p14="http://schemas.microsoft.com/office/powerpoint/2010/main" val="140928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a:xfrm>
            <a:off x="1765300" y="-241618"/>
            <a:ext cx="5373342" cy="1600203"/>
          </a:xfrm>
          <a:prstGeom prst="rect">
            <a:avLst/>
          </a:prstGeom>
        </p:spPr>
        <p:txBody>
          <a:bodyPr/>
          <a:lstStyle/>
          <a:p>
            <a:r>
              <a:t>Deep Residual Learning </a:t>
            </a:r>
          </a:p>
        </p:txBody>
      </p:sp>
      <p:sp>
        <p:nvSpPr>
          <p:cNvPr id="164" name="Shape 164"/>
          <p:cNvSpPr>
            <a:spLocks noGrp="1"/>
          </p:cNvSpPr>
          <p:nvPr>
            <p:ph type="body" sz="half" idx="1"/>
          </p:nvPr>
        </p:nvSpPr>
        <p:spPr>
          <a:xfrm>
            <a:off x="5759450" y="2981326"/>
            <a:ext cx="4629150" cy="4873627"/>
          </a:xfrm>
          <a:prstGeom prst="rect">
            <a:avLst/>
          </a:prstGeom>
        </p:spPr>
        <p:txBody>
          <a:bodyPr/>
          <a:lstStyle/>
          <a:p>
            <a:pPr marL="0" indent="0">
              <a:buNone/>
              <a:defRPr sz="2400"/>
            </a:pPr>
            <a:r>
              <a:rPr dirty="0"/>
              <a:t>𝐻(𝑥) is any </a:t>
            </a:r>
            <a:r>
              <a:rPr dirty="0">
                <a:solidFill>
                  <a:srgbClr val="FF2600"/>
                </a:solidFill>
              </a:rPr>
              <a:t>desired mapping</a:t>
            </a:r>
            <a:r>
              <a:rPr dirty="0"/>
              <a:t>, hope the 2 weight layers fit 𝐻(𝑥) </a:t>
            </a:r>
          </a:p>
        </p:txBody>
      </p:sp>
      <p:sp>
        <p:nvSpPr>
          <p:cNvPr id="166" name="Shape 166"/>
          <p:cNvSpPr/>
          <p:nvPr/>
        </p:nvSpPr>
        <p:spPr>
          <a:xfrm>
            <a:off x="1835855" y="2193925"/>
            <a:ext cx="2062420" cy="213359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nSpc>
                <a:spcPts val="8600"/>
              </a:lnSpc>
              <a:spcBef>
                <a:spcPts val="1200"/>
              </a:spcBef>
              <a:defRPr sz="3700">
                <a:latin typeface="Arial"/>
                <a:ea typeface="Arial"/>
                <a:cs typeface="Arial"/>
                <a:sym typeface="Arial"/>
              </a:defRPr>
            </a:pPr>
            <a:r>
              <a:rPr sz="3700" dirty="0"/>
              <a:t>• </a:t>
            </a:r>
            <a:r>
              <a:rPr sz="3700" dirty="0">
                <a:latin typeface="Times"/>
                <a:ea typeface="Times"/>
                <a:cs typeface="Times"/>
                <a:sym typeface="Times"/>
              </a:rPr>
              <a:t>Plain net</a:t>
            </a:r>
            <a:br>
              <a:rPr sz="3700" dirty="0">
                <a:latin typeface="Times"/>
                <a:ea typeface="Times"/>
                <a:cs typeface="Times"/>
                <a:sym typeface="Times"/>
              </a:rPr>
            </a:br>
            <a:endParaRPr sz="3700" dirty="0">
              <a:latin typeface="Times"/>
              <a:ea typeface="Times"/>
              <a:cs typeface="Times"/>
              <a:sym typeface="Times"/>
            </a:endParaRPr>
          </a:p>
        </p:txBody>
      </p:sp>
      <p:pic>
        <p:nvPicPr>
          <p:cNvPr id="167" name="image11.png"/>
          <p:cNvPicPr>
            <a:picLocks noChangeAspect="1"/>
          </p:cNvPicPr>
          <p:nvPr/>
        </p:nvPicPr>
        <p:blipFill>
          <a:blip r:embed="rId2"/>
          <a:stretch>
            <a:fillRect/>
          </a:stretch>
        </p:blipFill>
        <p:spPr>
          <a:xfrm>
            <a:off x="2008958" y="3461130"/>
            <a:ext cx="3409203" cy="2339216"/>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4725-2B49-486C-BD38-A8D148F24CBB}"/>
              </a:ext>
            </a:extLst>
          </p:cNvPr>
          <p:cNvSpPr>
            <a:spLocks noGrp="1"/>
          </p:cNvSpPr>
          <p:nvPr>
            <p:ph type="title"/>
          </p:nvPr>
        </p:nvSpPr>
        <p:spPr>
          <a:xfrm>
            <a:off x="1568978" y="383620"/>
            <a:ext cx="7838647" cy="438150"/>
          </a:xfrm>
        </p:spPr>
        <p:txBody>
          <a:bodyPr>
            <a:normAutofit fontScale="90000"/>
          </a:bodyPr>
          <a:lstStyle/>
          <a:p>
            <a:r>
              <a:rPr lang="en-US" altLang="zh-TW" dirty="0"/>
              <a:t>Why does normalizing the data make the algorithm faster?</a:t>
            </a:r>
            <a:endParaRPr lang="en-IN" dirty="0"/>
          </a:p>
        </p:txBody>
      </p:sp>
      <p:sp>
        <p:nvSpPr>
          <p:cNvPr id="3" name="Content Placeholder 2">
            <a:extLst>
              <a:ext uri="{FF2B5EF4-FFF2-40B4-BE49-F238E27FC236}">
                <a16:creationId xmlns:a16="http://schemas.microsoft.com/office/drawing/2014/main" id="{92628F69-AD9E-4F9C-8FEA-C26EFDA5EA01}"/>
              </a:ext>
            </a:extLst>
          </p:cNvPr>
          <p:cNvSpPr>
            <a:spLocks noGrp="1"/>
          </p:cNvSpPr>
          <p:nvPr>
            <p:ph idx="1"/>
          </p:nvPr>
        </p:nvSpPr>
        <p:spPr>
          <a:xfrm>
            <a:off x="1569722" y="1371601"/>
            <a:ext cx="5318366" cy="1706949"/>
          </a:xfrm>
        </p:spPr>
        <p:txBody>
          <a:bodyPr>
            <a:normAutofit fontScale="70000" lnSpcReduction="20000"/>
          </a:bodyPr>
          <a:lstStyle/>
          <a:p>
            <a:pPr algn="just"/>
            <a:r>
              <a:rPr lang="en-US" dirty="0"/>
              <a:t>In the case of unnormalized data, the scale of features will vary, and hence there will be a variation in the parameters learnt for each feature. This will make the cost function asymmetric.</a:t>
            </a:r>
            <a:endParaRPr lang="en-IN" dirty="0"/>
          </a:p>
          <a:p>
            <a:pPr algn="just"/>
            <a:endParaRPr lang="en-IN" dirty="0"/>
          </a:p>
          <a:p>
            <a:pPr marL="0" indent="0" algn="just">
              <a:buNone/>
            </a:pPr>
            <a:endParaRPr lang="en-IN" dirty="0"/>
          </a:p>
        </p:txBody>
      </p:sp>
      <p:grpSp>
        <p:nvGrpSpPr>
          <p:cNvPr id="6" name="Group 5">
            <a:extLst>
              <a:ext uri="{FF2B5EF4-FFF2-40B4-BE49-F238E27FC236}">
                <a16:creationId xmlns:a16="http://schemas.microsoft.com/office/drawing/2014/main" id="{C0F54150-5C86-4010-B67C-17BAD2400FAB}"/>
              </a:ext>
            </a:extLst>
          </p:cNvPr>
          <p:cNvGrpSpPr/>
          <p:nvPr/>
        </p:nvGrpSpPr>
        <p:grpSpPr>
          <a:xfrm>
            <a:off x="7392145" y="1172271"/>
            <a:ext cx="3266079" cy="2423883"/>
            <a:chOff x="585691" y="1382499"/>
            <a:chExt cx="4461060" cy="2753395"/>
          </a:xfrm>
        </p:grpSpPr>
        <p:pic>
          <p:nvPicPr>
            <p:cNvPr id="7" name="Picture 6">
              <a:extLst>
                <a:ext uri="{FF2B5EF4-FFF2-40B4-BE49-F238E27FC236}">
                  <a16:creationId xmlns:a16="http://schemas.microsoft.com/office/drawing/2014/main" id="{F6E86FAA-F5D2-48EB-948B-2FA44A198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226821">
              <a:off x="1651043" y="2652720"/>
              <a:ext cx="2090187" cy="385909"/>
            </a:xfrm>
            <a:prstGeom prst="rect">
              <a:avLst/>
            </a:prstGeom>
          </p:spPr>
        </p:pic>
        <p:grpSp>
          <p:nvGrpSpPr>
            <p:cNvPr id="8" name="Group 7">
              <a:extLst>
                <a:ext uri="{FF2B5EF4-FFF2-40B4-BE49-F238E27FC236}">
                  <a16:creationId xmlns:a16="http://schemas.microsoft.com/office/drawing/2014/main" id="{5B8401D1-62E6-4523-A270-A8D68F8EB979}"/>
                </a:ext>
              </a:extLst>
            </p:cNvPr>
            <p:cNvGrpSpPr/>
            <p:nvPr/>
          </p:nvGrpSpPr>
          <p:grpSpPr>
            <a:xfrm>
              <a:off x="1476151" y="1855676"/>
              <a:ext cx="3167727" cy="1995009"/>
              <a:chOff x="137886" y="2410526"/>
              <a:chExt cx="2804541" cy="2470620"/>
            </a:xfrm>
          </p:grpSpPr>
          <p:cxnSp>
            <p:nvCxnSpPr>
              <p:cNvPr id="13" name="Straight Arrow Connector 12">
                <a:extLst>
                  <a:ext uri="{FF2B5EF4-FFF2-40B4-BE49-F238E27FC236}">
                    <a16:creationId xmlns:a16="http://schemas.microsoft.com/office/drawing/2014/main" id="{FC9604F7-8DFE-48FE-B808-20FC0E3160F9}"/>
                  </a:ext>
                </a:extLst>
              </p:cNvPr>
              <p:cNvCxnSpPr/>
              <p:nvPr/>
            </p:nvCxnSpPr>
            <p:spPr>
              <a:xfrm flipV="1">
                <a:off x="1150542" y="2410526"/>
                <a:ext cx="0" cy="141964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9842F2-78B1-439E-B87F-A7C26E906122}"/>
                  </a:ext>
                </a:extLst>
              </p:cNvPr>
              <p:cNvCxnSpPr/>
              <p:nvPr/>
            </p:nvCxnSpPr>
            <p:spPr>
              <a:xfrm flipH="1">
                <a:off x="137886" y="3827265"/>
                <a:ext cx="1012656" cy="1053881"/>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02E1FD-1F30-452A-8D8A-253D20A38EEE}"/>
                  </a:ext>
                </a:extLst>
              </p:cNvPr>
              <p:cNvCxnSpPr/>
              <p:nvPr/>
            </p:nvCxnSpPr>
            <p:spPr>
              <a:xfrm>
                <a:off x="1150542" y="3821618"/>
                <a:ext cx="1791885" cy="409051"/>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825DA39-214D-4B3F-8566-11D5DAE7FE05}"/>
                    </a:ext>
                  </a:extLst>
                </p:cNvPr>
                <p:cNvSpPr txBox="1"/>
                <p:nvPr/>
              </p:nvSpPr>
              <p:spPr>
                <a:xfrm>
                  <a:off x="4377114" y="3259841"/>
                  <a:ext cx="669637" cy="524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oMath>
                    </m:oMathPara>
                  </a14:m>
                  <a:endParaRPr lang="en-US" dirty="0"/>
                </a:p>
              </p:txBody>
            </p:sp>
          </mc:Choice>
          <mc:Fallback xmlns="">
            <p:sp>
              <p:nvSpPr>
                <p:cNvPr id="9" name="TextBox 8">
                  <a:extLst>
                    <a:ext uri="{FF2B5EF4-FFF2-40B4-BE49-F238E27FC236}">
                      <a16:creationId xmlns:a16="http://schemas.microsoft.com/office/drawing/2014/main" id="{A825DA39-214D-4B3F-8566-11D5DAE7FE05}"/>
                    </a:ext>
                  </a:extLst>
                </p:cNvPr>
                <p:cNvSpPr txBox="1">
                  <a:spLocks noRot="1" noChangeAspect="1" noMove="1" noResize="1" noEditPoints="1" noAdjustHandles="1" noChangeArrowheads="1" noChangeShapeType="1" noTextEdit="1"/>
                </p:cNvSpPr>
                <p:nvPr/>
              </p:nvSpPr>
              <p:spPr>
                <a:xfrm>
                  <a:off x="4377114" y="3259841"/>
                  <a:ext cx="669637" cy="5244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CB5748D-E655-4AFF-8A25-52642F70A221}"/>
                    </a:ext>
                  </a:extLst>
                </p:cNvPr>
                <p:cNvSpPr txBox="1"/>
                <p:nvPr/>
              </p:nvSpPr>
              <p:spPr>
                <a:xfrm>
                  <a:off x="1141678" y="3611469"/>
                  <a:ext cx="583284" cy="524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oMath>
                    </m:oMathPara>
                  </a14:m>
                  <a:endParaRPr lang="en-US" dirty="0"/>
                </a:p>
              </p:txBody>
            </p:sp>
          </mc:Choice>
          <mc:Fallback xmlns="">
            <p:sp>
              <p:nvSpPr>
                <p:cNvPr id="10" name="TextBox 9">
                  <a:extLst>
                    <a:ext uri="{FF2B5EF4-FFF2-40B4-BE49-F238E27FC236}">
                      <a16:creationId xmlns:a16="http://schemas.microsoft.com/office/drawing/2014/main" id="{7CB5748D-E655-4AFF-8A25-52642F70A221}"/>
                    </a:ext>
                  </a:extLst>
                </p:cNvPr>
                <p:cNvSpPr txBox="1">
                  <a:spLocks noRot="1" noChangeAspect="1" noMove="1" noResize="1" noEditPoints="1" noAdjustHandles="1" noChangeArrowheads="1" noChangeShapeType="1" noTextEdit="1"/>
                </p:cNvSpPr>
                <p:nvPr/>
              </p:nvSpPr>
              <p:spPr>
                <a:xfrm>
                  <a:off x="1141678" y="3611469"/>
                  <a:ext cx="583284" cy="5244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027018-0DE7-4F4D-A030-6F2828D39E75}"/>
                    </a:ext>
                  </a:extLst>
                </p:cNvPr>
                <p:cNvSpPr txBox="1"/>
                <p:nvPr/>
              </p:nvSpPr>
              <p:spPr>
                <a:xfrm>
                  <a:off x="2601347" y="1651310"/>
                  <a:ext cx="514446" cy="524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𝐽</m:t>
                        </m:r>
                      </m:oMath>
                    </m:oMathPara>
                  </a14:m>
                  <a:endParaRPr lang="en-US" sz="2400" dirty="0"/>
                </a:p>
              </p:txBody>
            </p:sp>
          </mc:Choice>
          <mc:Fallback xmlns="">
            <p:sp>
              <p:nvSpPr>
                <p:cNvPr id="11" name="TextBox 10">
                  <a:extLst>
                    <a:ext uri="{FF2B5EF4-FFF2-40B4-BE49-F238E27FC236}">
                      <a16:creationId xmlns:a16="http://schemas.microsoft.com/office/drawing/2014/main" id="{1A027018-0DE7-4F4D-A030-6F2828D39E75}"/>
                    </a:ext>
                  </a:extLst>
                </p:cNvPr>
                <p:cNvSpPr txBox="1">
                  <a:spLocks noRot="1" noChangeAspect="1" noMove="1" noResize="1" noEditPoints="1" noAdjustHandles="1" noChangeArrowheads="1" noChangeShapeType="1" noTextEdit="1"/>
                </p:cNvSpPr>
                <p:nvPr/>
              </p:nvSpPr>
              <p:spPr>
                <a:xfrm>
                  <a:off x="2601347" y="1651310"/>
                  <a:ext cx="514446" cy="524426"/>
                </a:xfrm>
                <a:prstGeom prst="rect">
                  <a:avLst/>
                </a:prstGeom>
                <a:blipFill>
                  <a:blip r:embed="rId5"/>
                  <a:stretch>
                    <a:fillRect l="-1639" r="-1639" b="-1315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0057ED6-54BA-4156-890E-6714301E7A06}"/>
                </a:ext>
              </a:extLst>
            </p:cNvPr>
            <p:cNvSpPr txBox="1"/>
            <p:nvPr/>
          </p:nvSpPr>
          <p:spPr>
            <a:xfrm>
              <a:off x="585691" y="1382499"/>
              <a:ext cx="3220462" cy="524425"/>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Unnormalized:</a:t>
              </a:r>
            </a:p>
          </p:txBody>
        </p:sp>
      </p:grpSp>
      <p:grpSp>
        <p:nvGrpSpPr>
          <p:cNvPr id="16" name="Group 15">
            <a:extLst>
              <a:ext uri="{FF2B5EF4-FFF2-40B4-BE49-F238E27FC236}">
                <a16:creationId xmlns:a16="http://schemas.microsoft.com/office/drawing/2014/main" id="{573FACCA-237A-465C-AF41-87C37CEE801E}"/>
              </a:ext>
            </a:extLst>
          </p:cNvPr>
          <p:cNvGrpSpPr/>
          <p:nvPr/>
        </p:nvGrpSpPr>
        <p:grpSpPr>
          <a:xfrm>
            <a:off x="7343104" y="3578910"/>
            <a:ext cx="3397556" cy="2468523"/>
            <a:chOff x="5929734" y="1370015"/>
            <a:chExt cx="4576249" cy="2852513"/>
          </a:xfrm>
        </p:grpSpPr>
        <p:grpSp>
          <p:nvGrpSpPr>
            <p:cNvPr id="17" name="Group 16">
              <a:extLst>
                <a:ext uri="{FF2B5EF4-FFF2-40B4-BE49-F238E27FC236}">
                  <a16:creationId xmlns:a16="http://schemas.microsoft.com/office/drawing/2014/main" id="{2A94EC6C-ACB1-4D80-BE61-6125830710D5}"/>
                </a:ext>
              </a:extLst>
            </p:cNvPr>
            <p:cNvGrpSpPr/>
            <p:nvPr/>
          </p:nvGrpSpPr>
          <p:grpSpPr>
            <a:xfrm>
              <a:off x="6919014" y="1619890"/>
              <a:ext cx="3586969" cy="2602638"/>
              <a:chOff x="36411" y="1887677"/>
              <a:chExt cx="3510813" cy="3005963"/>
            </a:xfrm>
          </p:grpSpPr>
          <p:pic>
            <p:nvPicPr>
              <p:cNvPr id="19" name="Picture 18">
                <a:extLst>
                  <a:ext uri="{FF2B5EF4-FFF2-40B4-BE49-F238E27FC236}">
                    <a16:creationId xmlns:a16="http://schemas.microsoft.com/office/drawing/2014/main" id="{856A9F80-1945-443F-B518-79CA0EC50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1497">
                <a:off x="591795" y="2618498"/>
                <a:ext cx="2085346" cy="1657099"/>
              </a:xfrm>
              <a:prstGeom prst="rect">
                <a:avLst/>
              </a:prstGeom>
            </p:spPr>
          </p:pic>
          <p:grpSp>
            <p:nvGrpSpPr>
              <p:cNvPr id="20" name="Group 19">
                <a:extLst>
                  <a:ext uri="{FF2B5EF4-FFF2-40B4-BE49-F238E27FC236}">
                    <a16:creationId xmlns:a16="http://schemas.microsoft.com/office/drawing/2014/main" id="{F63DFED5-8498-4F14-813B-488587FF8316}"/>
                  </a:ext>
                </a:extLst>
              </p:cNvPr>
              <p:cNvGrpSpPr/>
              <p:nvPr/>
            </p:nvGrpSpPr>
            <p:grpSpPr>
              <a:xfrm>
                <a:off x="332536" y="2103114"/>
                <a:ext cx="2804541" cy="2470621"/>
                <a:chOff x="137886" y="2410526"/>
                <a:chExt cx="2804541" cy="2470621"/>
              </a:xfrm>
            </p:grpSpPr>
            <p:cxnSp>
              <p:nvCxnSpPr>
                <p:cNvPr id="24" name="Straight Arrow Connector 23">
                  <a:extLst>
                    <a:ext uri="{FF2B5EF4-FFF2-40B4-BE49-F238E27FC236}">
                      <a16:creationId xmlns:a16="http://schemas.microsoft.com/office/drawing/2014/main" id="{E0E0482E-9385-4D61-B1AA-2EA18BB3338B}"/>
                    </a:ext>
                  </a:extLst>
                </p:cNvPr>
                <p:cNvCxnSpPr/>
                <p:nvPr/>
              </p:nvCxnSpPr>
              <p:spPr>
                <a:xfrm flipV="1">
                  <a:off x="1150542" y="2410526"/>
                  <a:ext cx="0" cy="141964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7EC563A-648F-4F2A-A514-EBF5194ECD60}"/>
                    </a:ext>
                  </a:extLst>
                </p:cNvPr>
                <p:cNvCxnSpPr/>
                <p:nvPr/>
              </p:nvCxnSpPr>
              <p:spPr>
                <a:xfrm flipH="1">
                  <a:off x="137886" y="3827265"/>
                  <a:ext cx="1012656" cy="1053882"/>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356635-2A15-4242-AF1D-7F7002E3E080}"/>
                    </a:ext>
                  </a:extLst>
                </p:cNvPr>
                <p:cNvCxnSpPr/>
                <p:nvPr/>
              </p:nvCxnSpPr>
              <p:spPr>
                <a:xfrm>
                  <a:off x="1150542" y="3821618"/>
                  <a:ext cx="1791885" cy="409051"/>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8437061-0196-4E3D-9F43-D80EE225B090}"/>
                      </a:ext>
                    </a:extLst>
                  </p:cNvPr>
                  <p:cNvSpPr txBox="1"/>
                  <p:nvPr/>
                </p:nvSpPr>
                <p:spPr>
                  <a:xfrm>
                    <a:off x="2900898" y="3842033"/>
                    <a:ext cx="646326" cy="6161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oMath>
                      </m:oMathPara>
                    </a14:m>
                    <a:endParaRPr lang="en-US" dirty="0"/>
                  </a:p>
                </p:txBody>
              </p:sp>
            </mc:Choice>
            <mc:Fallback xmlns="">
              <p:sp>
                <p:nvSpPr>
                  <p:cNvPr id="21" name="TextBox 20">
                    <a:extLst>
                      <a:ext uri="{FF2B5EF4-FFF2-40B4-BE49-F238E27FC236}">
                        <a16:creationId xmlns:a16="http://schemas.microsoft.com/office/drawing/2014/main" id="{E8437061-0196-4E3D-9F43-D80EE225B090}"/>
                      </a:ext>
                    </a:extLst>
                  </p:cNvPr>
                  <p:cNvSpPr txBox="1">
                    <a:spLocks noRot="1" noChangeAspect="1" noMove="1" noResize="1" noEditPoints="1" noAdjustHandles="1" noChangeArrowheads="1" noChangeShapeType="1" noTextEdit="1"/>
                  </p:cNvSpPr>
                  <p:nvPr/>
                </p:nvSpPr>
                <p:spPr>
                  <a:xfrm>
                    <a:off x="2900898" y="3842033"/>
                    <a:ext cx="646326" cy="61615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6A12C5E-DBFD-4C4D-8972-2C0739BD3200}"/>
                      </a:ext>
                    </a:extLst>
                  </p:cNvPr>
                  <p:cNvSpPr txBox="1"/>
                  <p:nvPr/>
                </p:nvSpPr>
                <p:spPr>
                  <a:xfrm>
                    <a:off x="36411" y="4277489"/>
                    <a:ext cx="562978" cy="6161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oMath>
                      </m:oMathPara>
                    </a14:m>
                    <a:endParaRPr lang="en-US" dirty="0"/>
                  </a:p>
                </p:txBody>
              </p:sp>
            </mc:Choice>
            <mc:Fallback xmlns="">
              <p:sp>
                <p:nvSpPr>
                  <p:cNvPr id="22" name="TextBox 21">
                    <a:extLst>
                      <a:ext uri="{FF2B5EF4-FFF2-40B4-BE49-F238E27FC236}">
                        <a16:creationId xmlns:a16="http://schemas.microsoft.com/office/drawing/2014/main" id="{16A12C5E-DBFD-4C4D-8972-2C0739BD3200}"/>
                      </a:ext>
                    </a:extLst>
                  </p:cNvPr>
                  <p:cNvSpPr txBox="1">
                    <a:spLocks noRot="1" noChangeAspect="1" noMove="1" noResize="1" noEditPoints="1" noAdjustHandles="1" noChangeArrowheads="1" noChangeShapeType="1" noTextEdit="1"/>
                  </p:cNvSpPr>
                  <p:nvPr/>
                </p:nvSpPr>
                <p:spPr>
                  <a:xfrm>
                    <a:off x="36411" y="4277489"/>
                    <a:ext cx="562978" cy="6161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E43992B-F0E6-4221-A7E6-9A3A84CF3DB1}"/>
                      </a:ext>
                    </a:extLst>
                  </p:cNvPr>
                  <p:cNvSpPr txBox="1"/>
                  <p:nvPr/>
                </p:nvSpPr>
                <p:spPr>
                  <a:xfrm>
                    <a:off x="1357263" y="1887677"/>
                    <a:ext cx="496537" cy="6161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𝐽</m:t>
                          </m:r>
                        </m:oMath>
                      </m:oMathPara>
                    </a14:m>
                    <a:endParaRPr lang="en-US" sz="2400" dirty="0"/>
                  </a:p>
                </p:txBody>
              </p:sp>
            </mc:Choice>
            <mc:Fallback xmlns="">
              <p:sp>
                <p:nvSpPr>
                  <p:cNvPr id="23" name="TextBox 22">
                    <a:extLst>
                      <a:ext uri="{FF2B5EF4-FFF2-40B4-BE49-F238E27FC236}">
                        <a16:creationId xmlns:a16="http://schemas.microsoft.com/office/drawing/2014/main" id="{0E43992B-F0E6-4221-A7E6-9A3A84CF3DB1}"/>
                      </a:ext>
                    </a:extLst>
                  </p:cNvPr>
                  <p:cNvSpPr txBox="1">
                    <a:spLocks noRot="1" noChangeAspect="1" noMove="1" noResize="1" noEditPoints="1" noAdjustHandles="1" noChangeArrowheads="1" noChangeShapeType="1" noTextEdit="1"/>
                  </p:cNvSpPr>
                  <p:nvPr/>
                </p:nvSpPr>
                <p:spPr>
                  <a:xfrm>
                    <a:off x="1357263" y="1887677"/>
                    <a:ext cx="496537" cy="616151"/>
                  </a:xfrm>
                  <a:prstGeom prst="rect">
                    <a:avLst/>
                  </a:prstGeom>
                  <a:blipFill>
                    <a:blip r:embed="rId9"/>
                    <a:stretch>
                      <a:fillRect l="-1613" b="-13333"/>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C26A1727-0940-47E1-AEB5-3D8FF817A26E}"/>
                </a:ext>
              </a:extLst>
            </p:cNvPr>
            <p:cNvSpPr txBox="1"/>
            <p:nvPr/>
          </p:nvSpPr>
          <p:spPr>
            <a:xfrm>
              <a:off x="5929734" y="1370015"/>
              <a:ext cx="3241829" cy="533479"/>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Normalized:</a:t>
              </a:r>
            </a:p>
          </p:txBody>
        </p:sp>
      </p:grpSp>
      <p:sp>
        <p:nvSpPr>
          <p:cNvPr id="27" name="Content Placeholder 2">
            <a:extLst>
              <a:ext uri="{FF2B5EF4-FFF2-40B4-BE49-F238E27FC236}">
                <a16:creationId xmlns:a16="http://schemas.microsoft.com/office/drawing/2014/main" id="{BD4FF1E5-8BD8-4541-930C-4F5125974B34}"/>
              </a:ext>
            </a:extLst>
          </p:cNvPr>
          <p:cNvSpPr txBox="1">
            <a:spLocks/>
          </p:cNvSpPr>
          <p:nvPr/>
        </p:nvSpPr>
        <p:spPr bwMode="auto">
          <a:xfrm>
            <a:off x="1572378" y="3617120"/>
            <a:ext cx="5318366" cy="2314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Wingdings" pitchFamily="2" charset="2"/>
              <a:buChar char="§"/>
              <a:defRPr sz="2000" b="1">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b="1">
                <a:solidFill>
                  <a:srgbClr val="00B050"/>
                </a:solidFill>
                <a:latin typeface="Calibri" pitchFamily="34" charset="0"/>
              </a:defRPr>
            </a:lvl2pPr>
            <a:lvl3pPr marL="1143000" indent="-228600" algn="l" rtl="0" eaLnBrk="0" fontAlgn="base" hangingPunct="0">
              <a:spcBef>
                <a:spcPct val="20000"/>
              </a:spcBef>
              <a:spcAft>
                <a:spcPct val="0"/>
              </a:spcAft>
              <a:buFont typeface="Wingdings" pitchFamily="2" charset="2"/>
              <a:buChar char="§"/>
              <a:defRPr sz="1700" b="1">
                <a:solidFill>
                  <a:schemeClr val="accent1">
                    <a:lumMod val="75000"/>
                  </a:schemeClr>
                </a:solidFill>
                <a:latin typeface="Calibri" pitchFamily="34" charset="0"/>
              </a:defRPr>
            </a:lvl3pPr>
            <a:lvl4pPr marL="1600200" indent="-228600" algn="l" rtl="0" eaLnBrk="0" fontAlgn="base" hangingPunct="0">
              <a:spcBef>
                <a:spcPct val="20000"/>
              </a:spcBef>
              <a:spcAft>
                <a:spcPct val="0"/>
              </a:spcAft>
              <a:buChar char="–"/>
              <a:defRPr sz="1700">
                <a:solidFill>
                  <a:srgbClr val="0070C0"/>
                </a:solidFill>
                <a:latin typeface="Calibri" pitchFamily="34" charset="0"/>
                <a:ea typeface="Times New Roman" pitchFamily="18" charset="0"/>
                <a:cs typeface="Helvetica" pitchFamily="34" charset="0"/>
              </a:defRPr>
            </a:lvl4pPr>
            <a:lvl5pPr marL="2057400" indent="-228600" algn="l" rtl="0" eaLnBrk="0" fontAlgn="base" hangingPunct="0">
              <a:spcBef>
                <a:spcPct val="20000"/>
              </a:spcBef>
              <a:spcAft>
                <a:spcPct val="0"/>
              </a:spcAft>
              <a:buChar char="»"/>
              <a:defRPr sz="1700">
                <a:solidFill>
                  <a:srgbClr val="003366"/>
                </a:solidFill>
                <a:latin typeface="Calibri" pitchFamily="34" charset="0"/>
                <a:ea typeface="Times New Roman" pitchFamily="18" charset="0"/>
                <a:cs typeface="Helvetica" pitchFamily="34" charset="0"/>
              </a:defRPr>
            </a:lvl5pPr>
            <a:lvl6pPr marL="25146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6pPr>
            <a:lvl7pPr marL="29718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7pPr>
            <a:lvl8pPr marL="34290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8pPr>
            <a:lvl9pPr marL="3886200" indent="-228600" algn="l" rtl="0" fontAlgn="base">
              <a:spcBef>
                <a:spcPct val="20000"/>
              </a:spcBef>
              <a:spcAft>
                <a:spcPct val="0"/>
              </a:spcAft>
              <a:buChar char="»"/>
              <a:defRPr sz="1700">
                <a:solidFill>
                  <a:srgbClr val="003366"/>
                </a:solidFill>
                <a:latin typeface="+mn-lt"/>
                <a:ea typeface="Times New Roman" pitchFamily="18" charset="0"/>
                <a:cs typeface="Helvetica" pitchFamily="34" charset="0"/>
              </a:defRPr>
            </a:lvl9pPr>
          </a:lstStyle>
          <a:p>
            <a:pPr algn="just"/>
            <a:r>
              <a:rPr lang="en-US" kern="0" dirty="0"/>
              <a:t>Whereas, in the case of normalized data, the scale will be the same and the cost function will also be symmetric.</a:t>
            </a:r>
          </a:p>
          <a:p>
            <a:pPr algn="just"/>
            <a:r>
              <a:rPr lang="en-US" kern="0" dirty="0"/>
              <a:t>This makes it is easier for the gradient descent algorithm to find the global minima more quickly. And this, in turn, makes the algorithm run much faster.</a:t>
            </a:r>
            <a:endParaRPr lang="en-IN" kern="0" dirty="0"/>
          </a:p>
          <a:p>
            <a:pPr marL="0" indent="0" algn="just">
              <a:buNone/>
            </a:pPr>
            <a:endParaRPr lang="en-IN" kern="0" dirty="0"/>
          </a:p>
        </p:txBody>
      </p:sp>
      <p:sp>
        <p:nvSpPr>
          <p:cNvPr id="5" name="TextBox 4">
            <a:extLst>
              <a:ext uri="{FF2B5EF4-FFF2-40B4-BE49-F238E27FC236}">
                <a16:creationId xmlns:a16="http://schemas.microsoft.com/office/drawing/2014/main" id="{E350D74F-385C-4CCA-898F-276E4CF395B6}"/>
              </a:ext>
            </a:extLst>
          </p:cNvPr>
          <p:cNvSpPr txBox="1"/>
          <p:nvPr/>
        </p:nvSpPr>
        <p:spPr>
          <a:xfrm>
            <a:off x="2849881" y="6470250"/>
            <a:ext cx="7223704" cy="215444"/>
          </a:xfrm>
          <a:prstGeom prst="rect">
            <a:avLst/>
          </a:prstGeom>
          <a:noFill/>
        </p:spPr>
        <p:txBody>
          <a:bodyPr wrap="square" rtlCol="0">
            <a:spAutoFit/>
          </a:bodyPr>
          <a:lstStyle/>
          <a:p>
            <a:r>
              <a:rPr lang="en-US" sz="800" dirty="0">
                <a:solidFill>
                  <a:srgbClr val="C00000"/>
                </a:solidFill>
              </a:rPr>
              <a:t>Image Source: https://www.analyticsvidhya.com/blog/2018/11/neural-networks-hyperparameter-tuning-regularization-deeplearning/</a:t>
            </a:r>
            <a:endParaRPr lang="en-IN" sz="800" dirty="0">
              <a:solidFill>
                <a:srgbClr val="C00000"/>
              </a:solidFill>
            </a:endParaRPr>
          </a:p>
        </p:txBody>
      </p:sp>
    </p:spTree>
    <p:extLst>
      <p:ext uri="{BB962C8B-B14F-4D97-AF65-F5344CB8AC3E}">
        <p14:creationId xmlns:p14="http://schemas.microsoft.com/office/powerpoint/2010/main" val="38925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normalization </a:t>
            </a:r>
            <a:r>
              <a:rPr lang="en-US" sz="2400" dirty="0"/>
              <a:t>[</a:t>
            </a:r>
            <a:r>
              <a:rPr lang="en-US" sz="2400" dirty="0" err="1"/>
              <a:t>Ioffe</a:t>
            </a:r>
            <a:r>
              <a:rPr lang="en-US" sz="2400" dirty="0"/>
              <a:t> &amp;</a:t>
            </a:r>
            <a:r>
              <a:rPr lang="en-US" sz="2400" dirty="0" err="1"/>
              <a:t>Szegedy</a:t>
            </a:r>
            <a:r>
              <a:rPr lang="en-US" sz="2400" dirty="0"/>
              <a:t>, 2015]</a:t>
            </a:r>
            <a:endParaRPr lang="en-US" dirty="0"/>
          </a:p>
        </p:txBody>
      </p:sp>
      <p:sp>
        <p:nvSpPr>
          <p:cNvPr id="3" name="Content Placeholder 2"/>
          <p:cNvSpPr>
            <a:spLocks noGrp="1"/>
          </p:cNvSpPr>
          <p:nvPr>
            <p:ph idx="1"/>
          </p:nvPr>
        </p:nvSpPr>
        <p:spPr/>
        <p:txBody>
          <a:bodyPr/>
          <a:lstStyle/>
          <a:p>
            <a:r>
              <a:rPr lang="en-US" dirty="0"/>
              <a:t>Idea: normalize the activation of each unit to have zero mean and unit standard deviation using a mini-batch estimate of mean and variance.</a:t>
            </a:r>
          </a:p>
          <a:p>
            <a:r>
              <a:rPr lang="en-US" dirty="0"/>
              <a:t> Benefit: more stable and faster training. Often generalizes better</a:t>
            </a:r>
          </a:p>
          <a:p>
            <a:r>
              <a:rPr lang="en-US" dirty="0"/>
              <a:t>Can be implemented as a layer</a:t>
            </a:r>
          </a:p>
        </p:txBody>
      </p:sp>
    </p:spTree>
    <p:extLst>
      <p:ext uri="{BB962C8B-B14F-4D97-AF65-F5344CB8AC3E}">
        <p14:creationId xmlns:p14="http://schemas.microsoft.com/office/powerpoint/2010/main" val="19949941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Normalization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9416" y="1124744"/>
                <a:ext cx="10945216" cy="4736177"/>
              </a:xfrm>
            </p:spPr>
            <p:txBody>
              <a:bodyPr>
                <a:normAutofit fontScale="85000" lnSpcReduction="20000"/>
              </a:bodyPr>
              <a:lstStyle/>
              <a:p>
                <a:r>
                  <a:rPr lang="en-US" b="1" i="1" dirty="0">
                    <a:solidFill>
                      <a:srgbClr val="0070C0"/>
                    </a:solidFill>
                  </a:rPr>
                  <a:t>Batch normalization layers </a:t>
                </a:r>
                <a:r>
                  <a:rPr lang="en-US" dirty="0"/>
                  <a:t>act similar to the data preprocessing steps mentioned earlier</a:t>
                </a:r>
              </a:p>
              <a:p>
                <a:pPr lvl="1"/>
                <a:r>
                  <a:rPr lang="en-US" dirty="0"/>
                  <a:t>They calculate the mean </a:t>
                </a:r>
                <a:r>
                  <a:rPr lang="el-GR" dirty="0"/>
                  <a:t>μ</a:t>
                </a:r>
                <a:r>
                  <a:rPr lang="en-US" dirty="0"/>
                  <a:t> and variance </a:t>
                </a:r>
                <a:r>
                  <a:rPr lang="el-GR" dirty="0"/>
                  <a:t>σ</a:t>
                </a:r>
                <a:r>
                  <a:rPr lang="en-US" dirty="0"/>
                  <a:t> of a batch of input data, and normalize the data </a:t>
                </a:r>
                <a:r>
                  <a:rPr lang="en-US" i="1" dirty="0"/>
                  <a:t>x</a:t>
                </a:r>
                <a:r>
                  <a:rPr lang="en-US" dirty="0"/>
                  <a:t> to a zero mean and unit variance</a:t>
                </a:r>
              </a:p>
              <a:p>
                <a:pPr lvl="1"/>
                <a:r>
                  <a:rPr lang="en-US" dirty="0"/>
                  <a:t>I.e., </a:t>
                </a:r>
                <a14:m>
                  <m:oMath xmlns:m="http://schemas.openxmlformats.org/officeDocument/2006/math">
                    <m:acc>
                      <m:accPr>
                        <m:chr m:val="̂"/>
                        <m:ctrlPr>
                          <a:rPr lang="en-US" b="0" i="1" smtClean="0">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a14:m>
                <a:endParaRPr lang="en-US" dirty="0"/>
              </a:p>
              <a:p>
                <a:r>
                  <a:rPr lang="en-US" dirty="0" err="1"/>
                  <a:t>BatchNorm</a:t>
                </a:r>
                <a:r>
                  <a:rPr lang="en-US" dirty="0"/>
                  <a:t> layers alleviate the problems of proper initialization of the parameters and hyper-parameters</a:t>
                </a:r>
              </a:p>
              <a:p>
                <a:pPr lvl="1"/>
                <a:r>
                  <a:rPr lang="en-US" dirty="0"/>
                  <a:t>Result in faster convergence training, allow larger learning rates</a:t>
                </a:r>
              </a:p>
              <a:p>
                <a:pPr lvl="1"/>
                <a:r>
                  <a:rPr lang="en-US" dirty="0"/>
                  <a:t>Reduce the internal covariate shift</a:t>
                </a:r>
              </a:p>
              <a:p>
                <a:r>
                  <a:rPr lang="en-US" dirty="0"/>
                  <a:t>The </a:t>
                </a:r>
                <a:r>
                  <a:rPr lang="en-US" dirty="0" err="1"/>
                  <a:t>BatchNorm</a:t>
                </a:r>
                <a:r>
                  <a:rPr lang="en-US" dirty="0"/>
                  <a:t> layers are inserted immediately after convolutional layers or fully-connected layers, and before activation layers</a:t>
                </a:r>
              </a:p>
              <a:p>
                <a:pPr lvl="1"/>
                <a:r>
                  <a:rPr lang="en-US" dirty="0"/>
                  <a:t>They are very common with convolutional NNs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9416" y="1124744"/>
                <a:ext cx="10945216" cy="4736177"/>
              </a:xfrm>
              <a:blipFill>
                <a:blip r:embed="rId3"/>
                <a:stretch>
                  <a:fillRect l="-928" t="-2941" r="-1160"/>
                </a:stretch>
              </a:blipFill>
            </p:spPr>
            <p:txBody>
              <a:bodyPr/>
              <a:lstStyle/>
              <a:p>
                <a:r>
                  <a:rPr lang="en-CY">
                    <a:noFill/>
                  </a:rPr>
                  <a:t> </a:t>
                </a:r>
              </a:p>
            </p:txBody>
          </p:sp>
        </mc:Fallback>
      </mc:AlternateContent>
    </p:spTree>
    <p:extLst>
      <p:ext uri="{BB962C8B-B14F-4D97-AF65-F5344CB8AC3E}">
        <p14:creationId xmlns:p14="http://schemas.microsoft.com/office/powerpoint/2010/main" val="2393998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a:extLst>
              <a:ext uri="{FF2B5EF4-FFF2-40B4-BE49-F238E27FC236}">
                <a16:creationId xmlns:a16="http://schemas.microsoft.com/office/drawing/2014/main" id="{099BC760-34E0-4DF1-B91A-78737962BED8}"/>
              </a:ext>
            </a:extLst>
          </p:cNvPr>
          <p:cNvSpPr/>
          <p:nvPr/>
        </p:nvSpPr>
        <p:spPr>
          <a:xfrm>
            <a:off x="5245965" y="5064246"/>
            <a:ext cx="1389151" cy="94136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dirty="0"/>
          </a:p>
        </p:txBody>
      </p:sp>
      <p:sp>
        <p:nvSpPr>
          <p:cNvPr id="56" name="矩形 55">
            <a:extLst>
              <a:ext uri="{FF2B5EF4-FFF2-40B4-BE49-F238E27FC236}">
                <a16:creationId xmlns:a16="http://schemas.microsoft.com/office/drawing/2014/main" id="{873F8BE2-9D5C-4C63-A241-EDA5B45DCAFC}"/>
              </a:ext>
            </a:extLst>
          </p:cNvPr>
          <p:cNvSpPr/>
          <p:nvPr/>
        </p:nvSpPr>
        <p:spPr>
          <a:xfrm>
            <a:off x="8690202" y="5053367"/>
            <a:ext cx="1412920" cy="9413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40" name="直線單箭頭接點 39">
            <a:extLst>
              <a:ext uri="{FF2B5EF4-FFF2-40B4-BE49-F238E27FC236}">
                <a16:creationId xmlns:a16="http://schemas.microsoft.com/office/drawing/2014/main" id="{97B9E411-F873-44AC-9893-130610459E69}"/>
              </a:ext>
            </a:extLst>
          </p:cNvPr>
          <p:cNvCxnSpPr/>
          <p:nvPr/>
        </p:nvCxnSpPr>
        <p:spPr>
          <a:xfrm>
            <a:off x="5466715" y="425484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81FA2064-55F1-4C50-8117-A866625F98B5}"/>
                  </a:ext>
                </a:extLst>
              </p:cNvPr>
              <p:cNvSpPr/>
              <p:nvPr/>
            </p:nvSpPr>
            <p:spPr>
              <a:xfrm>
                <a:off x="5911215" y="3807171"/>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41" name="矩形 40">
                <a:extLst>
                  <a:ext uri="{FF2B5EF4-FFF2-40B4-BE49-F238E27FC236}">
                    <a16:creationId xmlns:a16="http://schemas.microsoft.com/office/drawing/2014/main" id="{81FA2064-55F1-4C50-8117-A866625F98B5}"/>
                  </a:ext>
                </a:extLst>
              </p:cNvPr>
              <p:cNvSpPr>
                <a:spLocks noRot="1" noChangeAspect="1" noMove="1" noResize="1" noEditPoints="1" noAdjustHandles="1" noChangeArrowheads="1" noChangeShapeType="1" noTextEdit="1"/>
              </p:cNvSpPr>
              <p:nvPr/>
            </p:nvSpPr>
            <p:spPr>
              <a:xfrm>
                <a:off x="5911215" y="3807171"/>
                <a:ext cx="361950" cy="901700"/>
              </a:xfrm>
              <a:prstGeom prst="rect">
                <a:avLst/>
              </a:prstGeom>
              <a:blipFill>
                <a:blip r:embed="rId3"/>
                <a:stretch>
                  <a:fillRect l="-20635"/>
                </a:stretch>
              </a:blipFill>
            </p:spPr>
            <p:txBody>
              <a:bodyPr/>
              <a:lstStyle/>
              <a:p>
                <a:r>
                  <a:rPr lang="en-US">
                    <a:noFill/>
                  </a:rPr>
                  <a:t> </a:t>
                </a:r>
              </a:p>
            </p:txBody>
          </p:sp>
        </mc:Fallback>
      </mc:AlternateContent>
      <p:cxnSp>
        <p:nvCxnSpPr>
          <p:cNvPr id="42" name="直線單箭頭接點 41">
            <a:extLst>
              <a:ext uri="{FF2B5EF4-FFF2-40B4-BE49-F238E27FC236}">
                <a16:creationId xmlns:a16="http://schemas.microsoft.com/office/drawing/2014/main" id="{7E9936E0-CEAB-4DF5-8890-F07D8CC4914D}"/>
              </a:ext>
            </a:extLst>
          </p:cNvPr>
          <p:cNvCxnSpPr/>
          <p:nvPr/>
        </p:nvCxnSpPr>
        <p:spPr>
          <a:xfrm>
            <a:off x="4757420" y="4265960"/>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F1973331-74B1-4A39-B669-34A310BEFA6F}"/>
              </a:ext>
            </a:extLst>
          </p:cNvPr>
          <p:cNvCxnSpPr/>
          <p:nvPr/>
        </p:nvCxnSpPr>
        <p:spPr>
          <a:xfrm>
            <a:off x="5466715" y="3002310"/>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26D5B7C7-F5A2-41BF-9200-E9094AB9704B}"/>
                  </a:ext>
                </a:extLst>
              </p:cNvPr>
              <p:cNvSpPr/>
              <p:nvPr/>
            </p:nvSpPr>
            <p:spPr>
              <a:xfrm>
                <a:off x="5911215" y="2554632"/>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37" name="矩形 36">
                <a:extLst>
                  <a:ext uri="{FF2B5EF4-FFF2-40B4-BE49-F238E27FC236}">
                    <a16:creationId xmlns:a16="http://schemas.microsoft.com/office/drawing/2014/main" id="{26D5B7C7-F5A2-41BF-9200-E9094AB9704B}"/>
                  </a:ext>
                </a:extLst>
              </p:cNvPr>
              <p:cNvSpPr>
                <a:spLocks noRot="1" noChangeAspect="1" noMove="1" noResize="1" noEditPoints="1" noAdjustHandles="1" noChangeArrowheads="1" noChangeShapeType="1" noTextEdit="1"/>
              </p:cNvSpPr>
              <p:nvPr/>
            </p:nvSpPr>
            <p:spPr>
              <a:xfrm>
                <a:off x="5911215" y="2554632"/>
                <a:ext cx="361950" cy="901700"/>
              </a:xfrm>
              <a:prstGeom prst="rect">
                <a:avLst/>
              </a:prstGeom>
              <a:blipFill>
                <a:blip r:embed="rId4"/>
                <a:stretch>
                  <a:fillRect l="-20635"/>
                </a:stretch>
              </a:blipFill>
            </p:spPr>
            <p:txBody>
              <a:bodyPr/>
              <a:lstStyle/>
              <a:p>
                <a:r>
                  <a:rPr lang="en-US">
                    <a:noFill/>
                  </a:rPr>
                  <a:t> </a:t>
                </a:r>
              </a:p>
            </p:txBody>
          </p:sp>
        </mc:Fallback>
      </mc:AlternateContent>
      <p:cxnSp>
        <p:nvCxnSpPr>
          <p:cNvPr id="38" name="直線單箭頭接點 37">
            <a:extLst>
              <a:ext uri="{FF2B5EF4-FFF2-40B4-BE49-F238E27FC236}">
                <a16:creationId xmlns:a16="http://schemas.microsoft.com/office/drawing/2014/main" id="{DD4FFBEB-BC73-4046-A39C-1A5D539A52C9}"/>
              </a:ext>
            </a:extLst>
          </p:cNvPr>
          <p:cNvCxnSpPr/>
          <p:nvPr/>
        </p:nvCxnSpPr>
        <p:spPr>
          <a:xfrm>
            <a:off x="4757420" y="3013421"/>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D67D089A-FCD2-4894-B61F-5A3940826058}"/>
              </a:ext>
            </a:extLst>
          </p:cNvPr>
          <p:cNvCxnSpPr/>
          <p:nvPr/>
        </p:nvCxnSpPr>
        <p:spPr>
          <a:xfrm>
            <a:off x="5469255" y="1735488"/>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A909D00E-7F43-467B-AD0E-4F62ADF51844}"/>
                  </a:ext>
                </a:extLst>
              </p:cNvPr>
              <p:cNvSpPr/>
              <p:nvPr/>
            </p:nvSpPr>
            <p:spPr>
              <a:xfrm>
                <a:off x="5913755" y="1287810"/>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矩形 34">
                <a:extLst>
                  <a:ext uri="{FF2B5EF4-FFF2-40B4-BE49-F238E27FC236}">
                    <a16:creationId xmlns:a16="http://schemas.microsoft.com/office/drawing/2014/main" id="{A909D00E-7F43-467B-AD0E-4F62ADF51844}"/>
                  </a:ext>
                </a:extLst>
              </p:cNvPr>
              <p:cNvSpPr>
                <a:spLocks noRot="1" noChangeAspect="1" noMove="1" noResize="1" noEditPoints="1" noAdjustHandles="1" noChangeArrowheads="1" noChangeShapeType="1" noTextEdit="1"/>
              </p:cNvSpPr>
              <p:nvPr/>
            </p:nvSpPr>
            <p:spPr>
              <a:xfrm>
                <a:off x="5913755" y="1287810"/>
                <a:ext cx="361950" cy="901700"/>
              </a:xfrm>
              <a:prstGeom prst="rect">
                <a:avLst/>
              </a:prstGeom>
              <a:blipFill>
                <a:blip r:embed="rId5"/>
                <a:stretch>
                  <a:fillRect l="-19048"/>
                </a:stretch>
              </a:blipFill>
            </p:spPr>
            <p:txBody>
              <a:bodyPr/>
              <a:lstStyle/>
              <a:p>
                <a:r>
                  <a:rPr lang="en-US">
                    <a:noFill/>
                  </a:rPr>
                  <a:t> </a:t>
                </a:r>
              </a:p>
            </p:txBody>
          </p:sp>
        </mc:Fallback>
      </mc:AlternateContent>
      <p:cxnSp>
        <p:nvCxnSpPr>
          <p:cNvPr id="30" name="直線單箭頭接點 29">
            <a:extLst>
              <a:ext uri="{FF2B5EF4-FFF2-40B4-BE49-F238E27FC236}">
                <a16:creationId xmlns:a16="http://schemas.microsoft.com/office/drawing/2014/main" id="{3680D474-8DCC-4157-94B6-F101A3FEF7E4}"/>
              </a:ext>
            </a:extLst>
          </p:cNvPr>
          <p:cNvCxnSpPr/>
          <p:nvPr/>
        </p:nvCxnSpPr>
        <p:spPr>
          <a:xfrm>
            <a:off x="4759960" y="174659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BCC9801D-522E-4F87-A8E0-9E29A5341C02}"/>
              </a:ext>
            </a:extLst>
          </p:cNvPr>
          <p:cNvCxnSpPr/>
          <p:nvPr/>
        </p:nvCxnSpPr>
        <p:spPr>
          <a:xfrm>
            <a:off x="4051300" y="1743427"/>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13999CBE-6CD5-4A62-A94F-E3DB39988AD5}"/>
              </a:ext>
            </a:extLst>
          </p:cNvPr>
          <p:cNvCxnSpPr/>
          <p:nvPr/>
        </p:nvCxnSpPr>
        <p:spPr>
          <a:xfrm>
            <a:off x="4051300" y="3026127"/>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7885A16A-D1F7-42C8-BD42-65B0D57F092E}"/>
              </a:ext>
            </a:extLst>
          </p:cNvPr>
          <p:cNvCxnSpPr/>
          <p:nvPr/>
        </p:nvCxnSpPr>
        <p:spPr>
          <a:xfrm>
            <a:off x="4038600" y="4359627"/>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79CFC0DE-2994-4AB6-B374-2598230488A9}"/>
              </a:ext>
            </a:extLst>
          </p:cNvPr>
          <p:cNvSpPr>
            <a:spLocks noGrp="1"/>
          </p:cNvSpPr>
          <p:nvPr>
            <p:ph type="title"/>
          </p:nvPr>
        </p:nvSpPr>
        <p:spPr/>
        <p:txBody>
          <a:bodyPr/>
          <a:lstStyle/>
          <a:p>
            <a:r>
              <a:rPr lang="en-US" altLang="zh-TW" dirty="0"/>
              <a:t>Batch</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F590627A-A6EC-40FA-8F9D-A0EB48DC48E6}"/>
                  </a:ext>
                </a:extLst>
              </p:cNvPr>
              <p:cNvSpPr/>
              <p:nvPr/>
            </p:nvSpPr>
            <p:spPr>
              <a:xfrm>
                <a:off x="2292350" y="1295749"/>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 name="矩形 3">
                <a:extLst>
                  <a:ext uri="{FF2B5EF4-FFF2-40B4-BE49-F238E27FC236}">
                    <a16:creationId xmlns:a16="http://schemas.microsoft.com/office/drawing/2014/main" id="{F590627A-A6EC-40FA-8F9D-A0EB48DC48E6}"/>
                  </a:ext>
                </a:extLst>
              </p:cNvPr>
              <p:cNvSpPr>
                <a:spLocks noRot="1" noChangeAspect="1" noMove="1" noResize="1" noEditPoints="1" noAdjustHandles="1" noChangeArrowheads="1" noChangeShapeType="1" noTextEdit="1"/>
              </p:cNvSpPr>
              <p:nvPr/>
            </p:nvSpPr>
            <p:spPr>
              <a:xfrm>
                <a:off x="2292350" y="1295749"/>
                <a:ext cx="361950" cy="901700"/>
              </a:xfrm>
              <a:prstGeom prst="rect">
                <a:avLst/>
              </a:prstGeom>
              <a:blipFill>
                <a:blip r:embed="rId6"/>
                <a:stretch>
                  <a:fillRect l="-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CF1FADBD-C262-446E-809E-D526261D1F0A}"/>
                  </a:ext>
                </a:extLst>
              </p:cNvPr>
              <p:cNvSpPr/>
              <p:nvPr/>
            </p:nvSpPr>
            <p:spPr>
              <a:xfrm>
                <a:off x="2279650" y="2551460"/>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 name="矩形 4">
                <a:extLst>
                  <a:ext uri="{FF2B5EF4-FFF2-40B4-BE49-F238E27FC236}">
                    <a16:creationId xmlns:a16="http://schemas.microsoft.com/office/drawing/2014/main" id="{CF1FADBD-C262-446E-809E-D526261D1F0A}"/>
                  </a:ext>
                </a:extLst>
              </p:cNvPr>
              <p:cNvSpPr>
                <a:spLocks noRot="1" noChangeAspect="1" noMove="1" noResize="1" noEditPoints="1" noAdjustHandles="1" noChangeArrowheads="1" noChangeShapeType="1" noTextEdit="1"/>
              </p:cNvSpPr>
              <p:nvPr/>
            </p:nvSpPr>
            <p:spPr>
              <a:xfrm>
                <a:off x="2279650" y="2551460"/>
                <a:ext cx="361950" cy="901700"/>
              </a:xfrm>
              <a:prstGeom prst="rect">
                <a:avLst/>
              </a:prstGeom>
              <a:blipFill>
                <a:blip r:embed="rId7"/>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1B5B5492-5B04-4340-A9EE-B3B83FEFF96A}"/>
                  </a:ext>
                </a:extLst>
              </p:cNvPr>
              <p:cNvSpPr/>
              <p:nvPr/>
            </p:nvSpPr>
            <p:spPr>
              <a:xfrm>
                <a:off x="2292350" y="3807171"/>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6" name="矩形 5">
                <a:extLst>
                  <a:ext uri="{FF2B5EF4-FFF2-40B4-BE49-F238E27FC236}">
                    <a16:creationId xmlns:a16="http://schemas.microsoft.com/office/drawing/2014/main" id="{1B5B5492-5B04-4340-A9EE-B3B83FEFF96A}"/>
                  </a:ext>
                </a:extLst>
              </p:cNvPr>
              <p:cNvSpPr>
                <a:spLocks noRot="1" noChangeAspect="1" noMove="1" noResize="1" noEditPoints="1" noAdjustHandles="1" noChangeArrowheads="1" noChangeShapeType="1" noTextEdit="1"/>
              </p:cNvSpPr>
              <p:nvPr/>
            </p:nvSpPr>
            <p:spPr>
              <a:xfrm>
                <a:off x="2292350" y="3807171"/>
                <a:ext cx="361950" cy="901700"/>
              </a:xfrm>
              <a:prstGeom prst="rect">
                <a:avLst/>
              </a:prstGeom>
              <a:blipFill>
                <a:blip r:embed="rId8"/>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5880E48-CFF2-4886-A346-117037B426A5}"/>
                  </a:ext>
                </a:extLst>
              </p:cNvPr>
              <p:cNvSpPr/>
              <p:nvPr/>
            </p:nvSpPr>
            <p:spPr>
              <a:xfrm>
                <a:off x="2908300" y="1295749"/>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7" name="矩形 6">
                <a:extLst>
                  <a:ext uri="{FF2B5EF4-FFF2-40B4-BE49-F238E27FC236}">
                    <a16:creationId xmlns:a16="http://schemas.microsoft.com/office/drawing/2014/main" id="{B5880E48-CFF2-4886-A346-117037B426A5}"/>
                  </a:ext>
                </a:extLst>
              </p:cNvPr>
              <p:cNvSpPr>
                <a:spLocks noRot="1" noChangeAspect="1" noMove="1" noResize="1" noEditPoints="1" noAdjustHandles="1" noChangeArrowheads="1" noChangeShapeType="1" noTextEdit="1"/>
              </p:cNvSpPr>
              <p:nvPr/>
            </p:nvSpPr>
            <p:spPr>
              <a:xfrm>
                <a:off x="2908300" y="1295749"/>
                <a:ext cx="1308100" cy="9017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59BF45DF-A9B5-40B2-9154-CF6BC9D548C2}"/>
                  </a:ext>
                </a:extLst>
              </p:cNvPr>
              <p:cNvSpPr/>
              <p:nvPr/>
            </p:nvSpPr>
            <p:spPr>
              <a:xfrm>
                <a:off x="2908300" y="2551460"/>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8" name="矩形 7">
                <a:extLst>
                  <a:ext uri="{FF2B5EF4-FFF2-40B4-BE49-F238E27FC236}">
                    <a16:creationId xmlns:a16="http://schemas.microsoft.com/office/drawing/2014/main" id="{59BF45DF-A9B5-40B2-9154-CF6BC9D548C2}"/>
                  </a:ext>
                </a:extLst>
              </p:cNvPr>
              <p:cNvSpPr>
                <a:spLocks noRot="1" noChangeAspect="1" noMove="1" noResize="1" noEditPoints="1" noAdjustHandles="1" noChangeArrowheads="1" noChangeShapeType="1" noTextEdit="1"/>
              </p:cNvSpPr>
              <p:nvPr/>
            </p:nvSpPr>
            <p:spPr>
              <a:xfrm>
                <a:off x="2908300" y="2551460"/>
                <a:ext cx="1308100" cy="90170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FB9C516D-D2F6-4FBE-B5C1-E3C416927E0B}"/>
                  </a:ext>
                </a:extLst>
              </p:cNvPr>
              <p:cNvSpPr/>
              <p:nvPr/>
            </p:nvSpPr>
            <p:spPr>
              <a:xfrm>
                <a:off x="2908300" y="3807171"/>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9" name="矩形 8">
                <a:extLst>
                  <a:ext uri="{FF2B5EF4-FFF2-40B4-BE49-F238E27FC236}">
                    <a16:creationId xmlns:a16="http://schemas.microsoft.com/office/drawing/2014/main" id="{FB9C516D-D2F6-4FBE-B5C1-E3C416927E0B}"/>
                  </a:ext>
                </a:extLst>
              </p:cNvPr>
              <p:cNvSpPr>
                <a:spLocks noRot="1" noChangeAspect="1" noMove="1" noResize="1" noEditPoints="1" noAdjustHandles="1" noChangeArrowheads="1" noChangeShapeType="1" noTextEdit="1"/>
              </p:cNvSpPr>
              <p:nvPr/>
            </p:nvSpPr>
            <p:spPr>
              <a:xfrm>
                <a:off x="2908300" y="3807171"/>
                <a:ext cx="1308100" cy="90170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3E981C1-7A8E-4393-8634-9E389C41ECF6}"/>
                  </a:ext>
                </a:extLst>
              </p:cNvPr>
              <p:cNvSpPr/>
              <p:nvPr/>
            </p:nvSpPr>
            <p:spPr>
              <a:xfrm>
                <a:off x="4495800" y="1295749"/>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0" name="矩形 9">
                <a:extLst>
                  <a:ext uri="{FF2B5EF4-FFF2-40B4-BE49-F238E27FC236}">
                    <a16:creationId xmlns:a16="http://schemas.microsoft.com/office/drawing/2014/main" id="{33E981C1-7A8E-4393-8634-9E389C41ECF6}"/>
                  </a:ext>
                </a:extLst>
              </p:cNvPr>
              <p:cNvSpPr>
                <a:spLocks noRot="1" noChangeAspect="1" noMove="1" noResize="1" noEditPoints="1" noAdjustHandles="1" noChangeArrowheads="1" noChangeShapeType="1" noTextEdit="1"/>
              </p:cNvSpPr>
              <p:nvPr/>
            </p:nvSpPr>
            <p:spPr>
              <a:xfrm>
                <a:off x="4495800" y="1295749"/>
                <a:ext cx="361950" cy="901700"/>
              </a:xfrm>
              <a:prstGeom prst="rect">
                <a:avLst/>
              </a:prstGeom>
              <a:blipFill>
                <a:blip r:embed="rId12"/>
                <a:stretch>
                  <a:fillRect l="-17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7D5A2E72-1F7A-4284-ACF2-72EBAF8B1A28}"/>
                  </a:ext>
                </a:extLst>
              </p:cNvPr>
              <p:cNvSpPr/>
              <p:nvPr/>
            </p:nvSpPr>
            <p:spPr>
              <a:xfrm>
                <a:off x="4483100" y="2551460"/>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 name="矩形 10">
                <a:extLst>
                  <a:ext uri="{FF2B5EF4-FFF2-40B4-BE49-F238E27FC236}">
                    <a16:creationId xmlns:a16="http://schemas.microsoft.com/office/drawing/2014/main" id="{7D5A2E72-1F7A-4284-ACF2-72EBAF8B1A28}"/>
                  </a:ext>
                </a:extLst>
              </p:cNvPr>
              <p:cNvSpPr>
                <a:spLocks noRot="1" noChangeAspect="1" noMove="1" noResize="1" noEditPoints="1" noAdjustHandles="1" noChangeArrowheads="1" noChangeShapeType="1" noTextEdit="1"/>
              </p:cNvSpPr>
              <p:nvPr/>
            </p:nvSpPr>
            <p:spPr>
              <a:xfrm>
                <a:off x="4483100" y="2551460"/>
                <a:ext cx="361950" cy="901700"/>
              </a:xfrm>
              <a:prstGeom prst="rect">
                <a:avLst/>
              </a:prstGeom>
              <a:blipFill>
                <a:blip r:embed="rId13"/>
                <a:stretch>
                  <a:fillRect l="-17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E62DC66E-889D-4069-B1BD-227A3F440A74}"/>
                  </a:ext>
                </a:extLst>
              </p:cNvPr>
              <p:cNvSpPr/>
              <p:nvPr/>
            </p:nvSpPr>
            <p:spPr>
              <a:xfrm>
                <a:off x="4495800" y="3807171"/>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2" name="矩形 11">
                <a:extLst>
                  <a:ext uri="{FF2B5EF4-FFF2-40B4-BE49-F238E27FC236}">
                    <a16:creationId xmlns:a16="http://schemas.microsoft.com/office/drawing/2014/main" id="{E62DC66E-889D-4069-B1BD-227A3F440A74}"/>
                  </a:ext>
                </a:extLst>
              </p:cNvPr>
              <p:cNvSpPr>
                <a:spLocks noRot="1" noChangeAspect="1" noMove="1" noResize="1" noEditPoints="1" noAdjustHandles="1" noChangeArrowheads="1" noChangeShapeType="1" noTextEdit="1"/>
              </p:cNvSpPr>
              <p:nvPr/>
            </p:nvSpPr>
            <p:spPr>
              <a:xfrm>
                <a:off x="4495800" y="3807171"/>
                <a:ext cx="361950" cy="901700"/>
              </a:xfrm>
              <a:prstGeom prst="rect">
                <a:avLst/>
              </a:prstGeom>
              <a:blipFill>
                <a:blip r:embed="rId14"/>
                <a:stretch>
                  <a:fillRect l="-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733095D3-45FE-4D38-A331-12C87852EE0A}"/>
                  </a:ext>
                </a:extLst>
              </p:cNvPr>
              <p:cNvSpPr/>
              <p:nvPr/>
            </p:nvSpPr>
            <p:spPr>
              <a:xfrm>
                <a:off x="7258685" y="1279871"/>
                <a:ext cx="1308100" cy="9017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3" name="矩形 12">
                <a:extLst>
                  <a:ext uri="{FF2B5EF4-FFF2-40B4-BE49-F238E27FC236}">
                    <a16:creationId xmlns:a16="http://schemas.microsoft.com/office/drawing/2014/main" id="{733095D3-45FE-4D38-A331-12C87852EE0A}"/>
                  </a:ext>
                </a:extLst>
              </p:cNvPr>
              <p:cNvSpPr>
                <a:spLocks noRot="1" noChangeAspect="1" noMove="1" noResize="1" noEditPoints="1" noAdjustHandles="1" noChangeArrowheads="1" noChangeShapeType="1" noTextEdit="1"/>
              </p:cNvSpPr>
              <p:nvPr/>
            </p:nvSpPr>
            <p:spPr>
              <a:xfrm>
                <a:off x="7258685" y="1279871"/>
                <a:ext cx="1308100" cy="90170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9332F16E-09FB-4AA9-AF22-207F09FAB432}"/>
                  </a:ext>
                </a:extLst>
              </p:cNvPr>
              <p:cNvSpPr/>
              <p:nvPr/>
            </p:nvSpPr>
            <p:spPr>
              <a:xfrm>
                <a:off x="7258685" y="2535582"/>
                <a:ext cx="1308100" cy="9017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 name="矩形 13">
                <a:extLst>
                  <a:ext uri="{FF2B5EF4-FFF2-40B4-BE49-F238E27FC236}">
                    <a16:creationId xmlns:a16="http://schemas.microsoft.com/office/drawing/2014/main" id="{9332F16E-09FB-4AA9-AF22-207F09FAB432}"/>
                  </a:ext>
                </a:extLst>
              </p:cNvPr>
              <p:cNvSpPr>
                <a:spLocks noRot="1" noChangeAspect="1" noMove="1" noResize="1" noEditPoints="1" noAdjustHandles="1" noChangeArrowheads="1" noChangeShapeType="1" noTextEdit="1"/>
              </p:cNvSpPr>
              <p:nvPr/>
            </p:nvSpPr>
            <p:spPr>
              <a:xfrm>
                <a:off x="7258685" y="2535582"/>
                <a:ext cx="1308100" cy="90170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0B86A144-E82B-4589-9889-281180F1B0AF}"/>
                  </a:ext>
                </a:extLst>
              </p:cNvPr>
              <p:cNvSpPr/>
              <p:nvPr/>
            </p:nvSpPr>
            <p:spPr>
              <a:xfrm>
                <a:off x="7258685" y="3791293"/>
                <a:ext cx="1308100" cy="9017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5" name="矩形 14">
                <a:extLst>
                  <a:ext uri="{FF2B5EF4-FFF2-40B4-BE49-F238E27FC236}">
                    <a16:creationId xmlns:a16="http://schemas.microsoft.com/office/drawing/2014/main" id="{0B86A144-E82B-4589-9889-281180F1B0AF}"/>
                  </a:ext>
                </a:extLst>
              </p:cNvPr>
              <p:cNvSpPr>
                <a:spLocks noRot="1" noChangeAspect="1" noMove="1" noResize="1" noEditPoints="1" noAdjustHandles="1" noChangeArrowheads="1" noChangeShapeType="1" noTextEdit="1"/>
              </p:cNvSpPr>
              <p:nvPr/>
            </p:nvSpPr>
            <p:spPr>
              <a:xfrm>
                <a:off x="7258685" y="3791293"/>
                <a:ext cx="1308100" cy="901700"/>
              </a:xfrm>
              <a:prstGeom prst="rect">
                <a:avLst/>
              </a:prstGeom>
              <a:blipFill>
                <a:blip r:embed="rId17"/>
                <a:stretch>
                  <a:fillRect/>
                </a:stretch>
              </a:blipFill>
            </p:spPr>
            <p:txBody>
              <a:bodyPr/>
              <a:lstStyle/>
              <a:p>
                <a:r>
                  <a:rPr lang="en-US">
                    <a:noFill/>
                  </a:rPr>
                  <a:t> </a:t>
                </a:r>
              </a:p>
            </p:txBody>
          </p:sp>
        </mc:Fallback>
      </mc:AlternateContent>
      <p:cxnSp>
        <p:nvCxnSpPr>
          <p:cNvPr id="20" name="直線單箭頭接點 19">
            <a:extLst>
              <a:ext uri="{FF2B5EF4-FFF2-40B4-BE49-F238E27FC236}">
                <a16:creationId xmlns:a16="http://schemas.microsoft.com/office/drawing/2014/main" id="{50B5691A-E01D-45B0-A994-85DEA5DC55D9}"/>
              </a:ext>
            </a:extLst>
          </p:cNvPr>
          <p:cNvCxnSpPr/>
          <p:nvPr/>
        </p:nvCxnSpPr>
        <p:spPr>
          <a:xfrm>
            <a:off x="2476500" y="172754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819FD5F-1B10-41A3-A1DD-C86EF09C5C94}"/>
              </a:ext>
            </a:extLst>
          </p:cNvPr>
          <p:cNvCxnSpPr/>
          <p:nvPr/>
        </p:nvCxnSpPr>
        <p:spPr>
          <a:xfrm>
            <a:off x="2476500" y="301024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808DA06-172D-4181-8E16-E63D4C22FE84}"/>
              </a:ext>
            </a:extLst>
          </p:cNvPr>
          <p:cNvCxnSpPr/>
          <p:nvPr/>
        </p:nvCxnSpPr>
        <p:spPr>
          <a:xfrm>
            <a:off x="2463800" y="434374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200C4EA9-0376-4E31-BD6B-FA96D7945C67}"/>
              </a:ext>
            </a:extLst>
          </p:cNvPr>
          <p:cNvSpPr/>
          <p:nvPr/>
        </p:nvSpPr>
        <p:spPr>
          <a:xfrm>
            <a:off x="5210810" y="1268760"/>
            <a:ext cx="355600" cy="917578"/>
          </a:xfrm>
          <a:prstGeom prst="rect">
            <a:avLst/>
          </a:prstGeom>
        </p:spPr>
        <p:style>
          <a:lnRef idx="1">
            <a:schemeClr val="accent3"/>
          </a:lnRef>
          <a:fillRef idx="2">
            <a:schemeClr val="accent3"/>
          </a:fillRef>
          <a:effectRef idx="1">
            <a:schemeClr val="accent3"/>
          </a:effectRef>
          <a:fontRef idx="minor">
            <a:schemeClr val="dk1"/>
          </a:fontRef>
        </p:style>
        <p:txBody>
          <a:bodyPr vert="vert" rtlCol="0" anchor="ctr"/>
          <a:lstStyle/>
          <a:p>
            <a:pPr algn="ctr"/>
            <a:r>
              <a:rPr lang="en-US" altLang="zh-TW" sz="1400" dirty="0"/>
              <a:t>Sigmoid</a:t>
            </a:r>
          </a:p>
        </p:txBody>
      </p:sp>
      <p:cxnSp>
        <p:nvCxnSpPr>
          <p:cNvPr id="44" name="直線單箭頭接點 43">
            <a:extLst>
              <a:ext uri="{FF2B5EF4-FFF2-40B4-BE49-F238E27FC236}">
                <a16:creationId xmlns:a16="http://schemas.microsoft.com/office/drawing/2014/main" id="{8D895597-566F-4EC1-970C-0F1119953CE9}"/>
              </a:ext>
            </a:extLst>
          </p:cNvPr>
          <p:cNvCxnSpPr>
            <a:cxnSpLocks/>
          </p:cNvCxnSpPr>
          <p:nvPr/>
        </p:nvCxnSpPr>
        <p:spPr>
          <a:xfrm>
            <a:off x="6273165" y="1743427"/>
            <a:ext cx="985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4186D7A7-BF5F-475C-9085-0822D1F3ACDB}"/>
              </a:ext>
            </a:extLst>
          </p:cNvPr>
          <p:cNvCxnSpPr>
            <a:cxnSpLocks/>
          </p:cNvCxnSpPr>
          <p:nvPr/>
        </p:nvCxnSpPr>
        <p:spPr>
          <a:xfrm>
            <a:off x="6273165" y="3026127"/>
            <a:ext cx="985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FE2DCD39-80AE-4A0F-9015-54069C682563}"/>
              </a:ext>
            </a:extLst>
          </p:cNvPr>
          <p:cNvCxnSpPr>
            <a:cxnSpLocks/>
          </p:cNvCxnSpPr>
          <p:nvPr/>
        </p:nvCxnSpPr>
        <p:spPr>
          <a:xfrm>
            <a:off x="6273165" y="4254849"/>
            <a:ext cx="985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933DD8C9-9CB0-4423-91D1-3A5A8D062CEA}"/>
              </a:ext>
            </a:extLst>
          </p:cNvPr>
          <p:cNvSpPr txBox="1"/>
          <p:nvPr/>
        </p:nvSpPr>
        <p:spPr>
          <a:xfrm>
            <a:off x="8604250" y="1384650"/>
            <a:ext cx="736600" cy="523220"/>
          </a:xfrm>
          <a:prstGeom prst="rect">
            <a:avLst/>
          </a:prstGeom>
          <a:noFill/>
        </p:spPr>
        <p:txBody>
          <a:bodyPr wrap="square" rtlCol="0">
            <a:spAutoFit/>
          </a:bodyPr>
          <a:lstStyle/>
          <a:p>
            <a:r>
              <a:rPr lang="en-US" altLang="zh-TW" sz="2800" dirty="0"/>
              <a:t>……</a:t>
            </a:r>
            <a:endParaRPr lang="zh-TW" altLang="en-US" sz="2800" dirty="0"/>
          </a:p>
        </p:txBody>
      </p:sp>
      <p:sp>
        <p:nvSpPr>
          <p:cNvPr id="50" name="文字方塊 49">
            <a:extLst>
              <a:ext uri="{FF2B5EF4-FFF2-40B4-BE49-F238E27FC236}">
                <a16:creationId xmlns:a16="http://schemas.microsoft.com/office/drawing/2014/main" id="{17EF16BF-726B-41EE-9C3E-EB79D038E4D6}"/>
              </a:ext>
            </a:extLst>
          </p:cNvPr>
          <p:cNvSpPr txBox="1"/>
          <p:nvPr/>
        </p:nvSpPr>
        <p:spPr>
          <a:xfrm>
            <a:off x="8604250" y="2699423"/>
            <a:ext cx="736600" cy="523220"/>
          </a:xfrm>
          <a:prstGeom prst="rect">
            <a:avLst/>
          </a:prstGeom>
          <a:noFill/>
        </p:spPr>
        <p:txBody>
          <a:bodyPr wrap="square" rtlCol="0">
            <a:spAutoFit/>
          </a:bodyPr>
          <a:lstStyle/>
          <a:p>
            <a:r>
              <a:rPr lang="en-US" altLang="zh-TW" sz="2800" dirty="0"/>
              <a:t>……</a:t>
            </a:r>
            <a:endParaRPr lang="zh-TW" altLang="en-US" sz="2800" dirty="0"/>
          </a:p>
        </p:txBody>
      </p:sp>
      <p:sp>
        <p:nvSpPr>
          <p:cNvPr id="51" name="文字方塊 50">
            <a:extLst>
              <a:ext uri="{FF2B5EF4-FFF2-40B4-BE49-F238E27FC236}">
                <a16:creationId xmlns:a16="http://schemas.microsoft.com/office/drawing/2014/main" id="{F29289BD-12AA-41DA-B339-99DB0C906730}"/>
              </a:ext>
            </a:extLst>
          </p:cNvPr>
          <p:cNvSpPr txBox="1"/>
          <p:nvPr/>
        </p:nvSpPr>
        <p:spPr>
          <a:xfrm>
            <a:off x="8597900" y="3929734"/>
            <a:ext cx="736600" cy="523220"/>
          </a:xfrm>
          <a:prstGeom prst="rect">
            <a:avLst/>
          </a:prstGeom>
          <a:noFill/>
        </p:spPr>
        <p:txBody>
          <a:bodyPr wrap="square" rtlCol="0">
            <a:spAutoFit/>
          </a:bodyPr>
          <a:lstStyle/>
          <a:p>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962998C8-3890-4FA2-B0A7-8A30130E77CA}"/>
                  </a:ext>
                </a:extLst>
              </p:cNvPr>
              <p:cNvSpPr/>
              <p:nvPr/>
            </p:nvSpPr>
            <p:spPr>
              <a:xfrm>
                <a:off x="7258685" y="5093041"/>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2" name="矩形 51">
                <a:extLst>
                  <a:ext uri="{FF2B5EF4-FFF2-40B4-BE49-F238E27FC236}">
                    <a16:creationId xmlns:a16="http://schemas.microsoft.com/office/drawing/2014/main" id="{962998C8-3890-4FA2-B0A7-8A30130E77CA}"/>
                  </a:ext>
                </a:extLst>
              </p:cNvPr>
              <p:cNvSpPr>
                <a:spLocks noRot="1" noChangeAspect="1" noMove="1" noResize="1" noEditPoints="1" noAdjustHandles="1" noChangeArrowheads="1" noChangeShapeType="1" noTextEdit="1"/>
              </p:cNvSpPr>
              <p:nvPr/>
            </p:nvSpPr>
            <p:spPr>
              <a:xfrm>
                <a:off x="7258685" y="5093041"/>
                <a:ext cx="1308100" cy="90170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0CFB8F61-86AA-4DEF-BBF9-09D98333DF4A}"/>
                  </a:ext>
                </a:extLst>
              </p:cNvPr>
              <p:cNvSpPr/>
              <p:nvPr/>
            </p:nvSpPr>
            <p:spPr>
              <a:xfrm>
                <a:off x="8755652" y="5064245"/>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3" name="矩形 52">
                <a:extLst>
                  <a:ext uri="{FF2B5EF4-FFF2-40B4-BE49-F238E27FC236}">
                    <a16:creationId xmlns:a16="http://schemas.microsoft.com/office/drawing/2014/main" id="{0CFB8F61-86AA-4DEF-BBF9-09D98333DF4A}"/>
                  </a:ext>
                </a:extLst>
              </p:cNvPr>
              <p:cNvSpPr>
                <a:spLocks noRot="1" noChangeAspect="1" noMove="1" noResize="1" noEditPoints="1" noAdjustHandles="1" noChangeArrowheads="1" noChangeShapeType="1" noTextEdit="1"/>
              </p:cNvSpPr>
              <p:nvPr/>
            </p:nvSpPr>
            <p:spPr>
              <a:xfrm>
                <a:off x="8755652" y="5064245"/>
                <a:ext cx="361950" cy="901700"/>
              </a:xfrm>
              <a:prstGeom prst="rect">
                <a:avLst/>
              </a:prstGeom>
              <a:blipFill>
                <a:blip r:embed="rId19"/>
                <a:stretch>
                  <a:fillRect l="-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41682141-8041-43AD-A081-B2402AFC9E3B}"/>
                  </a:ext>
                </a:extLst>
              </p:cNvPr>
              <p:cNvSpPr/>
              <p:nvPr/>
            </p:nvSpPr>
            <p:spPr>
              <a:xfrm>
                <a:off x="9248412" y="5066052"/>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4" name="矩形 53">
                <a:extLst>
                  <a:ext uri="{FF2B5EF4-FFF2-40B4-BE49-F238E27FC236}">
                    <a16:creationId xmlns:a16="http://schemas.microsoft.com/office/drawing/2014/main" id="{41682141-8041-43AD-A081-B2402AFC9E3B}"/>
                  </a:ext>
                </a:extLst>
              </p:cNvPr>
              <p:cNvSpPr>
                <a:spLocks noRot="1" noChangeAspect="1" noMove="1" noResize="1" noEditPoints="1" noAdjustHandles="1" noChangeArrowheads="1" noChangeShapeType="1" noTextEdit="1"/>
              </p:cNvSpPr>
              <p:nvPr/>
            </p:nvSpPr>
            <p:spPr>
              <a:xfrm>
                <a:off x="9248412" y="5066052"/>
                <a:ext cx="361950" cy="901700"/>
              </a:xfrm>
              <a:prstGeom prst="rect">
                <a:avLst/>
              </a:prstGeom>
              <a:blipFill>
                <a:blip r:embed="rId20"/>
                <a:stretch>
                  <a:fillRect l="-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矩形 54">
                <a:extLst>
                  <a:ext uri="{FF2B5EF4-FFF2-40B4-BE49-F238E27FC236}">
                    <a16:creationId xmlns:a16="http://schemas.microsoft.com/office/drawing/2014/main" id="{56FAB27E-2D37-4008-96E1-AA3503BB8823}"/>
                  </a:ext>
                </a:extLst>
              </p:cNvPr>
              <p:cNvSpPr/>
              <p:nvPr/>
            </p:nvSpPr>
            <p:spPr>
              <a:xfrm>
                <a:off x="9741172" y="5066052"/>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5" name="矩形 54">
                <a:extLst>
                  <a:ext uri="{FF2B5EF4-FFF2-40B4-BE49-F238E27FC236}">
                    <a16:creationId xmlns:a16="http://schemas.microsoft.com/office/drawing/2014/main" id="{56FAB27E-2D37-4008-96E1-AA3503BB8823}"/>
                  </a:ext>
                </a:extLst>
              </p:cNvPr>
              <p:cNvSpPr>
                <a:spLocks noRot="1" noChangeAspect="1" noMove="1" noResize="1" noEditPoints="1" noAdjustHandles="1" noChangeArrowheads="1" noChangeShapeType="1" noTextEdit="1"/>
              </p:cNvSpPr>
              <p:nvPr/>
            </p:nvSpPr>
            <p:spPr>
              <a:xfrm>
                <a:off x="9741172" y="5066052"/>
                <a:ext cx="361950" cy="901700"/>
              </a:xfrm>
              <a:prstGeom prst="rect">
                <a:avLst/>
              </a:prstGeom>
              <a:blipFill>
                <a:blip r:embed="rId21"/>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矩形 56">
                <a:extLst>
                  <a:ext uri="{FF2B5EF4-FFF2-40B4-BE49-F238E27FC236}">
                    <a16:creationId xmlns:a16="http://schemas.microsoft.com/office/drawing/2014/main" id="{0E8E8AB5-9953-4285-9D11-B829303E2197}"/>
                  </a:ext>
                </a:extLst>
              </p:cNvPr>
              <p:cNvSpPr/>
              <p:nvPr/>
            </p:nvSpPr>
            <p:spPr>
              <a:xfrm>
                <a:off x="5277486" y="5085327"/>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7" name="矩形 56">
                <a:extLst>
                  <a:ext uri="{FF2B5EF4-FFF2-40B4-BE49-F238E27FC236}">
                    <a16:creationId xmlns:a16="http://schemas.microsoft.com/office/drawing/2014/main" id="{0E8E8AB5-9953-4285-9D11-B829303E2197}"/>
                  </a:ext>
                </a:extLst>
              </p:cNvPr>
              <p:cNvSpPr>
                <a:spLocks noRot="1" noChangeAspect="1" noMove="1" noResize="1" noEditPoints="1" noAdjustHandles="1" noChangeArrowheads="1" noChangeShapeType="1" noTextEdit="1"/>
              </p:cNvSpPr>
              <p:nvPr/>
            </p:nvSpPr>
            <p:spPr>
              <a:xfrm>
                <a:off x="5277486" y="5085327"/>
                <a:ext cx="361950" cy="901700"/>
              </a:xfrm>
              <a:prstGeom prst="rect">
                <a:avLst/>
              </a:prstGeom>
              <a:blipFill>
                <a:blip r:embed="rId22"/>
                <a:stretch>
                  <a:fillRect l="-17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E9808E9F-1749-4CEA-8B4A-DE9DCA87E17B}"/>
                  </a:ext>
                </a:extLst>
              </p:cNvPr>
              <p:cNvSpPr/>
              <p:nvPr/>
            </p:nvSpPr>
            <p:spPr>
              <a:xfrm>
                <a:off x="5748067" y="5078759"/>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8" name="矩形 57">
                <a:extLst>
                  <a:ext uri="{FF2B5EF4-FFF2-40B4-BE49-F238E27FC236}">
                    <a16:creationId xmlns:a16="http://schemas.microsoft.com/office/drawing/2014/main" id="{E9808E9F-1749-4CEA-8B4A-DE9DCA87E17B}"/>
                  </a:ext>
                </a:extLst>
              </p:cNvPr>
              <p:cNvSpPr>
                <a:spLocks noRot="1" noChangeAspect="1" noMove="1" noResize="1" noEditPoints="1" noAdjustHandles="1" noChangeArrowheads="1" noChangeShapeType="1" noTextEdit="1"/>
              </p:cNvSpPr>
              <p:nvPr/>
            </p:nvSpPr>
            <p:spPr>
              <a:xfrm>
                <a:off x="5748067" y="5078759"/>
                <a:ext cx="361950" cy="901700"/>
              </a:xfrm>
              <a:prstGeom prst="rect">
                <a:avLst/>
              </a:prstGeom>
              <a:blipFill>
                <a:blip r:embed="rId23"/>
                <a:stretch>
                  <a:fillRect l="-17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188A1F8E-DC15-4A4B-BC86-EE2405C8C172}"/>
                  </a:ext>
                </a:extLst>
              </p:cNvPr>
              <p:cNvSpPr/>
              <p:nvPr/>
            </p:nvSpPr>
            <p:spPr>
              <a:xfrm>
                <a:off x="6232254" y="5085327"/>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9" name="矩形 58">
                <a:extLst>
                  <a:ext uri="{FF2B5EF4-FFF2-40B4-BE49-F238E27FC236}">
                    <a16:creationId xmlns:a16="http://schemas.microsoft.com/office/drawing/2014/main" id="{188A1F8E-DC15-4A4B-BC86-EE2405C8C172}"/>
                  </a:ext>
                </a:extLst>
              </p:cNvPr>
              <p:cNvSpPr>
                <a:spLocks noRot="1" noChangeAspect="1" noMove="1" noResize="1" noEditPoints="1" noAdjustHandles="1" noChangeArrowheads="1" noChangeShapeType="1" noTextEdit="1"/>
              </p:cNvSpPr>
              <p:nvPr/>
            </p:nvSpPr>
            <p:spPr>
              <a:xfrm>
                <a:off x="6232254" y="5085327"/>
                <a:ext cx="361950" cy="901700"/>
              </a:xfrm>
              <a:prstGeom prst="rect">
                <a:avLst/>
              </a:prstGeom>
              <a:blipFill>
                <a:blip r:embed="rId24"/>
                <a:stretch>
                  <a:fillRect l="-17188"/>
                </a:stretch>
              </a:blipFill>
            </p:spPr>
            <p:txBody>
              <a:bodyPr/>
              <a:lstStyle/>
              <a:p>
                <a:r>
                  <a:rPr lang="en-US">
                    <a:noFill/>
                  </a:rPr>
                  <a:t> </a:t>
                </a:r>
              </a:p>
            </p:txBody>
          </p:sp>
        </mc:Fallback>
      </mc:AlternateContent>
      <p:sp>
        <p:nvSpPr>
          <p:cNvPr id="60" name="文字方塊 59">
            <a:extLst>
              <a:ext uri="{FF2B5EF4-FFF2-40B4-BE49-F238E27FC236}">
                <a16:creationId xmlns:a16="http://schemas.microsoft.com/office/drawing/2014/main" id="{CEF014D6-82A8-4050-89FA-1C201BB51076}"/>
              </a:ext>
            </a:extLst>
          </p:cNvPr>
          <p:cNvSpPr txBox="1"/>
          <p:nvPr/>
        </p:nvSpPr>
        <p:spPr>
          <a:xfrm>
            <a:off x="6594206" y="5271169"/>
            <a:ext cx="688929" cy="523220"/>
          </a:xfrm>
          <a:prstGeom prst="rect">
            <a:avLst/>
          </a:prstGeom>
          <a:noFill/>
        </p:spPr>
        <p:txBody>
          <a:bodyPr wrap="square" rtlCol="0">
            <a:spAutoFit/>
          </a:bodyPr>
          <a:lstStyle/>
          <a:p>
            <a:pPr algn="ctr"/>
            <a:r>
              <a:rPr lang="en-US" altLang="zh-TW" sz="2800" b="1" dirty="0"/>
              <a:t>=</a:t>
            </a:r>
            <a:endParaRPr lang="zh-TW" altLang="en-US" sz="2800" b="1" dirty="0"/>
          </a:p>
        </p:txBody>
      </p:sp>
      <p:sp>
        <p:nvSpPr>
          <p:cNvPr id="62" name="矩形 61">
            <a:extLst>
              <a:ext uri="{FF2B5EF4-FFF2-40B4-BE49-F238E27FC236}">
                <a16:creationId xmlns:a16="http://schemas.microsoft.com/office/drawing/2014/main" id="{3156D71E-2A64-4132-BD72-87BF5EA498AB}"/>
              </a:ext>
            </a:extLst>
          </p:cNvPr>
          <p:cNvSpPr/>
          <p:nvPr/>
        </p:nvSpPr>
        <p:spPr>
          <a:xfrm>
            <a:off x="5204143" y="2567338"/>
            <a:ext cx="355600" cy="917578"/>
          </a:xfrm>
          <a:prstGeom prst="rect">
            <a:avLst/>
          </a:prstGeom>
        </p:spPr>
        <p:style>
          <a:lnRef idx="1">
            <a:schemeClr val="accent3"/>
          </a:lnRef>
          <a:fillRef idx="2">
            <a:schemeClr val="accent3"/>
          </a:fillRef>
          <a:effectRef idx="1">
            <a:schemeClr val="accent3"/>
          </a:effectRef>
          <a:fontRef idx="minor">
            <a:schemeClr val="dk1"/>
          </a:fontRef>
        </p:style>
        <p:txBody>
          <a:bodyPr vert="vert" rtlCol="0" anchor="ctr"/>
          <a:lstStyle/>
          <a:p>
            <a:pPr algn="ctr"/>
            <a:r>
              <a:rPr lang="en-US" altLang="zh-TW" sz="1400" dirty="0"/>
              <a:t>Sigmoid</a:t>
            </a:r>
          </a:p>
        </p:txBody>
      </p:sp>
      <p:sp>
        <p:nvSpPr>
          <p:cNvPr id="63" name="矩形 62">
            <a:extLst>
              <a:ext uri="{FF2B5EF4-FFF2-40B4-BE49-F238E27FC236}">
                <a16:creationId xmlns:a16="http://schemas.microsoft.com/office/drawing/2014/main" id="{1FDFD1D1-D334-48D9-AA97-6CA9BF8409F5}"/>
              </a:ext>
            </a:extLst>
          </p:cNvPr>
          <p:cNvSpPr/>
          <p:nvPr/>
        </p:nvSpPr>
        <p:spPr>
          <a:xfrm>
            <a:off x="5224145" y="3807867"/>
            <a:ext cx="355600" cy="917578"/>
          </a:xfrm>
          <a:prstGeom prst="rect">
            <a:avLst/>
          </a:prstGeom>
        </p:spPr>
        <p:style>
          <a:lnRef idx="1">
            <a:schemeClr val="accent3"/>
          </a:lnRef>
          <a:fillRef idx="2">
            <a:schemeClr val="accent3"/>
          </a:fillRef>
          <a:effectRef idx="1">
            <a:schemeClr val="accent3"/>
          </a:effectRef>
          <a:fontRef idx="minor">
            <a:schemeClr val="dk1"/>
          </a:fontRef>
        </p:style>
        <p:txBody>
          <a:bodyPr vert="vert" rtlCol="0" anchor="ctr"/>
          <a:lstStyle/>
          <a:p>
            <a:pPr algn="ctr"/>
            <a:r>
              <a:rPr lang="en-US" altLang="zh-TW" sz="1400" dirty="0"/>
              <a:t>Sigmoid</a:t>
            </a:r>
          </a:p>
        </p:txBody>
      </p:sp>
      <p:sp>
        <p:nvSpPr>
          <p:cNvPr id="16" name="文字方塊 15">
            <a:extLst>
              <a:ext uri="{FF2B5EF4-FFF2-40B4-BE49-F238E27FC236}">
                <a16:creationId xmlns:a16="http://schemas.microsoft.com/office/drawing/2014/main" id="{3C7F86B5-6920-4037-9E09-F5E6EED3ADE4}"/>
              </a:ext>
            </a:extLst>
          </p:cNvPr>
          <p:cNvSpPr txBox="1"/>
          <p:nvPr/>
        </p:nvSpPr>
        <p:spPr>
          <a:xfrm>
            <a:off x="2152651" y="5222883"/>
            <a:ext cx="1809662" cy="523220"/>
          </a:xfrm>
          <a:prstGeom prst="rect">
            <a:avLst/>
          </a:prstGeom>
          <a:noFill/>
        </p:spPr>
        <p:txBody>
          <a:bodyPr wrap="square" rtlCol="0">
            <a:spAutoFit/>
          </a:bodyPr>
          <a:lstStyle/>
          <a:p>
            <a:r>
              <a:rPr lang="en-US" altLang="zh-TW" sz="2800" b="1" dirty="0"/>
              <a:t>Batch</a:t>
            </a:r>
            <a:endParaRPr lang="zh-TW" altLang="en-US" sz="2800" b="1" dirty="0"/>
          </a:p>
        </p:txBody>
      </p:sp>
    </p:spTree>
    <p:extLst>
      <p:ext uri="{BB962C8B-B14F-4D97-AF65-F5344CB8AC3E}">
        <p14:creationId xmlns:p14="http://schemas.microsoft.com/office/powerpoint/2010/main" val="39256965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animBg="1"/>
      <p:bldP spid="41" grpId="0" animBg="1"/>
      <p:bldP spid="37" grpId="0" animBg="1"/>
      <p:bldP spid="35"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3" grpId="0" animBg="1"/>
      <p:bldP spid="49" grpId="0"/>
      <p:bldP spid="50" grpId="0"/>
      <p:bldP spid="51" grpId="0"/>
      <p:bldP spid="52" grpId="0" animBg="1"/>
      <p:bldP spid="53" grpId="0" animBg="1"/>
      <p:bldP spid="54" grpId="0" animBg="1"/>
      <p:bldP spid="55" grpId="0" animBg="1"/>
      <p:bldP spid="57" grpId="0" animBg="1"/>
      <p:bldP spid="58" grpId="0" animBg="1"/>
      <p:bldP spid="59" grpId="0" animBg="1"/>
      <p:bldP spid="60" grpId="0"/>
      <p:bldP spid="62" grpId="0" animBg="1"/>
      <p:bldP spid="63" grpId="0" animBg="1"/>
      <p:bldP spid="1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單箭頭接點 41">
            <a:extLst>
              <a:ext uri="{FF2B5EF4-FFF2-40B4-BE49-F238E27FC236}">
                <a16:creationId xmlns:a16="http://schemas.microsoft.com/office/drawing/2014/main" id="{7E9936E0-CEAB-4DF5-8890-F07D8CC4914D}"/>
              </a:ext>
            </a:extLst>
          </p:cNvPr>
          <p:cNvCxnSpPr>
            <a:cxnSpLocks/>
            <a:stCxn id="12" idx="3"/>
            <a:endCxn id="62" idx="1"/>
          </p:cNvCxnSpPr>
          <p:nvPr/>
        </p:nvCxnSpPr>
        <p:spPr>
          <a:xfrm>
            <a:off x="4857752" y="4375050"/>
            <a:ext cx="1073513" cy="1230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DD4FFBEB-BC73-4046-A39C-1A5D539A52C9}"/>
              </a:ext>
            </a:extLst>
          </p:cNvPr>
          <p:cNvCxnSpPr>
            <a:cxnSpLocks/>
            <a:stCxn id="11" idx="3"/>
            <a:endCxn id="62" idx="1"/>
          </p:cNvCxnSpPr>
          <p:nvPr/>
        </p:nvCxnSpPr>
        <p:spPr>
          <a:xfrm>
            <a:off x="4845052" y="3119337"/>
            <a:ext cx="1086213" cy="24860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3680D474-8DCC-4157-94B6-F101A3FEF7E4}"/>
              </a:ext>
            </a:extLst>
          </p:cNvPr>
          <p:cNvCxnSpPr>
            <a:cxnSpLocks/>
            <a:endCxn id="62" idx="1"/>
          </p:cNvCxnSpPr>
          <p:nvPr/>
        </p:nvCxnSpPr>
        <p:spPr>
          <a:xfrm>
            <a:off x="4773749" y="1844578"/>
            <a:ext cx="1157514" cy="37607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BCC9801D-522E-4F87-A8E0-9E29A5341C02}"/>
              </a:ext>
            </a:extLst>
          </p:cNvPr>
          <p:cNvCxnSpPr/>
          <p:nvPr/>
        </p:nvCxnSpPr>
        <p:spPr>
          <a:xfrm>
            <a:off x="4051300" y="1860454"/>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13999CBE-6CD5-4A62-A94F-E3DB39988AD5}"/>
              </a:ext>
            </a:extLst>
          </p:cNvPr>
          <p:cNvCxnSpPr/>
          <p:nvPr/>
        </p:nvCxnSpPr>
        <p:spPr>
          <a:xfrm>
            <a:off x="4051300" y="3143154"/>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7885A16A-D1F7-42C8-BD42-65B0D57F092E}"/>
              </a:ext>
            </a:extLst>
          </p:cNvPr>
          <p:cNvCxnSpPr/>
          <p:nvPr/>
        </p:nvCxnSpPr>
        <p:spPr>
          <a:xfrm>
            <a:off x="4038600" y="4476654"/>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79CFC0DE-2994-4AB6-B374-2598230488A9}"/>
              </a:ext>
            </a:extLst>
          </p:cNvPr>
          <p:cNvSpPr>
            <a:spLocks noGrp="1"/>
          </p:cNvSpPr>
          <p:nvPr>
            <p:ph type="title"/>
          </p:nvPr>
        </p:nvSpPr>
        <p:spPr/>
        <p:txBody>
          <a:bodyPr/>
          <a:lstStyle/>
          <a:p>
            <a:r>
              <a:rPr lang="en-US" altLang="zh-TW" dirty="0"/>
              <a:t>Batch normalization</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F590627A-A6EC-40FA-8F9D-A0EB48DC48E6}"/>
                  </a:ext>
                </a:extLst>
              </p:cNvPr>
              <p:cNvSpPr/>
              <p:nvPr/>
            </p:nvSpPr>
            <p:spPr>
              <a:xfrm>
                <a:off x="2292350" y="1412776"/>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 name="矩形 3">
                <a:extLst>
                  <a:ext uri="{FF2B5EF4-FFF2-40B4-BE49-F238E27FC236}">
                    <a16:creationId xmlns:a16="http://schemas.microsoft.com/office/drawing/2014/main" id="{F590627A-A6EC-40FA-8F9D-A0EB48DC48E6}"/>
                  </a:ext>
                </a:extLst>
              </p:cNvPr>
              <p:cNvSpPr>
                <a:spLocks noRot="1" noChangeAspect="1" noMove="1" noResize="1" noEditPoints="1" noAdjustHandles="1" noChangeArrowheads="1" noChangeShapeType="1" noTextEdit="1"/>
              </p:cNvSpPr>
              <p:nvPr/>
            </p:nvSpPr>
            <p:spPr>
              <a:xfrm>
                <a:off x="2292350" y="1412776"/>
                <a:ext cx="361950" cy="901700"/>
              </a:xfrm>
              <a:prstGeom prst="rect">
                <a:avLst/>
              </a:prstGeom>
              <a:blipFill>
                <a:blip r:embed="rId3"/>
                <a:stretch>
                  <a:fillRect l="-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CF1FADBD-C262-446E-809E-D526261D1F0A}"/>
                  </a:ext>
                </a:extLst>
              </p:cNvPr>
              <p:cNvSpPr/>
              <p:nvPr/>
            </p:nvSpPr>
            <p:spPr>
              <a:xfrm>
                <a:off x="2279650" y="2668487"/>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 name="矩形 4">
                <a:extLst>
                  <a:ext uri="{FF2B5EF4-FFF2-40B4-BE49-F238E27FC236}">
                    <a16:creationId xmlns:a16="http://schemas.microsoft.com/office/drawing/2014/main" id="{CF1FADBD-C262-446E-809E-D526261D1F0A}"/>
                  </a:ext>
                </a:extLst>
              </p:cNvPr>
              <p:cNvSpPr>
                <a:spLocks noRot="1" noChangeAspect="1" noMove="1" noResize="1" noEditPoints="1" noAdjustHandles="1" noChangeArrowheads="1" noChangeShapeType="1" noTextEdit="1"/>
              </p:cNvSpPr>
              <p:nvPr/>
            </p:nvSpPr>
            <p:spPr>
              <a:xfrm>
                <a:off x="2279650" y="2668487"/>
                <a:ext cx="361950" cy="901700"/>
              </a:xfrm>
              <a:prstGeom prst="rect">
                <a:avLst/>
              </a:prstGeom>
              <a:blipFill>
                <a:blip r:embed="rId4"/>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1B5B5492-5B04-4340-A9EE-B3B83FEFF96A}"/>
                  </a:ext>
                </a:extLst>
              </p:cNvPr>
              <p:cNvSpPr/>
              <p:nvPr/>
            </p:nvSpPr>
            <p:spPr>
              <a:xfrm>
                <a:off x="2292350" y="3924198"/>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6" name="矩形 5">
                <a:extLst>
                  <a:ext uri="{FF2B5EF4-FFF2-40B4-BE49-F238E27FC236}">
                    <a16:creationId xmlns:a16="http://schemas.microsoft.com/office/drawing/2014/main" id="{1B5B5492-5B04-4340-A9EE-B3B83FEFF96A}"/>
                  </a:ext>
                </a:extLst>
              </p:cNvPr>
              <p:cNvSpPr>
                <a:spLocks noRot="1" noChangeAspect="1" noMove="1" noResize="1" noEditPoints="1" noAdjustHandles="1" noChangeArrowheads="1" noChangeShapeType="1" noTextEdit="1"/>
              </p:cNvSpPr>
              <p:nvPr/>
            </p:nvSpPr>
            <p:spPr>
              <a:xfrm>
                <a:off x="2292350" y="3924198"/>
                <a:ext cx="361950" cy="901700"/>
              </a:xfrm>
              <a:prstGeom prst="rect">
                <a:avLst/>
              </a:prstGeom>
              <a:blipFill>
                <a:blip r:embed="rId5"/>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5880E48-CFF2-4886-A346-117037B426A5}"/>
                  </a:ext>
                </a:extLst>
              </p:cNvPr>
              <p:cNvSpPr/>
              <p:nvPr/>
            </p:nvSpPr>
            <p:spPr>
              <a:xfrm>
                <a:off x="2908300" y="1412776"/>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7" name="矩形 6">
                <a:extLst>
                  <a:ext uri="{FF2B5EF4-FFF2-40B4-BE49-F238E27FC236}">
                    <a16:creationId xmlns:a16="http://schemas.microsoft.com/office/drawing/2014/main" id="{B5880E48-CFF2-4886-A346-117037B426A5}"/>
                  </a:ext>
                </a:extLst>
              </p:cNvPr>
              <p:cNvSpPr>
                <a:spLocks noRot="1" noChangeAspect="1" noMove="1" noResize="1" noEditPoints="1" noAdjustHandles="1" noChangeArrowheads="1" noChangeShapeType="1" noTextEdit="1"/>
              </p:cNvSpPr>
              <p:nvPr/>
            </p:nvSpPr>
            <p:spPr>
              <a:xfrm>
                <a:off x="2908300" y="1412776"/>
                <a:ext cx="1308100" cy="9017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59BF45DF-A9B5-40B2-9154-CF6BC9D548C2}"/>
                  </a:ext>
                </a:extLst>
              </p:cNvPr>
              <p:cNvSpPr/>
              <p:nvPr/>
            </p:nvSpPr>
            <p:spPr>
              <a:xfrm>
                <a:off x="2908300" y="2668487"/>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8" name="矩形 7">
                <a:extLst>
                  <a:ext uri="{FF2B5EF4-FFF2-40B4-BE49-F238E27FC236}">
                    <a16:creationId xmlns:a16="http://schemas.microsoft.com/office/drawing/2014/main" id="{59BF45DF-A9B5-40B2-9154-CF6BC9D548C2}"/>
                  </a:ext>
                </a:extLst>
              </p:cNvPr>
              <p:cNvSpPr>
                <a:spLocks noRot="1" noChangeAspect="1" noMove="1" noResize="1" noEditPoints="1" noAdjustHandles="1" noChangeArrowheads="1" noChangeShapeType="1" noTextEdit="1"/>
              </p:cNvSpPr>
              <p:nvPr/>
            </p:nvSpPr>
            <p:spPr>
              <a:xfrm>
                <a:off x="2908300" y="2668487"/>
                <a:ext cx="1308100" cy="90170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FB9C516D-D2F6-4FBE-B5C1-E3C416927E0B}"/>
                  </a:ext>
                </a:extLst>
              </p:cNvPr>
              <p:cNvSpPr/>
              <p:nvPr/>
            </p:nvSpPr>
            <p:spPr>
              <a:xfrm>
                <a:off x="2908300" y="3924198"/>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9" name="矩形 8">
                <a:extLst>
                  <a:ext uri="{FF2B5EF4-FFF2-40B4-BE49-F238E27FC236}">
                    <a16:creationId xmlns:a16="http://schemas.microsoft.com/office/drawing/2014/main" id="{FB9C516D-D2F6-4FBE-B5C1-E3C416927E0B}"/>
                  </a:ext>
                </a:extLst>
              </p:cNvPr>
              <p:cNvSpPr>
                <a:spLocks noRot="1" noChangeAspect="1" noMove="1" noResize="1" noEditPoints="1" noAdjustHandles="1" noChangeArrowheads="1" noChangeShapeType="1" noTextEdit="1"/>
              </p:cNvSpPr>
              <p:nvPr/>
            </p:nvSpPr>
            <p:spPr>
              <a:xfrm>
                <a:off x="2908300" y="3924198"/>
                <a:ext cx="1308100" cy="9017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3E981C1-7A8E-4393-8634-9E389C41ECF6}"/>
                  </a:ext>
                </a:extLst>
              </p:cNvPr>
              <p:cNvSpPr/>
              <p:nvPr/>
            </p:nvSpPr>
            <p:spPr>
              <a:xfrm>
                <a:off x="4495800" y="1412776"/>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0" name="矩形 9">
                <a:extLst>
                  <a:ext uri="{FF2B5EF4-FFF2-40B4-BE49-F238E27FC236}">
                    <a16:creationId xmlns:a16="http://schemas.microsoft.com/office/drawing/2014/main" id="{33E981C1-7A8E-4393-8634-9E389C41ECF6}"/>
                  </a:ext>
                </a:extLst>
              </p:cNvPr>
              <p:cNvSpPr>
                <a:spLocks noRot="1" noChangeAspect="1" noMove="1" noResize="1" noEditPoints="1" noAdjustHandles="1" noChangeArrowheads="1" noChangeShapeType="1" noTextEdit="1"/>
              </p:cNvSpPr>
              <p:nvPr/>
            </p:nvSpPr>
            <p:spPr>
              <a:xfrm>
                <a:off x="4495800" y="1412776"/>
                <a:ext cx="361950" cy="901700"/>
              </a:xfrm>
              <a:prstGeom prst="rect">
                <a:avLst/>
              </a:prstGeom>
              <a:blipFill>
                <a:blip r:embed="rId9"/>
                <a:stretch>
                  <a:fillRect l="-17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7D5A2E72-1F7A-4284-ACF2-72EBAF8B1A28}"/>
                  </a:ext>
                </a:extLst>
              </p:cNvPr>
              <p:cNvSpPr/>
              <p:nvPr/>
            </p:nvSpPr>
            <p:spPr>
              <a:xfrm>
                <a:off x="4483100" y="2668487"/>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 name="矩形 10">
                <a:extLst>
                  <a:ext uri="{FF2B5EF4-FFF2-40B4-BE49-F238E27FC236}">
                    <a16:creationId xmlns:a16="http://schemas.microsoft.com/office/drawing/2014/main" id="{7D5A2E72-1F7A-4284-ACF2-72EBAF8B1A28}"/>
                  </a:ext>
                </a:extLst>
              </p:cNvPr>
              <p:cNvSpPr>
                <a:spLocks noRot="1" noChangeAspect="1" noMove="1" noResize="1" noEditPoints="1" noAdjustHandles="1" noChangeArrowheads="1" noChangeShapeType="1" noTextEdit="1"/>
              </p:cNvSpPr>
              <p:nvPr/>
            </p:nvSpPr>
            <p:spPr>
              <a:xfrm>
                <a:off x="4483100" y="2668487"/>
                <a:ext cx="361950" cy="901700"/>
              </a:xfrm>
              <a:prstGeom prst="rect">
                <a:avLst/>
              </a:prstGeom>
              <a:blipFill>
                <a:blip r:embed="rId10"/>
                <a:stretch>
                  <a:fillRect l="-17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E62DC66E-889D-4069-B1BD-227A3F440A74}"/>
                  </a:ext>
                </a:extLst>
              </p:cNvPr>
              <p:cNvSpPr/>
              <p:nvPr/>
            </p:nvSpPr>
            <p:spPr>
              <a:xfrm>
                <a:off x="4495800" y="3924198"/>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2" name="矩形 11">
                <a:extLst>
                  <a:ext uri="{FF2B5EF4-FFF2-40B4-BE49-F238E27FC236}">
                    <a16:creationId xmlns:a16="http://schemas.microsoft.com/office/drawing/2014/main" id="{E62DC66E-889D-4069-B1BD-227A3F440A74}"/>
                  </a:ext>
                </a:extLst>
              </p:cNvPr>
              <p:cNvSpPr>
                <a:spLocks noRot="1" noChangeAspect="1" noMove="1" noResize="1" noEditPoints="1" noAdjustHandles="1" noChangeArrowheads="1" noChangeShapeType="1" noTextEdit="1"/>
              </p:cNvSpPr>
              <p:nvPr/>
            </p:nvSpPr>
            <p:spPr>
              <a:xfrm>
                <a:off x="4495800" y="3924198"/>
                <a:ext cx="361950" cy="901700"/>
              </a:xfrm>
              <a:prstGeom prst="rect">
                <a:avLst/>
              </a:prstGeom>
              <a:blipFill>
                <a:blip r:embed="rId11"/>
                <a:stretch>
                  <a:fillRect l="-19048"/>
                </a:stretch>
              </a:blipFill>
            </p:spPr>
            <p:txBody>
              <a:bodyPr/>
              <a:lstStyle/>
              <a:p>
                <a:r>
                  <a:rPr lang="en-US">
                    <a:noFill/>
                  </a:rPr>
                  <a:t> </a:t>
                </a:r>
              </a:p>
            </p:txBody>
          </p:sp>
        </mc:Fallback>
      </mc:AlternateContent>
      <p:cxnSp>
        <p:nvCxnSpPr>
          <p:cNvPr id="20" name="直線單箭頭接點 19">
            <a:extLst>
              <a:ext uri="{FF2B5EF4-FFF2-40B4-BE49-F238E27FC236}">
                <a16:creationId xmlns:a16="http://schemas.microsoft.com/office/drawing/2014/main" id="{50B5691A-E01D-45B0-A994-85DEA5DC55D9}"/>
              </a:ext>
            </a:extLst>
          </p:cNvPr>
          <p:cNvCxnSpPr/>
          <p:nvPr/>
        </p:nvCxnSpPr>
        <p:spPr>
          <a:xfrm>
            <a:off x="2476500" y="1844576"/>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819FD5F-1B10-41A3-A1DD-C86EF09C5C94}"/>
              </a:ext>
            </a:extLst>
          </p:cNvPr>
          <p:cNvCxnSpPr/>
          <p:nvPr/>
        </p:nvCxnSpPr>
        <p:spPr>
          <a:xfrm>
            <a:off x="2476500" y="3127276"/>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808DA06-172D-4181-8E16-E63D4C22FE84}"/>
              </a:ext>
            </a:extLst>
          </p:cNvPr>
          <p:cNvCxnSpPr/>
          <p:nvPr/>
        </p:nvCxnSpPr>
        <p:spPr>
          <a:xfrm>
            <a:off x="2463800" y="4460776"/>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矩形 61">
                <a:extLst>
                  <a:ext uri="{FF2B5EF4-FFF2-40B4-BE49-F238E27FC236}">
                    <a16:creationId xmlns:a16="http://schemas.microsoft.com/office/drawing/2014/main" id="{45C0FDC5-555B-4DCB-A467-30F2AD50B1E8}"/>
                  </a:ext>
                </a:extLst>
              </p:cNvPr>
              <p:cNvSpPr/>
              <p:nvPr/>
            </p:nvSpPr>
            <p:spPr>
              <a:xfrm>
                <a:off x="5931263" y="5146570"/>
                <a:ext cx="355600" cy="9175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𝜇</m:t>
                      </m:r>
                    </m:oMath>
                  </m:oMathPara>
                </a14:m>
                <a:endParaRPr lang="zh-TW" altLang="en-US" sz="2400" dirty="0"/>
              </a:p>
            </p:txBody>
          </p:sp>
        </mc:Choice>
        <mc:Fallback xmlns="">
          <p:sp>
            <p:nvSpPr>
              <p:cNvPr id="62" name="矩形 61">
                <a:extLst>
                  <a:ext uri="{FF2B5EF4-FFF2-40B4-BE49-F238E27FC236}">
                    <a16:creationId xmlns:a16="http://schemas.microsoft.com/office/drawing/2014/main" id="{45C0FDC5-555B-4DCB-A467-30F2AD50B1E8}"/>
                  </a:ext>
                </a:extLst>
              </p:cNvPr>
              <p:cNvSpPr>
                <a:spLocks noRot="1" noChangeAspect="1" noMove="1" noResize="1" noEditPoints="1" noAdjustHandles="1" noChangeArrowheads="1" noChangeShapeType="1" noTextEdit="1"/>
              </p:cNvSpPr>
              <p:nvPr/>
            </p:nvSpPr>
            <p:spPr>
              <a:xfrm>
                <a:off x="5931263" y="5146570"/>
                <a:ext cx="355600" cy="917578"/>
              </a:xfrm>
              <a:prstGeom prst="rect">
                <a:avLst/>
              </a:prstGeom>
              <a:blipFill>
                <a:blip r:embed="rId12"/>
                <a:stretch>
                  <a:fillRect l="-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a:extLst>
                  <a:ext uri="{FF2B5EF4-FFF2-40B4-BE49-F238E27FC236}">
                    <a16:creationId xmlns:a16="http://schemas.microsoft.com/office/drawing/2014/main" id="{009C73E6-203D-409A-9A73-C5BC4CD46D18}"/>
                  </a:ext>
                </a:extLst>
              </p:cNvPr>
              <p:cNvSpPr/>
              <p:nvPr/>
            </p:nvSpPr>
            <p:spPr>
              <a:xfrm>
                <a:off x="7282906" y="5146570"/>
                <a:ext cx="355600" cy="9175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oMath>
                  </m:oMathPara>
                </a14:m>
                <a:endParaRPr lang="zh-TW" altLang="en-US" sz="2400" dirty="0"/>
              </a:p>
            </p:txBody>
          </p:sp>
        </mc:Choice>
        <mc:Fallback xmlns="">
          <p:sp>
            <p:nvSpPr>
              <p:cNvPr id="63" name="矩形 62">
                <a:extLst>
                  <a:ext uri="{FF2B5EF4-FFF2-40B4-BE49-F238E27FC236}">
                    <a16:creationId xmlns:a16="http://schemas.microsoft.com/office/drawing/2014/main" id="{009C73E6-203D-409A-9A73-C5BC4CD46D18}"/>
                  </a:ext>
                </a:extLst>
              </p:cNvPr>
              <p:cNvSpPr>
                <a:spLocks noRot="1" noChangeAspect="1" noMove="1" noResize="1" noEditPoints="1" noAdjustHandles="1" noChangeArrowheads="1" noChangeShapeType="1" noTextEdit="1"/>
              </p:cNvSpPr>
              <p:nvPr/>
            </p:nvSpPr>
            <p:spPr>
              <a:xfrm>
                <a:off x="7282906" y="5146570"/>
                <a:ext cx="355600" cy="917578"/>
              </a:xfrm>
              <a:prstGeom prst="rect">
                <a:avLst/>
              </a:prstGeom>
              <a:blipFill>
                <a:blip r:embed="rId13"/>
                <a:stretch>
                  <a:fillRect l="-3226"/>
                </a:stretch>
              </a:blipFill>
            </p:spPr>
            <p:txBody>
              <a:bodyPr/>
              <a:lstStyle/>
              <a:p>
                <a:r>
                  <a:rPr lang="en-US">
                    <a:noFill/>
                  </a:rPr>
                  <a:t> </a:t>
                </a:r>
              </a:p>
            </p:txBody>
          </p:sp>
        </mc:Fallback>
      </mc:AlternateContent>
      <p:cxnSp>
        <p:nvCxnSpPr>
          <p:cNvPr id="64" name="直線單箭頭接點 63">
            <a:extLst>
              <a:ext uri="{FF2B5EF4-FFF2-40B4-BE49-F238E27FC236}">
                <a16:creationId xmlns:a16="http://schemas.microsoft.com/office/drawing/2014/main" id="{B1BA1A23-40BF-43EB-BDB7-C2338420249F}"/>
              </a:ext>
            </a:extLst>
          </p:cNvPr>
          <p:cNvCxnSpPr>
            <a:cxnSpLocks/>
            <a:stCxn id="10" idx="3"/>
            <a:endCxn id="63" idx="1"/>
          </p:cNvCxnSpPr>
          <p:nvPr/>
        </p:nvCxnSpPr>
        <p:spPr>
          <a:xfrm>
            <a:off x="4857750" y="1863628"/>
            <a:ext cx="2425156" cy="3741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2A46C938-A472-477F-85B9-96945E87D18B}"/>
              </a:ext>
            </a:extLst>
          </p:cNvPr>
          <p:cNvCxnSpPr>
            <a:cxnSpLocks/>
            <a:stCxn id="11" idx="3"/>
            <a:endCxn id="63" idx="1"/>
          </p:cNvCxnSpPr>
          <p:nvPr/>
        </p:nvCxnSpPr>
        <p:spPr>
          <a:xfrm>
            <a:off x="4845050" y="3119337"/>
            <a:ext cx="2437856" cy="24860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5037F6F3-2704-48AD-95CC-B37F7FDCC427}"/>
              </a:ext>
            </a:extLst>
          </p:cNvPr>
          <p:cNvCxnSpPr>
            <a:cxnSpLocks/>
            <a:stCxn id="12" idx="3"/>
            <a:endCxn id="63" idx="1"/>
          </p:cNvCxnSpPr>
          <p:nvPr/>
        </p:nvCxnSpPr>
        <p:spPr>
          <a:xfrm>
            <a:off x="4857750" y="4375050"/>
            <a:ext cx="2425156" cy="1230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BE693145-D009-4402-AA39-F7C658868EB7}"/>
              </a:ext>
            </a:extLst>
          </p:cNvPr>
          <p:cNvCxnSpPr>
            <a:cxnSpLocks/>
          </p:cNvCxnSpPr>
          <p:nvPr/>
        </p:nvCxnSpPr>
        <p:spPr>
          <a:xfrm flipV="1">
            <a:off x="6298384" y="5619873"/>
            <a:ext cx="9845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0651EED1-671B-4609-BED3-2D5D139364DB}"/>
                  </a:ext>
                </a:extLst>
              </p:cNvPr>
              <p:cNvSpPr txBox="1"/>
              <p:nvPr/>
            </p:nvSpPr>
            <p:spPr>
              <a:xfrm>
                <a:off x="6724981" y="1419353"/>
                <a:ext cx="1629356" cy="1038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𝜇</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3</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3</m:t>
                          </m:r>
                        </m:sup>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e>
                      </m:nary>
                    </m:oMath>
                  </m:oMathPara>
                </a14:m>
                <a:endParaRPr lang="zh-TW" altLang="en-US" sz="2400" dirty="0"/>
              </a:p>
            </p:txBody>
          </p:sp>
        </mc:Choice>
        <mc:Fallback xmlns="">
          <p:sp>
            <p:nvSpPr>
              <p:cNvPr id="70" name="文字方塊 69">
                <a:extLst>
                  <a:ext uri="{FF2B5EF4-FFF2-40B4-BE49-F238E27FC236}">
                    <a16:creationId xmlns:a16="http://schemas.microsoft.com/office/drawing/2014/main" id="{0651EED1-671B-4609-BED3-2D5D139364DB}"/>
                  </a:ext>
                </a:extLst>
              </p:cNvPr>
              <p:cNvSpPr txBox="1">
                <a:spLocks noRot="1" noChangeAspect="1" noMove="1" noResize="1" noEditPoints="1" noAdjustHandles="1" noChangeArrowheads="1" noChangeShapeType="1" noTextEdit="1"/>
              </p:cNvSpPr>
              <p:nvPr/>
            </p:nvSpPr>
            <p:spPr>
              <a:xfrm>
                <a:off x="6724981" y="1419353"/>
                <a:ext cx="1629356" cy="103829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781F3542-A782-48B3-ACC8-A4FA7630119C}"/>
                  </a:ext>
                </a:extLst>
              </p:cNvPr>
              <p:cNvSpPr txBox="1"/>
              <p:nvPr/>
            </p:nvSpPr>
            <p:spPr>
              <a:xfrm>
                <a:off x="6660333" y="2794198"/>
                <a:ext cx="2765436" cy="1436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r>
                        <a:rPr lang="en-US" altLang="zh-TW" sz="2400" i="1">
                          <a:latin typeface="Cambria Math" panose="02040503050406030204" pitchFamily="18" charset="0"/>
                        </a:rPr>
                        <m:t>=</m:t>
                      </m:r>
                      <m:rad>
                        <m:radPr>
                          <m:degHide m:val="on"/>
                          <m:ctrlPr>
                            <a:rPr lang="en-US" altLang="zh-TW" sz="2400" i="1">
                              <a:latin typeface="Cambria Math" panose="02040503050406030204" pitchFamily="18" charset="0"/>
                            </a:rPr>
                          </m:ctrlPr>
                        </m:radPr>
                        <m:deg/>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3</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3</m:t>
                              </m:r>
                            </m:sup>
                            <m:e>
                              <m:sSup>
                                <m:sSupPr>
                                  <m:ctrlPr>
                                    <a:rPr lang="en-US" altLang="zh-TW" sz="2400" i="1">
                                      <a:latin typeface="Cambria Math" panose="02040503050406030204" pitchFamily="18" charset="0"/>
                                    </a:rPr>
                                  </m:ctrlPr>
                                </m:sSupPr>
                                <m:e>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r>
                                        <a:rPr lang="zh-TW" altLang="en-US" sz="2400" i="1">
                                          <a:latin typeface="Cambria Math" panose="02040503050406030204" pitchFamily="18" charset="0"/>
                                        </a:rPr>
                                        <m:t>𝜇</m:t>
                                      </m:r>
                                    </m:e>
                                  </m:d>
                                </m:e>
                                <m:sup>
                                  <m:r>
                                    <a:rPr lang="en-US" altLang="zh-TW" sz="2400" i="1">
                                      <a:latin typeface="Cambria Math" panose="02040503050406030204" pitchFamily="18" charset="0"/>
                                    </a:rPr>
                                    <m:t>2</m:t>
                                  </m:r>
                                </m:sup>
                              </m:sSup>
                            </m:e>
                          </m:nary>
                        </m:e>
                      </m:rad>
                    </m:oMath>
                  </m:oMathPara>
                </a14:m>
                <a:endParaRPr lang="zh-TW" altLang="en-US" sz="2400" dirty="0"/>
              </a:p>
            </p:txBody>
          </p:sp>
        </mc:Choice>
        <mc:Fallback xmlns="">
          <p:sp>
            <p:nvSpPr>
              <p:cNvPr id="71" name="文字方塊 70">
                <a:extLst>
                  <a:ext uri="{FF2B5EF4-FFF2-40B4-BE49-F238E27FC236}">
                    <a16:creationId xmlns:a16="http://schemas.microsoft.com/office/drawing/2014/main" id="{781F3542-A782-48B3-ACC8-A4FA7630119C}"/>
                  </a:ext>
                </a:extLst>
              </p:cNvPr>
              <p:cNvSpPr txBox="1">
                <a:spLocks noRot="1" noChangeAspect="1" noMove="1" noResize="1" noEditPoints="1" noAdjustHandles="1" noChangeArrowheads="1" noChangeShapeType="1" noTextEdit="1"/>
              </p:cNvSpPr>
              <p:nvPr/>
            </p:nvSpPr>
            <p:spPr>
              <a:xfrm>
                <a:off x="6660333" y="2794198"/>
                <a:ext cx="2765436" cy="143686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018E3D54-E9E1-456A-99A0-8C6090798F36}"/>
                  </a:ext>
                </a:extLst>
              </p:cNvPr>
              <p:cNvSpPr txBox="1"/>
              <p:nvPr/>
            </p:nvSpPr>
            <p:spPr>
              <a:xfrm>
                <a:off x="2866573" y="5191157"/>
                <a:ext cx="2376813" cy="842923"/>
              </a:xfrm>
              <a:prstGeom prst="rect">
                <a:avLst/>
              </a:prstGeom>
              <a:noFill/>
            </p:spPr>
            <p:txBody>
              <a:bodyPr wrap="square" rtlCol="0">
                <a:spAutoFit/>
              </a:bodyPr>
              <a:lstStyle/>
              <a:p>
                <a14:m>
                  <m:oMath xmlns:m="http://schemas.openxmlformats.org/officeDocument/2006/math">
                    <m:r>
                      <a:rPr lang="zh-TW" altLang="en-US" sz="2400" i="1">
                        <a:latin typeface="Cambria Math" panose="02040503050406030204" pitchFamily="18" charset="0"/>
                      </a:rPr>
                      <m:t>𝜇</m:t>
                    </m:r>
                  </m:oMath>
                </a14:m>
                <a:r>
                  <a:rPr lang="zh-TW" altLang="en-US" sz="2400" dirty="0"/>
                  <a:t> </a:t>
                </a:r>
                <a:r>
                  <a:rPr lang="en-US" altLang="zh-TW" sz="2400" dirty="0"/>
                  <a:t>and </a:t>
                </a:r>
                <a14:m>
                  <m:oMath xmlns:m="http://schemas.openxmlformats.org/officeDocument/2006/math">
                    <m:r>
                      <a:rPr lang="zh-TW" altLang="en-US" sz="2400" i="1">
                        <a:latin typeface="Cambria Math" panose="02040503050406030204" pitchFamily="18" charset="0"/>
                      </a:rPr>
                      <m:t>𝜎</m:t>
                    </m:r>
                  </m:oMath>
                </a14:m>
                <a:r>
                  <a:rPr lang="zh-TW" altLang="en-US" sz="2400" dirty="0"/>
                  <a:t> </a:t>
                </a:r>
                <a:r>
                  <a:rPr lang="en-US" altLang="zh-TW" sz="2400" dirty="0"/>
                  <a:t>depends on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oMath>
                </a14:m>
                <a:endParaRPr lang="zh-TW" altLang="en-US" sz="2400" dirty="0"/>
              </a:p>
            </p:txBody>
          </p:sp>
        </mc:Choice>
        <mc:Fallback xmlns="">
          <p:sp>
            <p:nvSpPr>
              <p:cNvPr id="72" name="文字方塊 71">
                <a:extLst>
                  <a:ext uri="{FF2B5EF4-FFF2-40B4-BE49-F238E27FC236}">
                    <a16:creationId xmlns:a16="http://schemas.microsoft.com/office/drawing/2014/main" id="{018E3D54-E9E1-456A-99A0-8C6090798F36}"/>
                  </a:ext>
                </a:extLst>
              </p:cNvPr>
              <p:cNvSpPr txBox="1">
                <a:spLocks noRot="1" noChangeAspect="1" noMove="1" noResize="1" noEditPoints="1" noAdjustHandles="1" noChangeArrowheads="1" noChangeShapeType="1" noTextEdit="1"/>
              </p:cNvSpPr>
              <p:nvPr/>
            </p:nvSpPr>
            <p:spPr>
              <a:xfrm>
                <a:off x="2866573" y="5191157"/>
                <a:ext cx="2376813" cy="842923"/>
              </a:xfrm>
              <a:prstGeom prst="rect">
                <a:avLst/>
              </a:prstGeom>
              <a:blipFill>
                <a:blip r:embed="rId16"/>
                <a:stretch>
                  <a:fillRect l="-3846" t="-5797" r="-2821" b="-15942"/>
                </a:stretch>
              </a:blipFill>
            </p:spPr>
            <p:txBody>
              <a:bodyPr/>
              <a:lstStyle/>
              <a:p>
                <a:r>
                  <a:rPr lang="en-US">
                    <a:noFill/>
                  </a:rPr>
                  <a:t> </a:t>
                </a:r>
              </a:p>
            </p:txBody>
          </p:sp>
        </mc:Fallback>
      </mc:AlternateContent>
    </p:spTree>
    <p:extLst>
      <p:ext uri="{BB962C8B-B14F-4D97-AF65-F5344CB8AC3E}">
        <p14:creationId xmlns:p14="http://schemas.microsoft.com/office/powerpoint/2010/main" val="12982485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70" grpId="0"/>
      <p:bldP spid="71" grpId="0"/>
      <p:bldP spid="7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a:extLst>
              <a:ext uri="{FF2B5EF4-FFF2-40B4-BE49-F238E27FC236}">
                <a16:creationId xmlns:a16="http://schemas.microsoft.com/office/drawing/2014/main" id="{EA7AA007-2D4F-46F7-9178-673A143BF94D}"/>
              </a:ext>
            </a:extLst>
          </p:cNvPr>
          <p:cNvSpPr/>
          <p:nvPr/>
        </p:nvSpPr>
        <p:spPr>
          <a:xfrm>
            <a:off x="4396082" y="1196752"/>
            <a:ext cx="546780" cy="3712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cxnSp>
        <p:nvCxnSpPr>
          <p:cNvPr id="23" name="直線單箭頭接點 22">
            <a:extLst>
              <a:ext uri="{FF2B5EF4-FFF2-40B4-BE49-F238E27FC236}">
                <a16:creationId xmlns:a16="http://schemas.microsoft.com/office/drawing/2014/main" id="{BCC9801D-522E-4F87-A8E0-9E29A5341C02}"/>
              </a:ext>
            </a:extLst>
          </p:cNvPr>
          <p:cNvCxnSpPr/>
          <p:nvPr/>
        </p:nvCxnSpPr>
        <p:spPr>
          <a:xfrm>
            <a:off x="4051300" y="179696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13999CBE-6CD5-4A62-A94F-E3DB39988AD5}"/>
              </a:ext>
            </a:extLst>
          </p:cNvPr>
          <p:cNvCxnSpPr/>
          <p:nvPr/>
        </p:nvCxnSpPr>
        <p:spPr>
          <a:xfrm>
            <a:off x="4051300" y="307966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7885A16A-D1F7-42C8-BD42-65B0D57F092E}"/>
              </a:ext>
            </a:extLst>
          </p:cNvPr>
          <p:cNvCxnSpPr/>
          <p:nvPr/>
        </p:nvCxnSpPr>
        <p:spPr>
          <a:xfrm>
            <a:off x="4038600" y="4311569"/>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79CFC0DE-2994-4AB6-B374-2598230488A9}"/>
              </a:ext>
            </a:extLst>
          </p:cNvPr>
          <p:cNvSpPr>
            <a:spLocks noGrp="1"/>
          </p:cNvSpPr>
          <p:nvPr>
            <p:ph type="title"/>
          </p:nvPr>
        </p:nvSpPr>
        <p:spPr/>
        <p:txBody>
          <a:bodyPr/>
          <a:lstStyle/>
          <a:p>
            <a:r>
              <a:rPr lang="en-US" altLang="zh-TW" dirty="0"/>
              <a:t>Batch normalization</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F590627A-A6EC-40FA-8F9D-A0EB48DC48E6}"/>
                  </a:ext>
                </a:extLst>
              </p:cNvPr>
              <p:cNvSpPr/>
              <p:nvPr/>
            </p:nvSpPr>
            <p:spPr>
              <a:xfrm>
                <a:off x="2292350" y="1349291"/>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 name="矩形 3">
                <a:extLst>
                  <a:ext uri="{FF2B5EF4-FFF2-40B4-BE49-F238E27FC236}">
                    <a16:creationId xmlns:a16="http://schemas.microsoft.com/office/drawing/2014/main" id="{F590627A-A6EC-40FA-8F9D-A0EB48DC48E6}"/>
                  </a:ext>
                </a:extLst>
              </p:cNvPr>
              <p:cNvSpPr>
                <a:spLocks noRot="1" noChangeAspect="1" noMove="1" noResize="1" noEditPoints="1" noAdjustHandles="1" noChangeArrowheads="1" noChangeShapeType="1" noTextEdit="1"/>
              </p:cNvSpPr>
              <p:nvPr/>
            </p:nvSpPr>
            <p:spPr>
              <a:xfrm>
                <a:off x="2292350" y="1349291"/>
                <a:ext cx="361950" cy="901700"/>
              </a:xfrm>
              <a:prstGeom prst="rect">
                <a:avLst/>
              </a:prstGeom>
              <a:blipFill>
                <a:blip r:embed="rId3"/>
                <a:stretch>
                  <a:fillRect l="-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CF1FADBD-C262-446E-809E-D526261D1F0A}"/>
                  </a:ext>
                </a:extLst>
              </p:cNvPr>
              <p:cNvSpPr/>
              <p:nvPr/>
            </p:nvSpPr>
            <p:spPr>
              <a:xfrm>
                <a:off x="2279650" y="2605002"/>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 name="矩形 4">
                <a:extLst>
                  <a:ext uri="{FF2B5EF4-FFF2-40B4-BE49-F238E27FC236}">
                    <a16:creationId xmlns:a16="http://schemas.microsoft.com/office/drawing/2014/main" id="{CF1FADBD-C262-446E-809E-D526261D1F0A}"/>
                  </a:ext>
                </a:extLst>
              </p:cNvPr>
              <p:cNvSpPr>
                <a:spLocks noRot="1" noChangeAspect="1" noMove="1" noResize="1" noEditPoints="1" noAdjustHandles="1" noChangeArrowheads="1" noChangeShapeType="1" noTextEdit="1"/>
              </p:cNvSpPr>
              <p:nvPr/>
            </p:nvSpPr>
            <p:spPr>
              <a:xfrm>
                <a:off x="2279650" y="2605002"/>
                <a:ext cx="361950" cy="901700"/>
              </a:xfrm>
              <a:prstGeom prst="rect">
                <a:avLst/>
              </a:prstGeom>
              <a:blipFill>
                <a:blip r:embed="rId4"/>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1B5B5492-5B04-4340-A9EE-B3B83FEFF96A}"/>
                  </a:ext>
                </a:extLst>
              </p:cNvPr>
              <p:cNvSpPr/>
              <p:nvPr/>
            </p:nvSpPr>
            <p:spPr>
              <a:xfrm>
                <a:off x="2292350" y="3860713"/>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6" name="矩形 5">
                <a:extLst>
                  <a:ext uri="{FF2B5EF4-FFF2-40B4-BE49-F238E27FC236}">
                    <a16:creationId xmlns:a16="http://schemas.microsoft.com/office/drawing/2014/main" id="{1B5B5492-5B04-4340-A9EE-B3B83FEFF96A}"/>
                  </a:ext>
                </a:extLst>
              </p:cNvPr>
              <p:cNvSpPr>
                <a:spLocks noRot="1" noChangeAspect="1" noMove="1" noResize="1" noEditPoints="1" noAdjustHandles="1" noChangeArrowheads="1" noChangeShapeType="1" noTextEdit="1"/>
              </p:cNvSpPr>
              <p:nvPr/>
            </p:nvSpPr>
            <p:spPr>
              <a:xfrm>
                <a:off x="2292350" y="3860713"/>
                <a:ext cx="361950" cy="901700"/>
              </a:xfrm>
              <a:prstGeom prst="rect">
                <a:avLst/>
              </a:prstGeom>
              <a:blipFill>
                <a:blip r:embed="rId5"/>
                <a:stretch>
                  <a:fillRect l="-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5880E48-CFF2-4886-A346-117037B426A5}"/>
                  </a:ext>
                </a:extLst>
              </p:cNvPr>
              <p:cNvSpPr/>
              <p:nvPr/>
            </p:nvSpPr>
            <p:spPr>
              <a:xfrm>
                <a:off x="2908300" y="1349291"/>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7" name="矩形 6">
                <a:extLst>
                  <a:ext uri="{FF2B5EF4-FFF2-40B4-BE49-F238E27FC236}">
                    <a16:creationId xmlns:a16="http://schemas.microsoft.com/office/drawing/2014/main" id="{B5880E48-CFF2-4886-A346-117037B426A5}"/>
                  </a:ext>
                </a:extLst>
              </p:cNvPr>
              <p:cNvSpPr>
                <a:spLocks noRot="1" noChangeAspect="1" noMove="1" noResize="1" noEditPoints="1" noAdjustHandles="1" noChangeArrowheads="1" noChangeShapeType="1" noTextEdit="1"/>
              </p:cNvSpPr>
              <p:nvPr/>
            </p:nvSpPr>
            <p:spPr>
              <a:xfrm>
                <a:off x="2908300" y="1349291"/>
                <a:ext cx="1308100" cy="9017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59BF45DF-A9B5-40B2-9154-CF6BC9D548C2}"/>
                  </a:ext>
                </a:extLst>
              </p:cNvPr>
              <p:cNvSpPr/>
              <p:nvPr/>
            </p:nvSpPr>
            <p:spPr>
              <a:xfrm>
                <a:off x="2908300" y="2605002"/>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8" name="矩形 7">
                <a:extLst>
                  <a:ext uri="{FF2B5EF4-FFF2-40B4-BE49-F238E27FC236}">
                    <a16:creationId xmlns:a16="http://schemas.microsoft.com/office/drawing/2014/main" id="{59BF45DF-A9B5-40B2-9154-CF6BC9D548C2}"/>
                  </a:ext>
                </a:extLst>
              </p:cNvPr>
              <p:cNvSpPr>
                <a:spLocks noRot="1" noChangeAspect="1" noMove="1" noResize="1" noEditPoints="1" noAdjustHandles="1" noChangeArrowheads="1" noChangeShapeType="1" noTextEdit="1"/>
              </p:cNvSpPr>
              <p:nvPr/>
            </p:nvSpPr>
            <p:spPr>
              <a:xfrm>
                <a:off x="2908300" y="2605002"/>
                <a:ext cx="1308100" cy="90170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FB9C516D-D2F6-4FBE-B5C1-E3C416927E0B}"/>
                  </a:ext>
                </a:extLst>
              </p:cNvPr>
              <p:cNvSpPr/>
              <p:nvPr/>
            </p:nvSpPr>
            <p:spPr>
              <a:xfrm>
                <a:off x="2908300" y="3860713"/>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9" name="矩形 8">
                <a:extLst>
                  <a:ext uri="{FF2B5EF4-FFF2-40B4-BE49-F238E27FC236}">
                    <a16:creationId xmlns:a16="http://schemas.microsoft.com/office/drawing/2014/main" id="{FB9C516D-D2F6-4FBE-B5C1-E3C416927E0B}"/>
                  </a:ext>
                </a:extLst>
              </p:cNvPr>
              <p:cNvSpPr>
                <a:spLocks noRot="1" noChangeAspect="1" noMove="1" noResize="1" noEditPoints="1" noAdjustHandles="1" noChangeArrowheads="1" noChangeShapeType="1" noTextEdit="1"/>
              </p:cNvSpPr>
              <p:nvPr/>
            </p:nvSpPr>
            <p:spPr>
              <a:xfrm>
                <a:off x="2908300" y="3860713"/>
                <a:ext cx="1308100" cy="9017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3E981C1-7A8E-4393-8634-9E389C41ECF6}"/>
                  </a:ext>
                </a:extLst>
              </p:cNvPr>
              <p:cNvSpPr/>
              <p:nvPr/>
            </p:nvSpPr>
            <p:spPr>
              <a:xfrm>
                <a:off x="4495800" y="1349291"/>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0" name="矩形 9">
                <a:extLst>
                  <a:ext uri="{FF2B5EF4-FFF2-40B4-BE49-F238E27FC236}">
                    <a16:creationId xmlns:a16="http://schemas.microsoft.com/office/drawing/2014/main" id="{33E981C1-7A8E-4393-8634-9E389C41ECF6}"/>
                  </a:ext>
                </a:extLst>
              </p:cNvPr>
              <p:cNvSpPr>
                <a:spLocks noRot="1" noChangeAspect="1" noMove="1" noResize="1" noEditPoints="1" noAdjustHandles="1" noChangeArrowheads="1" noChangeShapeType="1" noTextEdit="1"/>
              </p:cNvSpPr>
              <p:nvPr/>
            </p:nvSpPr>
            <p:spPr>
              <a:xfrm>
                <a:off x="4495800" y="1349291"/>
                <a:ext cx="361950" cy="901700"/>
              </a:xfrm>
              <a:prstGeom prst="rect">
                <a:avLst/>
              </a:prstGeom>
              <a:blipFill>
                <a:blip r:embed="rId9"/>
                <a:stretch>
                  <a:fillRect l="-17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7D5A2E72-1F7A-4284-ACF2-72EBAF8B1A28}"/>
                  </a:ext>
                </a:extLst>
              </p:cNvPr>
              <p:cNvSpPr/>
              <p:nvPr/>
            </p:nvSpPr>
            <p:spPr>
              <a:xfrm>
                <a:off x="4483100" y="2605002"/>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 name="矩形 10">
                <a:extLst>
                  <a:ext uri="{FF2B5EF4-FFF2-40B4-BE49-F238E27FC236}">
                    <a16:creationId xmlns:a16="http://schemas.microsoft.com/office/drawing/2014/main" id="{7D5A2E72-1F7A-4284-ACF2-72EBAF8B1A28}"/>
                  </a:ext>
                </a:extLst>
              </p:cNvPr>
              <p:cNvSpPr>
                <a:spLocks noRot="1" noChangeAspect="1" noMove="1" noResize="1" noEditPoints="1" noAdjustHandles="1" noChangeArrowheads="1" noChangeShapeType="1" noTextEdit="1"/>
              </p:cNvSpPr>
              <p:nvPr/>
            </p:nvSpPr>
            <p:spPr>
              <a:xfrm>
                <a:off x="4483100" y="2605002"/>
                <a:ext cx="361950" cy="901700"/>
              </a:xfrm>
              <a:prstGeom prst="rect">
                <a:avLst/>
              </a:prstGeom>
              <a:blipFill>
                <a:blip r:embed="rId10"/>
                <a:stretch>
                  <a:fillRect l="-17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E62DC66E-889D-4069-B1BD-227A3F440A74}"/>
                  </a:ext>
                </a:extLst>
              </p:cNvPr>
              <p:cNvSpPr/>
              <p:nvPr/>
            </p:nvSpPr>
            <p:spPr>
              <a:xfrm>
                <a:off x="4495800" y="3860713"/>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2" name="矩形 11">
                <a:extLst>
                  <a:ext uri="{FF2B5EF4-FFF2-40B4-BE49-F238E27FC236}">
                    <a16:creationId xmlns:a16="http://schemas.microsoft.com/office/drawing/2014/main" id="{E62DC66E-889D-4069-B1BD-227A3F440A74}"/>
                  </a:ext>
                </a:extLst>
              </p:cNvPr>
              <p:cNvSpPr>
                <a:spLocks noRot="1" noChangeAspect="1" noMove="1" noResize="1" noEditPoints="1" noAdjustHandles="1" noChangeArrowheads="1" noChangeShapeType="1" noTextEdit="1"/>
              </p:cNvSpPr>
              <p:nvPr/>
            </p:nvSpPr>
            <p:spPr>
              <a:xfrm>
                <a:off x="4495800" y="3860713"/>
                <a:ext cx="361950" cy="901700"/>
              </a:xfrm>
              <a:prstGeom prst="rect">
                <a:avLst/>
              </a:prstGeom>
              <a:blipFill>
                <a:blip r:embed="rId11"/>
                <a:stretch>
                  <a:fillRect l="-19048"/>
                </a:stretch>
              </a:blipFill>
            </p:spPr>
            <p:txBody>
              <a:bodyPr/>
              <a:lstStyle/>
              <a:p>
                <a:r>
                  <a:rPr lang="en-US">
                    <a:noFill/>
                  </a:rPr>
                  <a:t> </a:t>
                </a:r>
              </a:p>
            </p:txBody>
          </p:sp>
        </mc:Fallback>
      </mc:AlternateContent>
      <p:cxnSp>
        <p:nvCxnSpPr>
          <p:cNvPr id="20" name="直線單箭頭接點 19">
            <a:extLst>
              <a:ext uri="{FF2B5EF4-FFF2-40B4-BE49-F238E27FC236}">
                <a16:creationId xmlns:a16="http://schemas.microsoft.com/office/drawing/2014/main" id="{50B5691A-E01D-45B0-A994-85DEA5DC55D9}"/>
              </a:ext>
            </a:extLst>
          </p:cNvPr>
          <p:cNvCxnSpPr/>
          <p:nvPr/>
        </p:nvCxnSpPr>
        <p:spPr>
          <a:xfrm>
            <a:off x="2476500" y="1781091"/>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819FD5F-1B10-41A3-A1DD-C86EF09C5C94}"/>
              </a:ext>
            </a:extLst>
          </p:cNvPr>
          <p:cNvCxnSpPr/>
          <p:nvPr/>
        </p:nvCxnSpPr>
        <p:spPr>
          <a:xfrm>
            <a:off x="2476500" y="3063791"/>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808DA06-172D-4181-8E16-E63D4C22FE84}"/>
              </a:ext>
            </a:extLst>
          </p:cNvPr>
          <p:cNvCxnSpPr/>
          <p:nvPr/>
        </p:nvCxnSpPr>
        <p:spPr>
          <a:xfrm>
            <a:off x="2463800" y="4333791"/>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矩形 61">
                <a:extLst>
                  <a:ext uri="{FF2B5EF4-FFF2-40B4-BE49-F238E27FC236}">
                    <a16:creationId xmlns:a16="http://schemas.microsoft.com/office/drawing/2014/main" id="{45C0FDC5-555B-4DCB-A467-30F2AD50B1E8}"/>
                  </a:ext>
                </a:extLst>
              </p:cNvPr>
              <p:cNvSpPr/>
              <p:nvPr/>
            </p:nvSpPr>
            <p:spPr>
              <a:xfrm>
                <a:off x="5931263" y="5083085"/>
                <a:ext cx="355600" cy="9175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𝜇</m:t>
                      </m:r>
                    </m:oMath>
                  </m:oMathPara>
                </a14:m>
                <a:endParaRPr lang="zh-TW" altLang="en-US" sz="2400" dirty="0"/>
              </a:p>
            </p:txBody>
          </p:sp>
        </mc:Choice>
        <mc:Fallback xmlns="">
          <p:sp>
            <p:nvSpPr>
              <p:cNvPr id="62" name="矩形 61">
                <a:extLst>
                  <a:ext uri="{FF2B5EF4-FFF2-40B4-BE49-F238E27FC236}">
                    <a16:creationId xmlns:a16="http://schemas.microsoft.com/office/drawing/2014/main" id="{45C0FDC5-555B-4DCB-A467-30F2AD50B1E8}"/>
                  </a:ext>
                </a:extLst>
              </p:cNvPr>
              <p:cNvSpPr>
                <a:spLocks noRot="1" noChangeAspect="1" noMove="1" noResize="1" noEditPoints="1" noAdjustHandles="1" noChangeArrowheads="1" noChangeShapeType="1" noTextEdit="1"/>
              </p:cNvSpPr>
              <p:nvPr/>
            </p:nvSpPr>
            <p:spPr>
              <a:xfrm>
                <a:off x="5931263" y="5083085"/>
                <a:ext cx="355600" cy="917578"/>
              </a:xfrm>
              <a:prstGeom prst="rect">
                <a:avLst/>
              </a:prstGeom>
              <a:blipFill>
                <a:blip r:embed="rId12"/>
                <a:stretch>
                  <a:fillRect l="-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矩形 62">
                <a:extLst>
                  <a:ext uri="{FF2B5EF4-FFF2-40B4-BE49-F238E27FC236}">
                    <a16:creationId xmlns:a16="http://schemas.microsoft.com/office/drawing/2014/main" id="{009C73E6-203D-409A-9A73-C5BC4CD46D18}"/>
                  </a:ext>
                </a:extLst>
              </p:cNvPr>
              <p:cNvSpPr/>
              <p:nvPr/>
            </p:nvSpPr>
            <p:spPr>
              <a:xfrm>
                <a:off x="7282906" y="5083085"/>
                <a:ext cx="355600" cy="9175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oMath>
                  </m:oMathPara>
                </a14:m>
                <a:endParaRPr lang="zh-TW" altLang="en-US" sz="2400" dirty="0"/>
              </a:p>
            </p:txBody>
          </p:sp>
        </mc:Choice>
        <mc:Fallback xmlns="">
          <p:sp>
            <p:nvSpPr>
              <p:cNvPr id="63" name="矩形 62">
                <a:extLst>
                  <a:ext uri="{FF2B5EF4-FFF2-40B4-BE49-F238E27FC236}">
                    <a16:creationId xmlns:a16="http://schemas.microsoft.com/office/drawing/2014/main" id="{009C73E6-203D-409A-9A73-C5BC4CD46D18}"/>
                  </a:ext>
                </a:extLst>
              </p:cNvPr>
              <p:cNvSpPr>
                <a:spLocks noRot="1" noChangeAspect="1" noMove="1" noResize="1" noEditPoints="1" noAdjustHandles="1" noChangeArrowheads="1" noChangeShapeType="1" noTextEdit="1"/>
              </p:cNvSpPr>
              <p:nvPr/>
            </p:nvSpPr>
            <p:spPr>
              <a:xfrm>
                <a:off x="7282906" y="5083085"/>
                <a:ext cx="355600" cy="917578"/>
              </a:xfrm>
              <a:prstGeom prst="rect">
                <a:avLst/>
              </a:prstGeom>
              <a:blipFill>
                <a:blip r:embed="rId13"/>
                <a:stretch>
                  <a:fillRect l="-3226"/>
                </a:stretch>
              </a:blipFill>
            </p:spPr>
            <p:txBody>
              <a:bodyPr/>
              <a:lstStyle/>
              <a:p>
                <a:r>
                  <a:rPr lang="en-US">
                    <a:noFill/>
                  </a:rPr>
                  <a:t> </a:t>
                </a:r>
              </a:p>
            </p:txBody>
          </p:sp>
        </mc:Fallback>
      </mc:AlternateContent>
      <p:cxnSp>
        <p:nvCxnSpPr>
          <p:cNvPr id="68" name="直線單箭頭接點 67">
            <a:extLst>
              <a:ext uri="{FF2B5EF4-FFF2-40B4-BE49-F238E27FC236}">
                <a16:creationId xmlns:a16="http://schemas.microsoft.com/office/drawing/2014/main" id="{BE693145-D009-4402-AA39-F7C658868EB7}"/>
              </a:ext>
            </a:extLst>
          </p:cNvPr>
          <p:cNvCxnSpPr>
            <a:cxnSpLocks/>
          </p:cNvCxnSpPr>
          <p:nvPr/>
        </p:nvCxnSpPr>
        <p:spPr>
          <a:xfrm flipV="1">
            <a:off x="6298384" y="5556388"/>
            <a:ext cx="9845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781F3542-A782-48B3-ACC8-A4FA7630119C}"/>
                  </a:ext>
                </a:extLst>
              </p:cNvPr>
              <p:cNvSpPr txBox="1"/>
              <p:nvPr/>
            </p:nvSpPr>
            <p:spPr>
              <a:xfrm>
                <a:off x="8191177" y="5147585"/>
                <a:ext cx="1839606" cy="886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𝑧</m:t>
                              </m:r>
                            </m:e>
                          </m:acc>
                        </m:e>
                        <m:sup>
                          <m:r>
                            <a:rPr lang="en-US" altLang="zh-TW" sz="2800" i="1">
                              <a:latin typeface="Cambria Math" panose="02040503050406030204" pitchFamily="18" charset="0"/>
                            </a:rPr>
                            <m:t>𝑖</m:t>
                          </m:r>
                        </m:sup>
                      </m:sSup>
                      <m:r>
                        <a:rPr lang="en-US" altLang="zh-TW" sz="2800" i="1">
                          <a:latin typeface="Cambria Math" panose="02040503050406030204" pitchFamily="18" charset="0"/>
                        </a:rPr>
                        <m:t>=</m:t>
                      </m:r>
                      <m:f>
                        <m:fPr>
                          <m:ctrlPr>
                            <a:rPr lang="en-US" altLang="zh-TW" sz="2800" i="1">
                              <a:latin typeface="Cambria Math" panose="02040503050406030204" pitchFamily="18" charset="0"/>
                            </a:rPr>
                          </m:ctrlPr>
                        </m:fPr>
                        <m:num>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𝑧</m:t>
                              </m:r>
                            </m:e>
                            <m:sup>
                              <m:r>
                                <a:rPr lang="en-US" altLang="zh-TW" sz="2800" i="1">
                                  <a:latin typeface="Cambria Math" panose="02040503050406030204" pitchFamily="18" charset="0"/>
                                </a:rPr>
                                <m:t>𝑖</m:t>
                              </m:r>
                            </m:sup>
                          </m:sSup>
                          <m:r>
                            <a:rPr lang="en-US" altLang="zh-TW" sz="2800" i="1">
                              <a:latin typeface="Cambria Math" panose="02040503050406030204" pitchFamily="18" charset="0"/>
                            </a:rPr>
                            <m:t>−</m:t>
                          </m:r>
                          <m:r>
                            <a:rPr lang="zh-TW" altLang="en-US" sz="2800" i="1">
                              <a:latin typeface="Cambria Math" panose="02040503050406030204" pitchFamily="18" charset="0"/>
                            </a:rPr>
                            <m:t>𝜇</m:t>
                          </m:r>
                        </m:num>
                        <m:den>
                          <m:r>
                            <a:rPr lang="zh-TW" altLang="en-US" sz="2800" i="1">
                              <a:latin typeface="Cambria Math" panose="02040503050406030204" pitchFamily="18" charset="0"/>
                            </a:rPr>
                            <m:t>𝜎</m:t>
                          </m:r>
                          <m:r>
                            <a:rPr lang="en-US" altLang="zh-TW" sz="2800" i="1">
                              <a:latin typeface="Cambria Math" panose="02040503050406030204" pitchFamily="18" charset="0"/>
                            </a:rPr>
                            <m:t>+</m:t>
                          </m:r>
                          <m:r>
                            <a:rPr lang="zh-TW" altLang="en-US" sz="2800" i="1">
                              <a:latin typeface="Cambria Math" panose="02040503050406030204" pitchFamily="18" charset="0"/>
                            </a:rPr>
                            <m:t>𝜀</m:t>
                          </m:r>
                        </m:den>
                      </m:f>
                    </m:oMath>
                  </m:oMathPara>
                </a14:m>
                <a:endParaRPr lang="zh-TW" altLang="en-US" sz="2800" dirty="0"/>
              </a:p>
            </p:txBody>
          </p:sp>
        </mc:Choice>
        <mc:Fallback xmlns="">
          <p:sp>
            <p:nvSpPr>
              <p:cNvPr id="71" name="文字方塊 70">
                <a:extLst>
                  <a:ext uri="{FF2B5EF4-FFF2-40B4-BE49-F238E27FC236}">
                    <a16:creationId xmlns:a16="http://schemas.microsoft.com/office/drawing/2014/main" id="{781F3542-A782-48B3-ACC8-A4FA7630119C}"/>
                  </a:ext>
                </a:extLst>
              </p:cNvPr>
              <p:cNvSpPr txBox="1">
                <a:spLocks noRot="1" noChangeAspect="1" noMove="1" noResize="1" noEditPoints="1" noAdjustHandles="1" noChangeArrowheads="1" noChangeShapeType="1" noTextEdit="1"/>
              </p:cNvSpPr>
              <p:nvPr/>
            </p:nvSpPr>
            <p:spPr>
              <a:xfrm>
                <a:off x="8191177" y="5147585"/>
                <a:ext cx="1839606" cy="88697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018E3D54-E9E1-456A-99A0-8C6090798F36}"/>
                  </a:ext>
                </a:extLst>
              </p:cNvPr>
              <p:cNvSpPr txBox="1"/>
              <p:nvPr/>
            </p:nvSpPr>
            <p:spPr>
              <a:xfrm>
                <a:off x="1822315" y="5209760"/>
                <a:ext cx="2731406" cy="842923"/>
              </a:xfrm>
              <a:prstGeom prst="rect">
                <a:avLst/>
              </a:prstGeom>
              <a:noFill/>
            </p:spPr>
            <p:txBody>
              <a:bodyPr wrap="square" rtlCol="0">
                <a:spAutoFit/>
              </a:bodyPr>
              <a:lstStyle/>
              <a:p>
                <a14:m>
                  <m:oMath xmlns:m="http://schemas.openxmlformats.org/officeDocument/2006/math">
                    <m:r>
                      <a:rPr lang="zh-TW" altLang="en-US" sz="2400" i="1">
                        <a:latin typeface="Cambria Math" panose="02040503050406030204" pitchFamily="18" charset="0"/>
                      </a:rPr>
                      <m:t>𝜇</m:t>
                    </m:r>
                  </m:oMath>
                </a14:m>
                <a:r>
                  <a:rPr lang="zh-TW" altLang="en-US" sz="2400" dirty="0"/>
                  <a:t> </a:t>
                </a:r>
                <a:r>
                  <a:rPr lang="en-US" altLang="zh-TW" sz="2400" dirty="0"/>
                  <a:t>and </a:t>
                </a:r>
                <a14:m>
                  <m:oMath xmlns:m="http://schemas.openxmlformats.org/officeDocument/2006/math">
                    <m:r>
                      <a:rPr lang="zh-TW" altLang="en-US" sz="2400" i="1">
                        <a:latin typeface="Cambria Math" panose="02040503050406030204" pitchFamily="18" charset="0"/>
                      </a:rPr>
                      <m:t>𝜎</m:t>
                    </m:r>
                  </m:oMath>
                </a14:m>
                <a:r>
                  <a:rPr lang="zh-TW" altLang="en-US" sz="2400" dirty="0"/>
                  <a:t> </a:t>
                </a:r>
                <a:r>
                  <a:rPr lang="en-US" altLang="zh-TW" sz="2400" dirty="0"/>
                  <a:t>depends on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oMath>
                </a14:m>
                <a:endParaRPr lang="zh-TW" altLang="en-US" sz="2400" dirty="0"/>
              </a:p>
            </p:txBody>
          </p:sp>
        </mc:Choice>
        <mc:Fallback xmlns="">
          <p:sp>
            <p:nvSpPr>
              <p:cNvPr id="72" name="文字方塊 71">
                <a:extLst>
                  <a:ext uri="{FF2B5EF4-FFF2-40B4-BE49-F238E27FC236}">
                    <a16:creationId xmlns:a16="http://schemas.microsoft.com/office/drawing/2014/main" id="{018E3D54-E9E1-456A-99A0-8C6090798F36}"/>
                  </a:ext>
                </a:extLst>
              </p:cNvPr>
              <p:cNvSpPr txBox="1">
                <a:spLocks noRot="1" noChangeAspect="1" noMove="1" noResize="1" noEditPoints="1" noAdjustHandles="1" noChangeArrowheads="1" noChangeShapeType="1" noTextEdit="1"/>
              </p:cNvSpPr>
              <p:nvPr/>
            </p:nvSpPr>
            <p:spPr>
              <a:xfrm>
                <a:off x="1822315" y="5209760"/>
                <a:ext cx="2731406" cy="842923"/>
              </a:xfrm>
              <a:prstGeom prst="rect">
                <a:avLst/>
              </a:prstGeom>
              <a:blipFill>
                <a:blip r:embed="rId15"/>
                <a:stretch>
                  <a:fillRect l="-670" t="-5797" r="-3571"/>
                </a:stretch>
              </a:blipFill>
            </p:spPr>
            <p:txBody>
              <a:bodyPr/>
              <a:lstStyle/>
              <a:p>
                <a:r>
                  <a:rPr lang="en-US">
                    <a:noFill/>
                  </a:rPr>
                  <a:t> </a:t>
                </a:r>
              </a:p>
            </p:txBody>
          </p:sp>
        </mc:Fallback>
      </mc:AlternateContent>
      <p:cxnSp>
        <p:nvCxnSpPr>
          <p:cNvPr id="31" name="直線單箭頭接點 30">
            <a:extLst>
              <a:ext uri="{FF2B5EF4-FFF2-40B4-BE49-F238E27FC236}">
                <a16:creationId xmlns:a16="http://schemas.microsoft.com/office/drawing/2014/main" id="{F2460236-A8E3-4C27-A99A-F4CCB83573CA}"/>
              </a:ext>
            </a:extLst>
          </p:cNvPr>
          <p:cNvCxnSpPr/>
          <p:nvPr/>
        </p:nvCxnSpPr>
        <p:spPr>
          <a:xfrm>
            <a:off x="9455150" y="4305401"/>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3DCB729F-4A67-42B0-8C97-81DF247A1301}"/>
                  </a:ext>
                </a:extLst>
              </p:cNvPr>
              <p:cNvSpPr/>
              <p:nvPr/>
            </p:nvSpPr>
            <p:spPr>
              <a:xfrm>
                <a:off x="9899650" y="3857723"/>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32" name="矩形 31">
                <a:extLst>
                  <a:ext uri="{FF2B5EF4-FFF2-40B4-BE49-F238E27FC236}">
                    <a16:creationId xmlns:a16="http://schemas.microsoft.com/office/drawing/2014/main" id="{3DCB729F-4A67-42B0-8C97-81DF247A1301}"/>
                  </a:ext>
                </a:extLst>
              </p:cNvPr>
              <p:cNvSpPr>
                <a:spLocks noRot="1" noChangeAspect="1" noMove="1" noResize="1" noEditPoints="1" noAdjustHandles="1" noChangeArrowheads="1" noChangeShapeType="1" noTextEdit="1"/>
              </p:cNvSpPr>
              <p:nvPr/>
            </p:nvSpPr>
            <p:spPr>
              <a:xfrm>
                <a:off x="9899650" y="3857723"/>
                <a:ext cx="361950" cy="901700"/>
              </a:xfrm>
              <a:prstGeom prst="rect">
                <a:avLst/>
              </a:prstGeom>
              <a:blipFill>
                <a:blip r:embed="rId16"/>
                <a:stretch>
                  <a:fillRect l="-20635"/>
                </a:stretch>
              </a:blipFill>
            </p:spPr>
            <p:txBody>
              <a:bodyPr/>
              <a:lstStyle/>
              <a:p>
                <a:r>
                  <a:rPr lang="en-US">
                    <a:noFill/>
                  </a:rPr>
                  <a:t> </a:t>
                </a:r>
              </a:p>
            </p:txBody>
          </p:sp>
        </mc:Fallback>
      </mc:AlternateContent>
      <p:cxnSp>
        <p:nvCxnSpPr>
          <p:cNvPr id="33" name="直線單箭頭接點 32">
            <a:extLst>
              <a:ext uri="{FF2B5EF4-FFF2-40B4-BE49-F238E27FC236}">
                <a16:creationId xmlns:a16="http://schemas.microsoft.com/office/drawing/2014/main" id="{C413781B-C1F5-47D2-9A8F-B9260CBDC0FD}"/>
              </a:ext>
            </a:extLst>
          </p:cNvPr>
          <p:cNvCxnSpPr/>
          <p:nvPr/>
        </p:nvCxnSpPr>
        <p:spPr>
          <a:xfrm>
            <a:off x="9455150" y="3052862"/>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2874FF75-6302-41B5-B140-DB05BF16A050}"/>
                  </a:ext>
                </a:extLst>
              </p:cNvPr>
              <p:cNvSpPr/>
              <p:nvPr/>
            </p:nvSpPr>
            <p:spPr>
              <a:xfrm>
                <a:off x="9899650" y="2605184"/>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34" name="矩形 33">
                <a:extLst>
                  <a:ext uri="{FF2B5EF4-FFF2-40B4-BE49-F238E27FC236}">
                    <a16:creationId xmlns:a16="http://schemas.microsoft.com/office/drawing/2014/main" id="{2874FF75-6302-41B5-B140-DB05BF16A050}"/>
                  </a:ext>
                </a:extLst>
              </p:cNvPr>
              <p:cNvSpPr>
                <a:spLocks noRot="1" noChangeAspect="1" noMove="1" noResize="1" noEditPoints="1" noAdjustHandles="1" noChangeArrowheads="1" noChangeShapeType="1" noTextEdit="1"/>
              </p:cNvSpPr>
              <p:nvPr/>
            </p:nvSpPr>
            <p:spPr>
              <a:xfrm>
                <a:off x="9899650" y="2605184"/>
                <a:ext cx="361950" cy="901700"/>
              </a:xfrm>
              <a:prstGeom prst="rect">
                <a:avLst/>
              </a:prstGeom>
              <a:blipFill>
                <a:blip r:embed="rId17"/>
                <a:stretch>
                  <a:fillRect l="-20635"/>
                </a:stretch>
              </a:blipFill>
            </p:spPr>
            <p:txBody>
              <a:bodyPr/>
              <a:lstStyle/>
              <a:p>
                <a:r>
                  <a:rPr lang="en-US">
                    <a:noFill/>
                  </a:rPr>
                  <a:t> </a:t>
                </a:r>
              </a:p>
            </p:txBody>
          </p:sp>
        </mc:Fallback>
      </mc:AlternateContent>
      <p:cxnSp>
        <p:nvCxnSpPr>
          <p:cNvPr id="35" name="直線單箭頭接點 34">
            <a:extLst>
              <a:ext uri="{FF2B5EF4-FFF2-40B4-BE49-F238E27FC236}">
                <a16:creationId xmlns:a16="http://schemas.microsoft.com/office/drawing/2014/main" id="{2426FD0F-75FD-46C9-B3F6-0926F96FDA0C}"/>
              </a:ext>
            </a:extLst>
          </p:cNvPr>
          <p:cNvCxnSpPr/>
          <p:nvPr/>
        </p:nvCxnSpPr>
        <p:spPr>
          <a:xfrm>
            <a:off x="9457690" y="1786040"/>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DAC14052-2003-49C2-A087-FE77796B9F1B}"/>
                  </a:ext>
                </a:extLst>
              </p:cNvPr>
              <p:cNvSpPr/>
              <p:nvPr/>
            </p:nvSpPr>
            <p:spPr>
              <a:xfrm>
                <a:off x="9902190" y="1338362"/>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6" name="矩形 35">
                <a:extLst>
                  <a:ext uri="{FF2B5EF4-FFF2-40B4-BE49-F238E27FC236}">
                    <a16:creationId xmlns:a16="http://schemas.microsoft.com/office/drawing/2014/main" id="{DAC14052-2003-49C2-A087-FE77796B9F1B}"/>
                  </a:ext>
                </a:extLst>
              </p:cNvPr>
              <p:cNvSpPr>
                <a:spLocks noRot="1" noChangeAspect="1" noMove="1" noResize="1" noEditPoints="1" noAdjustHandles="1" noChangeArrowheads="1" noChangeShapeType="1" noTextEdit="1"/>
              </p:cNvSpPr>
              <p:nvPr/>
            </p:nvSpPr>
            <p:spPr>
              <a:xfrm>
                <a:off x="9902190" y="1338362"/>
                <a:ext cx="361950" cy="901700"/>
              </a:xfrm>
              <a:prstGeom prst="rect">
                <a:avLst/>
              </a:prstGeom>
              <a:blipFill>
                <a:blip r:embed="rId18"/>
                <a:stretch>
                  <a:fillRect l="-18750"/>
                </a:stretch>
              </a:blipFill>
            </p:spPr>
            <p:txBody>
              <a:bodyPr/>
              <a:lstStyle/>
              <a:p>
                <a:r>
                  <a:rPr lang="en-US">
                    <a:noFill/>
                  </a:rPr>
                  <a:t> </a:t>
                </a:r>
              </a:p>
            </p:txBody>
          </p:sp>
        </mc:Fallback>
      </mc:AlternateContent>
      <p:sp>
        <p:nvSpPr>
          <p:cNvPr id="37" name="矩形 36">
            <a:extLst>
              <a:ext uri="{FF2B5EF4-FFF2-40B4-BE49-F238E27FC236}">
                <a16:creationId xmlns:a16="http://schemas.microsoft.com/office/drawing/2014/main" id="{5364DB7F-8267-4392-B4E1-FF4005E7A7B3}"/>
              </a:ext>
            </a:extLst>
          </p:cNvPr>
          <p:cNvSpPr/>
          <p:nvPr/>
        </p:nvSpPr>
        <p:spPr>
          <a:xfrm>
            <a:off x="9097645" y="1319312"/>
            <a:ext cx="355600" cy="917578"/>
          </a:xfrm>
          <a:prstGeom prst="rect">
            <a:avLst/>
          </a:prstGeom>
        </p:spPr>
        <p:style>
          <a:lnRef idx="1">
            <a:schemeClr val="accent3"/>
          </a:lnRef>
          <a:fillRef idx="2">
            <a:schemeClr val="accent3"/>
          </a:fillRef>
          <a:effectRef idx="1">
            <a:schemeClr val="accent3"/>
          </a:effectRef>
          <a:fontRef idx="minor">
            <a:schemeClr val="dk1"/>
          </a:fontRef>
        </p:style>
        <p:txBody>
          <a:bodyPr vert="vert" rtlCol="0" anchor="ctr"/>
          <a:lstStyle/>
          <a:p>
            <a:pPr algn="ctr"/>
            <a:r>
              <a:rPr lang="en-US" altLang="zh-TW" sz="1400" dirty="0"/>
              <a:t>Sigmoid</a:t>
            </a:r>
          </a:p>
        </p:txBody>
      </p:sp>
      <p:sp>
        <p:nvSpPr>
          <p:cNvPr id="39" name="矩形 38">
            <a:extLst>
              <a:ext uri="{FF2B5EF4-FFF2-40B4-BE49-F238E27FC236}">
                <a16:creationId xmlns:a16="http://schemas.microsoft.com/office/drawing/2014/main" id="{F8856DBA-F217-481E-94C8-9CA0CB9C7E5E}"/>
              </a:ext>
            </a:extLst>
          </p:cNvPr>
          <p:cNvSpPr/>
          <p:nvPr/>
        </p:nvSpPr>
        <p:spPr>
          <a:xfrm>
            <a:off x="9090978" y="2617890"/>
            <a:ext cx="355600" cy="917578"/>
          </a:xfrm>
          <a:prstGeom prst="rect">
            <a:avLst/>
          </a:prstGeom>
        </p:spPr>
        <p:style>
          <a:lnRef idx="1">
            <a:schemeClr val="accent3"/>
          </a:lnRef>
          <a:fillRef idx="2">
            <a:schemeClr val="accent3"/>
          </a:fillRef>
          <a:effectRef idx="1">
            <a:schemeClr val="accent3"/>
          </a:effectRef>
          <a:fontRef idx="minor">
            <a:schemeClr val="dk1"/>
          </a:fontRef>
        </p:style>
        <p:txBody>
          <a:bodyPr vert="vert" rtlCol="0" anchor="ctr"/>
          <a:lstStyle/>
          <a:p>
            <a:pPr algn="ctr"/>
            <a:r>
              <a:rPr lang="en-US" altLang="zh-TW" sz="1400" dirty="0"/>
              <a:t>Sigmoid</a:t>
            </a:r>
          </a:p>
        </p:txBody>
      </p:sp>
      <p:sp>
        <p:nvSpPr>
          <p:cNvPr id="40" name="矩形 39">
            <a:extLst>
              <a:ext uri="{FF2B5EF4-FFF2-40B4-BE49-F238E27FC236}">
                <a16:creationId xmlns:a16="http://schemas.microsoft.com/office/drawing/2014/main" id="{B8A93E1F-9C40-49EF-977C-5DA0EFE0EEF0}"/>
              </a:ext>
            </a:extLst>
          </p:cNvPr>
          <p:cNvSpPr/>
          <p:nvPr/>
        </p:nvSpPr>
        <p:spPr>
          <a:xfrm>
            <a:off x="9110980" y="3858419"/>
            <a:ext cx="355600" cy="917578"/>
          </a:xfrm>
          <a:prstGeom prst="rect">
            <a:avLst/>
          </a:prstGeom>
        </p:spPr>
        <p:style>
          <a:lnRef idx="1">
            <a:schemeClr val="accent3"/>
          </a:lnRef>
          <a:fillRef idx="2">
            <a:schemeClr val="accent3"/>
          </a:fillRef>
          <a:effectRef idx="1">
            <a:schemeClr val="accent3"/>
          </a:effectRef>
          <a:fontRef idx="minor">
            <a:schemeClr val="dk1"/>
          </a:fontRef>
        </p:style>
        <p:txBody>
          <a:bodyPr vert="vert" rtlCol="0" anchor="ctr"/>
          <a:lstStyle/>
          <a:p>
            <a:pPr algn="ctr"/>
            <a:r>
              <a:rPr lang="en-US" altLang="zh-TW" sz="1400" dirty="0"/>
              <a:t>Sigmoid</a:t>
            </a:r>
          </a:p>
        </p:txBody>
      </p: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3EB93B72-516D-408C-91F5-D8C7BCFB005D}"/>
                  </a:ext>
                </a:extLst>
              </p:cNvPr>
              <p:cNvSpPr/>
              <p:nvPr/>
            </p:nvSpPr>
            <p:spPr>
              <a:xfrm>
                <a:off x="8261486" y="1363313"/>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𝑧</m:t>
                              </m:r>
                            </m:e>
                          </m:acc>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1" name="矩形 40">
                <a:extLst>
                  <a:ext uri="{FF2B5EF4-FFF2-40B4-BE49-F238E27FC236}">
                    <a16:creationId xmlns:a16="http://schemas.microsoft.com/office/drawing/2014/main" id="{3EB93B72-516D-408C-91F5-D8C7BCFB005D}"/>
                  </a:ext>
                </a:extLst>
              </p:cNvPr>
              <p:cNvSpPr>
                <a:spLocks noRot="1" noChangeAspect="1" noMove="1" noResize="1" noEditPoints="1" noAdjustHandles="1" noChangeArrowheads="1" noChangeShapeType="1" noTextEdit="1"/>
              </p:cNvSpPr>
              <p:nvPr/>
            </p:nvSpPr>
            <p:spPr>
              <a:xfrm>
                <a:off x="8261486" y="1363313"/>
                <a:ext cx="361950" cy="901700"/>
              </a:xfrm>
              <a:prstGeom prst="rect">
                <a:avLst/>
              </a:prstGeom>
              <a:blipFill>
                <a:blip r:embed="rId19"/>
                <a:stretch>
                  <a:fillRect l="-17188" r="-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DCC567CF-A32A-4B57-BB42-F0D0432DAEB7}"/>
                  </a:ext>
                </a:extLst>
              </p:cNvPr>
              <p:cNvSpPr/>
              <p:nvPr/>
            </p:nvSpPr>
            <p:spPr>
              <a:xfrm>
                <a:off x="8248786" y="2619024"/>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𝑧</m:t>
                              </m:r>
                            </m:e>
                          </m:acc>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43" name="矩形 42">
                <a:extLst>
                  <a:ext uri="{FF2B5EF4-FFF2-40B4-BE49-F238E27FC236}">
                    <a16:creationId xmlns:a16="http://schemas.microsoft.com/office/drawing/2014/main" id="{DCC567CF-A32A-4B57-BB42-F0D0432DAEB7}"/>
                  </a:ext>
                </a:extLst>
              </p:cNvPr>
              <p:cNvSpPr>
                <a:spLocks noRot="1" noChangeAspect="1" noMove="1" noResize="1" noEditPoints="1" noAdjustHandles="1" noChangeArrowheads="1" noChangeShapeType="1" noTextEdit="1"/>
              </p:cNvSpPr>
              <p:nvPr/>
            </p:nvSpPr>
            <p:spPr>
              <a:xfrm>
                <a:off x="8248786" y="2619024"/>
                <a:ext cx="361950" cy="901700"/>
              </a:xfrm>
              <a:prstGeom prst="rect">
                <a:avLst/>
              </a:prstGeom>
              <a:blipFill>
                <a:blip r:embed="rId20"/>
                <a:stretch>
                  <a:fillRect l="-17188" r="-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044C1CBF-634C-49D8-B989-15AB9F0C8C80}"/>
                  </a:ext>
                </a:extLst>
              </p:cNvPr>
              <p:cNvSpPr/>
              <p:nvPr/>
            </p:nvSpPr>
            <p:spPr>
              <a:xfrm>
                <a:off x="8261486" y="3874735"/>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𝑧</m:t>
                              </m:r>
                            </m:e>
                          </m:acc>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44" name="矩形 43">
                <a:extLst>
                  <a:ext uri="{FF2B5EF4-FFF2-40B4-BE49-F238E27FC236}">
                    <a16:creationId xmlns:a16="http://schemas.microsoft.com/office/drawing/2014/main" id="{044C1CBF-634C-49D8-B989-15AB9F0C8C80}"/>
                  </a:ext>
                </a:extLst>
              </p:cNvPr>
              <p:cNvSpPr>
                <a:spLocks noRot="1" noChangeAspect="1" noMove="1" noResize="1" noEditPoints="1" noAdjustHandles="1" noChangeArrowheads="1" noChangeShapeType="1" noTextEdit="1"/>
              </p:cNvSpPr>
              <p:nvPr/>
            </p:nvSpPr>
            <p:spPr>
              <a:xfrm>
                <a:off x="8261486" y="3874735"/>
                <a:ext cx="361950" cy="901700"/>
              </a:xfrm>
              <a:prstGeom prst="rect">
                <a:avLst/>
              </a:prstGeom>
              <a:blipFill>
                <a:blip r:embed="rId21"/>
                <a:stretch>
                  <a:fillRect l="-17188" r="-3125"/>
                </a:stretch>
              </a:blipFill>
            </p:spPr>
            <p:txBody>
              <a:bodyPr/>
              <a:lstStyle/>
              <a:p>
                <a:r>
                  <a:rPr lang="en-US">
                    <a:noFill/>
                  </a:rPr>
                  <a:t> </a:t>
                </a:r>
              </a:p>
            </p:txBody>
          </p:sp>
        </mc:Fallback>
      </mc:AlternateContent>
      <p:cxnSp>
        <p:nvCxnSpPr>
          <p:cNvPr id="45" name="直線單箭頭接點 44">
            <a:extLst>
              <a:ext uri="{FF2B5EF4-FFF2-40B4-BE49-F238E27FC236}">
                <a16:creationId xmlns:a16="http://schemas.microsoft.com/office/drawing/2014/main" id="{F3CECF99-FDE8-49F3-B3AB-96FCDA744ACE}"/>
              </a:ext>
            </a:extLst>
          </p:cNvPr>
          <p:cNvCxnSpPr/>
          <p:nvPr/>
        </p:nvCxnSpPr>
        <p:spPr>
          <a:xfrm>
            <a:off x="8623436" y="4305401"/>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45A9E7A1-97DB-48E0-834F-D096AD090FDE}"/>
              </a:ext>
            </a:extLst>
          </p:cNvPr>
          <p:cNvCxnSpPr/>
          <p:nvPr/>
        </p:nvCxnSpPr>
        <p:spPr>
          <a:xfrm>
            <a:off x="8623436" y="3052862"/>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EBE9C97A-A331-4C9B-A4A9-FDCA63DCA7C7}"/>
              </a:ext>
            </a:extLst>
          </p:cNvPr>
          <p:cNvCxnSpPr/>
          <p:nvPr/>
        </p:nvCxnSpPr>
        <p:spPr>
          <a:xfrm>
            <a:off x="8625976" y="1786040"/>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42B692D4-C828-4AE6-B22D-4BE9145F59C7}"/>
              </a:ext>
            </a:extLst>
          </p:cNvPr>
          <p:cNvCxnSpPr>
            <a:cxnSpLocks/>
            <a:endCxn id="41" idx="1"/>
          </p:cNvCxnSpPr>
          <p:nvPr/>
        </p:nvCxnSpPr>
        <p:spPr>
          <a:xfrm>
            <a:off x="4857750" y="1789211"/>
            <a:ext cx="340373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E8C006A6-1C34-4573-895E-4CEE36AAB148}"/>
              </a:ext>
            </a:extLst>
          </p:cNvPr>
          <p:cNvCxnSpPr>
            <a:cxnSpLocks/>
          </p:cNvCxnSpPr>
          <p:nvPr/>
        </p:nvCxnSpPr>
        <p:spPr>
          <a:xfrm>
            <a:off x="4857750" y="3052862"/>
            <a:ext cx="340373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81A12FB3-AE97-4B92-9586-1874826A6AB3}"/>
              </a:ext>
            </a:extLst>
          </p:cNvPr>
          <p:cNvCxnSpPr>
            <a:cxnSpLocks/>
          </p:cNvCxnSpPr>
          <p:nvPr/>
        </p:nvCxnSpPr>
        <p:spPr>
          <a:xfrm>
            <a:off x="4857750" y="4305401"/>
            <a:ext cx="340373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F7A4736D-E92B-4664-B0DF-F6E745A55A36}"/>
              </a:ext>
            </a:extLst>
          </p:cNvPr>
          <p:cNvCxnSpPr>
            <a:cxnSpLocks/>
            <a:stCxn id="62" idx="0"/>
            <a:endCxn id="41" idx="1"/>
          </p:cNvCxnSpPr>
          <p:nvPr/>
        </p:nvCxnSpPr>
        <p:spPr>
          <a:xfrm flipV="1">
            <a:off x="6109065" y="1814163"/>
            <a:ext cx="2152423" cy="32689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4BD5E4A6-2367-43E3-86D4-C3B9BE4AA01B}"/>
              </a:ext>
            </a:extLst>
          </p:cNvPr>
          <p:cNvCxnSpPr>
            <a:cxnSpLocks/>
            <a:stCxn id="62" idx="0"/>
            <a:endCxn id="43" idx="1"/>
          </p:cNvCxnSpPr>
          <p:nvPr/>
        </p:nvCxnSpPr>
        <p:spPr>
          <a:xfrm flipV="1">
            <a:off x="6109065" y="3069876"/>
            <a:ext cx="2139723" cy="20132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7088A57D-EDF6-411E-B9C6-06D0B225E8B1}"/>
              </a:ext>
            </a:extLst>
          </p:cNvPr>
          <p:cNvCxnSpPr>
            <a:cxnSpLocks/>
            <a:stCxn id="62" idx="0"/>
            <a:endCxn id="44" idx="1"/>
          </p:cNvCxnSpPr>
          <p:nvPr/>
        </p:nvCxnSpPr>
        <p:spPr>
          <a:xfrm flipV="1">
            <a:off x="6109065" y="4325585"/>
            <a:ext cx="2152423" cy="757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C9D83508-B0A2-477D-84FB-D3316FA22F76}"/>
              </a:ext>
            </a:extLst>
          </p:cNvPr>
          <p:cNvCxnSpPr>
            <a:cxnSpLocks/>
            <a:stCxn id="63" idx="0"/>
            <a:endCxn id="41" idx="1"/>
          </p:cNvCxnSpPr>
          <p:nvPr/>
        </p:nvCxnSpPr>
        <p:spPr>
          <a:xfrm flipV="1">
            <a:off x="7460706" y="1814163"/>
            <a:ext cx="800780" cy="32689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CDDDDD2E-74AD-4553-B6E6-E9E8F4C3C7BB}"/>
              </a:ext>
            </a:extLst>
          </p:cNvPr>
          <p:cNvCxnSpPr>
            <a:cxnSpLocks/>
            <a:stCxn id="63" idx="0"/>
            <a:endCxn id="43" idx="1"/>
          </p:cNvCxnSpPr>
          <p:nvPr/>
        </p:nvCxnSpPr>
        <p:spPr>
          <a:xfrm flipV="1">
            <a:off x="7460706" y="3069876"/>
            <a:ext cx="788080" cy="20132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60907606-F6A2-457F-B964-FEEE7D5462DF}"/>
              </a:ext>
            </a:extLst>
          </p:cNvPr>
          <p:cNvCxnSpPr>
            <a:cxnSpLocks/>
            <a:stCxn id="63" idx="0"/>
            <a:endCxn id="44" idx="1"/>
          </p:cNvCxnSpPr>
          <p:nvPr/>
        </p:nvCxnSpPr>
        <p:spPr>
          <a:xfrm flipV="1">
            <a:off x="7460706" y="4325585"/>
            <a:ext cx="800780" cy="757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箭號: 彎曲 76">
            <a:extLst>
              <a:ext uri="{FF2B5EF4-FFF2-40B4-BE49-F238E27FC236}">
                <a16:creationId xmlns:a16="http://schemas.microsoft.com/office/drawing/2014/main" id="{A1207C65-BEF1-4877-BEC2-25FBCD0650D7}"/>
              </a:ext>
            </a:extLst>
          </p:cNvPr>
          <p:cNvSpPr/>
          <p:nvPr/>
        </p:nvSpPr>
        <p:spPr>
          <a:xfrm flipV="1">
            <a:off x="4553721" y="4970300"/>
            <a:ext cx="1326742" cy="842923"/>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tx1"/>
              </a:solidFill>
            </a:endParaRPr>
          </a:p>
        </p:txBody>
      </p:sp>
      <p:sp>
        <p:nvSpPr>
          <p:cNvPr id="55" name="TextBox 54">
            <a:extLst>
              <a:ext uri="{FF2B5EF4-FFF2-40B4-BE49-F238E27FC236}">
                <a16:creationId xmlns:a16="http://schemas.microsoft.com/office/drawing/2014/main" id="{E3A335EC-4C20-4CF6-96CC-BA1CE712A20D}"/>
              </a:ext>
            </a:extLst>
          </p:cNvPr>
          <p:cNvSpPr txBox="1"/>
          <p:nvPr/>
        </p:nvSpPr>
        <p:spPr>
          <a:xfrm>
            <a:off x="1569722" y="6087271"/>
            <a:ext cx="9134791" cy="707886"/>
          </a:xfrm>
          <a:prstGeom prst="rect">
            <a:avLst/>
          </a:prstGeom>
          <a:noFill/>
        </p:spPr>
        <p:txBody>
          <a:bodyPr wrap="square">
            <a:spAutoFit/>
          </a:bodyPr>
          <a:lstStyle/>
          <a:p>
            <a:pPr algn="just"/>
            <a:r>
              <a:rPr lang="en-US" sz="2000" b="1" dirty="0">
                <a:solidFill>
                  <a:srgbClr val="002060"/>
                </a:solidFill>
                <a:latin typeface="Calibri" panose="020F0502020204030204" pitchFamily="34" charset="0"/>
                <a:cs typeface="Calibri" panose="020F0502020204030204" pitchFamily="34" charset="0"/>
              </a:rPr>
              <a:t>Batch Norms happens between computing Z and computing A. And the intuition is that, instead of using the un-normalized value Z, you can use the normalized value Z</a:t>
            </a:r>
            <a:endParaRPr lang="en-IN"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5583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2" grpId="0" animBg="1"/>
      <p:bldP spid="34" grpId="0" animBg="1"/>
      <p:bldP spid="36" grpId="0" animBg="1"/>
      <p:bldP spid="37" grpId="0" animBg="1"/>
      <p:bldP spid="39" grpId="0" animBg="1"/>
      <p:bldP spid="40" grpId="0" animBg="1"/>
      <p:bldP spid="41" grpId="0" animBg="1"/>
      <p:bldP spid="43" grpId="0" animBg="1"/>
      <p:bldP spid="4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4725-2B49-486C-BD38-A8D148F24CBB}"/>
              </a:ext>
            </a:extLst>
          </p:cNvPr>
          <p:cNvSpPr>
            <a:spLocks noGrp="1"/>
          </p:cNvSpPr>
          <p:nvPr>
            <p:ph type="title"/>
          </p:nvPr>
        </p:nvSpPr>
        <p:spPr/>
        <p:txBody>
          <a:bodyPr/>
          <a:lstStyle/>
          <a:p>
            <a:r>
              <a:rPr lang="en-US" altLang="zh-TW" dirty="0"/>
              <a:t>Batch normalization</a:t>
            </a:r>
            <a:endParaRPr lang="en-IN"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628F69-AD9E-4F9C-8FEA-C26EFDA5EA01}"/>
                  </a:ext>
                </a:extLst>
              </p:cNvPr>
              <p:cNvSpPr>
                <a:spLocks noGrp="1"/>
              </p:cNvSpPr>
              <p:nvPr>
                <p:ph idx="1"/>
              </p:nvPr>
            </p:nvSpPr>
            <p:spPr>
              <a:xfrm>
                <a:off x="1569722" y="1371601"/>
                <a:ext cx="9854870" cy="4525963"/>
              </a:xfrm>
            </p:spPr>
            <p:txBody>
              <a:bodyPr>
                <a:normAutofit lnSpcReduction="10000"/>
              </a:bodyPr>
              <a:lstStyle/>
              <a:p>
                <a:pPr algn="just"/>
                <a:r>
                  <a:rPr lang="en-US" dirty="0"/>
                  <a:t>Setting mean to </a:t>
                </a:r>
                <a14:m>
                  <m:oMath xmlns:m="http://schemas.openxmlformats.org/officeDocument/2006/math">
                    <m:r>
                      <a:rPr lang="zh-TW" altLang="en-US" i="1">
                        <a:latin typeface="Cambria Math" panose="02040503050406030204" pitchFamily="18" charset="0"/>
                      </a:rPr>
                      <m:t>𝜇</m:t>
                    </m:r>
                    <m:r>
                      <a:rPr lang="en-US" altLang="zh-TW" b="1" i="1" smtClean="0">
                        <a:latin typeface="Cambria Math" panose="02040503050406030204" pitchFamily="18" charset="0"/>
                      </a:rPr>
                      <m:t>=</m:t>
                    </m:r>
                    <m:r>
                      <a:rPr lang="en-US" altLang="zh-TW" b="1" i="1" smtClean="0">
                        <a:latin typeface="Cambria Math" panose="02040503050406030204" pitchFamily="18" charset="0"/>
                      </a:rPr>
                      <m:t>𝟎</m:t>
                    </m:r>
                  </m:oMath>
                </a14:m>
                <a:r>
                  <a:rPr lang="en-US" dirty="0"/>
                  <a:t> and </a:t>
                </a:r>
                <a14:m>
                  <m:oMath xmlns:m="http://schemas.openxmlformats.org/officeDocument/2006/math">
                    <m:r>
                      <a:rPr lang="zh-TW" altLang="en-US" sz="2000" i="1">
                        <a:latin typeface="Cambria Math" panose="02040503050406030204" pitchFamily="18" charset="0"/>
                      </a:rPr>
                      <m:t>𝜎</m:t>
                    </m:r>
                    <m:r>
                      <a:rPr lang="en-US" altLang="zh-TW" sz="2000" b="1" i="1">
                        <a:latin typeface="Cambria Math" panose="02040503050406030204" pitchFamily="18" charset="0"/>
                      </a:rPr>
                      <m:t>=</m:t>
                    </m:r>
                    <m:r>
                      <a:rPr lang="en-US" altLang="zh-TW" sz="2000" b="1" i="1">
                        <a:latin typeface="Cambria Math" panose="02040503050406030204" pitchFamily="18" charset="0"/>
                      </a:rPr>
                      <m:t>𝟏</m:t>
                    </m:r>
                  </m:oMath>
                </a14:m>
                <a:r>
                  <a:rPr lang="en-US" dirty="0"/>
                  <a:t> work for most of the applications, but in actual implementation, But we don't want the hidden units to always have mean 0 and variance 1</a:t>
                </a:r>
              </a:p>
              <a:p>
                <a:pPr algn="just"/>
                <a14:m>
                  <m:oMath xmlns:m="http://schemas.openxmlformats.org/officeDocument/2006/math">
                    <m:sSup>
                      <m:sSupPr>
                        <m:ctrlPr>
                          <a:rPr lang="en-US" altLang="zh-TW" sz="2000" i="1">
                            <a:latin typeface="Cambria Math" panose="02040503050406030204" pitchFamily="18" charset="0"/>
                          </a:rPr>
                        </m:ctrlPr>
                      </m:sSup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𝑧</m:t>
                            </m:r>
                          </m:e>
                        </m:acc>
                      </m:e>
                      <m:sup>
                        <m:r>
                          <a:rPr lang="en-US" altLang="zh-TW" sz="2000" i="1">
                            <a:latin typeface="Cambria Math" panose="02040503050406030204" pitchFamily="18" charset="0"/>
                          </a:rPr>
                          <m:t>𝑖</m:t>
                        </m:r>
                      </m:sup>
                    </m:sSup>
                    <m:r>
                      <a:rPr lang="en-US" altLang="zh-TW" sz="2000" i="1">
                        <a:latin typeface="Cambria Math" panose="02040503050406030204" pitchFamily="18" charset="0"/>
                      </a:rPr>
                      <m:t>=</m:t>
                    </m:r>
                    <m:f>
                      <m:fPr>
                        <m:ctrlPr>
                          <a:rPr lang="en-US" altLang="zh-TW" sz="2000" i="1">
                            <a:latin typeface="Cambria Math" panose="02040503050406030204" pitchFamily="18" charset="0"/>
                          </a:rPr>
                        </m:ctrlPr>
                      </m:fPr>
                      <m:num>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𝑧</m:t>
                            </m:r>
                          </m:e>
                          <m:sup>
                            <m:r>
                              <a:rPr lang="en-US" altLang="zh-TW" sz="2000" i="1">
                                <a:latin typeface="Cambria Math" panose="02040503050406030204" pitchFamily="18" charset="0"/>
                              </a:rPr>
                              <m:t>𝑖</m:t>
                            </m:r>
                          </m:sup>
                        </m:sSup>
                        <m:r>
                          <a:rPr lang="en-US" altLang="zh-TW" sz="2000" i="1">
                            <a:latin typeface="Cambria Math" panose="02040503050406030204" pitchFamily="18" charset="0"/>
                          </a:rPr>
                          <m:t>−</m:t>
                        </m:r>
                        <m:r>
                          <a:rPr lang="zh-TW" altLang="en-US" sz="2000" i="1">
                            <a:latin typeface="Cambria Math" panose="02040503050406030204" pitchFamily="18" charset="0"/>
                          </a:rPr>
                          <m:t>𝜇</m:t>
                        </m:r>
                      </m:num>
                      <m:den>
                        <m:r>
                          <a:rPr lang="zh-TW" altLang="en-US" sz="2000" i="1">
                            <a:latin typeface="Cambria Math" panose="02040503050406030204" pitchFamily="18" charset="0"/>
                          </a:rPr>
                          <m:t>𝜎</m:t>
                        </m:r>
                        <m:r>
                          <a:rPr lang="en-US" altLang="zh-TW" sz="2000" i="1">
                            <a:latin typeface="Cambria Math" panose="02040503050406030204" pitchFamily="18" charset="0"/>
                          </a:rPr>
                          <m:t>+</m:t>
                        </m:r>
                        <m:r>
                          <a:rPr lang="zh-TW" altLang="en-US" sz="2000" i="1">
                            <a:latin typeface="Cambria Math" panose="02040503050406030204" pitchFamily="18" charset="0"/>
                          </a:rPr>
                          <m:t>𝜀</m:t>
                        </m:r>
                      </m:den>
                    </m:f>
                  </m:oMath>
                </a14:m>
                <a:r>
                  <a:rPr lang="en-IN" dirty="0"/>
                  <a:t>, we replace with the following</a:t>
                </a:r>
              </a:p>
              <a:p>
                <a:pPr marL="0" indent="0" algn="just">
                  <a:buNone/>
                </a:pPr>
                <a14:m>
                  <m:oMathPara xmlns:m="http://schemas.openxmlformats.org/officeDocument/2006/math">
                    <m:oMathParaPr>
                      <m:jc m:val="centerGroup"/>
                    </m:oMathParaPr>
                    <m:oMath xmlns:m="http://schemas.openxmlformats.org/officeDocument/2006/math">
                      <m:sSubSup>
                        <m:sSubSupPr>
                          <m:ctrlPr>
                            <a:rPr lang="en-US" altLang="zh-TW" sz="2000" b="1" i="1">
                              <a:latin typeface="Cambria Math" panose="02040503050406030204" pitchFamily="18" charset="0"/>
                            </a:rPr>
                          </m:ctrlPr>
                        </m:sSubSup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𝑧</m:t>
                              </m:r>
                            </m:e>
                          </m:acc>
                        </m:e>
                        <m:sub>
                          <m:r>
                            <a:rPr lang="en-US" altLang="zh-TW" sz="2000" b="1" i="1">
                              <a:latin typeface="Cambria Math" panose="02040503050406030204" pitchFamily="18" charset="0"/>
                            </a:rPr>
                            <m:t>𝒏𝒐𝒓𝒎</m:t>
                          </m:r>
                        </m:sub>
                        <m:sup>
                          <m:r>
                            <a:rPr lang="en-US" altLang="zh-TW" sz="2000" i="1">
                              <a:latin typeface="Cambria Math" panose="02040503050406030204" pitchFamily="18" charset="0"/>
                            </a:rPr>
                            <m:t>𝑖</m:t>
                          </m:r>
                        </m:sup>
                      </m:sSubSup>
                      <m:r>
                        <a:rPr lang="en-US" altLang="zh-TW" sz="2000" b="1" i="1">
                          <a:latin typeface="Cambria Math" panose="02040503050406030204" pitchFamily="18" charset="0"/>
                        </a:rPr>
                        <m:t>=</m:t>
                      </m:r>
                      <m:r>
                        <a:rPr lang="en-US" altLang="zh-TW" sz="2000" b="1" i="1">
                          <a:latin typeface="Cambria Math" panose="02040503050406030204" pitchFamily="18" charset="0"/>
                        </a:rPr>
                        <m:t>𝜸</m:t>
                      </m:r>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𝑧</m:t>
                              </m:r>
                            </m:e>
                          </m:acc>
                        </m:e>
                        <m:sup>
                          <m:r>
                            <a:rPr lang="en-US" altLang="zh-TW" i="1">
                              <a:latin typeface="Cambria Math" panose="02040503050406030204" pitchFamily="18" charset="0"/>
                            </a:rPr>
                            <m:t>𝑖</m:t>
                          </m:r>
                        </m:sup>
                      </m:sSup>
                      <m:r>
                        <a:rPr lang="en-US" altLang="zh-TW" b="1" i="1" smtClean="0">
                          <a:latin typeface="Cambria Math" panose="02040503050406030204" pitchFamily="18" charset="0"/>
                        </a:rPr>
                        <m:t>+</m:t>
                      </m:r>
                      <m:r>
                        <a:rPr lang="en-US" altLang="zh-TW" b="1" i="1" smtClean="0">
                          <a:latin typeface="Cambria Math" panose="02040503050406030204" pitchFamily="18" charset="0"/>
                        </a:rPr>
                        <m:t>𝜷</m:t>
                      </m:r>
                    </m:oMath>
                  </m:oMathPara>
                </a14:m>
                <a:endParaRPr lang="en-IN" dirty="0"/>
              </a:p>
              <a:p>
                <a:pPr marL="0" indent="0" algn="just">
                  <a:buNone/>
                </a:pPr>
                <a:r>
                  <a:rPr lang="en-IN" dirty="0"/>
                  <a:t>      where </a:t>
                </a:r>
                <a14:m>
                  <m:oMath xmlns:m="http://schemas.openxmlformats.org/officeDocument/2006/math">
                    <m:r>
                      <a:rPr lang="en-US" altLang="zh-TW" sz="2000" b="1" i="1">
                        <a:latin typeface="Cambria Math" panose="02040503050406030204" pitchFamily="18" charset="0"/>
                      </a:rPr>
                      <m:t>𝜸</m:t>
                    </m:r>
                  </m:oMath>
                </a14:m>
                <a:r>
                  <a:rPr lang="en-IN" dirty="0"/>
                  <a:t> and </a:t>
                </a:r>
                <a14:m>
                  <m:oMath xmlns:m="http://schemas.openxmlformats.org/officeDocument/2006/math">
                    <m:r>
                      <a:rPr lang="en-US" altLang="zh-TW" i="1">
                        <a:latin typeface="Cambria Math" panose="02040503050406030204" pitchFamily="18" charset="0"/>
                      </a:rPr>
                      <m:t>𝜷</m:t>
                    </m:r>
                  </m:oMath>
                </a14:m>
                <a:r>
                  <a:rPr lang="en-IN" dirty="0"/>
                  <a:t> are learnable parameters.</a:t>
                </a:r>
              </a:p>
              <a:p>
                <a:pPr algn="just"/>
                <a14:m>
                  <m:oMath xmlns:m="http://schemas.openxmlformats.org/officeDocument/2006/math">
                    <m:sSup>
                      <m:sSupPr>
                        <m:ctrlPr>
                          <a:rPr lang="en-US" altLang="zh-TW" b="1" i="1" smtClean="0">
                            <a:latin typeface="Cambria Math" panose="02040503050406030204" pitchFamily="18" charset="0"/>
                          </a:rPr>
                        </m:ctrlPr>
                      </m:sSupPr>
                      <m:e>
                        <m:r>
                          <a:rPr lang="en-US" altLang="zh-TW" b="1" i="1" smtClean="0">
                            <a:latin typeface="Cambria Math" panose="02040503050406030204" pitchFamily="18" charset="0"/>
                          </a:rPr>
                          <m:t>𝒛</m:t>
                        </m:r>
                      </m:e>
                      <m:sup>
                        <m:r>
                          <a:rPr lang="en-US" altLang="zh-TW" b="1" i="1" smtClean="0">
                            <a:latin typeface="Cambria Math" panose="02040503050406030204" pitchFamily="18" charset="0"/>
                          </a:rPr>
                          <m:t>𝒊</m:t>
                        </m:r>
                      </m:sup>
                    </m:sSup>
                  </m:oMath>
                </a14:m>
                <a:r>
                  <a:rPr lang="en-IN" dirty="0"/>
                  <a:t> is the special case of </a:t>
                </a:r>
                <a14:m>
                  <m:oMath xmlns:m="http://schemas.openxmlformats.org/officeDocument/2006/math">
                    <m:sSubSup>
                      <m:sSubSupPr>
                        <m:ctrlPr>
                          <a:rPr lang="en-US" altLang="zh-TW" i="1">
                            <a:latin typeface="Cambria Math" panose="02040503050406030204" pitchFamily="18" charset="0"/>
                          </a:rPr>
                        </m:ctrlPr>
                      </m:sSub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𝑧</m:t>
                            </m:r>
                          </m:e>
                        </m:acc>
                      </m:e>
                      <m:sub>
                        <m:r>
                          <a:rPr lang="en-US" altLang="zh-TW" i="1">
                            <a:latin typeface="Cambria Math" panose="02040503050406030204" pitchFamily="18" charset="0"/>
                          </a:rPr>
                          <m:t>𝒏𝒐𝒓𝒎</m:t>
                        </m:r>
                      </m:sub>
                      <m:sup>
                        <m:r>
                          <a:rPr lang="en-US" altLang="zh-TW" i="1">
                            <a:latin typeface="Cambria Math" panose="02040503050406030204" pitchFamily="18" charset="0"/>
                          </a:rPr>
                          <m:t>𝑖</m:t>
                        </m:r>
                      </m:sup>
                    </m:sSubSup>
                    <m:r>
                      <a:rPr lang="en-US" altLang="zh-TW" i="1">
                        <a:latin typeface="Cambria Math" panose="02040503050406030204" pitchFamily="18" charset="0"/>
                      </a:rPr>
                      <m:t>=</m:t>
                    </m:r>
                    <m:r>
                      <a:rPr lang="en-US" altLang="zh-TW" i="1">
                        <a:latin typeface="Cambria Math" panose="02040503050406030204" pitchFamily="18" charset="0"/>
                      </a:rPr>
                      <m:t>𝜸</m:t>
                    </m:r>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𝑧</m:t>
                            </m:r>
                          </m:e>
                        </m:acc>
                      </m:e>
                      <m:sup>
                        <m:r>
                          <a:rPr lang="en-US" altLang="zh-TW" i="1">
                            <a:latin typeface="Cambria Math" panose="02040503050406030204" pitchFamily="18" charset="0"/>
                          </a:rPr>
                          <m:t>𝑖</m:t>
                        </m:r>
                      </m:sup>
                    </m:sSup>
                    <m:r>
                      <a:rPr lang="en-US" altLang="zh-TW" i="1">
                        <a:latin typeface="Cambria Math" panose="02040503050406030204" pitchFamily="18" charset="0"/>
                      </a:rPr>
                      <m:t>+</m:t>
                    </m:r>
                    <m:r>
                      <a:rPr lang="en-US" altLang="zh-TW" i="1">
                        <a:latin typeface="Cambria Math" panose="02040503050406030204" pitchFamily="18" charset="0"/>
                      </a:rPr>
                      <m:t>𝜷</m:t>
                    </m:r>
                  </m:oMath>
                </a14:m>
                <a:r>
                  <a:rPr lang="en-IN" dirty="0"/>
                  <a:t> at </a:t>
                </a:r>
                <a14:m>
                  <m:oMath xmlns:m="http://schemas.openxmlformats.org/officeDocument/2006/math">
                    <m:r>
                      <a:rPr lang="en-US" altLang="zh-TW" i="1">
                        <a:latin typeface="Cambria Math" panose="02040503050406030204" pitchFamily="18" charset="0"/>
                      </a:rPr>
                      <m:t>𝜸</m:t>
                    </m:r>
                    <m:r>
                      <a:rPr lang="en-US" altLang="zh-TW" b="1" i="1" smtClean="0">
                        <a:latin typeface="Cambria Math" panose="02040503050406030204" pitchFamily="18" charset="0"/>
                      </a:rPr>
                      <m:t>=</m:t>
                    </m:r>
                    <m:r>
                      <a:rPr lang="en-US" altLang="zh-TW" b="1" i="1" smtClean="0">
                        <a:latin typeface="Cambria Math" panose="02040503050406030204" pitchFamily="18" charset="0"/>
                      </a:rPr>
                      <m:t>𝝈</m:t>
                    </m:r>
                    <m:r>
                      <a:rPr lang="en-US" altLang="zh-TW" b="1" i="1" smtClean="0">
                        <a:latin typeface="Cambria Math" panose="02040503050406030204" pitchFamily="18" charset="0"/>
                      </a:rPr>
                      <m:t>+</m:t>
                    </m:r>
                    <m:r>
                      <a:rPr lang="zh-TW" altLang="en-US" b="1" i="1" smtClean="0">
                        <a:latin typeface="Cambria Math" panose="02040503050406030204" pitchFamily="18" charset="0"/>
                      </a:rPr>
                      <m:t>𝜺</m:t>
                    </m:r>
                  </m:oMath>
                </a14:m>
                <a:r>
                  <a:rPr lang="en-IN" dirty="0"/>
                  <a:t> and </a:t>
                </a:r>
                <a14:m>
                  <m:oMath xmlns:m="http://schemas.openxmlformats.org/officeDocument/2006/math">
                    <m:r>
                      <a:rPr lang="en-US" altLang="zh-TW" i="1">
                        <a:latin typeface="Cambria Math" panose="02040503050406030204" pitchFamily="18" charset="0"/>
                      </a:rPr>
                      <m:t>𝜷</m:t>
                    </m:r>
                    <m:r>
                      <a:rPr lang="en-US" altLang="zh-TW" b="1" i="1" smtClean="0">
                        <a:latin typeface="Cambria Math" panose="02040503050406030204" pitchFamily="18" charset="0"/>
                      </a:rPr>
                      <m:t>=</m:t>
                    </m:r>
                    <m:r>
                      <a:rPr lang="en-US" altLang="zh-TW" b="1" i="1" smtClean="0">
                        <a:latin typeface="Cambria Math" panose="02040503050406030204" pitchFamily="18" charset="0"/>
                      </a:rPr>
                      <m:t>𝝁</m:t>
                    </m:r>
                  </m:oMath>
                </a14:m>
                <a:endParaRPr lang="en-IN" dirty="0"/>
              </a:p>
              <a:p>
                <a:pPr algn="just"/>
                <a:endParaRPr lang="en-IN" dirty="0"/>
              </a:p>
              <a:p>
                <a:pPr algn="just"/>
                <a:endParaRPr lang="en-IN" dirty="0"/>
              </a:p>
              <a:p>
                <a:pPr marL="0" indent="0" algn="just">
                  <a:buNone/>
                </a:pPr>
                <a:endParaRPr lang="en-IN" dirty="0"/>
              </a:p>
            </p:txBody>
          </p:sp>
        </mc:Choice>
        <mc:Fallback xmlns="">
          <p:sp>
            <p:nvSpPr>
              <p:cNvPr id="3" name="Content Placeholder 2">
                <a:extLst>
                  <a:ext uri="{FF2B5EF4-FFF2-40B4-BE49-F238E27FC236}">
                    <a16:creationId xmlns:a16="http://schemas.microsoft.com/office/drawing/2014/main" id="{92628F69-AD9E-4F9C-8FEA-C26EFDA5EA01}"/>
                  </a:ext>
                </a:extLst>
              </p:cNvPr>
              <p:cNvSpPr>
                <a:spLocks noGrp="1" noRot="1" noChangeAspect="1" noMove="1" noResize="1" noEditPoints="1" noAdjustHandles="1" noChangeArrowheads="1" noChangeShapeType="1" noTextEdit="1"/>
              </p:cNvSpPr>
              <p:nvPr>
                <p:ph idx="1"/>
              </p:nvPr>
            </p:nvSpPr>
            <p:spPr>
              <a:xfrm>
                <a:off x="1569722" y="1371601"/>
                <a:ext cx="9854870" cy="4525963"/>
              </a:xfrm>
              <a:blipFill>
                <a:blip r:embed="rId2"/>
                <a:stretch>
                  <a:fillRect l="-1416" t="-3081" r="-1544" b="-1401"/>
                </a:stretch>
              </a:blipFill>
            </p:spPr>
            <p:txBody>
              <a:bodyPr/>
              <a:lstStyle/>
              <a:p>
                <a:r>
                  <a:rPr lang="en-CY">
                    <a:noFill/>
                  </a:rPr>
                  <a:t> </a:t>
                </a:r>
              </a:p>
            </p:txBody>
          </p:sp>
        </mc:Fallback>
      </mc:AlternateContent>
    </p:spTree>
    <p:extLst>
      <p:ext uri="{BB962C8B-B14F-4D97-AF65-F5344CB8AC3E}">
        <p14:creationId xmlns:p14="http://schemas.microsoft.com/office/powerpoint/2010/main" val="15151003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CFC0DE-2994-4AB6-B374-2598230488A9}"/>
              </a:ext>
            </a:extLst>
          </p:cNvPr>
          <p:cNvSpPr>
            <a:spLocks noGrp="1"/>
          </p:cNvSpPr>
          <p:nvPr>
            <p:ph type="title"/>
          </p:nvPr>
        </p:nvSpPr>
        <p:spPr>
          <a:xfrm>
            <a:off x="1109897" y="466968"/>
            <a:ext cx="6189995" cy="720080"/>
          </a:xfrm>
        </p:spPr>
        <p:txBody>
          <a:bodyPr>
            <a:normAutofit fontScale="90000"/>
          </a:bodyPr>
          <a:lstStyle/>
          <a:p>
            <a:r>
              <a:rPr lang="en-US" altLang="zh-TW" dirty="0"/>
              <a:t>Batch normalization at testing time</a:t>
            </a:r>
            <a:endParaRPr lang="zh-TW" altLang="en-US" dirty="0"/>
          </a:p>
        </p:txBody>
      </p:sp>
      <p:cxnSp>
        <p:nvCxnSpPr>
          <p:cNvPr id="16" name="直線單箭頭接點 15">
            <a:extLst>
              <a:ext uri="{FF2B5EF4-FFF2-40B4-BE49-F238E27FC236}">
                <a16:creationId xmlns:a16="http://schemas.microsoft.com/office/drawing/2014/main" id="{4F8CFB36-D193-4DF8-BC56-291203C4BAE3}"/>
              </a:ext>
            </a:extLst>
          </p:cNvPr>
          <p:cNvCxnSpPr/>
          <p:nvPr/>
        </p:nvCxnSpPr>
        <p:spPr>
          <a:xfrm>
            <a:off x="3741934" y="2731982"/>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FD5DD5BA-BF1B-494F-9DF1-ACE836411AD1}"/>
                  </a:ext>
                </a:extLst>
              </p:cNvPr>
              <p:cNvSpPr/>
              <p:nvPr/>
            </p:nvSpPr>
            <p:spPr>
              <a:xfrm>
                <a:off x="1982984" y="2284304"/>
                <a:ext cx="361950" cy="90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𝑥</m:t>
                      </m:r>
                    </m:oMath>
                  </m:oMathPara>
                </a14:m>
                <a:endParaRPr lang="zh-TW" altLang="en-US" sz="2400" dirty="0"/>
              </a:p>
            </p:txBody>
          </p:sp>
        </mc:Choice>
        <mc:Fallback xmlns="">
          <p:sp>
            <p:nvSpPr>
              <p:cNvPr id="17" name="矩形 16">
                <a:extLst>
                  <a:ext uri="{FF2B5EF4-FFF2-40B4-BE49-F238E27FC236}">
                    <a16:creationId xmlns:a16="http://schemas.microsoft.com/office/drawing/2014/main" id="{FD5DD5BA-BF1B-494F-9DF1-ACE836411AD1}"/>
                  </a:ext>
                </a:extLst>
              </p:cNvPr>
              <p:cNvSpPr>
                <a:spLocks noRot="1" noChangeAspect="1" noMove="1" noResize="1" noEditPoints="1" noAdjustHandles="1" noChangeArrowheads="1" noChangeShapeType="1" noTextEdit="1"/>
              </p:cNvSpPr>
              <p:nvPr/>
            </p:nvSpPr>
            <p:spPr>
              <a:xfrm>
                <a:off x="1982984" y="2284304"/>
                <a:ext cx="361950" cy="9017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9FC2B9E8-E8DE-4550-AD09-F8458A1D4E4D}"/>
                  </a:ext>
                </a:extLst>
              </p:cNvPr>
              <p:cNvSpPr/>
              <p:nvPr/>
            </p:nvSpPr>
            <p:spPr>
              <a:xfrm>
                <a:off x="2598934" y="2284304"/>
                <a:ext cx="1308100" cy="901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8" name="矩形 17">
                <a:extLst>
                  <a:ext uri="{FF2B5EF4-FFF2-40B4-BE49-F238E27FC236}">
                    <a16:creationId xmlns:a16="http://schemas.microsoft.com/office/drawing/2014/main" id="{9FC2B9E8-E8DE-4550-AD09-F8458A1D4E4D}"/>
                  </a:ext>
                </a:extLst>
              </p:cNvPr>
              <p:cNvSpPr>
                <a:spLocks noRot="1" noChangeAspect="1" noMove="1" noResize="1" noEditPoints="1" noAdjustHandles="1" noChangeArrowheads="1" noChangeShapeType="1" noTextEdit="1"/>
              </p:cNvSpPr>
              <p:nvPr/>
            </p:nvSpPr>
            <p:spPr>
              <a:xfrm>
                <a:off x="2598934" y="2284304"/>
                <a:ext cx="1308100" cy="90170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8CF5FC29-0922-493F-8630-228937CCE508}"/>
                  </a:ext>
                </a:extLst>
              </p:cNvPr>
              <p:cNvSpPr/>
              <p:nvPr/>
            </p:nvSpPr>
            <p:spPr>
              <a:xfrm>
                <a:off x="4186434" y="2284304"/>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19" name="矩形 18">
                <a:extLst>
                  <a:ext uri="{FF2B5EF4-FFF2-40B4-BE49-F238E27FC236}">
                    <a16:creationId xmlns:a16="http://schemas.microsoft.com/office/drawing/2014/main" id="{8CF5FC29-0922-493F-8630-228937CCE508}"/>
                  </a:ext>
                </a:extLst>
              </p:cNvPr>
              <p:cNvSpPr>
                <a:spLocks noRot="1" noChangeAspect="1" noMove="1" noResize="1" noEditPoints="1" noAdjustHandles="1" noChangeArrowheads="1" noChangeShapeType="1" noTextEdit="1"/>
              </p:cNvSpPr>
              <p:nvPr/>
            </p:nvSpPr>
            <p:spPr>
              <a:xfrm>
                <a:off x="4186434" y="2284304"/>
                <a:ext cx="361950" cy="901700"/>
              </a:xfrm>
              <a:prstGeom prst="rect">
                <a:avLst/>
              </a:prstGeom>
              <a:blipFill>
                <a:blip r:embed="rId5"/>
                <a:stretch>
                  <a:fillRect/>
                </a:stretch>
              </a:blipFill>
            </p:spPr>
            <p:txBody>
              <a:bodyPr/>
              <a:lstStyle/>
              <a:p>
                <a:r>
                  <a:rPr lang="en-US">
                    <a:noFill/>
                  </a:rPr>
                  <a:t> </a:t>
                </a:r>
              </a:p>
            </p:txBody>
          </p:sp>
        </mc:Fallback>
      </mc:AlternateContent>
      <p:cxnSp>
        <p:nvCxnSpPr>
          <p:cNvPr id="20" name="直線單箭頭接點 19">
            <a:extLst>
              <a:ext uri="{FF2B5EF4-FFF2-40B4-BE49-F238E27FC236}">
                <a16:creationId xmlns:a16="http://schemas.microsoft.com/office/drawing/2014/main" id="{564EEBF9-FCD0-43B0-B9B7-10B5C912A277}"/>
              </a:ext>
            </a:extLst>
          </p:cNvPr>
          <p:cNvCxnSpPr/>
          <p:nvPr/>
        </p:nvCxnSpPr>
        <p:spPr>
          <a:xfrm>
            <a:off x="2167134" y="2716104"/>
            <a:ext cx="43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01B16270-6819-40F3-B473-5240D783EF9F}"/>
                  </a:ext>
                </a:extLst>
              </p:cNvPr>
              <p:cNvSpPr/>
              <p:nvPr/>
            </p:nvSpPr>
            <p:spPr>
              <a:xfrm>
                <a:off x="9926108" y="2276365"/>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𝑧</m:t>
                          </m:r>
                        </m:e>
                      </m:acc>
                    </m:oMath>
                  </m:oMathPara>
                </a14:m>
                <a:endParaRPr lang="zh-TW" altLang="en-US" sz="2400" dirty="0"/>
              </a:p>
            </p:txBody>
          </p:sp>
        </mc:Choice>
        <mc:Fallback xmlns="">
          <p:sp>
            <p:nvSpPr>
              <p:cNvPr id="21" name="矩形 20">
                <a:extLst>
                  <a:ext uri="{FF2B5EF4-FFF2-40B4-BE49-F238E27FC236}">
                    <a16:creationId xmlns:a16="http://schemas.microsoft.com/office/drawing/2014/main" id="{01B16270-6819-40F3-B473-5240D783EF9F}"/>
                  </a:ext>
                </a:extLst>
              </p:cNvPr>
              <p:cNvSpPr>
                <a:spLocks noRot="1" noChangeAspect="1" noMove="1" noResize="1" noEditPoints="1" noAdjustHandles="1" noChangeArrowheads="1" noChangeShapeType="1" noTextEdit="1"/>
              </p:cNvSpPr>
              <p:nvPr/>
            </p:nvSpPr>
            <p:spPr>
              <a:xfrm>
                <a:off x="9926108" y="2276365"/>
                <a:ext cx="361950" cy="901700"/>
              </a:xfrm>
              <a:prstGeom prst="rect">
                <a:avLst/>
              </a:prstGeom>
              <a:blipFill>
                <a:blip r:embed="rId6"/>
                <a:stretch>
                  <a:fillRect r="-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252EF493-1F3B-4975-9A9B-1DBB8FD66488}"/>
                  </a:ext>
                </a:extLst>
              </p:cNvPr>
              <p:cNvSpPr/>
              <p:nvPr/>
            </p:nvSpPr>
            <p:spPr>
              <a:xfrm>
                <a:off x="6790511" y="2261020"/>
                <a:ext cx="36195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𝑧</m:t>
                          </m:r>
                        </m:e>
                      </m:acc>
                    </m:oMath>
                  </m:oMathPara>
                </a14:m>
                <a:endParaRPr lang="zh-TW" altLang="en-US" sz="2400" dirty="0"/>
              </a:p>
            </p:txBody>
          </p:sp>
        </mc:Choice>
        <mc:Fallback xmlns="">
          <p:sp>
            <p:nvSpPr>
              <p:cNvPr id="22" name="矩形 21">
                <a:extLst>
                  <a:ext uri="{FF2B5EF4-FFF2-40B4-BE49-F238E27FC236}">
                    <a16:creationId xmlns:a16="http://schemas.microsoft.com/office/drawing/2014/main" id="{252EF493-1F3B-4975-9A9B-1DBB8FD66488}"/>
                  </a:ext>
                </a:extLst>
              </p:cNvPr>
              <p:cNvSpPr>
                <a:spLocks noRot="1" noChangeAspect="1" noMove="1" noResize="1" noEditPoints="1" noAdjustHandles="1" noChangeArrowheads="1" noChangeShapeType="1" noTextEdit="1"/>
              </p:cNvSpPr>
              <p:nvPr/>
            </p:nvSpPr>
            <p:spPr>
              <a:xfrm>
                <a:off x="6790511" y="2261020"/>
                <a:ext cx="361950" cy="901700"/>
              </a:xfrm>
              <a:prstGeom prst="rect">
                <a:avLst/>
              </a:prstGeom>
              <a:blipFill>
                <a:blip r:embed="rId7"/>
                <a:stretch>
                  <a:fillRect r="-23810"/>
                </a:stretch>
              </a:blipFill>
            </p:spPr>
            <p:txBody>
              <a:bodyPr/>
              <a:lstStyle/>
              <a:p>
                <a:r>
                  <a:rPr lang="en-US">
                    <a:noFill/>
                  </a:rPr>
                  <a:t> </a:t>
                </a:r>
              </a:p>
            </p:txBody>
          </p:sp>
        </mc:Fallback>
      </mc:AlternateContent>
      <p:cxnSp>
        <p:nvCxnSpPr>
          <p:cNvPr id="23" name="直線單箭頭接點 22">
            <a:extLst>
              <a:ext uri="{FF2B5EF4-FFF2-40B4-BE49-F238E27FC236}">
                <a16:creationId xmlns:a16="http://schemas.microsoft.com/office/drawing/2014/main" id="{5154996C-82CF-47F8-9BA5-365574067B3F}"/>
              </a:ext>
            </a:extLst>
          </p:cNvPr>
          <p:cNvCxnSpPr>
            <a:cxnSpLocks/>
          </p:cNvCxnSpPr>
          <p:nvPr/>
        </p:nvCxnSpPr>
        <p:spPr>
          <a:xfrm>
            <a:off x="4548384" y="2724224"/>
            <a:ext cx="219637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A7DBE5D6-900B-444C-AB43-EA549310BA4C}"/>
              </a:ext>
            </a:extLst>
          </p:cNvPr>
          <p:cNvCxnSpPr>
            <a:cxnSpLocks/>
          </p:cNvCxnSpPr>
          <p:nvPr/>
        </p:nvCxnSpPr>
        <p:spPr>
          <a:xfrm>
            <a:off x="7152463" y="2717268"/>
            <a:ext cx="277364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F0D73380-D05C-4803-B614-0569887FBBC2}"/>
                  </a:ext>
                </a:extLst>
              </p:cNvPr>
              <p:cNvSpPr txBox="1"/>
              <p:nvPr/>
            </p:nvSpPr>
            <p:spPr>
              <a:xfrm>
                <a:off x="7142305" y="2146447"/>
                <a:ext cx="2893660" cy="4448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𝑧</m:t>
                              </m:r>
                            </m:e>
                          </m:acc>
                        </m:e>
                        <m:sup>
                          <m:r>
                            <a:rPr lang="en-US" altLang="zh-TW" sz="2800" i="1">
                              <a:latin typeface="Cambria Math" panose="02040503050406030204" pitchFamily="18" charset="0"/>
                            </a:rPr>
                            <m:t>𝑖</m:t>
                          </m:r>
                        </m:sup>
                      </m:sSup>
                      <m:r>
                        <a:rPr lang="en-US" altLang="zh-TW" sz="2800" i="1">
                          <a:latin typeface="Cambria Math" panose="02040503050406030204" pitchFamily="18" charset="0"/>
                        </a:rPr>
                        <m:t>=</m:t>
                      </m:r>
                      <m:r>
                        <a:rPr lang="zh-TW" altLang="en-US" sz="2800" i="1">
                          <a:latin typeface="Cambria Math" panose="02040503050406030204" pitchFamily="18" charset="0"/>
                        </a:rPr>
                        <m:t>𝛾</m:t>
                      </m:r>
                      <m:r>
                        <a:rPr lang="zh-TW" altLang="en-US" sz="2800" i="1">
                          <a:latin typeface="Cambria Math" panose="02040503050406030204" pitchFamily="18" charset="0"/>
                        </a:rPr>
                        <m:t>⨀</m:t>
                      </m:r>
                      <m:sSup>
                        <m:sSupPr>
                          <m:ctrlPr>
                            <a:rPr lang="en-US" altLang="zh-TW" sz="2800" i="1">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𝑧</m:t>
                              </m:r>
                            </m:e>
                          </m:acc>
                        </m:e>
                        <m:sup>
                          <m:r>
                            <a:rPr lang="en-US" altLang="zh-TW" sz="2800" i="1">
                              <a:latin typeface="Cambria Math" panose="02040503050406030204" pitchFamily="18" charset="0"/>
                            </a:rPr>
                            <m:t>𝑖</m:t>
                          </m:r>
                        </m:sup>
                      </m:sSup>
                      <m:r>
                        <a:rPr lang="en-US" altLang="zh-TW" sz="2800" i="1">
                          <a:latin typeface="Cambria Math" panose="02040503050406030204" pitchFamily="18" charset="0"/>
                        </a:rPr>
                        <m:t>+</m:t>
                      </m:r>
                      <m:r>
                        <a:rPr lang="zh-TW" altLang="en-US" sz="2800" i="1">
                          <a:latin typeface="Cambria Math" panose="02040503050406030204" pitchFamily="18" charset="0"/>
                        </a:rPr>
                        <m:t>𝛽</m:t>
                      </m:r>
                    </m:oMath>
                  </m:oMathPara>
                </a14:m>
                <a:endParaRPr lang="zh-TW" altLang="en-US" sz="2800" dirty="0"/>
              </a:p>
            </p:txBody>
          </p:sp>
        </mc:Choice>
        <mc:Fallback xmlns="">
          <p:sp>
            <p:nvSpPr>
              <p:cNvPr id="25" name="文字方塊 24">
                <a:extLst>
                  <a:ext uri="{FF2B5EF4-FFF2-40B4-BE49-F238E27FC236}">
                    <a16:creationId xmlns:a16="http://schemas.microsoft.com/office/drawing/2014/main" id="{F0D73380-D05C-4803-B614-0569887FBBC2}"/>
                  </a:ext>
                </a:extLst>
              </p:cNvPr>
              <p:cNvSpPr txBox="1">
                <a:spLocks noRot="1" noChangeAspect="1" noMove="1" noResize="1" noEditPoints="1" noAdjustHandles="1" noChangeArrowheads="1" noChangeShapeType="1" noTextEdit="1"/>
              </p:cNvSpPr>
              <p:nvPr/>
            </p:nvSpPr>
            <p:spPr>
              <a:xfrm>
                <a:off x="7142305" y="2146447"/>
                <a:ext cx="2893660" cy="44480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F4CAC204-9543-4023-AC71-C766F428EFFD}"/>
                  </a:ext>
                </a:extLst>
              </p:cNvPr>
              <p:cNvSpPr txBox="1"/>
              <p:nvPr/>
            </p:nvSpPr>
            <p:spPr>
              <a:xfrm>
                <a:off x="4898659" y="1916833"/>
                <a:ext cx="1586460" cy="7349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𝑧</m:t>
                          </m:r>
                        </m:e>
                      </m:acc>
                      <m:r>
                        <a:rPr lang="en-US" altLang="zh-TW" sz="2800" i="1">
                          <a:latin typeface="Cambria Math" panose="02040503050406030204" pitchFamily="18" charset="0"/>
                        </a:rPr>
                        <m:t>=</m:t>
                      </m:r>
                      <m:f>
                        <m:fPr>
                          <m:ctrlPr>
                            <a:rPr lang="en-US" altLang="zh-TW" sz="2800" i="1">
                              <a:latin typeface="Cambria Math" panose="02040503050406030204" pitchFamily="18" charset="0"/>
                            </a:rPr>
                          </m:ctrlPr>
                        </m:fPr>
                        <m:num>
                          <m:r>
                            <a:rPr lang="en-US" altLang="zh-TW" sz="2800" i="1">
                              <a:latin typeface="Cambria Math" panose="02040503050406030204" pitchFamily="18" charset="0"/>
                            </a:rPr>
                            <m:t>𝑧</m:t>
                          </m:r>
                          <m:r>
                            <a:rPr lang="en-US" altLang="zh-TW" sz="2800" i="1">
                              <a:latin typeface="Cambria Math" panose="02040503050406030204" pitchFamily="18" charset="0"/>
                            </a:rPr>
                            <m:t>−</m:t>
                          </m:r>
                          <m:r>
                            <a:rPr lang="zh-TW" altLang="en-US" sz="2800" i="1">
                              <a:latin typeface="Cambria Math" panose="02040503050406030204" pitchFamily="18" charset="0"/>
                            </a:rPr>
                            <m:t>𝜇</m:t>
                          </m:r>
                        </m:num>
                        <m:den>
                          <m:r>
                            <a:rPr lang="zh-TW" altLang="en-US" sz="2800" i="1">
                              <a:latin typeface="Cambria Math" panose="02040503050406030204" pitchFamily="18" charset="0"/>
                            </a:rPr>
                            <m:t>𝜎</m:t>
                          </m:r>
                        </m:den>
                      </m:f>
                    </m:oMath>
                  </m:oMathPara>
                </a14:m>
                <a:endParaRPr lang="zh-TW" altLang="en-US" sz="2800" dirty="0"/>
              </a:p>
            </p:txBody>
          </p:sp>
        </mc:Choice>
        <mc:Fallback xmlns="">
          <p:sp>
            <p:nvSpPr>
              <p:cNvPr id="26" name="文字方塊 25">
                <a:extLst>
                  <a:ext uri="{FF2B5EF4-FFF2-40B4-BE49-F238E27FC236}">
                    <a16:creationId xmlns:a16="http://schemas.microsoft.com/office/drawing/2014/main" id="{F4CAC204-9543-4023-AC71-C766F428EFFD}"/>
                  </a:ext>
                </a:extLst>
              </p:cNvPr>
              <p:cNvSpPr txBox="1">
                <a:spLocks noRot="1" noChangeAspect="1" noMove="1" noResize="1" noEditPoints="1" noAdjustHandles="1" noChangeArrowheads="1" noChangeShapeType="1" noTextEdit="1"/>
              </p:cNvSpPr>
              <p:nvPr/>
            </p:nvSpPr>
            <p:spPr>
              <a:xfrm>
                <a:off x="4898659" y="1916833"/>
                <a:ext cx="1586460" cy="73494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C69D8BAF-F843-474B-95A3-43732686E373}"/>
                  </a:ext>
                </a:extLst>
              </p:cNvPr>
              <p:cNvSpPr txBox="1"/>
              <p:nvPr/>
            </p:nvSpPr>
            <p:spPr>
              <a:xfrm>
                <a:off x="4648782" y="3348372"/>
                <a:ext cx="2644659" cy="461665"/>
              </a:xfrm>
              <a:prstGeom prst="rect">
                <a:avLst/>
              </a:prstGeom>
              <a:noFill/>
            </p:spPr>
            <p:txBody>
              <a:bodyPr wrap="square" rtlCol="0">
                <a:spAutoFit/>
              </a:bodyPr>
              <a:lstStyle/>
              <a:p>
                <a14:m>
                  <m:oMath xmlns:m="http://schemas.openxmlformats.org/officeDocument/2006/math">
                    <m:r>
                      <a:rPr lang="zh-TW" altLang="en-US" sz="2400" i="1">
                        <a:latin typeface="Cambria Math" panose="02040503050406030204" pitchFamily="18" charset="0"/>
                      </a:rPr>
                      <m:t>𝜇</m:t>
                    </m:r>
                  </m:oMath>
                </a14:m>
                <a:r>
                  <a:rPr lang="en-US" altLang="zh-TW" sz="2400" dirty="0"/>
                  <a:t>, </a:t>
                </a:r>
                <a14:m>
                  <m:oMath xmlns:m="http://schemas.openxmlformats.org/officeDocument/2006/math">
                    <m:r>
                      <a:rPr lang="zh-TW" altLang="en-US" sz="2400" i="1">
                        <a:latin typeface="Cambria Math" panose="02040503050406030204" pitchFamily="18" charset="0"/>
                      </a:rPr>
                      <m:t>𝜎</m:t>
                    </m:r>
                  </m:oMath>
                </a14:m>
                <a:r>
                  <a:rPr lang="zh-TW" altLang="en-US" sz="2400" dirty="0"/>
                  <a:t> </a:t>
                </a:r>
                <a:r>
                  <a:rPr lang="en-US" altLang="zh-TW" sz="2400" dirty="0"/>
                  <a:t>are from </a:t>
                </a:r>
                <a:r>
                  <a:rPr lang="en-US" altLang="zh-TW" sz="2400" b="1" i="1" u="sng" dirty="0"/>
                  <a:t>batch</a:t>
                </a:r>
                <a:endParaRPr lang="zh-TW" altLang="en-US" sz="2400" b="1" i="1" u="sng" dirty="0"/>
              </a:p>
            </p:txBody>
          </p:sp>
        </mc:Choice>
        <mc:Fallback xmlns="">
          <p:sp>
            <p:nvSpPr>
              <p:cNvPr id="33" name="文字方塊 32">
                <a:extLst>
                  <a:ext uri="{FF2B5EF4-FFF2-40B4-BE49-F238E27FC236}">
                    <a16:creationId xmlns:a16="http://schemas.microsoft.com/office/drawing/2014/main" id="{C69D8BAF-F843-474B-95A3-43732686E373}"/>
                  </a:ext>
                </a:extLst>
              </p:cNvPr>
              <p:cNvSpPr txBox="1">
                <a:spLocks noRot="1" noChangeAspect="1" noMove="1" noResize="1" noEditPoints="1" noAdjustHandles="1" noChangeArrowheads="1" noChangeShapeType="1" noTextEdit="1"/>
              </p:cNvSpPr>
              <p:nvPr/>
            </p:nvSpPr>
            <p:spPr>
              <a:xfrm>
                <a:off x="4648782" y="3348372"/>
                <a:ext cx="2644659" cy="461665"/>
              </a:xfrm>
              <a:prstGeom prst="rect">
                <a:avLst/>
              </a:prstGeom>
              <a:blipFill>
                <a:blip r:embed="rId10"/>
                <a:stretch>
                  <a:fillRect l="-957" t="-8108" r="-1914" b="-32432"/>
                </a:stretch>
              </a:blipFill>
            </p:spPr>
            <p:txBody>
              <a:bodyPr/>
              <a:lstStyle/>
              <a:p>
                <a:r>
                  <a:rPr lang="en-CY">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02354A69-24AC-4EE0-99C8-3C123D6B378E}"/>
                  </a:ext>
                </a:extLst>
              </p:cNvPr>
              <p:cNvSpPr txBox="1"/>
              <p:nvPr/>
            </p:nvSpPr>
            <p:spPr>
              <a:xfrm>
                <a:off x="7246364" y="3318083"/>
                <a:ext cx="2893659" cy="830997"/>
              </a:xfrm>
              <a:prstGeom prst="rect">
                <a:avLst/>
              </a:prstGeom>
              <a:noFill/>
            </p:spPr>
            <p:txBody>
              <a:bodyPr wrap="square" rtlCol="0">
                <a:spAutoFit/>
              </a:bodyPr>
              <a:lstStyle/>
              <a:p>
                <a14:m>
                  <m:oMath xmlns:m="http://schemas.openxmlformats.org/officeDocument/2006/math">
                    <m:r>
                      <a:rPr lang="zh-TW" altLang="en-US" sz="2400" i="1">
                        <a:latin typeface="Cambria Math" panose="02040503050406030204" pitchFamily="18" charset="0"/>
                      </a:rPr>
                      <m:t>𝛾</m:t>
                    </m:r>
                  </m:oMath>
                </a14:m>
                <a:r>
                  <a:rPr lang="en-US" altLang="zh-TW" sz="2400" dirty="0"/>
                  <a:t>, </a:t>
                </a:r>
                <a14:m>
                  <m:oMath xmlns:m="http://schemas.openxmlformats.org/officeDocument/2006/math">
                    <m:r>
                      <a:rPr lang="zh-TW" altLang="en-US" sz="2400" i="1">
                        <a:latin typeface="Cambria Math" panose="02040503050406030204" pitchFamily="18" charset="0"/>
                      </a:rPr>
                      <m:t>𝛽</m:t>
                    </m:r>
                  </m:oMath>
                </a14:m>
                <a:r>
                  <a:rPr lang="en-US" altLang="zh-TW" sz="2400" dirty="0"/>
                  <a:t> are network parameters</a:t>
                </a:r>
                <a:endParaRPr lang="zh-TW" altLang="en-US" sz="2400" dirty="0"/>
              </a:p>
            </p:txBody>
          </p:sp>
        </mc:Choice>
        <mc:Fallback xmlns="">
          <p:sp>
            <p:nvSpPr>
              <p:cNvPr id="34" name="文字方塊 33">
                <a:extLst>
                  <a:ext uri="{FF2B5EF4-FFF2-40B4-BE49-F238E27FC236}">
                    <a16:creationId xmlns:a16="http://schemas.microsoft.com/office/drawing/2014/main" id="{02354A69-24AC-4EE0-99C8-3C123D6B378E}"/>
                  </a:ext>
                </a:extLst>
              </p:cNvPr>
              <p:cNvSpPr txBox="1">
                <a:spLocks noRot="1" noChangeAspect="1" noMove="1" noResize="1" noEditPoints="1" noAdjustHandles="1" noChangeArrowheads="1" noChangeShapeType="1" noTextEdit="1"/>
              </p:cNvSpPr>
              <p:nvPr/>
            </p:nvSpPr>
            <p:spPr>
              <a:xfrm>
                <a:off x="7246364" y="3318083"/>
                <a:ext cx="2893659" cy="830997"/>
              </a:xfrm>
              <a:prstGeom prst="rect">
                <a:avLst/>
              </a:prstGeom>
              <a:blipFill>
                <a:blip r:embed="rId11"/>
                <a:stretch>
                  <a:fillRect l="-3057" t="-4545" b="-15152"/>
                </a:stretch>
              </a:blipFill>
            </p:spPr>
            <p:txBody>
              <a:bodyPr/>
              <a:lstStyle/>
              <a:p>
                <a:r>
                  <a:rPr lang="en-CY">
                    <a:noFill/>
                  </a:rPr>
                  <a:t> </a:t>
                </a:r>
              </a:p>
            </p:txBody>
          </p:sp>
        </mc:Fallback>
      </mc:AlternateContent>
      <p:sp>
        <p:nvSpPr>
          <p:cNvPr id="35" name="文字方塊 34">
            <a:extLst>
              <a:ext uri="{FF2B5EF4-FFF2-40B4-BE49-F238E27FC236}">
                <a16:creationId xmlns:a16="http://schemas.microsoft.com/office/drawing/2014/main" id="{FABAB90C-970E-412D-844D-3C0DF3D93E9D}"/>
              </a:ext>
            </a:extLst>
          </p:cNvPr>
          <p:cNvSpPr txBox="1"/>
          <p:nvPr/>
        </p:nvSpPr>
        <p:spPr>
          <a:xfrm>
            <a:off x="839416" y="4076028"/>
            <a:ext cx="7905024" cy="461665"/>
          </a:xfrm>
          <a:prstGeom prst="rect">
            <a:avLst/>
          </a:prstGeom>
          <a:noFill/>
        </p:spPr>
        <p:txBody>
          <a:bodyPr wrap="square" rtlCol="0">
            <a:spAutoFit/>
          </a:bodyPr>
          <a:lstStyle/>
          <a:p>
            <a:r>
              <a:rPr lang="en-US" altLang="zh-TW" sz="2400" dirty="0"/>
              <a:t>We do not have </a:t>
            </a:r>
            <a:r>
              <a:rPr lang="en-US" altLang="zh-TW" sz="2400" b="1" i="1" u="sng" dirty="0"/>
              <a:t>batch</a:t>
            </a:r>
            <a:r>
              <a:rPr lang="en-US" altLang="zh-TW" sz="2400" dirty="0"/>
              <a:t> at testing stage.</a:t>
            </a:r>
            <a:endParaRPr lang="zh-TW" altLang="en-US" sz="2400" dirty="0"/>
          </a:p>
        </p:txBody>
      </p:sp>
      <p:sp>
        <p:nvSpPr>
          <p:cNvPr id="36" name="文字方塊 35">
            <a:extLst>
              <a:ext uri="{FF2B5EF4-FFF2-40B4-BE49-F238E27FC236}">
                <a16:creationId xmlns:a16="http://schemas.microsoft.com/office/drawing/2014/main" id="{6D83FF68-DF80-44EF-8936-6431E24E873C}"/>
              </a:ext>
            </a:extLst>
          </p:cNvPr>
          <p:cNvSpPr txBox="1"/>
          <p:nvPr/>
        </p:nvSpPr>
        <p:spPr>
          <a:xfrm>
            <a:off x="876402" y="4545927"/>
            <a:ext cx="5198866" cy="461665"/>
          </a:xfrm>
          <a:prstGeom prst="rect">
            <a:avLst/>
          </a:prstGeom>
          <a:noFill/>
        </p:spPr>
        <p:txBody>
          <a:bodyPr wrap="square" rtlCol="0">
            <a:spAutoFit/>
          </a:bodyPr>
          <a:lstStyle/>
          <a:p>
            <a:r>
              <a:rPr lang="en-US" altLang="zh-TW" sz="2400" dirty="0"/>
              <a:t>Ideal solution:</a:t>
            </a:r>
            <a:endParaRPr lang="zh-TW" altLang="en-US" sz="2400" dirty="0"/>
          </a:p>
        </p:txBody>
      </p:sp>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E0B8693A-5366-48E9-9DFF-FCA9B9E7B22B}"/>
                  </a:ext>
                </a:extLst>
              </p:cNvPr>
              <p:cNvSpPr txBox="1"/>
              <p:nvPr/>
            </p:nvSpPr>
            <p:spPr>
              <a:xfrm>
                <a:off x="1214186" y="4924753"/>
                <a:ext cx="8269560" cy="461665"/>
              </a:xfrm>
              <a:prstGeom prst="rect">
                <a:avLst/>
              </a:prstGeom>
              <a:noFill/>
            </p:spPr>
            <p:txBody>
              <a:bodyPr wrap="square" rtlCol="0">
                <a:spAutoFit/>
              </a:bodyPr>
              <a:lstStyle/>
              <a:p>
                <a:r>
                  <a:rPr lang="en-US" altLang="zh-TW" sz="2400" dirty="0"/>
                  <a:t>Computing </a:t>
                </a:r>
                <a14:m>
                  <m:oMath xmlns:m="http://schemas.openxmlformats.org/officeDocument/2006/math">
                    <m:r>
                      <a:rPr lang="zh-TW" altLang="en-US" sz="2400" i="1">
                        <a:latin typeface="Cambria Math" panose="02040503050406030204" pitchFamily="18" charset="0"/>
                      </a:rPr>
                      <m:t>𝜇</m:t>
                    </m:r>
                  </m:oMath>
                </a14:m>
                <a:r>
                  <a:rPr lang="en-US" altLang="zh-TW" sz="2400" dirty="0"/>
                  <a:t> and </a:t>
                </a:r>
                <a14:m>
                  <m:oMath xmlns:m="http://schemas.openxmlformats.org/officeDocument/2006/math">
                    <m:r>
                      <a:rPr lang="zh-TW" altLang="en-US" sz="2400" i="1">
                        <a:latin typeface="Cambria Math" panose="02040503050406030204" pitchFamily="18" charset="0"/>
                      </a:rPr>
                      <m:t>𝜎</m:t>
                    </m:r>
                  </m:oMath>
                </a14:m>
                <a:r>
                  <a:rPr lang="en-US" altLang="zh-TW" sz="2400" dirty="0"/>
                  <a:t> using the whole training dataset.</a:t>
                </a:r>
                <a:endParaRPr lang="zh-TW" altLang="en-US" sz="2400" dirty="0"/>
              </a:p>
            </p:txBody>
          </p:sp>
        </mc:Choice>
        <mc:Fallback xmlns="">
          <p:sp>
            <p:nvSpPr>
              <p:cNvPr id="37" name="文字方塊 36">
                <a:extLst>
                  <a:ext uri="{FF2B5EF4-FFF2-40B4-BE49-F238E27FC236}">
                    <a16:creationId xmlns:a16="http://schemas.microsoft.com/office/drawing/2014/main" id="{E0B8693A-5366-48E9-9DFF-FCA9B9E7B22B}"/>
                  </a:ext>
                </a:extLst>
              </p:cNvPr>
              <p:cNvSpPr txBox="1">
                <a:spLocks noRot="1" noChangeAspect="1" noMove="1" noResize="1" noEditPoints="1" noAdjustHandles="1" noChangeArrowheads="1" noChangeShapeType="1" noTextEdit="1"/>
              </p:cNvSpPr>
              <p:nvPr/>
            </p:nvSpPr>
            <p:spPr>
              <a:xfrm>
                <a:off x="1214186" y="4924753"/>
                <a:ext cx="8269560" cy="461665"/>
              </a:xfrm>
              <a:prstGeom prst="rect">
                <a:avLst/>
              </a:prstGeom>
              <a:blipFill>
                <a:blip r:embed="rId12"/>
                <a:stretch>
                  <a:fillRect l="-1227" t="-7895" b="-26316"/>
                </a:stretch>
              </a:blipFill>
            </p:spPr>
            <p:txBody>
              <a:bodyPr/>
              <a:lstStyle/>
              <a:p>
                <a:r>
                  <a:rPr lang="en-CY">
                    <a:noFill/>
                  </a:rPr>
                  <a:t> </a:t>
                </a:r>
              </a:p>
            </p:txBody>
          </p:sp>
        </mc:Fallback>
      </mc:AlternateContent>
      <p:sp>
        <p:nvSpPr>
          <p:cNvPr id="38" name="文字方塊 37">
            <a:extLst>
              <a:ext uri="{FF2B5EF4-FFF2-40B4-BE49-F238E27FC236}">
                <a16:creationId xmlns:a16="http://schemas.microsoft.com/office/drawing/2014/main" id="{B6789D8C-95AA-4A09-ACA3-9C356BC3DC8A}"/>
              </a:ext>
            </a:extLst>
          </p:cNvPr>
          <p:cNvSpPr txBox="1"/>
          <p:nvPr/>
        </p:nvSpPr>
        <p:spPr>
          <a:xfrm>
            <a:off x="839416" y="5315521"/>
            <a:ext cx="5198866" cy="461665"/>
          </a:xfrm>
          <a:prstGeom prst="rect">
            <a:avLst/>
          </a:prstGeom>
          <a:noFill/>
        </p:spPr>
        <p:txBody>
          <a:bodyPr wrap="square" rtlCol="0">
            <a:spAutoFit/>
          </a:bodyPr>
          <a:lstStyle/>
          <a:p>
            <a:r>
              <a:rPr lang="en-US" altLang="zh-TW" sz="2400" dirty="0"/>
              <a:t>Practical solution:</a:t>
            </a:r>
            <a:endParaRPr lang="zh-TW" altLang="en-US" sz="2400" dirty="0"/>
          </a:p>
        </p:txBody>
      </p:sp>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B24A5CAA-35F3-4925-9DCE-F3097B51F24C}"/>
                  </a:ext>
                </a:extLst>
              </p:cNvPr>
              <p:cNvSpPr txBox="1"/>
              <p:nvPr/>
            </p:nvSpPr>
            <p:spPr>
              <a:xfrm>
                <a:off x="1213548" y="5694347"/>
                <a:ext cx="8451048" cy="830997"/>
              </a:xfrm>
              <a:prstGeom prst="rect">
                <a:avLst/>
              </a:prstGeom>
              <a:noFill/>
            </p:spPr>
            <p:txBody>
              <a:bodyPr wrap="square" rtlCol="0">
                <a:spAutoFit/>
              </a:bodyPr>
              <a:lstStyle/>
              <a:p>
                <a:r>
                  <a:rPr lang="en-US" altLang="zh-TW" sz="2400" u="sng" dirty="0"/>
                  <a:t>Computing the moving average of </a:t>
                </a:r>
                <a14:m>
                  <m:oMath xmlns:m="http://schemas.openxmlformats.org/officeDocument/2006/math">
                    <m:r>
                      <a:rPr lang="zh-TW" altLang="en-US" sz="2400" i="1" u="sng">
                        <a:latin typeface="Cambria Math" panose="02040503050406030204" pitchFamily="18" charset="0"/>
                      </a:rPr>
                      <m:t>𝜇</m:t>
                    </m:r>
                  </m:oMath>
                </a14:m>
                <a:r>
                  <a:rPr lang="en-US" altLang="zh-TW" sz="2400" u="sng" dirty="0"/>
                  <a:t> and </a:t>
                </a:r>
                <a14:m>
                  <m:oMath xmlns:m="http://schemas.openxmlformats.org/officeDocument/2006/math">
                    <m:r>
                      <a:rPr lang="zh-TW" altLang="en-US" sz="2400" i="1" u="sng">
                        <a:latin typeface="Cambria Math" panose="02040503050406030204" pitchFamily="18" charset="0"/>
                      </a:rPr>
                      <m:t>𝜎</m:t>
                    </m:r>
                  </m:oMath>
                </a14:m>
                <a:r>
                  <a:rPr lang="en-US" altLang="zh-TW" sz="2400" u="sng" dirty="0"/>
                  <a:t> of the batches during training.</a:t>
                </a:r>
                <a:endParaRPr lang="zh-TW" altLang="en-US" sz="2400" u="sng" dirty="0"/>
              </a:p>
            </p:txBody>
          </p:sp>
        </mc:Choice>
        <mc:Fallback xmlns="">
          <p:sp>
            <p:nvSpPr>
              <p:cNvPr id="39" name="文字方塊 38">
                <a:extLst>
                  <a:ext uri="{FF2B5EF4-FFF2-40B4-BE49-F238E27FC236}">
                    <a16:creationId xmlns:a16="http://schemas.microsoft.com/office/drawing/2014/main" id="{B24A5CAA-35F3-4925-9DCE-F3097B51F24C}"/>
                  </a:ext>
                </a:extLst>
              </p:cNvPr>
              <p:cNvSpPr txBox="1">
                <a:spLocks noRot="1" noChangeAspect="1" noMove="1" noResize="1" noEditPoints="1" noAdjustHandles="1" noChangeArrowheads="1" noChangeShapeType="1" noTextEdit="1"/>
              </p:cNvSpPr>
              <p:nvPr/>
            </p:nvSpPr>
            <p:spPr>
              <a:xfrm>
                <a:off x="1213548" y="5694347"/>
                <a:ext cx="8451048" cy="830997"/>
              </a:xfrm>
              <a:prstGeom prst="rect">
                <a:avLst/>
              </a:prstGeom>
              <a:blipFill>
                <a:blip r:embed="rId13"/>
                <a:stretch>
                  <a:fillRect l="-1201" t="-4545" b="-15152"/>
                </a:stretch>
              </a:blipFill>
            </p:spPr>
            <p:txBody>
              <a:bodyPr/>
              <a:lstStyle/>
              <a:p>
                <a:r>
                  <a:rPr lang="en-CY">
                    <a:noFill/>
                  </a:rPr>
                  <a:t> </a:t>
                </a:r>
              </a:p>
            </p:txBody>
          </p:sp>
        </mc:Fallback>
      </mc:AlternateContent>
      <p:grpSp>
        <p:nvGrpSpPr>
          <p:cNvPr id="42" name="Group 41">
            <a:extLst>
              <a:ext uri="{FF2B5EF4-FFF2-40B4-BE49-F238E27FC236}">
                <a16:creationId xmlns:a16="http://schemas.microsoft.com/office/drawing/2014/main" id="{2E062384-766E-43F2-9BFC-23B3B83C8AC6}"/>
              </a:ext>
            </a:extLst>
          </p:cNvPr>
          <p:cNvGrpSpPr/>
          <p:nvPr/>
        </p:nvGrpSpPr>
        <p:grpSpPr>
          <a:xfrm>
            <a:off x="7731879" y="37066"/>
            <a:ext cx="3366074" cy="2041455"/>
            <a:chOff x="5628461" y="232124"/>
            <a:chExt cx="3366074" cy="2041455"/>
          </a:xfrm>
        </p:grpSpPr>
        <p:grpSp>
          <p:nvGrpSpPr>
            <p:cNvPr id="43" name="群組 29">
              <a:extLst>
                <a:ext uri="{FF2B5EF4-FFF2-40B4-BE49-F238E27FC236}">
                  <a16:creationId xmlns:a16="http://schemas.microsoft.com/office/drawing/2014/main" id="{BF74C217-8D8F-4EC1-9DBE-888721BE2627}"/>
                </a:ext>
              </a:extLst>
            </p:cNvPr>
            <p:cNvGrpSpPr/>
            <p:nvPr/>
          </p:nvGrpSpPr>
          <p:grpSpPr>
            <a:xfrm>
              <a:off x="5628461" y="232124"/>
              <a:ext cx="3366074" cy="2041455"/>
              <a:chOff x="5628461" y="232124"/>
              <a:chExt cx="3366074" cy="2041455"/>
            </a:xfrm>
          </p:grpSpPr>
          <p:cxnSp>
            <p:nvCxnSpPr>
              <p:cNvPr id="50" name="直線單箭頭接點 4">
                <a:extLst>
                  <a:ext uri="{FF2B5EF4-FFF2-40B4-BE49-F238E27FC236}">
                    <a16:creationId xmlns:a16="http://schemas.microsoft.com/office/drawing/2014/main" id="{E1A13CAE-3840-43B6-BB78-E37BB63071D9}"/>
                  </a:ext>
                </a:extLst>
              </p:cNvPr>
              <p:cNvCxnSpPr/>
              <p:nvPr/>
            </p:nvCxnSpPr>
            <p:spPr>
              <a:xfrm>
                <a:off x="5890683" y="1825625"/>
                <a:ext cx="26212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26">
                <a:extLst>
                  <a:ext uri="{FF2B5EF4-FFF2-40B4-BE49-F238E27FC236}">
                    <a16:creationId xmlns:a16="http://schemas.microsoft.com/office/drawing/2014/main" id="{EB997DE4-2DF4-4324-98B1-E06A4F5F37B8}"/>
                  </a:ext>
                </a:extLst>
              </p:cNvPr>
              <p:cNvCxnSpPr>
                <a:cxnSpLocks/>
              </p:cNvCxnSpPr>
              <p:nvPr/>
            </p:nvCxnSpPr>
            <p:spPr>
              <a:xfrm flipV="1">
                <a:off x="6274432" y="232124"/>
                <a:ext cx="0" cy="19114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字方塊 6">
                <a:extLst>
                  <a:ext uri="{FF2B5EF4-FFF2-40B4-BE49-F238E27FC236}">
                    <a16:creationId xmlns:a16="http://schemas.microsoft.com/office/drawing/2014/main" id="{58D0224F-5912-4660-A2DD-90CB99B34691}"/>
                  </a:ext>
                </a:extLst>
              </p:cNvPr>
              <p:cNvSpPr txBox="1"/>
              <p:nvPr/>
            </p:nvSpPr>
            <p:spPr>
              <a:xfrm>
                <a:off x="5628461" y="235208"/>
                <a:ext cx="732794" cy="400110"/>
              </a:xfrm>
              <a:prstGeom prst="rect">
                <a:avLst/>
              </a:prstGeom>
              <a:noFill/>
            </p:spPr>
            <p:txBody>
              <a:bodyPr wrap="square" rtlCol="0">
                <a:spAutoFit/>
              </a:bodyPr>
              <a:lstStyle/>
              <a:p>
                <a:r>
                  <a:rPr lang="en-US" altLang="zh-TW" sz="2000" dirty="0" err="1">
                    <a:latin typeface="Calibri" panose="020F0502020204030204" pitchFamily="34" charset="0"/>
                    <a:cs typeface="Calibri" panose="020F0502020204030204" pitchFamily="34" charset="0"/>
                  </a:rPr>
                  <a:t>Acc</a:t>
                </a:r>
                <a:endParaRPr lang="zh-TW" altLang="en-US" sz="2000" dirty="0">
                  <a:latin typeface="Calibri" panose="020F0502020204030204" pitchFamily="34" charset="0"/>
                  <a:cs typeface="Calibri" panose="020F0502020204030204" pitchFamily="34" charset="0"/>
                </a:endParaRPr>
              </a:p>
            </p:txBody>
          </p:sp>
          <p:sp>
            <p:nvSpPr>
              <p:cNvPr id="53" name="文字方塊 27">
                <a:extLst>
                  <a:ext uri="{FF2B5EF4-FFF2-40B4-BE49-F238E27FC236}">
                    <a16:creationId xmlns:a16="http://schemas.microsoft.com/office/drawing/2014/main" id="{91D5E951-0138-4962-B90B-1B2F626A55E4}"/>
                  </a:ext>
                </a:extLst>
              </p:cNvPr>
              <p:cNvSpPr txBox="1"/>
              <p:nvPr/>
            </p:nvSpPr>
            <p:spPr>
              <a:xfrm>
                <a:off x="7340178" y="1873469"/>
                <a:ext cx="1654357" cy="400110"/>
              </a:xfrm>
              <a:prstGeom prst="rect">
                <a:avLst/>
              </a:prstGeom>
              <a:noFill/>
            </p:spPr>
            <p:txBody>
              <a:bodyPr wrap="square" rtlCol="0">
                <a:spAutoFit/>
              </a:bodyPr>
              <a:lstStyle/>
              <a:p>
                <a:r>
                  <a:rPr lang="en-US" altLang="zh-TW" sz="2000" dirty="0">
                    <a:latin typeface="Calibri" panose="020F0502020204030204" pitchFamily="34" charset="0"/>
                    <a:cs typeface="Calibri" panose="020F0502020204030204" pitchFamily="34" charset="0"/>
                  </a:rPr>
                  <a:t>Updates</a:t>
                </a:r>
                <a:endParaRPr lang="zh-TW" altLang="en-US" sz="2000" dirty="0">
                  <a:latin typeface="Calibri" panose="020F0502020204030204" pitchFamily="34" charset="0"/>
                  <a:cs typeface="Calibri" panose="020F0502020204030204" pitchFamily="34" charset="0"/>
                </a:endParaRPr>
              </a:p>
            </p:txBody>
          </p:sp>
          <p:sp>
            <p:nvSpPr>
              <p:cNvPr id="54" name="手繪多邊形: 圖案 8">
                <a:extLst>
                  <a:ext uri="{FF2B5EF4-FFF2-40B4-BE49-F238E27FC236}">
                    <a16:creationId xmlns:a16="http://schemas.microsoft.com/office/drawing/2014/main" id="{D5B71A1F-4091-41A8-8E14-FFBAD6FD9588}"/>
                  </a:ext>
                </a:extLst>
              </p:cNvPr>
              <p:cNvSpPr/>
              <p:nvPr/>
            </p:nvSpPr>
            <p:spPr>
              <a:xfrm>
                <a:off x="6445770" y="571209"/>
                <a:ext cx="1993692" cy="1152660"/>
              </a:xfrm>
              <a:custGeom>
                <a:avLst/>
                <a:gdLst>
                  <a:gd name="connsiteX0" fmla="*/ 0 w 1993692"/>
                  <a:gd name="connsiteY0" fmla="*/ 1152660 h 1152660"/>
                  <a:gd name="connsiteX1" fmla="*/ 434715 w 1993692"/>
                  <a:gd name="connsiteY1" fmla="*/ 373171 h 1152660"/>
                  <a:gd name="connsiteX2" fmla="*/ 809469 w 1993692"/>
                  <a:gd name="connsiteY2" fmla="*/ 43388 h 1152660"/>
                  <a:gd name="connsiteX3" fmla="*/ 1993692 w 1993692"/>
                  <a:gd name="connsiteY3" fmla="*/ 13407 h 1152660"/>
                </a:gdLst>
                <a:ahLst/>
                <a:cxnLst>
                  <a:cxn ang="0">
                    <a:pos x="connsiteX0" y="connsiteY0"/>
                  </a:cxn>
                  <a:cxn ang="0">
                    <a:pos x="connsiteX1" y="connsiteY1"/>
                  </a:cxn>
                  <a:cxn ang="0">
                    <a:pos x="connsiteX2" y="connsiteY2"/>
                  </a:cxn>
                  <a:cxn ang="0">
                    <a:pos x="connsiteX3" y="connsiteY3"/>
                  </a:cxn>
                </a:cxnLst>
                <a:rect l="l" t="t" r="r" b="b"/>
                <a:pathLst>
                  <a:path w="1993692" h="1152660">
                    <a:moveTo>
                      <a:pt x="0" y="1152660"/>
                    </a:moveTo>
                    <a:cubicBezTo>
                      <a:pt x="149902" y="855355"/>
                      <a:pt x="299804" y="558050"/>
                      <a:pt x="434715" y="373171"/>
                    </a:cubicBezTo>
                    <a:cubicBezTo>
                      <a:pt x="569626" y="188292"/>
                      <a:pt x="549640" y="103349"/>
                      <a:pt x="809469" y="43388"/>
                    </a:cubicBezTo>
                    <a:cubicBezTo>
                      <a:pt x="1069298" y="-16573"/>
                      <a:pt x="1531495" y="-1583"/>
                      <a:pt x="1993692" y="1340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44" name="文字方塊 9">
                  <a:extLst>
                    <a:ext uri="{FF2B5EF4-FFF2-40B4-BE49-F238E27FC236}">
                      <a16:creationId xmlns:a16="http://schemas.microsoft.com/office/drawing/2014/main" id="{4E896682-B2F2-4A0F-A826-BBEF377ADD6B}"/>
                    </a:ext>
                  </a:extLst>
                </p:cNvPr>
                <p:cNvSpPr txBox="1"/>
                <p:nvPr/>
              </p:nvSpPr>
              <p:spPr>
                <a:xfrm>
                  <a:off x="6967447" y="1370175"/>
                  <a:ext cx="3727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𝜇</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44" name="文字方塊 9">
                  <a:extLst>
                    <a:ext uri="{FF2B5EF4-FFF2-40B4-BE49-F238E27FC236}">
                      <a16:creationId xmlns:a16="http://schemas.microsoft.com/office/drawing/2014/main" id="{4E896682-B2F2-4A0F-A826-BBEF377ADD6B}"/>
                    </a:ext>
                  </a:extLst>
                </p:cNvPr>
                <p:cNvSpPr txBox="1">
                  <a:spLocks noRot="1" noChangeAspect="1" noMove="1" noResize="1" noEditPoints="1" noAdjustHandles="1" noChangeArrowheads="1" noChangeShapeType="1" noTextEdit="1"/>
                </p:cNvSpPr>
                <p:nvPr/>
              </p:nvSpPr>
              <p:spPr>
                <a:xfrm>
                  <a:off x="6967447" y="1370175"/>
                  <a:ext cx="372731" cy="369332"/>
                </a:xfrm>
                <a:prstGeom prst="rect">
                  <a:avLst/>
                </a:prstGeom>
                <a:blipFill>
                  <a:blip r:embed="rId14"/>
                  <a:stretch>
                    <a:fillRect l="-18033" r="-6557"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5" name="文字方塊 30">
                  <a:extLst>
                    <a:ext uri="{FF2B5EF4-FFF2-40B4-BE49-F238E27FC236}">
                      <a16:creationId xmlns:a16="http://schemas.microsoft.com/office/drawing/2014/main" id="{F9E18D8B-BB31-4415-ADA2-44F40BD956F9}"/>
                    </a:ext>
                  </a:extLst>
                </p:cNvPr>
                <p:cNvSpPr txBox="1"/>
                <p:nvPr/>
              </p:nvSpPr>
              <p:spPr>
                <a:xfrm>
                  <a:off x="7442616" y="1040503"/>
                  <a:ext cx="63241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𝜇</m:t>
                            </m:r>
                          </m:e>
                          <m:sub>
                            <m:r>
                              <a:rPr lang="en-US" altLang="zh-TW" sz="2400" i="1">
                                <a:latin typeface="Cambria Math" panose="02040503050406030204" pitchFamily="18" charset="0"/>
                              </a:rPr>
                              <m:t>100</m:t>
                            </m:r>
                          </m:sub>
                        </m:sSub>
                      </m:oMath>
                    </m:oMathPara>
                  </a14:m>
                  <a:endParaRPr lang="zh-TW" altLang="en-US" sz="2400" dirty="0"/>
                </a:p>
              </p:txBody>
            </p:sp>
          </mc:Choice>
          <mc:Fallback xmlns="">
            <p:sp>
              <p:nvSpPr>
                <p:cNvPr id="45" name="文字方塊 30">
                  <a:extLst>
                    <a:ext uri="{FF2B5EF4-FFF2-40B4-BE49-F238E27FC236}">
                      <a16:creationId xmlns:a16="http://schemas.microsoft.com/office/drawing/2014/main" id="{F9E18D8B-BB31-4415-ADA2-44F40BD956F9}"/>
                    </a:ext>
                  </a:extLst>
                </p:cNvPr>
                <p:cNvSpPr txBox="1">
                  <a:spLocks noRot="1" noChangeAspect="1" noMove="1" noResize="1" noEditPoints="1" noAdjustHandles="1" noChangeArrowheads="1" noChangeShapeType="1" noTextEdit="1"/>
                </p:cNvSpPr>
                <p:nvPr/>
              </p:nvSpPr>
              <p:spPr>
                <a:xfrm>
                  <a:off x="7442616" y="1040503"/>
                  <a:ext cx="632417" cy="369332"/>
                </a:xfrm>
                <a:prstGeom prst="rect">
                  <a:avLst/>
                </a:prstGeom>
                <a:blipFill>
                  <a:blip r:embed="rId15"/>
                  <a:stretch>
                    <a:fillRect l="-11538" r="-2885"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6" name="文字方塊 31">
                  <a:extLst>
                    <a:ext uri="{FF2B5EF4-FFF2-40B4-BE49-F238E27FC236}">
                      <a16:creationId xmlns:a16="http://schemas.microsoft.com/office/drawing/2014/main" id="{FF16EF91-D0E6-4628-A07A-BF9F877F27E4}"/>
                    </a:ext>
                  </a:extLst>
                </p:cNvPr>
                <p:cNvSpPr txBox="1"/>
                <p:nvPr/>
              </p:nvSpPr>
              <p:spPr>
                <a:xfrm>
                  <a:off x="8236083" y="856862"/>
                  <a:ext cx="6395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𝜇</m:t>
                            </m:r>
                          </m:e>
                          <m:sub>
                            <m:r>
                              <a:rPr lang="en-US" altLang="zh-TW" sz="2400" i="1">
                                <a:latin typeface="Cambria Math" panose="02040503050406030204" pitchFamily="18" charset="0"/>
                              </a:rPr>
                              <m:t>300</m:t>
                            </m:r>
                          </m:sub>
                        </m:sSub>
                      </m:oMath>
                    </m:oMathPara>
                  </a14:m>
                  <a:endParaRPr lang="zh-TW" altLang="en-US" sz="2400" dirty="0"/>
                </a:p>
              </p:txBody>
            </p:sp>
          </mc:Choice>
          <mc:Fallback xmlns="">
            <p:sp>
              <p:nvSpPr>
                <p:cNvPr id="46" name="文字方塊 31">
                  <a:extLst>
                    <a:ext uri="{FF2B5EF4-FFF2-40B4-BE49-F238E27FC236}">
                      <a16:creationId xmlns:a16="http://schemas.microsoft.com/office/drawing/2014/main" id="{FF16EF91-D0E6-4628-A07A-BF9F877F27E4}"/>
                    </a:ext>
                  </a:extLst>
                </p:cNvPr>
                <p:cNvSpPr txBox="1">
                  <a:spLocks noRot="1" noChangeAspect="1" noMove="1" noResize="1" noEditPoints="1" noAdjustHandles="1" noChangeArrowheads="1" noChangeShapeType="1" noTextEdit="1"/>
                </p:cNvSpPr>
                <p:nvPr/>
              </p:nvSpPr>
              <p:spPr>
                <a:xfrm>
                  <a:off x="8236083" y="856862"/>
                  <a:ext cx="639534" cy="369332"/>
                </a:xfrm>
                <a:prstGeom prst="rect">
                  <a:avLst/>
                </a:prstGeom>
                <a:blipFill>
                  <a:blip r:embed="rId16"/>
                  <a:stretch>
                    <a:fillRect l="-10476" r="-2857" b="-26667"/>
                  </a:stretch>
                </a:blipFill>
              </p:spPr>
              <p:txBody>
                <a:bodyPr/>
                <a:lstStyle/>
                <a:p>
                  <a:r>
                    <a:rPr lang="en-IN">
                      <a:noFill/>
                    </a:rPr>
                    <a:t> </a:t>
                  </a:r>
                </a:p>
              </p:txBody>
            </p:sp>
          </mc:Fallback>
        </mc:AlternateContent>
        <p:cxnSp>
          <p:nvCxnSpPr>
            <p:cNvPr id="47" name="直線單箭頭接點 11">
              <a:extLst>
                <a:ext uri="{FF2B5EF4-FFF2-40B4-BE49-F238E27FC236}">
                  <a16:creationId xmlns:a16="http://schemas.microsoft.com/office/drawing/2014/main" id="{64899169-3973-447B-B32D-BD394A079F51}"/>
                </a:ext>
              </a:extLst>
            </p:cNvPr>
            <p:cNvCxnSpPr>
              <a:cxnSpLocks/>
              <a:endCxn id="44" idx="1"/>
            </p:cNvCxnSpPr>
            <p:nvPr/>
          </p:nvCxnSpPr>
          <p:spPr>
            <a:xfrm>
              <a:off x="6658182" y="1338900"/>
              <a:ext cx="309265" cy="215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39">
              <a:extLst>
                <a:ext uri="{FF2B5EF4-FFF2-40B4-BE49-F238E27FC236}">
                  <a16:creationId xmlns:a16="http://schemas.microsoft.com/office/drawing/2014/main" id="{EC29A790-309D-4EED-B653-ED313C1139C9}"/>
                </a:ext>
              </a:extLst>
            </p:cNvPr>
            <p:cNvCxnSpPr>
              <a:cxnSpLocks/>
              <a:stCxn id="54" idx="2"/>
              <a:endCxn id="45" idx="1"/>
            </p:cNvCxnSpPr>
            <p:nvPr/>
          </p:nvCxnSpPr>
          <p:spPr>
            <a:xfrm>
              <a:off x="7255239" y="614597"/>
              <a:ext cx="187377" cy="6105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0">
              <a:extLst>
                <a:ext uri="{FF2B5EF4-FFF2-40B4-BE49-F238E27FC236}">
                  <a16:creationId xmlns:a16="http://schemas.microsoft.com/office/drawing/2014/main" id="{582746C6-0ABB-4D85-AFAC-98A6FAC2AA5E}"/>
                </a:ext>
              </a:extLst>
            </p:cNvPr>
            <p:cNvCxnSpPr>
              <a:cxnSpLocks/>
            </p:cNvCxnSpPr>
            <p:nvPr/>
          </p:nvCxnSpPr>
          <p:spPr>
            <a:xfrm>
              <a:off x="8293143" y="592825"/>
              <a:ext cx="61811" cy="367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96050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Mini-batch</a:t>
            </a:r>
            <a:endParaRPr lang="zh-TW" altLang="en-US" dirty="0"/>
          </a:p>
        </p:txBody>
      </p:sp>
      <p:grpSp>
        <p:nvGrpSpPr>
          <p:cNvPr id="3" name="群組 3"/>
          <p:cNvGrpSpPr/>
          <p:nvPr/>
        </p:nvGrpSpPr>
        <p:grpSpPr>
          <a:xfrm>
            <a:off x="3345785" y="2067336"/>
            <a:ext cx="381836" cy="553998"/>
            <a:chOff x="490104" y="3417283"/>
            <a:chExt cx="462831" cy="671513"/>
          </a:xfrm>
        </p:grpSpPr>
        <p:sp>
          <p:nvSpPr>
            <p:cNvPr id="5" name="矩形 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6" name="矩形 5"/>
            <p:cNvSpPr/>
            <p:nvPr/>
          </p:nvSpPr>
          <p:spPr>
            <a:xfrm>
              <a:off x="490104" y="3522205"/>
              <a:ext cx="462831"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1</a:t>
              </a:r>
              <a:endParaRPr lang="zh-TW" altLang="en-US" sz="1980" baseline="30000" dirty="0">
                <a:solidFill>
                  <a:prstClr val="black"/>
                </a:solidFill>
              </a:endParaRPr>
            </a:p>
          </p:txBody>
        </p:sp>
      </p:grpSp>
      <p:sp>
        <p:nvSpPr>
          <p:cNvPr id="13" name="矩形 12"/>
          <p:cNvSpPr/>
          <p:nvPr/>
        </p:nvSpPr>
        <p:spPr>
          <a:xfrm>
            <a:off x="4022602" y="2069456"/>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sp>
        <p:nvSpPr>
          <p:cNvPr id="17" name="文字方塊 16"/>
          <p:cNvSpPr txBox="1"/>
          <p:nvPr/>
        </p:nvSpPr>
        <p:spPr>
          <a:xfrm rot="5400000">
            <a:off x="4206180" y="3334134"/>
            <a:ext cx="68365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cxnSp>
        <p:nvCxnSpPr>
          <p:cNvPr id="18" name="直線單箭頭接點 17"/>
          <p:cNvCxnSpPr/>
          <p:nvPr/>
        </p:nvCxnSpPr>
        <p:spPr>
          <a:xfrm flipV="1">
            <a:off x="3666712" y="2344332"/>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4821918" y="2340036"/>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群組 23"/>
          <p:cNvGrpSpPr/>
          <p:nvPr/>
        </p:nvGrpSpPr>
        <p:grpSpPr>
          <a:xfrm>
            <a:off x="5134053" y="2067336"/>
            <a:ext cx="386644" cy="553998"/>
            <a:chOff x="487190" y="3417283"/>
            <a:chExt cx="468659" cy="671513"/>
          </a:xfrm>
        </p:grpSpPr>
        <p:sp>
          <p:nvSpPr>
            <p:cNvPr id="25" name="矩形 2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26" name="矩形 25"/>
            <p:cNvSpPr/>
            <p:nvPr/>
          </p:nvSpPr>
          <p:spPr>
            <a:xfrm>
              <a:off x="487190" y="3522205"/>
              <a:ext cx="468659"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1</a:t>
              </a:r>
              <a:endParaRPr lang="zh-TW" altLang="en-US" sz="1980" baseline="30000" dirty="0">
                <a:solidFill>
                  <a:prstClr val="black"/>
                </a:solidFill>
              </a:endParaRPr>
            </a:p>
          </p:txBody>
        </p:sp>
      </p:grpSp>
      <p:sp>
        <p:nvSpPr>
          <p:cNvPr id="33" name="矩形 32"/>
          <p:cNvSpPr/>
          <p:nvPr/>
        </p:nvSpPr>
        <p:spPr>
          <a:xfrm>
            <a:off x="5990579" y="2067336"/>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36" name="文字方塊 35"/>
              <p:cNvSpPr txBox="1"/>
              <p:nvPr/>
            </p:nvSpPr>
            <p:spPr>
              <a:xfrm>
                <a:off x="5981963" y="2210558"/>
                <a:ext cx="325282"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1</m:t>
                          </m:r>
                        </m:sup>
                      </m:sSup>
                    </m:oMath>
                  </m:oMathPara>
                </a14:m>
                <a:endParaRPr lang="zh-TW" altLang="en-US" sz="1980" dirty="0">
                  <a:solidFill>
                    <a:prstClr val="black"/>
                  </a:solidFill>
                </a:endParaRPr>
              </a:p>
            </p:txBody>
          </p:sp>
        </mc:Choice>
        <mc:Fallback xmlns="">
          <p:sp>
            <p:nvSpPr>
              <p:cNvPr id="36" name="文字方塊 35"/>
              <p:cNvSpPr txBox="1">
                <a:spLocks noRot="1" noChangeAspect="1" noMove="1" noResize="1" noEditPoints="1" noAdjustHandles="1" noChangeArrowheads="1" noChangeShapeType="1" noTextEdit="1"/>
              </p:cNvSpPr>
              <p:nvPr/>
            </p:nvSpPr>
            <p:spPr>
              <a:xfrm>
                <a:off x="5981963" y="2210558"/>
                <a:ext cx="325282" cy="304699"/>
              </a:xfrm>
              <a:prstGeom prst="rect">
                <a:avLst/>
              </a:prstGeom>
              <a:blipFill>
                <a:blip r:embed="rId3"/>
                <a:stretch>
                  <a:fillRect l="-18519" t="-22000" r="-50000" b="-26000"/>
                </a:stretch>
              </a:blipFill>
            </p:spPr>
            <p:txBody>
              <a:bodyPr/>
              <a:lstStyle/>
              <a:p>
                <a:r>
                  <a:rPr lang="en-US">
                    <a:noFill/>
                  </a:rPr>
                  <a:t> </a:t>
                </a:r>
              </a:p>
            </p:txBody>
          </p:sp>
        </mc:Fallback>
      </mc:AlternateContent>
      <p:sp>
        <p:nvSpPr>
          <p:cNvPr id="39" name="左-右雙向箭號 38"/>
          <p:cNvSpPr/>
          <p:nvPr/>
        </p:nvSpPr>
        <p:spPr>
          <a:xfrm>
            <a:off x="5447385" y="2308214"/>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42" name="文字方塊 41"/>
              <p:cNvSpPr txBox="1"/>
              <p:nvPr/>
            </p:nvSpPr>
            <p:spPr>
              <a:xfrm>
                <a:off x="5564184" y="2468870"/>
                <a:ext cx="290208"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1</m:t>
                          </m:r>
                        </m:sup>
                      </m:sSup>
                    </m:oMath>
                  </m:oMathPara>
                </a14:m>
                <a:endParaRPr lang="zh-TW" altLang="en-US" sz="1980" dirty="0">
                  <a:solidFill>
                    <a:prstClr val="black"/>
                  </a:solidFill>
                </a:endParaRPr>
              </a:p>
            </p:txBody>
          </p:sp>
        </mc:Choice>
        <mc:Fallback xmlns="">
          <p:sp>
            <p:nvSpPr>
              <p:cNvPr id="42" name="文字方塊 41"/>
              <p:cNvSpPr txBox="1">
                <a:spLocks noRot="1" noChangeAspect="1" noMove="1" noResize="1" noEditPoints="1" noAdjustHandles="1" noChangeArrowheads="1" noChangeShapeType="1" noTextEdit="1"/>
              </p:cNvSpPr>
              <p:nvPr/>
            </p:nvSpPr>
            <p:spPr>
              <a:xfrm>
                <a:off x="5564184" y="2468870"/>
                <a:ext cx="290208" cy="304699"/>
              </a:xfrm>
              <a:prstGeom prst="rect">
                <a:avLst/>
              </a:prstGeom>
              <a:blipFill>
                <a:blip r:embed="rId4"/>
                <a:stretch>
                  <a:fillRect l="-21277" r="-8511" b="-6000"/>
                </a:stretch>
              </a:blipFill>
            </p:spPr>
            <p:txBody>
              <a:bodyPr/>
              <a:lstStyle/>
              <a:p>
                <a:r>
                  <a:rPr lang="en-US">
                    <a:noFill/>
                  </a:rPr>
                  <a:t> </a:t>
                </a:r>
              </a:p>
            </p:txBody>
          </p:sp>
        </mc:Fallback>
      </mc:AlternateContent>
      <p:grpSp>
        <p:nvGrpSpPr>
          <p:cNvPr id="7" name="群組 46"/>
          <p:cNvGrpSpPr/>
          <p:nvPr/>
        </p:nvGrpSpPr>
        <p:grpSpPr>
          <a:xfrm>
            <a:off x="3305048" y="2733907"/>
            <a:ext cx="468397" cy="553998"/>
            <a:chOff x="437643" y="3417283"/>
            <a:chExt cx="567753" cy="671513"/>
          </a:xfrm>
        </p:grpSpPr>
        <p:sp>
          <p:nvSpPr>
            <p:cNvPr id="48" name="矩形 47"/>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49" name="矩形 48"/>
            <p:cNvSpPr/>
            <p:nvPr/>
          </p:nvSpPr>
          <p:spPr>
            <a:xfrm>
              <a:off x="437643" y="3522205"/>
              <a:ext cx="567753"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31</a:t>
              </a:r>
              <a:endParaRPr lang="zh-TW" altLang="en-US" sz="1980" baseline="30000" dirty="0">
                <a:solidFill>
                  <a:prstClr val="black"/>
                </a:solidFill>
              </a:endParaRPr>
            </a:p>
          </p:txBody>
        </p:sp>
      </p:grpSp>
      <p:sp>
        <p:nvSpPr>
          <p:cNvPr id="50" name="矩形 49"/>
          <p:cNvSpPr/>
          <p:nvPr/>
        </p:nvSpPr>
        <p:spPr>
          <a:xfrm>
            <a:off x="4025146" y="2729102"/>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cxnSp>
        <p:nvCxnSpPr>
          <p:cNvPr id="51" name="直線單箭頭接點 50"/>
          <p:cNvCxnSpPr/>
          <p:nvPr/>
        </p:nvCxnSpPr>
        <p:spPr>
          <a:xfrm flipV="1">
            <a:off x="3666814" y="3010903"/>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4822019" y="3006607"/>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群組 52"/>
          <p:cNvGrpSpPr/>
          <p:nvPr/>
        </p:nvGrpSpPr>
        <p:grpSpPr>
          <a:xfrm>
            <a:off x="5093317" y="2733907"/>
            <a:ext cx="473206" cy="553998"/>
            <a:chOff x="434730" y="3417283"/>
            <a:chExt cx="573582" cy="671513"/>
          </a:xfrm>
        </p:grpSpPr>
        <p:sp>
          <p:nvSpPr>
            <p:cNvPr id="54" name="矩形 53"/>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55" name="矩形 54"/>
            <p:cNvSpPr/>
            <p:nvPr/>
          </p:nvSpPr>
          <p:spPr>
            <a:xfrm>
              <a:off x="434730" y="3522205"/>
              <a:ext cx="573582"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31</a:t>
              </a:r>
              <a:endParaRPr lang="zh-TW" altLang="en-US" sz="1980" baseline="30000" dirty="0">
                <a:solidFill>
                  <a:prstClr val="black"/>
                </a:solidFill>
              </a:endParaRPr>
            </a:p>
          </p:txBody>
        </p:sp>
      </p:grpSp>
      <p:sp>
        <p:nvSpPr>
          <p:cNvPr id="56" name="矩形 55"/>
          <p:cNvSpPr/>
          <p:nvPr/>
        </p:nvSpPr>
        <p:spPr>
          <a:xfrm>
            <a:off x="5993122" y="2733907"/>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57" name="文字方塊 56"/>
              <p:cNvSpPr txBox="1"/>
              <p:nvPr/>
            </p:nvSpPr>
            <p:spPr>
              <a:xfrm>
                <a:off x="5993121" y="2867563"/>
                <a:ext cx="438132"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31</m:t>
                          </m:r>
                        </m:sup>
                      </m:sSup>
                    </m:oMath>
                  </m:oMathPara>
                </a14:m>
                <a:endParaRPr lang="zh-TW" altLang="en-US" sz="1980" dirty="0">
                  <a:solidFill>
                    <a:prstClr val="black"/>
                  </a:solidFill>
                </a:endParaRPr>
              </a:p>
            </p:txBody>
          </p:sp>
        </mc:Choice>
        <mc:Fallback xmlns="">
          <p:sp>
            <p:nvSpPr>
              <p:cNvPr id="57" name="文字方塊 56"/>
              <p:cNvSpPr txBox="1">
                <a:spLocks noRot="1" noChangeAspect="1" noMove="1" noResize="1" noEditPoints="1" noAdjustHandles="1" noChangeArrowheads="1" noChangeShapeType="1" noTextEdit="1"/>
              </p:cNvSpPr>
              <p:nvPr/>
            </p:nvSpPr>
            <p:spPr>
              <a:xfrm>
                <a:off x="5993121" y="2867563"/>
                <a:ext cx="438132" cy="304699"/>
              </a:xfrm>
              <a:prstGeom prst="rect">
                <a:avLst/>
              </a:prstGeom>
              <a:blipFill>
                <a:blip r:embed="rId5"/>
                <a:stretch>
                  <a:fillRect l="-13889" t="-20000" r="-33333" b="-26000"/>
                </a:stretch>
              </a:blipFill>
            </p:spPr>
            <p:txBody>
              <a:bodyPr/>
              <a:lstStyle/>
              <a:p>
                <a:r>
                  <a:rPr lang="en-US">
                    <a:noFill/>
                  </a:rPr>
                  <a:t> </a:t>
                </a:r>
              </a:p>
            </p:txBody>
          </p:sp>
        </mc:Fallback>
      </mc:AlternateContent>
      <p:sp>
        <p:nvSpPr>
          <p:cNvPr id="58" name="左-右雙向箭號 57"/>
          <p:cNvSpPr/>
          <p:nvPr/>
        </p:nvSpPr>
        <p:spPr>
          <a:xfrm>
            <a:off x="5445506" y="2953001"/>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59" name="文字方塊 58"/>
              <p:cNvSpPr txBox="1"/>
              <p:nvPr/>
            </p:nvSpPr>
            <p:spPr>
              <a:xfrm>
                <a:off x="5563721" y="3165066"/>
                <a:ext cx="403059"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31</m:t>
                          </m:r>
                        </m:sup>
                      </m:sSup>
                    </m:oMath>
                  </m:oMathPara>
                </a14:m>
                <a:endParaRPr lang="zh-TW" altLang="en-US" sz="1980" dirty="0">
                  <a:solidFill>
                    <a:prstClr val="black"/>
                  </a:solidFill>
                </a:endParaRPr>
              </a:p>
            </p:txBody>
          </p:sp>
        </mc:Choice>
        <mc:Fallback xmlns="">
          <p:sp>
            <p:nvSpPr>
              <p:cNvPr id="59" name="文字方塊 58"/>
              <p:cNvSpPr txBox="1">
                <a:spLocks noRot="1" noChangeAspect="1" noMove="1" noResize="1" noEditPoints="1" noAdjustHandles="1" noChangeArrowheads="1" noChangeShapeType="1" noTextEdit="1"/>
              </p:cNvSpPr>
              <p:nvPr/>
            </p:nvSpPr>
            <p:spPr>
              <a:xfrm>
                <a:off x="5563721" y="3165066"/>
                <a:ext cx="403059" cy="304699"/>
              </a:xfrm>
              <a:prstGeom prst="rect">
                <a:avLst/>
              </a:prstGeom>
              <a:blipFill>
                <a:blip r:embed="rId6"/>
                <a:stretch>
                  <a:fillRect l="-15152" r="-4545" b="-8000"/>
                </a:stretch>
              </a:blipFill>
            </p:spPr>
            <p:txBody>
              <a:bodyPr/>
              <a:lstStyle/>
              <a:p>
                <a:r>
                  <a:rPr lang="en-US">
                    <a:noFill/>
                  </a:rPr>
                  <a:t> </a:t>
                </a:r>
              </a:p>
            </p:txBody>
          </p:sp>
        </mc:Fallback>
      </mc:AlternateContent>
      <p:pic>
        <p:nvPicPr>
          <p:cNvPr id="60" name="圖片 59"/>
          <p:cNvPicPr preferRelativeResize="0">
            <a:picLocks/>
          </p:cNvPicPr>
          <p:nvPr/>
        </p:nvPicPr>
        <p:blipFill>
          <a:blip r:embed="rId7"/>
          <a:stretch>
            <a:fillRect/>
          </a:stretch>
        </p:blipFill>
        <p:spPr>
          <a:xfrm>
            <a:off x="3028271" y="2218256"/>
            <a:ext cx="297000" cy="297000"/>
          </a:xfrm>
          <a:prstGeom prst="rect">
            <a:avLst/>
          </a:prstGeom>
          <a:ln w="38100">
            <a:solidFill>
              <a:schemeClr val="tx1"/>
            </a:solidFill>
          </a:ln>
        </p:spPr>
      </p:pic>
      <p:pic>
        <p:nvPicPr>
          <p:cNvPr id="61" name="圖片 60"/>
          <p:cNvPicPr preferRelativeResize="0">
            <a:picLocks/>
          </p:cNvPicPr>
          <p:nvPr/>
        </p:nvPicPr>
        <p:blipFill>
          <a:blip r:embed="rId8"/>
          <a:stretch>
            <a:fillRect/>
          </a:stretch>
        </p:blipFill>
        <p:spPr>
          <a:xfrm>
            <a:off x="2993993" y="4173459"/>
            <a:ext cx="297000" cy="297000"/>
          </a:xfrm>
          <a:prstGeom prst="rect">
            <a:avLst/>
          </a:prstGeom>
          <a:ln w="38100">
            <a:solidFill>
              <a:schemeClr val="tx1"/>
            </a:solidFill>
          </a:ln>
        </p:spPr>
      </p:pic>
      <p:pic>
        <p:nvPicPr>
          <p:cNvPr id="62" name="圖片 61"/>
          <p:cNvPicPr preferRelativeResize="0">
            <a:picLocks/>
          </p:cNvPicPr>
          <p:nvPr/>
        </p:nvPicPr>
        <p:blipFill>
          <a:blip r:embed="rId9"/>
          <a:stretch>
            <a:fillRect/>
          </a:stretch>
        </p:blipFill>
        <p:spPr>
          <a:xfrm>
            <a:off x="3004364" y="2842889"/>
            <a:ext cx="297000" cy="297000"/>
          </a:xfrm>
          <a:prstGeom prst="rect">
            <a:avLst/>
          </a:prstGeom>
          <a:ln w="38100">
            <a:solidFill>
              <a:schemeClr val="tx1"/>
            </a:solidFill>
          </a:ln>
        </p:spPr>
      </p:pic>
      <p:pic>
        <p:nvPicPr>
          <p:cNvPr id="63" name="圖片 62"/>
          <p:cNvPicPr preferRelativeResize="0">
            <a:picLocks/>
          </p:cNvPicPr>
          <p:nvPr/>
        </p:nvPicPr>
        <p:blipFill>
          <a:blip r:embed="rId10"/>
          <a:stretch>
            <a:fillRect/>
          </a:stretch>
        </p:blipFill>
        <p:spPr>
          <a:xfrm>
            <a:off x="2966310" y="4990732"/>
            <a:ext cx="297000" cy="297000"/>
          </a:xfrm>
          <a:prstGeom prst="rect">
            <a:avLst/>
          </a:prstGeom>
          <a:ln w="38100">
            <a:solidFill>
              <a:schemeClr val="tx1"/>
            </a:solidFill>
          </a:ln>
        </p:spPr>
      </p:pic>
      <p:grpSp>
        <p:nvGrpSpPr>
          <p:cNvPr id="9" name="群組 64"/>
          <p:cNvGrpSpPr/>
          <p:nvPr/>
        </p:nvGrpSpPr>
        <p:grpSpPr>
          <a:xfrm>
            <a:off x="3334239" y="4080219"/>
            <a:ext cx="381836" cy="553998"/>
            <a:chOff x="490104" y="3417283"/>
            <a:chExt cx="462831" cy="671513"/>
          </a:xfrm>
        </p:grpSpPr>
        <p:sp>
          <p:nvSpPr>
            <p:cNvPr id="66" name="矩形 65"/>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67" name="矩形 66"/>
            <p:cNvSpPr/>
            <p:nvPr/>
          </p:nvSpPr>
          <p:spPr>
            <a:xfrm>
              <a:off x="490104" y="3522205"/>
              <a:ext cx="462831"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2</a:t>
              </a:r>
              <a:endParaRPr lang="zh-TW" altLang="en-US" sz="1980" baseline="30000" dirty="0">
                <a:solidFill>
                  <a:prstClr val="black"/>
                </a:solidFill>
              </a:endParaRPr>
            </a:p>
          </p:txBody>
        </p:sp>
      </p:grpSp>
      <p:sp>
        <p:nvSpPr>
          <p:cNvPr id="68" name="矩形 67"/>
          <p:cNvSpPr/>
          <p:nvPr/>
        </p:nvSpPr>
        <p:spPr>
          <a:xfrm>
            <a:off x="4011057" y="4082340"/>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sp>
        <p:nvSpPr>
          <p:cNvPr id="69" name="文字方塊 68"/>
          <p:cNvSpPr txBox="1"/>
          <p:nvPr/>
        </p:nvSpPr>
        <p:spPr>
          <a:xfrm rot="5400000">
            <a:off x="4194008" y="5466644"/>
            <a:ext cx="68365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cxnSp>
        <p:nvCxnSpPr>
          <p:cNvPr id="70" name="直線單箭頭接點 69"/>
          <p:cNvCxnSpPr/>
          <p:nvPr/>
        </p:nvCxnSpPr>
        <p:spPr>
          <a:xfrm flipV="1">
            <a:off x="3655167" y="4357216"/>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4810373" y="4352920"/>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群組 71"/>
          <p:cNvGrpSpPr/>
          <p:nvPr/>
        </p:nvGrpSpPr>
        <p:grpSpPr>
          <a:xfrm>
            <a:off x="5122507" y="4080219"/>
            <a:ext cx="386644" cy="553998"/>
            <a:chOff x="487190" y="3417283"/>
            <a:chExt cx="468659" cy="671513"/>
          </a:xfrm>
        </p:grpSpPr>
        <p:sp>
          <p:nvSpPr>
            <p:cNvPr id="73" name="矩形 72"/>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74" name="矩形 73"/>
            <p:cNvSpPr/>
            <p:nvPr/>
          </p:nvSpPr>
          <p:spPr>
            <a:xfrm>
              <a:off x="487190" y="3522205"/>
              <a:ext cx="468659"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2</a:t>
              </a:r>
              <a:endParaRPr lang="zh-TW" altLang="en-US" sz="1980" baseline="30000" dirty="0">
                <a:solidFill>
                  <a:prstClr val="black"/>
                </a:solidFill>
              </a:endParaRPr>
            </a:p>
          </p:txBody>
        </p:sp>
      </p:grpSp>
      <p:sp>
        <p:nvSpPr>
          <p:cNvPr id="75" name="矩形 74"/>
          <p:cNvSpPr/>
          <p:nvPr/>
        </p:nvSpPr>
        <p:spPr>
          <a:xfrm>
            <a:off x="5979034" y="4080219"/>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76" name="文字方塊 75"/>
              <p:cNvSpPr txBox="1"/>
              <p:nvPr/>
            </p:nvSpPr>
            <p:spPr>
              <a:xfrm>
                <a:off x="5970418" y="4223442"/>
                <a:ext cx="330732"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2</m:t>
                          </m:r>
                        </m:sup>
                      </m:sSup>
                    </m:oMath>
                  </m:oMathPara>
                </a14:m>
                <a:endParaRPr lang="zh-TW" altLang="en-US" sz="1980" dirty="0">
                  <a:solidFill>
                    <a:prstClr val="black"/>
                  </a:solidFill>
                </a:endParaRPr>
              </a:p>
            </p:txBody>
          </p:sp>
        </mc:Choice>
        <mc:Fallback xmlns="">
          <p:sp>
            <p:nvSpPr>
              <p:cNvPr id="76" name="文字方塊 75"/>
              <p:cNvSpPr txBox="1">
                <a:spLocks noRot="1" noChangeAspect="1" noMove="1" noResize="1" noEditPoints="1" noAdjustHandles="1" noChangeArrowheads="1" noChangeShapeType="1" noTextEdit="1"/>
              </p:cNvSpPr>
              <p:nvPr/>
            </p:nvSpPr>
            <p:spPr>
              <a:xfrm>
                <a:off x="5970418" y="4223442"/>
                <a:ext cx="330732" cy="304699"/>
              </a:xfrm>
              <a:prstGeom prst="rect">
                <a:avLst/>
              </a:prstGeom>
              <a:blipFill>
                <a:blip r:embed="rId11"/>
                <a:stretch>
                  <a:fillRect l="-18182" t="-22000" r="-49091" b="-26000"/>
                </a:stretch>
              </a:blipFill>
            </p:spPr>
            <p:txBody>
              <a:bodyPr/>
              <a:lstStyle/>
              <a:p>
                <a:r>
                  <a:rPr lang="en-US">
                    <a:noFill/>
                  </a:rPr>
                  <a:t> </a:t>
                </a:r>
              </a:p>
            </p:txBody>
          </p:sp>
        </mc:Fallback>
      </mc:AlternateContent>
      <p:sp>
        <p:nvSpPr>
          <p:cNvPr id="77" name="左-右雙向箭號 76"/>
          <p:cNvSpPr/>
          <p:nvPr/>
        </p:nvSpPr>
        <p:spPr>
          <a:xfrm>
            <a:off x="5435840" y="4321098"/>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78" name="文字方塊 77"/>
              <p:cNvSpPr txBox="1"/>
              <p:nvPr/>
            </p:nvSpPr>
            <p:spPr>
              <a:xfrm>
                <a:off x="5552640" y="4481753"/>
                <a:ext cx="295657"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2</m:t>
                          </m:r>
                        </m:sup>
                      </m:sSup>
                    </m:oMath>
                  </m:oMathPara>
                </a14:m>
                <a:endParaRPr lang="zh-TW" altLang="en-US" sz="1980" dirty="0">
                  <a:solidFill>
                    <a:prstClr val="black"/>
                  </a:solidFill>
                </a:endParaRPr>
              </a:p>
            </p:txBody>
          </p:sp>
        </mc:Choice>
        <mc:Fallback xmlns="">
          <p:sp>
            <p:nvSpPr>
              <p:cNvPr id="78" name="文字方塊 77"/>
              <p:cNvSpPr txBox="1">
                <a:spLocks noRot="1" noChangeAspect="1" noMove="1" noResize="1" noEditPoints="1" noAdjustHandles="1" noChangeArrowheads="1" noChangeShapeType="1" noTextEdit="1"/>
              </p:cNvSpPr>
              <p:nvPr/>
            </p:nvSpPr>
            <p:spPr>
              <a:xfrm>
                <a:off x="5552640" y="4481753"/>
                <a:ext cx="295657" cy="304699"/>
              </a:xfrm>
              <a:prstGeom prst="rect">
                <a:avLst/>
              </a:prstGeom>
              <a:blipFill>
                <a:blip r:embed="rId12"/>
                <a:stretch>
                  <a:fillRect l="-20833" r="-8333" b="-8000"/>
                </a:stretch>
              </a:blipFill>
            </p:spPr>
            <p:txBody>
              <a:bodyPr/>
              <a:lstStyle/>
              <a:p>
                <a:r>
                  <a:rPr lang="en-US">
                    <a:noFill/>
                  </a:rPr>
                  <a:t> </a:t>
                </a:r>
              </a:p>
            </p:txBody>
          </p:sp>
        </mc:Fallback>
      </mc:AlternateContent>
      <p:grpSp>
        <p:nvGrpSpPr>
          <p:cNvPr id="11" name="群組 78"/>
          <p:cNvGrpSpPr/>
          <p:nvPr/>
        </p:nvGrpSpPr>
        <p:grpSpPr>
          <a:xfrm>
            <a:off x="3305477" y="4866531"/>
            <a:ext cx="468397" cy="553998"/>
            <a:chOff x="437643" y="3417283"/>
            <a:chExt cx="567753" cy="671513"/>
          </a:xfrm>
        </p:grpSpPr>
        <p:sp>
          <p:nvSpPr>
            <p:cNvPr id="80" name="矩形 79"/>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81" name="矩形 80"/>
            <p:cNvSpPr/>
            <p:nvPr/>
          </p:nvSpPr>
          <p:spPr>
            <a:xfrm>
              <a:off x="437643" y="3522205"/>
              <a:ext cx="567753"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16</a:t>
              </a:r>
              <a:endParaRPr lang="zh-TW" altLang="en-US" sz="1980" baseline="30000" dirty="0">
                <a:solidFill>
                  <a:prstClr val="black"/>
                </a:solidFill>
              </a:endParaRPr>
            </a:p>
          </p:txBody>
        </p:sp>
      </p:grpSp>
      <p:sp>
        <p:nvSpPr>
          <p:cNvPr id="82" name="矩形 81"/>
          <p:cNvSpPr/>
          <p:nvPr/>
        </p:nvSpPr>
        <p:spPr>
          <a:xfrm>
            <a:off x="4025575" y="4861726"/>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cxnSp>
        <p:nvCxnSpPr>
          <p:cNvPr id="83" name="直線單箭頭接點 82"/>
          <p:cNvCxnSpPr/>
          <p:nvPr/>
        </p:nvCxnSpPr>
        <p:spPr>
          <a:xfrm flipV="1">
            <a:off x="3667243" y="5143527"/>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4822448" y="5139232"/>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群組 84"/>
          <p:cNvGrpSpPr/>
          <p:nvPr/>
        </p:nvGrpSpPr>
        <p:grpSpPr>
          <a:xfrm>
            <a:off x="5093746" y="4866531"/>
            <a:ext cx="473206" cy="553998"/>
            <a:chOff x="434730" y="3417283"/>
            <a:chExt cx="573582" cy="671513"/>
          </a:xfrm>
        </p:grpSpPr>
        <p:sp>
          <p:nvSpPr>
            <p:cNvPr id="86" name="矩形 85"/>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87" name="矩形 86"/>
            <p:cNvSpPr/>
            <p:nvPr/>
          </p:nvSpPr>
          <p:spPr>
            <a:xfrm>
              <a:off x="434730" y="3522205"/>
              <a:ext cx="573582"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16</a:t>
              </a:r>
              <a:endParaRPr lang="zh-TW" altLang="en-US" sz="1980" baseline="30000" dirty="0">
                <a:solidFill>
                  <a:prstClr val="black"/>
                </a:solidFill>
              </a:endParaRPr>
            </a:p>
          </p:txBody>
        </p:sp>
      </p:grpSp>
      <p:sp>
        <p:nvSpPr>
          <p:cNvPr id="88" name="矩形 87"/>
          <p:cNvSpPr/>
          <p:nvPr/>
        </p:nvSpPr>
        <p:spPr>
          <a:xfrm>
            <a:off x="5993551" y="4866531"/>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89" name="文字方塊 88"/>
              <p:cNvSpPr txBox="1"/>
              <p:nvPr/>
            </p:nvSpPr>
            <p:spPr>
              <a:xfrm>
                <a:off x="5993551" y="5000187"/>
                <a:ext cx="432683"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16</m:t>
                          </m:r>
                        </m:sup>
                      </m:sSup>
                    </m:oMath>
                  </m:oMathPara>
                </a14:m>
                <a:endParaRPr lang="zh-TW" altLang="en-US" sz="1980" dirty="0">
                  <a:solidFill>
                    <a:prstClr val="black"/>
                  </a:solidFill>
                </a:endParaRPr>
              </a:p>
            </p:txBody>
          </p:sp>
        </mc:Choice>
        <mc:Fallback xmlns="">
          <p:sp>
            <p:nvSpPr>
              <p:cNvPr id="89" name="文字方塊 88"/>
              <p:cNvSpPr txBox="1">
                <a:spLocks noRot="1" noChangeAspect="1" noMove="1" noResize="1" noEditPoints="1" noAdjustHandles="1" noChangeArrowheads="1" noChangeShapeType="1" noTextEdit="1"/>
              </p:cNvSpPr>
              <p:nvPr/>
            </p:nvSpPr>
            <p:spPr>
              <a:xfrm>
                <a:off x="5993551" y="5000187"/>
                <a:ext cx="432683" cy="304699"/>
              </a:xfrm>
              <a:prstGeom prst="rect">
                <a:avLst/>
              </a:prstGeom>
              <a:blipFill>
                <a:blip r:embed="rId13"/>
                <a:stretch>
                  <a:fillRect l="-14085" t="-20000" r="-35211" b="-26000"/>
                </a:stretch>
              </a:blipFill>
            </p:spPr>
            <p:txBody>
              <a:bodyPr/>
              <a:lstStyle/>
              <a:p>
                <a:r>
                  <a:rPr lang="en-US">
                    <a:noFill/>
                  </a:rPr>
                  <a:t> </a:t>
                </a:r>
              </a:p>
            </p:txBody>
          </p:sp>
        </mc:Fallback>
      </mc:AlternateContent>
      <p:sp>
        <p:nvSpPr>
          <p:cNvPr id="90" name="左-右雙向箭號 89"/>
          <p:cNvSpPr/>
          <p:nvPr/>
        </p:nvSpPr>
        <p:spPr>
          <a:xfrm>
            <a:off x="5445935" y="5085625"/>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91" name="文字方塊 90"/>
              <p:cNvSpPr txBox="1"/>
              <p:nvPr/>
            </p:nvSpPr>
            <p:spPr>
              <a:xfrm>
                <a:off x="5564149" y="5297691"/>
                <a:ext cx="397609"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16</m:t>
                          </m:r>
                        </m:sup>
                      </m:sSup>
                    </m:oMath>
                  </m:oMathPara>
                </a14:m>
                <a:endParaRPr lang="zh-TW" altLang="en-US" sz="1980" dirty="0">
                  <a:solidFill>
                    <a:prstClr val="black"/>
                  </a:solidFill>
                </a:endParaRPr>
              </a:p>
            </p:txBody>
          </p:sp>
        </mc:Choice>
        <mc:Fallback xmlns="">
          <p:sp>
            <p:nvSpPr>
              <p:cNvPr id="91" name="文字方塊 90"/>
              <p:cNvSpPr txBox="1">
                <a:spLocks noRot="1" noChangeAspect="1" noMove="1" noResize="1" noEditPoints="1" noAdjustHandles="1" noChangeArrowheads="1" noChangeShapeType="1" noTextEdit="1"/>
              </p:cNvSpPr>
              <p:nvPr/>
            </p:nvSpPr>
            <p:spPr>
              <a:xfrm>
                <a:off x="5564149" y="5297691"/>
                <a:ext cx="397609" cy="304699"/>
              </a:xfrm>
              <a:prstGeom prst="rect">
                <a:avLst/>
              </a:prstGeom>
              <a:blipFill>
                <a:blip r:embed="rId14"/>
                <a:stretch>
                  <a:fillRect l="-15385" r="-4615" b="-8000"/>
                </a:stretch>
              </a:blipFill>
            </p:spPr>
            <p:txBody>
              <a:bodyPr/>
              <a:lstStyle/>
              <a:p>
                <a:r>
                  <a:rPr lang="en-US">
                    <a:noFill/>
                  </a:rPr>
                  <a:t> </a:t>
                </a:r>
              </a:p>
            </p:txBody>
          </p:sp>
        </mc:Fallback>
      </mc:AlternateContent>
      <p:sp>
        <p:nvSpPr>
          <p:cNvPr id="94" name="文字方塊 93"/>
          <p:cNvSpPr txBox="1"/>
          <p:nvPr/>
        </p:nvSpPr>
        <p:spPr>
          <a:xfrm>
            <a:off x="6614972" y="2113194"/>
            <a:ext cx="3369461" cy="397032"/>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Pick the 1</a:t>
            </a:r>
            <a:r>
              <a:rPr lang="en-US" altLang="zh-TW" sz="1980" baseline="30000" dirty="0">
                <a:solidFill>
                  <a:prstClr val="black"/>
                </a:solidFill>
              </a:rPr>
              <a:t>st</a:t>
            </a:r>
            <a:r>
              <a:rPr lang="en-US" altLang="zh-TW" sz="1980" dirty="0">
                <a:solidFill>
                  <a:prstClr val="black"/>
                </a:solidFill>
              </a:rPr>
              <a:t> batch</a:t>
            </a: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95" name="文字方塊 94"/>
              <p:cNvSpPr txBox="1"/>
              <p:nvPr/>
            </p:nvSpPr>
            <p:spPr>
              <a:xfrm>
                <a:off x="6586371" y="1731747"/>
                <a:ext cx="3530333" cy="397032"/>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Randomly initialize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baseline="30000" dirty="0">
                  <a:solidFill>
                    <a:prstClr val="black"/>
                  </a:solidFill>
                </a:endParaRPr>
              </a:p>
            </p:txBody>
          </p:sp>
        </mc:Choice>
        <mc:Fallback xmlns="">
          <p:sp>
            <p:nvSpPr>
              <p:cNvPr id="95" name="文字方塊 94"/>
              <p:cNvSpPr txBox="1">
                <a:spLocks noRot="1" noChangeAspect="1" noMove="1" noResize="1" noEditPoints="1" noAdjustHandles="1" noChangeArrowheads="1" noChangeShapeType="1" noTextEdit="1"/>
              </p:cNvSpPr>
              <p:nvPr/>
            </p:nvSpPr>
            <p:spPr>
              <a:xfrm>
                <a:off x="6586371" y="1731747"/>
                <a:ext cx="3530333" cy="397032"/>
              </a:xfrm>
              <a:prstGeom prst="rect">
                <a:avLst/>
              </a:prstGeom>
              <a:blipFill>
                <a:blip r:embed="rId15"/>
                <a:stretch>
                  <a:fillRect l="-1379" t="-6154"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文字方塊 95"/>
              <p:cNvSpPr txBox="1"/>
              <p:nvPr/>
            </p:nvSpPr>
            <p:spPr>
              <a:xfrm>
                <a:off x="7111279" y="2895487"/>
                <a:ext cx="2222275"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1</m:t>
                          </m:r>
                        </m:sup>
                      </m:sSup>
                      <m:r>
                        <a:rPr lang="en-US" altLang="zh-TW" sz="1980" i="1">
                          <a:solidFill>
                            <a:prstClr val="black"/>
                          </a:solidFill>
                          <a:latin typeface="Cambria Math" panose="02040503050406030204" pitchFamily="18" charset="0"/>
                          <a:ea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r>
                        <a:rPr lang="en-US" altLang="zh-TW" sz="1980" i="1">
                          <a:solidFill>
                            <a:prstClr val="black"/>
                          </a:solidFill>
                          <a:latin typeface="Cambria Math" panose="02040503050406030204" pitchFamily="18" charset="0"/>
                        </a:rPr>
                        <m:t>−</m:t>
                      </m:r>
                      <m:r>
                        <a:rPr lang="zh-TW" altLang="en-US" sz="1980" i="1">
                          <a:solidFill>
                            <a:prstClr val="black"/>
                          </a:solidFill>
                          <a:latin typeface="Cambria Math" panose="02040503050406030204" pitchFamily="18" charset="0"/>
                        </a:rPr>
                        <m:t>𝜂𝛻</m:t>
                      </m:r>
                      <m:r>
                        <a:rPr lang="en-US" altLang="zh-TW" sz="1980" i="1">
                          <a:solidFill>
                            <a:prstClr val="black"/>
                          </a:solidFill>
                          <a:latin typeface="Cambria Math" panose="02040503050406030204" pitchFamily="18" charset="0"/>
                        </a:rPr>
                        <m:t>𝐶</m:t>
                      </m:r>
                      <m:d>
                        <m:dPr>
                          <m:ctrlPr>
                            <a:rPr lang="en-US" altLang="zh-TW" sz="1980" i="1">
                              <a:solidFill>
                                <a:prstClr val="black"/>
                              </a:solidFill>
                              <a:latin typeface="Cambria Math" panose="02040503050406030204" pitchFamily="18" charset="0"/>
                            </a:rPr>
                          </m:ctrlPr>
                        </m:dPr>
                        <m:e>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e>
                      </m:d>
                    </m:oMath>
                  </m:oMathPara>
                </a14:m>
                <a:endParaRPr lang="zh-TW" altLang="en-US" sz="1980" dirty="0">
                  <a:solidFill>
                    <a:prstClr val="black"/>
                  </a:solidFill>
                </a:endParaRPr>
              </a:p>
            </p:txBody>
          </p:sp>
        </mc:Choice>
        <mc:Fallback xmlns="">
          <p:sp>
            <p:nvSpPr>
              <p:cNvPr id="96" name="文字方塊 95"/>
              <p:cNvSpPr txBox="1">
                <a:spLocks noRot="1" noChangeAspect="1" noMove="1" noResize="1" noEditPoints="1" noAdjustHandles="1" noChangeArrowheads="1" noChangeShapeType="1" noTextEdit="1"/>
              </p:cNvSpPr>
              <p:nvPr/>
            </p:nvSpPr>
            <p:spPr>
              <a:xfrm>
                <a:off x="7111279" y="2895487"/>
                <a:ext cx="2222275" cy="304699"/>
              </a:xfrm>
              <a:prstGeom prst="rect">
                <a:avLst/>
              </a:prstGeom>
              <a:blipFill>
                <a:blip r:embed="rId16"/>
                <a:stretch>
                  <a:fillRect l="-1648" b="-34000"/>
                </a:stretch>
              </a:blipFill>
            </p:spPr>
            <p:txBody>
              <a:bodyPr/>
              <a:lstStyle/>
              <a:p>
                <a:r>
                  <a:rPr lang="en-US">
                    <a:noFill/>
                  </a:rPr>
                  <a:t> </a:t>
                </a:r>
              </a:p>
            </p:txBody>
          </p:sp>
        </mc:Fallback>
      </mc:AlternateContent>
      <p:sp>
        <p:nvSpPr>
          <p:cNvPr id="97" name="文字方塊 96"/>
          <p:cNvSpPr txBox="1"/>
          <p:nvPr/>
        </p:nvSpPr>
        <p:spPr>
          <a:xfrm>
            <a:off x="6626468" y="3187412"/>
            <a:ext cx="3069932" cy="397032"/>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Pick the 2</a:t>
            </a:r>
            <a:r>
              <a:rPr lang="en-US" altLang="zh-TW" sz="1980" baseline="30000" dirty="0">
                <a:solidFill>
                  <a:prstClr val="black"/>
                </a:solidFill>
              </a:rPr>
              <a:t>nd</a:t>
            </a:r>
            <a:r>
              <a:rPr lang="en-US" altLang="zh-TW" sz="1980" dirty="0">
                <a:solidFill>
                  <a:prstClr val="black"/>
                </a:solidFill>
              </a:rPr>
              <a:t> batch</a:t>
            </a: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98" name="文字方塊 97"/>
              <p:cNvSpPr txBox="1"/>
              <p:nvPr/>
            </p:nvSpPr>
            <p:spPr>
              <a:xfrm>
                <a:off x="7105230" y="3982651"/>
                <a:ext cx="2216825"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2</m:t>
                          </m:r>
                        </m:sup>
                      </m:sSup>
                      <m:r>
                        <a:rPr lang="en-US" altLang="zh-TW" sz="1980" i="1">
                          <a:solidFill>
                            <a:prstClr val="black"/>
                          </a:solidFill>
                          <a:latin typeface="Cambria Math" panose="02040503050406030204" pitchFamily="18" charset="0"/>
                          <a:ea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1</m:t>
                          </m:r>
                        </m:sup>
                      </m:sSup>
                      <m:r>
                        <a:rPr lang="en-US" altLang="zh-TW" sz="1980" i="1">
                          <a:solidFill>
                            <a:prstClr val="black"/>
                          </a:solidFill>
                          <a:latin typeface="Cambria Math" panose="02040503050406030204" pitchFamily="18" charset="0"/>
                        </a:rPr>
                        <m:t>−</m:t>
                      </m:r>
                      <m:r>
                        <a:rPr lang="zh-TW" altLang="en-US" sz="1980" i="1">
                          <a:solidFill>
                            <a:prstClr val="black"/>
                          </a:solidFill>
                          <a:latin typeface="Cambria Math" panose="02040503050406030204" pitchFamily="18" charset="0"/>
                        </a:rPr>
                        <m:t>𝜂𝛻</m:t>
                      </m:r>
                      <m:r>
                        <a:rPr lang="en-US" altLang="zh-TW" sz="1980" i="1">
                          <a:solidFill>
                            <a:prstClr val="black"/>
                          </a:solidFill>
                          <a:latin typeface="Cambria Math" panose="02040503050406030204" pitchFamily="18" charset="0"/>
                        </a:rPr>
                        <m:t>𝐶</m:t>
                      </m:r>
                      <m:d>
                        <m:dPr>
                          <m:ctrlPr>
                            <a:rPr lang="en-US" altLang="zh-TW" sz="1980" i="1">
                              <a:solidFill>
                                <a:prstClr val="black"/>
                              </a:solidFill>
                              <a:latin typeface="Cambria Math" panose="02040503050406030204" pitchFamily="18" charset="0"/>
                            </a:rPr>
                          </m:ctrlPr>
                        </m:dPr>
                        <m:e>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1</m:t>
                              </m:r>
                            </m:sup>
                          </m:sSup>
                        </m:e>
                      </m:d>
                    </m:oMath>
                  </m:oMathPara>
                </a14:m>
                <a:endParaRPr lang="zh-TW" altLang="en-US" sz="1980" dirty="0">
                  <a:solidFill>
                    <a:prstClr val="black"/>
                  </a:solidFill>
                </a:endParaRPr>
              </a:p>
            </p:txBody>
          </p:sp>
        </mc:Choice>
        <mc:Fallback xmlns="">
          <p:sp>
            <p:nvSpPr>
              <p:cNvPr id="98" name="文字方塊 97"/>
              <p:cNvSpPr txBox="1">
                <a:spLocks noRot="1" noChangeAspect="1" noMove="1" noResize="1" noEditPoints="1" noAdjustHandles="1" noChangeArrowheads="1" noChangeShapeType="1" noTextEdit="1"/>
              </p:cNvSpPr>
              <p:nvPr/>
            </p:nvSpPr>
            <p:spPr>
              <a:xfrm>
                <a:off x="7105230" y="3982651"/>
                <a:ext cx="2216825" cy="304699"/>
              </a:xfrm>
              <a:prstGeom prst="rect">
                <a:avLst/>
              </a:prstGeom>
              <a:blipFill>
                <a:blip r:embed="rId17"/>
                <a:stretch>
                  <a:fillRect l="-1653" b="-34000"/>
                </a:stretch>
              </a:blipFill>
            </p:spPr>
            <p:txBody>
              <a:bodyPr/>
              <a:lstStyle/>
              <a:p>
                <a:r>
                  <a:rPr lang="en-US">
                    <a:noFill/>
                  </a:rPr>
                  <a:t> </a:t>
                </a:r>
              </a:p>
            </p:txBody>
          </p:sp>
        </mc:Fallback>
      </mc:AlternateContent>
      <p:sp>
        <p:nvSpPr>
          <p:cNvPr id="102" name="文字方塊 101"/>
          <p:cNvSpPr txBox="1"/>
          <p:nvPr/>
        </p:nvSpPr>
        <p:spPr>
          <a:xfrm rot="5400000">
            <a:off x="7705874" y="4378135"/>
            <a:ext cx="619638" cy="397032"/>
          </a:xfrm>
          <a:prstGeom prst="rect">
            <a:avLst/>
          </a:prstGeom>
          <a:noFill/>
        </p:spPr>
        <p:txBody>
          <a:bodyPr wrap="square" rtlCol="0">
            <a:spAutoFit/>
          </a:bodyPr>
          <a:lstStyle/>
          <a:p>
            <a:r>
              <a:rPr lang="en-US" altLang="zh-TW" sz="1980" dirty="0">
                <a:solidFill>
                  <a:prstClr val="black"/>
                </a:solidFill>
              </a:rPr>
              <a:t>…</a:t>
            </a:r>
            <a:endParaRPr lang="zh-TW" altLang="en-US" sz="1980" baseline="30000" dirty="0">
              <a:solidFill>
                <a:prstClr val="black"/>
              </a:solidFill>
            </a:endParaRPr>
          </a:p>
        </p:txBody>
      </p:sp>
      <p:sp>
        <p:nvSpPr>
          <p:cNvPr id="107" name="文字方塊 106"/>
          <p:cNvSpPr txBox="1"/>
          <p:nvPr/>
        </p:nvSpPr>
        <p:spPr>
          <a:xfrm rot="16200000">
            <a:off x="1928377" y="2628658"/>
            <a:ext cx="1384242" cy="397032"/>
          </a:xfrm>
          <a:prstGeom prst="rect">
            <a:avLst/>
          </a:prstGeom>
          <a:noFill/>
        </p:spPr>
        <p:txBody>
          <a:bodyPr wrap="square" rtlCol="0">
            <a:spAutoFit/>
          </a:bodyPr>
          <a:lstStyle/>
          <a:p>
            <a:pPr algn="ctr"/>
            <a:r>
              <a:rPr lang="en-US" altLang="zh-TW" sz="1980" dirty="0">
                <a:solidFill>
                  <a:srgbClr val="0000FF"/>
                </a:solidFill>
              </a:rPr>
              <a:t>Mini-batch</a:t>
            </a:r>
            <a:endParaRPr lang="zh-TW" altLang="en-US" sz="1980" dirty="0">
              <a:solidFill>
                <a:srgbClr val="0000FF"/>
              </a:solidFill>
            </a:endParaRPr>
          </a:p>
        </p:txBody>
      </p:sp>
      <p:sp>
        <p:nvSpPr>
          <p:cNvPr id="108" name="文字方塊 107"/>
          <p:cNvSpPr txBox="1"/>
          <p:nvPr/>
        </p:nvSpPr>
        <p:spPr>
          <a:xfrm rot="16200000">
            <a:off x="1921190" y="4667063"/>
            <a:ext cx="1384242" cy="397032"/>
          </a:xfrm>
          <a:prstGeom prst="rect">
            <a:avLst/>
          </a:prstGeom>
          <a:noFill/>
        </p:spPr>
        <p:txBody>
          <a:bodyPr wrap="square" rtlCol="0">
            <a:spAutoFit/>
          </a:bodyPr>
          <a:lstStyle/>
          <a:p>
            <a:pPr algn="ctr"/>
            <a:r>
              <a:rPr lang="en-US" altLang="zh-TW" sz="1980" dirty="0">
                <a:solidFill>
                  <a:srgbClr val="0000FF"/>
                </a:solidFill>
              </a:rPr>
              <a:t>Mini-batch</a:t>
            </a:r>
            <a:endParaRPr lang="zh-TW" altLang="en-US" sz="1980" dirty="0">
              <a:solidFill>
                <a:srgbClr val="0000FF"/>
              </a:solidFill>
            </a:endParaRPr>
          </a:p>
        </p:txBody>
      </p:sp>
      <p:sp>
        <p:nvSpPr>
          <p:cNvPr id="109" name="矩形 108"/>
          <p:cNvSpPr/>
          <p:nvPr/>
        </p:nvSpPr>
        <p:spPr>
          <a:xfrm>
            <a:off x="2859247" y="1948903"/>
            <a:ext cx="3530333" cy="19057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10" name="矩形 109"/>
          <p:cNvSpPr/>
          <p:nvPr/>
        </p:nvSpPr>
        <p:spPr>
          <a:xfrm>
            <a:off x="2859247" y="4009013"/>
            <a:ext cx="3530333" cy="19057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11" name="矩形 110"/>
          <p:cNvSpPr/>
          <p:nvPr/>
        </p:nvSpPr>
        <p:spPr>
          <a:xfrm>
            <a:off x="7049293" y="4705775"/>
            <a:ext cx="2604486" cy="108453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altLang="zh-TW" sz="1980" dirty="0">
                <a:solidFill>
                  <a:prstClr val="white"/>
                </a:solidFill>
              </a:rPr>
              <a:t>C is different each time when we update parameters!</a:t>
            </a:r>
            <a:endParaRPr lang="zh-TW" altLang="en-US" sz="1980" dirty="0">
              <a:solidFill>
                <a:prstClr val="white"/>
              </a:solidFill>
            </a:endParaRPr>
          </a:p>
        </p:txBody>
      </p:sp>
      <mc:AlternateContent xmlns:mc="http://schemas.openxmlformats.org/markup-compatibility/2006" xmlns:a14="http://schemas.microsoft.com/office/drawing/2010/main">
        <mc:Choice Requires="a14">
          <p:sp>
            <p:nvSpPr>
              <p:cNvPr id="112" name="文字方塊 111"/>
              <p:cNvSpPr txBox="1"/>
              <p:nvPr/>
            </p:nvSpPr>
            <p:spPr>
              <a:xfrm>
                <a:off x="7105230" y="2513881"/>
                <a:ext cx="1983300"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black"/>
                          </a:solidFill>
                          <a:latin typeface="Cambria Math" panose="02040503050406030204" pitchFamily="18" charset="0"/>
                        </a:rPr>
                        <m:t>𝐶</m:t>
                      </m:r>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1</m:t>
                          </m:r>
                        </m:sup>
                      </m:sSup>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31</m:t>
                          </m:r>
                        </m:sup>
                      </m:sSup>
                      <m:r>
                        <a:rPr lang="en-US" altLang="zh-TW" sz="1980" i="1">
                          <a:solidFill>
                            <a:prstClr val="black"/>
                          </a:solidFill>
                          <a:latin typeface="Cambria Math" panose="02040503050406030204" pitchFamily="18" charset="0"/>
                        </a:rPr>
                        <m:t>+</m:t>
                      </m:r>
                      <m:r>
                        <a:rPr lang="en-US" altLang="zh-TW" sz="1980" i="1">
                          <a:solidFill>
                            <a:prstClr val="black"/>
                          </a:solidFill>
                          <a:latin typeface="Cambria Math" panose="02040503050406030204" pitchFamily="18" charset="0"/>
                          <a:ea typeface="Cambria Math" panose="02040503050406030204" pitchFamily="18" charset="0"/>
                        </a:rPr>
                        <m:t>⋯</m:t>
                      </m:r>
                    </m:oMath>
                  </m:oMathPara>
                </a14:m>
                <a:endParaRPr lang="zh-TW" altLang="en-US" sz="1980" dirty="0">
                  <a:solidFill>
                    <a:prstClr val="black"/>
                  </a:solidFill>
                </a:endParaRPr>
              </a:p>
            </p:txBody>
          </p:sp>
        </mc:Choice>
        <mc:Fallback xmlns="">
          <p:sp>
            <p:nvSpPr>
              <p:cNvPr id="112" name="文字方塊 111"/>
              <p:cNvSpPr txBox="1">
                <a:spLocks noRot="1" noChangeAspect="1" noMove="1" noResize="1" noEditPoints="1" noAdjustHandles="1" noChangeArrowheads="1" noChangeShapeType="1" noTextEdit="1"/>
              </p:cNvSpPr>
              <p:nvPr/>
            </p:nvSpPr>
            <p:spPr>
              <a:xfrm>
                <a:off x="7105230" y="2513881"/>
                <a:ext cx="1983300" cy="304699"/>
              </a:xfrm>
              <a:prstGeom prst="rect">
                <a:avLst/>
              </a:prstGeom>
              <a:blipFill>
                <a:blip r:embed="rId18"/>
                <a:stretch>
                  <a:fillRect l="-1846"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文字方塊 112"/>
              <p:cNvSpPr txBox="1"/>
              <p:nvPr/>
            </p:nvSpPr>
            <p:spPr>
              <a:xfrm>
                <a:off x="7116727" y="3623119"/>
                <a:ext cx="1983300"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black"/>
                          </a:solidFill>
                          <a:latin typeface="Cambria Math" panose="02040503050406030204" pitchFamily="18" charset="0"/>
                        </a:rPr>
                        <m:t>𝐶</m:t>
                      </m:r>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2</m:t>
                          </m:r>
                        </m:sup>
                      </m:sSup>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𝐿</m:t>
                          </m:r>
                        </m:e>
                        <m:sup>
                          <m:r>
                            <a:rPr lang="en-US" altLang="zh-TW" sz="1980" i="1">
                              <a:solidFill>
                                <a:prstClr val="black"/>
                              </a:solidFill>
                              <a:latin typeface="Cambria Math" panose="02040503050406030204" pitchFamily="18" charset="0"/>
                            </a:rPr>
                            <m:t>16</m:t>
                          </m:r>
                        </m:sup>
                      </m:sSup>
                      <m:r>
                        <a:rPr lang="en-US" altLang="zh-TW" sz="1980" i="1">
                          <a:solidFill>
                            <a:prstClr val="black"/>
                          </a:solidFill>
                          <a:latin typeface="Cambria Math" panose="02040503050406030204" pitchFamily="18" charset="0"/>
                        </a:rPr>
                        <m:t>+</m:t>
                      </m:r>
                      <m:r>
                        <a:rPr lang="en-US" altLang="zh-TW" sz="1980" i="1">
                          <a:solidFill>
                            <a:prstClr val="black"/>
                          </a:solidFill>
                          <a:latin typeface="Cambria Math" panose="02040503050406030204" pitchFamily="18" charset="0"/>
                          <a:ea typeface="Cambria Math" panose="02040503050406030204" pitchFamily="18" charset="0"/>
                        </a:rPr>
                        <m:t>⋯</m:t>
                      </m:r>
                    </m:oMath>
                  </m:oMathPara>
                </a14:m>
                <a:endParaRPr lang="zh-TW" altLang="en-US" sz="1980" dirty="0">
                  <a:solidFill>
                    <a:prstClr val="black"/>
                  </a:solidFill>
                </a:endParaRPr>
              </a:p>
            </p:txBody>
          </p:sp>
        </mc:Choice>
        <mc:Fallback xmlns="">
          <p:sp>
            <p:nvSpPr>
              <p:cNvPr id="113" name="文字方塊 112"/>
              <p:cNvSpPr txBox="1">
                <a:spLocks noRot="1" noChangeAspect="1" noMove="1" noResize="1" noEditPoints="1" noAdjustHandles="1" noChangeArrowheads="1" noChangeShapeType="1" noTextEdit="1"/>
              </p:cNvSpPr>
              <p:nvPr/>
            </p:nvSpPr>
            <p:spPr>
              <a:xfrm>
                <a:off x="7116727" y="3623119"/>
                <a:ext cx="1983300" cy="304699"/>
              </a:xfrm>
              <a:prstGeom prst="rect">
                <a:avLst/>
              </a:prstGeom>
              <a:blipFill>
                <a:blip r:embed="rId19"/>
                <a:stretch>
                  <a:fillRect l="-1534" b="-10000"/>
                </a:stretch>
              </a:blipFill>
            </p:spPr>
            <p:txBody>
              <a:bodyPr/>
              <a:lstStyle/>
              <a:p>
                <a:r>
                  <a:rPr lang="en-US">
                    <a:noFill/>
                  </a:rPr>
                  <a:t> </a:t>
                </a:r>
              </a:p>
            </p:txBody>
          </p:sp>
        </mc:Fallback>
      </mc:AlternateContent>
    </p:spTree>
    <p:extLst>
      <p:ext uri="{BB962C8B-B14F-4D97-AF65-F5344CB8AC3E}">
        <p14:creationId xmlns:p14="http://schemas.microsoft.com/office/powerpoint/2010/main" val="8975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animBg="1"/>
      <p:bldP spid="96" grpId="0" animBg="1"/>
      <p:bldP spid="97" grpId="0"/>
      <p:bldP spid="98" grpId="0" animBg="1"/>
      <p:bldP spid="102" grpId="0"/>
      <p:bldP spid="111" grpId="0" animBg="1"/>
      <p:bldP spid="112" grpId="0" animBg="1"/>
      <p:bldP spid="1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Mini-batch</a:t>
            </a:r>
            <a:endParaRPr lang="zh-TW" altLang="en-US" dirty="0"/>
          </a:p>
        </p:txBody>
      </p:sp>
      <p:grpSp>
        <p:nvGrpSpPr>
          <p:cNvPr id="3" name="群組 3"/>
          <p:cNvGrpSpPr/>
          <p:nvPr/>
        </p:nvGrpSpPr>
        <p:grpSpPr>
          <a:xfrm>
            <a:off x="3345785" y="2067336"/>
            <a:ext cx="381836" cy="553998"/>
            <a:chOff x="490104" y="3417283"/>
            <a:chExt cx="462831" cy="671513"/>
          </a:xfrm>
        </p:grpSpPr>
        <p:sp>
          <p:nvSpPr>
            <p:cNvPr id="5" name="矩形 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6" name="矩形 5"/>
            <p:cNvSpPr/>
            <p:nvPr/>
          </p:nvSpPr>
          <p:spPr>
            <a:xfrm>
              <a:off x="490104" y="3522205"/>
              <a:ext cx="462831"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1</a:t>
              </a:r>
              <a:endParaRPr lang="zh-TW" altLang="en-US" sz="1980" baseline="30000" dirty="0">
                <a:solidFill>
                  <a:prstClr val="black"/>
                </a:solidFill>
              </a:endParaRPr>
            </a:p>
          </p:txBody>
        </p:sp>
      </p:grpSp>
      <p:sp>
        <p:nvSpPr>
          <p:cNvPr id="13" name="矩形 12"/>
          <p:cNvSpPr/>
          <p:nvPr/>
        </p:nvSpPr>
        <p:spPr>
          <a:xfrm>
            <a:off x="4022602" y="2069456"/>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sp>
        <p:nvSpPr>
          <p:cNvPr id="17" name="文字方塊 16"/>
          <p:cNvSpPr txBox="1"/>
          <p:nvPr/>
        </p:nvSpPr>
        <p:spPr>
          <a:xfrm rot="5400000">
            <a:off x="4206180" y="3334134"/>
            <a:ext cx="68365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cxnSp>
        <p:nvCxnSpPr>
          <p:cNvPr id="18" name="直線單箭頭接點 17"/>
          <p:cNvCxnSpPr/>
          <p:nvPr/>
        </p:nvCxnSpPr>
        <p:spPr>
          <a:xfrm flipV="1">
            <a:off x="3666712" y="2344332"/>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4821918" y="2340036"/>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群組 23"/>
          <p:cNvGrpSpPr/>
          <p:nvPr/>
        </p:nvGrpSpPr>
        <p:grpSpPr>
          <a:xfrm>
            <a:off x="5134053" y="2067336"/>
            <a:ext cx="386644" cy="553998"/>
            <a:chOff x="487190" y="3417283"/>
            <a:chExt cx="468659" cy="671513"/>
          </a:xfrm>
        </p:grpSpPr>
        <p:sp>
          <p:nvSpPr>
            <p:cNvPr id="25" name="矩形 2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26" name="矩形 25"/>
            <p:cNvSpPr/>
            <p:nvPr/>
          </p:nvSpPr>
          <p:spPr>
            <a:xfrm>
              <a:off x="487190" y="3522205"/>
              <a:ext cx="468659"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1</a:t>
              </a:r>
              <a:endParaRPr lang="zh-TW" altLang="en-US" sz="1980" baseline="30000" dirty="0">
                <a:solidFill>
                  <a:prstClr val="black"/>
                </a:solidFill>
              </a:endParaRPr>
            </a:p>
          </p:txBody>
        </p:sp>
      </p:grpSp>
      <p:sp>
        <p:nvSpPr>
          <p:cNvPr id="33" name="矩形 32"/>
          <p:cNvSpPr/>
          <p:nvPr/>
        </p:nvSpPr>
        <p:spPr>
          <a:xfrm>
            <a:off x="5990579" y="2067336"/>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36" name="文字方塊 35"/>
              <p:cNvSpPr txBox="1"/>
              <p:nvPr/>
            </p:nvSpPr>
            <p:spPr>
              <a:xfrm>
                <a:off x="5981963" y="2210558"/>
                <a:ext cx="325282"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1</m:t>
                          </m:r>
                        </m:sup>
                      </m:sSup>
                    </m:oMath>
                  </m:oMathPara>
                </a14:m>
                <a:endParaRPr lang="zh-TW" altLang="en-US" sz="1980" dirty="0">
                  <a:solidFill>
                    <a:prstClr val="black"/>
                  </a:solidFill>
                </a:endParaRPr>
              </a:p>
            </p:txBody>
          </p:sp>
        </mc:Choice>
        <mc:Fallback xmlns="">
          <p:sp>
            <p:nvSpPr>
              <p:cNvPr id="36" name="文字方塊 35"/>
              <p:cNvSpPr txBox="1">
                <a:spLocks noRot="1" noChangeAspect="1" noMove="1" noResize="1" noEditPoints="1" noAdjustHandles="1" noChangeArrowheads="1" noChangeShapeType="1" noTextEdit="1"/>
              </p:cNvSpPr>
              <p:nvPr/>
            </p:nvSpPr>
            <p:spPr>
              <a:xfrm>
                <a:off x="5981963" y="2210558"/>
                <a:ext cx="325282" cy="304699"/>
              </a:xfrm>
              <a:prstGeom prst="rect">
                <a:avLst/>
              </a:prstGeom>
              <a:blipFill>
                <a:blip r:embed="rId3"/>
                <a:stretch>
                  <a:fillRect l="-18519" t="-22000" r="-50000" b="-26000"/>
                </a:stretch>
              </a:blipFill>
            </p:spPr>
            <p:txBody>
              <a:bodyPr/>
              <a:lstStyle/>
              <a:p>
                <a:r>
                  <a:rPr lang="en-US">
                    <a:noFill/>
                  </a:rPr>
                  <a:t> </a:t>
                </a:r>
              </a:p>
            </p:txBody>
          </p:sp>
        </mc:Fallback>
      </mc:AlternateContent>
      <p:sp>
        <p:nvSpPr>
          <p:cNvPr id="39" name="左-右雙向箭號 38"/>
          <p:cNvSpPr/>
          <p:nvPr/>
        </p:nvSpPr>
        <p:spPr>
          <a:xfrm>
            <a:off x="5447385" y="2308214"/>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42" name="文字方塊 41"/>
              <p:cNvSpPr txBox="1"/>
              <p:nvPr/>
            </p:nvSpPr>
            <p:spPr>
              <a:xfrm>
                <a:off x="5564185" y="2468870"/>
                <a:ext cx="337335"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1</m:t>
                          </m:r>
                        </m:sup>
                      </m:sSup>
                    </m:oMath>
                  </m:oMathPara>
                </a14:m>
                <a:endParaRPr lang="zh-TW" altLang="en-US" sz="1980" dirty="0">
                  <a:solidFill>
                    <a:prstClr val="black"/>
                  </a:solidFill>
                </a:endParaRPr>
              </a:p>
            </p:txBody>
          </p:sp>
        </mc:Choice>
        <mc:Fallback xmlns="">
          <p:sp>
            <p:nvSpPr>
              <p:cNvPr id="42" name="文字方塊 41"/>
              <p:cNvSpPr txBox="1">
                <a:spLocks noRot="1" noChangeAspect="1" noMove="1" noResize="1" noEditPoints="1" noAdjustHandles="1" noChangeArrowheads="1" noChangeShapeType="1" noTextEdit="1"/>
              </p:cNvSpPr>
              <p:nvPr/>
            </p:nvSpPr>
            <p:spPr>
              <a:xfrm>
                <a:off x="5564185" y="2468870"/>
                <a:ext cx="337335" cy="304699"/>
              </a:xfrm>
              <a:prstGeom prst="rect">
                <a:avLst/>
              </a:prstGeom>
              <a:blipFill>
                <a:blip r:embed="rId4"/>
                <a:stretch>
                  <a:fillRect l="-18182" r="-5455" b="-6000"/>
                </a:stretch>
              </a:blipFill>
            </p:spPr>
            <p:txBody>
              <a:bodyPr/>
              <a:lstStyle/>
              <a:p>
                <a:r>
                  <a:rPr lang="en-US">
                    <a:noFill/>
                  </a:rPr>
                  <a:t> </a:t>
                </a:r>
              </a:p>
            </p:txBody>
          </p:sp>
        </mc:Fallback>
      </mc:AlternateContent>
      <p:grpSp>
        <p:nvGrpSpPr>
          <p:cNvPr id="7" name="群組 46"/>
          <p:cNvGrpSpPr/>
          <p:nvPr/>
        </p:nvGrpSpPr>
        <p:grpSpPr>
          <a:xfrm>
            <a:off x="3305048" y="2733907"/>
            <a:ext cx="468397" cy="553998"/>
            <a:chOff x="437643" y="3417283"/>
            <a:chExt cx="567753" cy="671513"/>
          </a:xfrm>
        </p:grpSpPr>
        <p:sp>
          <p:nvSpPr>
            <p:cNvPr id="48" name="矩形 47"/>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49" name="矩形 48"/>
            <p:cNvSpPr/>
            <p:nvPr/>
          </p:nvSpPr>
          <p:spPr>
            <a:xfrm>
              <a:off x="437643" y="3522205"/>
              <a:ext cx="567753"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31</a:t>
              </a:r>
              <a:endParaRPr lang="zh-TW" altLang="en-US" sz="1980" baseline="30000" dirty="0">
                <a:solidFill>
                  <a:prstClr val="black"/>
                </a:solidFill>
              </a:endParaRPr>
            </a:p>
          </p:txBody>
        </p:sp>
      </p:grpSp>
      <p:sp>
        <p:nvSpPr>
          <p:cNvPr id="50" name="矩形 49"/>
          <p:cNvSpPr/>
          <p:nvPr/>
        </p:nvSpPr>
        <p:spPr>
          <a:xfrm>
            <a:off x="4025146" y="2729102"/>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cxnSp>
        <p:nvCxnSpPr>
          <p:cNvPr id="51" name="直線單箭頭接點 50"/>
          <p:cNvCxnSpPr/>
          <p:nvPr/>
        </p:nvCxnSpPr>
        <p:spPr>
          <a:xfrm flipV="1">
            <a:off x="3666814" y="3010903"/>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4822019" y="3006607"/>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群組 52"/>
          <p:cNvGrpSpPr/>
          <p:nvPr/>
        </p:nvGrpSpPr>
        <p:grpSpPr>
          <a:xfrm>
            <a:off x="5093317" y="2733907"/>
            <a:ext cx="473206" cy="553998"/>
            <a:chOff x="434730" y="3417283"/>
            <a:chExt cx="573582" cy="671513"/>
          </a:xfrm>
        </p:grpSpPr>
        <p:sp>
          <p:nvSpPr>
            <p:cNvPr id="54" name="矩形 53"/>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55" name="矩形 54"/>
            <p:cNvSpPr/>
            <p:nvPr/>
          </p:nvSpPr>
          <p:spPr>
            <a:xfrm>
              <a:off x="434730" y="3522205"/>
              <a:ext cx="573582"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31</a:t>
              </a:r>
              <a:endParaRPr lang="zh-TW" altLang="en-US" sz="1980" baseline="30000" dirty="0">
                <a:solidFill>
                  <a:prstClr val="black"/>
                </a:solidFill>
              </a:endParaRPr>
            </a:p>
          </p:txBody>
        </p:sp>
      </p:grpSp>
      <p:sp>
        <p:nvSpPr>
          <p:cNvPr id="56" name="矩形 55"/>
          <p:cNvSpPr/>
          <p:nvPr/>
        </p:nvSpPr>
        <p:spPr>
          <a:xfrm>
            <a:off x="5993122" y="2733907"/>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57" name="文字方塊 56"/>
              <p:cNvSpPr txBox="1"/>
              <p:nvPr/>
            </p:nvSpPr>
            <p:spPr>
              <a:xfrm>
                <a:off x="5993121" y="2867563"/>
                <a:ext cx="438132"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31</m:t>
                          </m:r>
                        </m:sup>
                      </m:sSup>
                    </m:oMath>
                  </m:oMathPara>
                </a14:m>
                <a:endParaRPr lang="zh-TW" altLang="en-US" sz="1980" dirty="0">
                  <a:solidFill>
                    <a:prstClr val="black"/>
                  </a:solidFill>
                </a:endParaRPr>
              </a:p>
            </p:txBody>
          </p:sp>
        </mc:Choice>
        <mc:Fallback xmlns="">
          <p:sp>
            <p:nvSpPr>
              <p:cNvPr id="57" name="文字方塊 56"/>
              <p:cNvSpPr txBox="1">
                <a:spLocks noRot="1" noChangeAspect="1" noMove="1" noResize="1" noEditPoints="1" noAdjustHandles="1" noChangeArrowheads="1" noChangeShapeType="1" noTextEdit="1"/>
              </p:cNvSpPr>
              <p:nvPr/>
            </p:nvSpPr>
            <p:spPr>
              <a:xfrm>
                <a:off x="5993121" y="2867563"/>
                <a:ext cx="438132" cy="304699"/>
              </a:xfrm>
              <a:prstGeom prst="rect">
                <a:avLst/>
              </a:prstGeom>
              <a:blipFill>
                <a:blip r:embed="rId5"/>
                <a:stretch>
                  <a:fillRect l="-13889" t="-20000" r="-33333" b="-26000"/>
                </a:stretch>
              </a:blipFill>
            </p:spPr>
            <p:txBody>
              <a:bodyPr/>
              <a:lstStyle/>
              <a:p>
                <a:r>
                  <a:rPr lang="en-US">
                    <a:noFill/>
                  </a:rPr>
                  <a:t> </a:t>
                </a:r>
              </a:p>
            </p:txBody>
          </p:sp>
        </mc:Fallback>
      </mc:AlternateContent>
      <p:sp>
        <p:nvSpPr>
          <p:cNvPr id="58" name="左-右雙向箭號 57"/>
          <p:cNvSpPr/>
          <p:nvPr/>
        </p:nvSpPr>
        <p:spPr>
          <a:xfrm>
            <a:off x="5445506" y="2953001"/>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59" name="文字方塊 58"/>
              <p:cNvSpPr txBox="1"/>
              <p:nvPr/>
            </p:nvSpPr>
            <p:spPr>
              <a:xfrm>
                <a:off x="5563721" y="3165066"/>
                <a:ext cx="450187"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31</m:t>
                          </m:r>
                        </m:sup>
                      </m:sSup>
                    </m:oMath>
                  </m:oMathPara>
                </a14:m>
                <a:endParaRPr lang="zh-TW" altLang="en-US" sz="1980" dirty="0">
                  <a:solidFill>
                    <a:prstClr val="black"/>
                  </a:solidFill>
                </a:endParaRPr>
              </a:p>
            </p:txBody>
          </p:sp>
        </mc:Choice>
        <mc:Fallback xmlns="">
          <p:sp>
            <p:nvSpPr>
              <p:cNvPr id="59" name="文字方塊 58"/>
              <p:cNvSpPr txBox="1">
                <a:spLocks noRot="1" noChangeAspect="1" noMove="1" noResize="1" noEditPoints="1" noAdjustHandles="1" noChangeArrowheads="1" noChangeShapeType="1" noTextEdit="1"/>
              </p:cNvSpPr>
              <p:nvPr/>
            </p:nvSpPr>
            <p:spPr>
              <a:xfrm>
                <a:off x="5563721" y="3165066"/>
                <a:ext cx="450187" cy="304699"/>
              </a:xfrm>
              <a:prstGeom prst="rect">
                <a:avLst/>
              </a:prstGeom>
              <a:blipFill>
                <a:blip r:embed="rId6"/>
                <a:stretch>
                  <a:fillRect l="-13514" r="-2703" b="-8000"/>
                </a:stretch>
              </a:blipFill>
            </p:spPr>
            <p:txBody>
              <a:bodyPr/>
              <a:lstStyle/>
              <a:p>
                <a:r>
                  <a:rPr lang="en-US">
                    <a:noFill/>
                  </a:rPr>
                  <a:t> </a:t>
                </a:r>
              </a:p>
            </p:txBody>
          </p:sp>
        </mc:Fallback>
      </mc:AlternateContent>
      <p:pic>
        <p:nvPicPr>
          <p:cNvPr id="60" name="圖片 59"/>
          <p:cNvPicPr preferRelativeResize="0">
            <a:picLocks/>
          </p:cNvPicPr>
          <p:nvPr/>
        </p:nvPicPr>
        <p:blipFill>
          <a:blip r:embed="rId7"/>
          <a:stretch>
            <a:fillRect/>
          </a:stretch>
        </p:blipFill>
        <p:spPr>
          <a:xfrm>
            <a:off x="3028271" y="2218256"/>
            <a:ext cx="297000" cy="297000"/>
          </a:xfrm>
          <a:prstGeom prst="rect">
            <a:avLst/>
          </a:prstGeom>
          <a:ln w="38100">
            <a:solidFill>
              <a:schemeClr val="tx1"/>
            </a:solidFill>
          </a:ln>
        </p:spPr>
      </p:pic>
      <p:pic>
        <p:nvPicPr>
          <p:cNvPr id="61" name="圖片 60"/>
          <p:cNvPicPr preferRelativeResize="0">
            <a:picLocks/>
          </p:cNvPicPr>
          <p:nvPr/>
        </p:nvPicPr>
        <p:blipFill>
          <a:blip r:embed="rId8"/>
          <a:stretch>
            <a:fillRect/>
          </a:stretch>
        </p:blipFill>
        <p:spPr>
          <a:xfrm>
            <a:off x="2993993" y="4173459"/>
            <a:ext cx="297000" cy="297000"/>
          </a:xfrm>
          <a:prstGeom prst="rect">
            <a:avLst/>
          </a:prstGeom>
          <a:ln w="38100">
            <a:solidFill>
              <a:schemeClr val="tx1"/>
            </a:solidFill>
          </a:ln>
        </p:spPr>
      </p:pic>
      <p:pic>
        <p:nvPicPr>
          <p:cNvPr id="62" name="圖片 61"/>
          <p:cNvPicPr preferRelativeResize="0">
            <a:picLocks/>
          </p:cNvPicPr>
          <p:nvPr/>
        </p:nvPicPr>
        <p:blipFill>
          <a:blip r:embed="rId9"/>
          <a:stretch>
            <a:fillRect/>
          </a:stretch>
        </p:blipFill>
        <p:spPr>
          <a:xfrm>
            <a:off x="3004364" y="2842889"/>
            <a:ext cx="297000" cy="297000"/>
          </a:xfrm>
          <a:prstGeom prst="rect">
            <a:avLst/>
          </a:prstGeom>
          <a:ln w="38100">
            <a:solidFill>
              <a:schemeClr val="tx1"/>
            </a:solidFill>
          </a:ln>
        </p:spPr>
      </p:pic>
      <p:pic>
        <p:nvPicPr>
          <p:cNvPr id="63" name="圖片 62"/>
          <p:cNvPicPr preferRelativeResize="0">
            <a:picLocks/>
          </p:cNvPicPr>
          <p:nvPr/>
        </p:nvPicPr>
        <p:blipFill>
          <a:blip r:embed="rId10"/>
          <a:stretch>
            <a:fillRect/>
          </a:stretch>
        </p:blipFill>
        <p:spPr>
          <a:xfrm>
            <a:off x="2966310" y="4990732"/>
            <a:ext cx="297000" cy="297000"/>
          </a:xfrm>
          <a:prstGeom prst="rect">
            <a:avLst/>
          </a:prstGeom>
          <a:ln w="38100">
            <a:solidFill>
              <a:schemeClr val="tx1"/>
            </a:solidFill>
          </a:ln>
        </p:spPr>
      </p:pic>
      <p:grpSp>
        <p:nvGrpSpPr>
          <p:cNvPr id="9" name="群組 64"/>
          <p:cNvGrpSpPr/>
          <p:nvPr/>
        </p:nvGrpSpPr>
        <p:grpSpPr>
          <a:xfrm>
            <a:off x="3334239" y="4080219"/>
            <a:ext cx="381836" cy="553998"/>
            <a:chOff x="490104" y="3417283"/>
            <a:chExt cx="462831" cy="671513"/>
          </a:xfrm>
        </p:grpSpPr>
        <p:sp>
          <p:nvSpPr>
            <p:cNvPr id="66" name="矩形 65"/>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67" name="矩形 66"/>
            <p:cNvSpPr/>
            <p:nvPr/>
          </p:nvSpPr>
          <p:spPr>
            <a:xfrm>
              <a:off x="490104" y="3522205"/>
              <a:ext cx="462831"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2</a:t>
              </a:r>
              <a:endParaRPr lang="zh-TW" altLang="en-US" sz="1980" baseline="30000" dirty="0">
                <a:solidFill>
                  <a:prstClr val="black"/>
                </a:solidFill>
              </a:endParaRPr>
            </a:p>
          </p:txBody>
        </p:sp>
      </p:grpSp>
      <p:sp>
        <p:nvSpPr>
          <p:cNvPr id="68" name="矩形 67"/>
          <p:cNvSpPr/>
          <p:nvPr/>
        </p:nvSpPr>
        <p:spPr>
          <a:xfrm>
            <a:off x="4011057" y="4082340"/>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sp>
        <p:nvSpPr>
          <p:cNvPr id="69" name="文字方塊 68"/>
          <p:cNvSpPr txBox="1"/>
          <p:nvPr/>
        </p:nvSpPr>
        <p:spPr>
          <a:xfrm rot="5400000">
            <a:off x="4194008" y="5466644"/>
            <a:ext cx="683657" cy="447815"/>
          </a:xfrm>
          <a:prstGeom prst="rect">
            <a:avLst/>
          </a:prstGeom>
          <a:noFill/>
        </p:spPr>
        <p:txBody>
          <a:bodyPr wrap="square" rtlCol="0">
            <a:spAutoFit/>
          </a:bodyPr>
          <a:lstStyle/>
          <a:p>
            <a:pPr algn="ctr"/>
            <a:r>
              <a:rPr lang="en-US" altLang="zh-TW" sz="2310" dirty="0">
                <a:solidFill>
                  <a:prstClr val="black"/>
                </a:solidFill>
              </a:rPr>
              <a:t>……</a:t>
            </a:r>
            <a:endParaRPr lang="zh-TW" altLang="en-US" sz="2310" dirty="0">
              <a:solidFill>
                <a:prstClr val="black"/>
              </a:solidFill>
            </a:endParaRPr>
          </a:p>
        </p:txBody>
      </p:sp>
      <p:cxnSp>
        <p:nvCxnSpPr>
          <p:cNvPr id="70" name="直線單箭頭接點 69"/>
          <p:cNvCxnSpPr/>
          <p:nvPr/>
        </p:nvCxnSpPr>
        <p:spPr>
          <a:xfrm flipV="1">
            <a:off x="3655167" y="4357216"/>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4810373" y="4352920"/>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群組 71"/>
          <p:cNvGrpSpPr/>
          <p:nvPr/>
        </p:nvGrpSpPr>
        <p:grpSpPr>
          <a:xfrm>
            <a:off x="5122507" y="4080219"/>
            <a:ext cx="386644" cy="553998"/>
            <a:chOff x="487190" y="3417283"/>
            <a:chExt cx="468659" cy="671513"/>
          </a:xfrm>
        </p:grpSpPr>
        <p:sp>
          <p:nvSpPr>
            <p:cNvPr id="73" name="矩形 72"/>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74" name="矩形 73"/>
            <p:cNvSpPr/>
            <p:nvPr/>
          </p:nvSpPr>
          <p:spPr>
            <a:xfrm>
              <a:off x="487190" y="3522205"/>
              <a:ext cx="468659"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2</a:t>
              </a:r>
              <a:endParaRPr lang="zh-TW" altLang="en-US" sz="1980" baseline="30000" dirty="0">
                <a:solidFill>
                  <a:prstClr val="black"/>
                </a:solidFill>
              </a:endParaRPr>
            </a:p>
          </p:txBody>
        </p:sp>
      </p:grpSp>
      <p:sp>
        <p:nvSpPr>
          <p:cNvPr id="75" name="矩形 74"/>
          <p:cNvSpPr/>
          <p:nvPr/>
        </p:nvSpPr>
        <p:spPr>
          <a:xfrm>
            <a:off x="5979034" y="4080219"/>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76" name="文字方塊 75"/>
              <p:cNvSpPr txBox="1"/>
              <p:nvPr/>
            </p:nvSpPr>
            <p:spPr>
              <a:xfrm>
                <a:off x="5970418" y="4223442"/>
                <a:ext cx="330732"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2</m:t>
                          </m:r>
                        </m:sup>
                      </m:sSup>
                    </m:oMath>
                  </m:oMathPara>
                </a14:m>
                <a:endParaRPr lang="zh-TW" altLang="en-US" sz="1980" dirty="0">
                  <a:solidFill>
                    <a:prstClr val="black"/>
                  </a:solidFill>
                </a:endParaRPr>
              </a:p>
            </p:txBody>
          </p:sp>
        </mc:Choice>
        <mc:Fallback xmlns="">
          <p:sp>
            <p:nvSpPr>
              <p:cNvPr id="76" name="文字方塊 75"/>
              <p:cNvSpPr txBox="1">
                <a:spLocks noRot="1" noChangeAspect="1" noMove="1" noResize="1" noEditPoints="1" noAdjustHandles="1" noChangeArrowheads="1" noChangeShapeType="1" noTextEdit="1"/>
              </p:cNvSpPr>
              <p:nvPr/>
            </p:nvSpPr>
            <p:spPr>
              <a:xfrm>
                <a:off x="5970418" y="4223442"/>
                <a:ext cx="330732" cy="304699"/>
              </a:xfrm>
              <a:prstGeom prst="rect">
                <a:avLst/>
              </a:prstGeom>
              <a:blipFill>
                <a:blip r:embed="rId11"/>
                <a:stretch>
                  <a:fillRect l="-18182" t="-22000" r="-49091" b="-26000"/>
                </a:stretch>
              </a:blipFill>
            </p:spPr>
            <p:txBody>
              <a:bodyPr/>
              <a:lstStyle/>
              <a:p>
                <a:r>
                  <a:rPr lang="en-US">
                    <a:noFill/>
                  </a:rPr>
                  <a:t> </a:t>
                </a:r>
              </a:p>
            </p:txBody>
          </p:sp>
        </mc:Fallback>
      </mc:AlternateContent>
      <p:sp>
        <p:nvSpPr>
          <p:cNvPr id="77" name="左-右雙向箭號 76"/>
          <p:cNvSpPr/>
          <p:nvPr/>
        </p:nvSpPr>
        <p:spPr>
          <a:xfrm>
            <a:off x="5435840" y="4321098"/>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78" name="文字方塊 77"/>
              <p:cNvSpPr txBox="1"/>
              <p:nvPr/>
            </p:nvSpPr>
            <p:spPr>
              <a:xfrm>
                <a:off x="5552638" y="4481753"/>
                <a:ext cx="342786"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2</m:t>
                          </m:r>
                        </m:sup>
                      </m:sSup>
                    </m:oMath>
                  </m:oMathPara>
                </a14:m>
                <a:endParaRPr lang="zh-TW" altLang="en-US" sz="1980" dirty="0">
                  <a:solidFill>
                    <a:prstClr val="black"/>
                  </a:solidFill>
                </a:endParaRPr>
              </a:p>
            </p:txBody>
          </p:sp>
        </mc:Choice>
        <mc:Fallback xmlns="">
          <p:sp>
            <p:nvSpPr>
              <p:cNvPr id="78" name="文字方塊 77"/>
              <p:cNvSpPr txBox="1">
                <a:spLocks noRot="1" noChangeAspect="1" noMove="1" noResize="1" noEditPoints="1" noAdjustHandles="1" noChangeArrowheads="1" noChangeShapeType="1" noTextEdit="1"/>
              </p:cNvSpPr>
              <p:nvPr/>
            </p:nvSpPr>
            <p:spPr>
              <a:xfrm>
                <a:off x="5552638" y="4481753"/>
                <a:ext cx="342786" cy="304699"/>
              </a:xfrm>
              <a:prstGeom prst="rect">
                <a:avLst/>
              </a:prstGeom>
              <a:blipFill>
                <a:blip r:embed="rId12"/>
                <a:stretch>
                  <a:fillRect l="-17857" r="-5357" b="-8000"/>
                </a:stretch>
              </a:blipFill>
            </p:spPr>
            <p:txBody>
              <a:bodyPr/>
              <a:lstStyle/>
              <a:p>
                <a:r>
                  <a:rPr lang="en-US">
                    <a:noFill/>
                  </a:rPr>
                  <a:t> </a:t>
                </a:r>
              </a:p>
            </p:txBody>
          </p:sp>
        </mc:Fallback>
      </mc:AlternateContent>
      <p:grpSp>
        <p:nvGrpSpPr>
          <p:cNvPr id="11" name="群組 78"/>
          <p:cNvGrpSpPr/>
          <p:nvPr/>
        </p:nvGrpSpPr>
        <p:grpSpPr>
          <a:xfrm>
            <a:off x="3305477" y="4866531"/>
            <a:ext cx="468397" cy="553998"/>
            <a:chOff x="437643" y="3417283"/>
            <a:chExt cx="567753" cy="671513"/>
          </a:xfrm>
        </p:grpSpPr>
        <p:sp>
          <p:nvSpPr>
            <p:cNvPr id="80" name="矩形 79"/>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980" baseline="30000" dirty="0">
                <a:solidFill>
                  <a:prstClr val="black"/>
                </a:solidFill>
              </a:endParaRPr>
            </a:p>
          </p:txBody>
        </p:sp>
        <p:sp>
          <p:nvSpPr>
            <p:cNvPr id="81" name="矩形 80"/>
            <p:cNvSpPr/>
            <p:nvPr/>
          </p:nvSpPr>
          <p:spPr>
            <a:xfrm>
              <a:off x="437643" y="3522205"/>
              <a:ext cx="567753" cy="481251"/>
            </a:xfrm>
            <a:prstGeom prst="rect">
              <a:avLst/>
            </a:prstGeom>
          </p:spPr>
          <p:txBody>
            <a:bodyPr wrap="none">
              <a:spAutoFit/>
            </a:bodyPr>
            <a:lstStyle/>
            <a:p>
              <a:pPr algn="ctr"/>
              <a:r>
                <a:rPr lang="en-US" altLang="zh-TW" sz="1980" dirty="0">
                  <a:solidFill>
                    <a:prstClr val="black"/>
                  </a:solidFill>
                </a:rPr>
                <a:t>x</a:t>
              </a:r>
              <a:r>
                <a:rPr lang="en-US" altLang="zh-TW" sz="1980" baseline="30000" dirty="0">
                  <a:solidFill>
                    <a:prstClr val="black"/>
                  </a:solidFill>
                </a:rPr>
                <a:t>16</a:t>
              </a:r>
              <a:endParaRPr lang="zh-TW" altLang="en-US" sz="1980" baseline="30000" dirty="0">
                <a:solidFill>
                  <a:prstClr val="black"/>
                </a:solidFill>
              </a:endParaRPr>
            </a:p>
          </p:txBody>
        </p:sp>
      </p:grpSp>
      <p:sp>
        <p:nvSpPr>
          <p:cNvPr id="82" name="矩形 81"/>
          <p:cNvSpPr/>
          <p:nvPr/>
        </p:nvSpPr>
        <p:spPr>
          <a:xfrm>
            <a:off x="4025575" y="4861726"/>
            <a:ext cx="796872" cy="5636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980" dirty="0">
                <a:solidFill>
                  <a:prstClr val="black"/>
                </a:solidFill>
              </a:rPr>
              <a:t>NN</a:t>
            </a:r>
            <a:endParaRPr lang="zh-TW" altLang="en-US" sz="1980" dirty="0">
              <a:solidFill>
                <a:prstClr val="black"/>
              </a:solidFill>
            </a:endParaRPr>
          </a:p>
        </p:txBody>
      </p:sp>
      <p:cxnSp>
        <p:nvCxnSpPr>
          <p:cNvPr id="83" name="直線單箭頭接點 82"/>
          <p:cNvCxnSpPr/>
          <p:nvPr/>
        </p:nvCxnSpPr>
        <p:spPr>
          <a:xfrm flipV="1">
            <a:off x="3667243" y="5143527"/>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4822448" y="5139232"/>
            <a:ext cx="34410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群組 84"/>
          <p:cNvGrpSpPr/>
          <p:nvPr/>
        </p:nvGrpSpPr>
        <p:grpSpPr>
          <a:xfrm>
            <a:off x="5093746" y="4866531"/>
            <a:ext cx="473206" cy="553998"/>
            <a:chOff x="434730" y="3417283"/>
            <a:chExt cx="573582" cy="671513"/>
          </a:xfrm>
        </p:grpSpPr>
        <p:sp>
          <p:nvSpPr>
            <p:cNvPr id="86" name="矩形 85"/>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980" baseline="30000" dirty="0">
                <a:solidFill>
                  <a:prstClr val="black"/>
                </a:solidFill>
              </a:endParaRPr>
            </a:p>
          </p:txBody>
        </p:sp>
        <p:sp>
          <p:nvSpPr>
            <p:cNvPr id="87" name="矩形 86"/>
            <p:cNvSpPr/>
            <p:nvPr/>
          </p:nvSpPr>
          <p:spPr>
            <a:xfrm>
              <a:off x="434730" y="3522205"/>
              <a:ext cx="573582" cy="481251"/>
            </a:xfrm>
            <a:prstGeom prst="rect">
              <a:avLst/>
            </a:prstGeom>
          </p:spPr>
          <p:txBody>
            <a:bodyPr wrap="none">
              <a:spAutoFit/>
            </a:bodyPr>
            <a:lstStyle/>
            <a:p>
              <a:pPr algn="ctr"/>
              <a:r>
                <a:rPr lang="en-US" altLang="zh-TW" sz="1980" dirty="0">
                  <a:solidFill>
                    <a:prstClr val="black"/>
                  </a:solidFill>
                </a:rPr>
                <a:t>y</a:t>
              </a:r>
              <a:r>
                <a:rPr lang="en-US" altLang="zh-TW" sz="1980" baseline="30000" dirty="0">
                  <a:solidFill>
                    <a:prstClr val="black"/>
                  </a:solidFill>
                </a:rPr>
                <a:t>16</a:t>
              </a:r>
              <a:endParaRPr lang="zh-TW" altLang="en-US" sz="1980" baseline="30000" dirty="0">
                <a:solidFill>
                  <a:prstClr val="black"/>
                </a:solidFill>
              </a:endParaRPr>
            </a:p>
          </p:txBody>
        </p:sp>
      </p:grpSp>
      <p:sp>
        <p:nvSpPr>
          <p:cNvPr id="88" name="矩形 87"/>
          <p:cNvSpPr/>
          <p:nvPr/>
        </p:nvSpPr>
        <p:spPr>
          <a:xfrm>
            <a:off x="5993551" y="4866531"/>
            <a:ext cx="223957" cy="5539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89" name="文字方塊 88"/>
              <p:cNvSpPr txBox="1"/>
              <p:nvPr/>
            </p:nvSpPr>
            <p:spPr>
              <a:xfrm>
                <a:off x="5993551" y="5000187"/>
                <a:ext cx="432683"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acc>
                            <m:accPr>
                              <m:chr m:val="̂"/>
                              <m:ctrlPr>
                                <a:rPr lang="en-US" altLang="zh-TW" sz="1980" i="1">
                                  <a:solidFill>
                                    <a:prstClr val="black"/>
                                  </a:solidFill>
                                  <a:latin typeface="Cambria Math" panose="02040503050406030204" pitchFamily="18" charset="0"/>
                                </a:rPr>
                              </m:ctrlPr>
                            </m:accPr>
                            <m:e>
                              <m:r>
                                <a:rPr lang="en-US" altLang="zh-TW" sz="1980" i="1">
                                  <a:solidFill>
                                    <a:prstClr val="black"/>
                                  </a:solidFill>
                                  <a:latin typeface="Cambria Math" panose="02040503050406030204" pitchFamily="18" charset="0"/>
                                </a:rPr>
                                <m:t>𝑦</m:t>
                              </m:r>
                            </m:e>
                          </m:acc>
                        </m:e>
                        <m:sup>
                          <m:r>
                            <a:rPr lang="en-US" altLang="zh-TW" sz="1980" i="1">
                              <a:solidFill>
                                <a:prstClr val="black"/>
                              </a:solidFill>
                              <a:latin typeface="Cambria Math" panose="02040503050406030204" pitchFamily="18" charset="0"/>
                            </a:rPr>
                            <m:t>16</m:t>
                          </m:r>
                        </m:sup>
                      </m:sSup>
                    </m:oMath>
                  </m:oMathPara>
                </a14:m>
                <a:endParaRPr lang="zh-TW" altLang="en-US" sz="1980" dirty="0">
                  <a:solidFill>
                    <a:prstClr val="black"/>
                  </a:solidFill>
                </a:endParaRPr>
              </a:p>
            </p:txBody>
          </p:sp>
        </mc:Choice>
        <mc:Fallback xmlns="">
          <p:sp>
            <p:nvSpPr>
              <p:cNvPr id="89" name="文字方塊 88"/>
              <p:cNvSpPr txBox="1">
                <a:spLocks noRot="1" noChangeAspect="1" noMove="1" noResize="1" noEditPoints="1" noAdjustHandles="1" noChangeArrowheads="1" noChangeShapeType="1" noTextEdit="1"/>
              </p:cNvSpPr>
              <p:nvPr/>
            </p:nvSpPr>
            <p:spPr>
              <a:xfrm>
                <a:off x="5993551" y="5000187"/>
                <a:ext cx="432683" cy="304699"/>
              </a:xfrm>
              <a:prstGeom prst="rect">
                <a:avLst/>
              </a:prstGeom>
              <a:blipFill>
                <a:blip r:embed="rId13"/>
                <a:stretch>
                  <a:fillRect l="-14085" t="-20000" r="-35211" b="-26000"/>
                </a:stretch>
              </a:blipFill>
            </p:spPr>
            <p:txBody>
              <a:bodyPr/>
              <a:lstStyle/>
              <a:p>
                <a:r>
                  <a:rPr lang="en-US">
                    <a:noFill/>
                  </a:rPr>
                  <a:t> </a:t>
                </a:r>
              </a:p>
            </p:txBody>
          </p:sp>
        </mc:Fallback>
      </mc:AlternateContent>
      <p:sp>
        <p:nvSpPr>
          <p:cNvPr id="90" name="左-右雙向箭號 89"/>
          <p:cNvSpPr/>
          <p:nvPr/>
        </p:nvSpPr>
        <p:spPr>
          <a:xfrm>
            <a:off x="5445935" y="5085625"/>
            <a:ext cx="497186" cy="149362"/>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91" name="文字方塊 90"/>
              <p:cNvSpPr txBox="1"/>
              <p:nvPr/>
            </p:nvSpPr>
            <p:spPr>
              <a:xfrm>
                <a:off x="5564150" y="5297691"/>
                <a:ext cx="444737"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16</m:t>
                          </m:r>
                        </m:sup>
                      </m:sSup>
                    </m:oMath>
                  </m:oMathPara>
                </a14:m>
                <a:endParaRPr lang="zh-TW" altLang="en-US" sz="1980" dirty="0">
                  <a:solidFill>
                    <a:prstClr val="black"/>
                  </a:solidFill>
                </a:endParaRPr>
              </a:p>
            </p:txBody>
          </p:sp>
        </mc:Choice>
        <mc:Fallback xmlns="">
          <p:sp>
            <p:nvSpPr>
              <p:cNvPr id="91" name="文字方塊 90"/>
              <p:cNvSpPr txBox="1">
                <a:spLocks noRot="1" noChangeAspect="1" noMove="1" noResize="1" noEditPoints="1" noAdjustHandles="1" noChangeArrowheads="1" noChangeShapeType="1" noTextEdit="1"/>
              </p:cNvSpPr>
              <p:nvPr/>
            </p:nvSpPr>
            <p:spPr>
              <a:xfrm>
                <a:off x="5564150" y="5297691"/>
                <a:ext cx="444737" cy="304699"/>
              </a:xfrm>
              <a:prstGeom prst="rect">
                <a:avLst/>
              </a:prstGeom>
              <a:blipFill>
                <a:blip r:embed="rId14"/>
                <a:stretch>
                  <a:fillRect l="-13699" r="-2740" b="-8000"/>
                </a:stretch>
              </a:blipFill>
            </p:spPr>
            <p:txBody>
              <a:bodyPr/>
              <a:lstStyle/>
              <a:p>
                <a:r>
                  <a:rPr lang="en-US">
                    <a:noFill/>
                  </a:rPr>
                  <a:t> </a:t>
                </a:r>
              </a:p>
            </p:txBody>
          </p:sp>
        </mc:Fallback>
      </mc:AlternateContent>
      <p:sp>
        <p:nvSpPr>
          <p:cNvPr id="94" name="文字方塊 93"/>
          <p:cNvSpPr txBox="1"/>
          <p:nvPr/>
        </p:nvSpPr>
        <p:spPr>
          <a:xfrm>
            <a:off x="6614972" y="2113194"/>
            <a:ext cx="3044541" cy="397032"/>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Pick the 1</a:t>
            </a:r>
            <a:r>
              <a:rPr lang="en-US" altLang="zh-TW" sz="1980" baseline="30000" dirty="0">
                <a:solidFill>
                  <a:prstClr val="black"/>
                </a:solidFill>
              </a:rPr>
              <a:t>st</a:t>
            </a:r>
            <a:r>
              <a:rPr lang="en-US" altLang="zh-TW" sz="1980" dirty="0">
                <a:solidFill>
                  <a:prstClr val="black"/>
                </a:solidFill>
              </a:rPr>
              <a:t> batch</a:t>
            </a: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95" name="文字方塊 94"/>
              <p:cNvSpPr txBox="1"/>
              <p:nvPr/>
            </p:nvSpPr>
            <p:spPr>
              <a:xfrm>
                <a:off x="6586370" y="1731747"/>
                <a:ext cx="3398062" cy="397032"/>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Randomly initialize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baseline="30000" dirty="0">
                  <a:solidFill>
                    <a:prstClr val="black"/>
                  </a:solidFill>
                </a:endParaRPr>
              </a:p>
            </p:txBody>
          </p:sp>
        </mc:Choice>
        <mc:Fallback xmlns="">
          <p:sp>
            <p:nvSpPr>
              <p:cNvPr id="95" name="文字方塊 94"/>
              <p:cNvSpPr txBox="1">
                <a:spLocks noRot="1" noChangeAspect="1" noMove="1" noResize="1" noEditPoints="1" noAdjustHandles="1" noChangeArrowheads="1" noChangeShapeType="1" noTextEdit="1"/>
              </p:cNvSpPr>
              <p:nvPr/>
            </p:nvSpPr>
            <p:spPr>
              <a:xfrm>
                <a:off x="6586370" y="1731747"/>
                <a:ext cx="3398062" cy="397032"/>
              </a:xfrm>
              <a:prstGeom prst="rect">
                <a:avLst/>
              </a:prstGeom>
              <a:blipFill>
                <a:blip r:embed="rId15"/>
                <a:stretch>
                  <a:fillRect l="-1434" t="-6154"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文字方塊 95"/>
              <p:cNvSpPr txBox="1"/>
              <p:nvPr/>
            </p:nvSpPr>
            <p:spPr>
              <a:xfrm>
                <a:off x="7111279" y="2895487"/>
                <a:ext cx="2222275"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1</m:t>
                          </m:r>
                        </m:sup>
                      </m:sSup>
                      <m:r>
                        <a:rPr lang="en-US" altLang="zh-TW" sz="1980" i="1">
                          <a:solidFill>
                            <a:prstClr val="black"/>
                          </a:solidFill>
                          <a:latin typeface="Cambria Math" panose="02040503050406030204" pitchFamily="18" charset="0"/>
                          <a:ea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r>
                        <a:rPr lang="en-US" altLang="zh-TW" sz="1980" i="1">
                          <a:solidFill>
                            <a:prstClr val="black"/>
                          </a:solidFill>
                          <a:latin typeface="Cambria Math" panose="02040503050406030204" pitchFamily="18" charset="0"/>
                        </a:rPr>
                        <m:t>−</m:t>
                      </m:r>
                      <m:r>
                        <a:rPr lang="zh-TW" altLang="en-US" sz="1980" i="1">
                          <a:solidFill>
                            <a:prstClr val="black"/>
                          </a:solidFill>
                          <a:latin typeface="Cambria Math" panose="02040503050406030204" pitchFamily="18" charset="0"/>
                        </a:rPr>
                        <m:t>𝜂𝛻</m:t>
                      </m:r>
                      <m:r>
                        <a:rPr lang="en-US" altLang="zh-TW" sz="1980" i="1">
                          <a:solidFill>
                            <a:prstClr val="black"/>
                          </a:solidFill>
                          <a:latin typeface="Cambria Math" panose="02040503050406030204" pitchFamily="18" charset="0"/>
                        </a:rPr>
                        <m:t>𝐶</m:t>
                      </m:r>
                      <m:d>
                        <m:dPr>
                          <m:ctrlPr>
                            <a:rPr lang="en-US" altLang="zh-TW" sz="1980" i="1">
                              <a:solidFill>
                                <a:prstClr val="black"/>
                              </a:solidFill>
                              <a:latin typeface="Cambria Math" panose="02040503050406030204" pitchFamily="18" charset="0"/>
                            </a:rPr>
                          </m:ctrlPr>
                        </m:dPr>
                        <m:e>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e>
                      </m:d>
                    </m:oMath>
                  </m:oMathPara>
                </a14:m>
                <a:endParaRPr lang="zh-TW" altLang="en-US" sz="1980" dirty="0">
                  <a:solidFill>
                    <a:prstClr val="black"/>
                  </a:solidFill>
                </a:endParaRPr>
              </a:p>
            </p:txBody>
          </p:sp>
        </mc:Choice>
        <mc:Fallback xmlns="">
          <p:sp>
            <p:nvSpPr>
              <p:cNvPr id="96" name="文字方塊 95"/>
              <p:cNvSpPr txBox="1">
                <a:spLocks noRot="1" noChangeAspect="1" noMove="1" noResize="1" noEditPoints="1" noAdjustHandles="1" noChangeArrowheads="1" noChangeShapeType="1" noTextEdit="1"/>
              </p:cNvSpPr>
              <p:nvPr/>
            </p:nvSpPr>
            <p:spPr>
              <a:xfrm>
                <a:off x="7111279" y="2895487"/>
                <a:ext cx="2222275" cy="304699"/>
              </a:xfrm>
              <a:prstGeom prst="rect">
                <a:avLst/>
              </a:prstGeom>
              <a:blipFill>
                <a:blip r:embed="rId16"/>
                <a:stretch>
                  <a:fillRect l="-1648" b="-34000"/>
                </a:stretch>
              </a:blipFill>
            </p:spPr>
            <p:txBody>
              <a:bodyPr/>
              <a:lstStyle/>
              <a:p>
                <a:r>
                  <a:rPr lang="en-US">
                    <a:noFill/>
                  </a:rPr>
                  <a:t> </a:t>
                </a:r>
              </a:p>
            </p:txBody>
          </p:sp>
        </mc:Fallback>
      </mc:AlternateContent>
      <p:sp>
        <p:nvSpPr>
          <p:cNvPr id="97" name="文字方塊 96"/>
          <p:cNvSpPr txBox="1"/>
          <p:nvPr/>
        </p:nvSpPr>
        <p:spPr>
          <a:xfrm>
            <a:off x="6626469" y="3187412"/>
            <a:ext cx="2929685" cy="397032"/>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Pick the 2</a:t>
            </a:r>
            <a:r>
              <a:rPr lang="en-US" altLang="zh-TW" sz="1980" baseline="30000" dirty="0">
                <a:solidFill>
                  <a:prstClr val="black"/>
                </a:solidFill>
              </a:rPr>
              <a:t>nd</a:t>
            </a:r>
            <a:r>
              <a:rPr lang="en-US" altLang="zh-TW" sz="1980" dirty="0">
                <a:solidFill>
                  <a:prstClr val="black"/>
                </a:solidFill>
              </a:rPr>
              <a:t> batch</a:t>
            </a:r>
            <a:endParaRPr lang="zh-TW" altLang="en-US" sz="1980" baseline="30000" dirty="0">
              <a:solidFill>
                <a:prstClr val="black"/>
              </a:solidFill>
            </a:endParaRPr>
          </a:p>
        </p:txBody>
      </p:sp>
      <mc:AlternateContent xmlns:mc="http://schemas.openxmlformats.org/markup-compatibility/2006" xmlns:a14="http://schemas.microsoft.com/office/drawing/2010/main">
        <mc:Choice Requires="a14">
          <p:sp>
            <p:nvSpPr>
              <p:cNvPr id="98" name="文字方塊 97"/>
              <p:cNvSpPr txBox="1"/>
              <p:nvPr/>
            </p:nvSpPr>
            <p:spPr>
              <a:xfrm>
                <a:off x="7105230" y="3982651"/>
                <a:ext cx="2216825"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2</m:t>
                          </m:r>
                        </m:sup>
                      </m:sSup>
                      <m:r>
                        <a:rPr lang="en-US" altLang="zh-TW" sz="1980" i="1">
                          <a:solidFill>
                            <a:prstClr val="black"/>
                          </a:solidFill>
                          <a:latin typeface="Cambria Math" panose="02040503050406030204" pitchFamily="18" charset="0"/>
                          <a:ea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1</m:t>
                          </m:r>
                        </m:sup>
                      </m:sSup>
                      <m:r>
                        <a:rPr lang="en-US" altLang="zh-TW" sz="1980" i="1">
                          <a:solidFill>
                            <a:prstClr val="black"/>
                          </a:solidFill>
                          <a:latin typeface="Cambria Math" panose="02040503050406030204" pitchFamily="18" charset="0"/>
                        </a:rPr>
                        <m:t>−</m:t>
                      </m:r>
                      <m:r>
                        <a:rPr lang="zh-TW" altLang="en-US" sz="1980" i="1">
                          <a:solidFill>
                            <a:prstClr val="black"/>
                          </a:solidFill>
                          <a:latin typeface="Cambria Math" panose="02040503050406030204" pitchFamily="18" charset="0"/>
                        </a:rPr>
                        <m:t>𝜂𝛻</m:t>
                      </m:r>
                      <m:r>
                        <a:rPr lang="en-US" altLang="zh-TW" sz="1980" i="1">
                          <a:solidFill>
                            <a:prstClr val="black"/>
                          </a:solidFill>
                          <a:latin typeface="Cambria Math" panose="02040503050406030204" pitchFamily="18" charset="0"/>
                        </a:rPr>
                        <m:t>𝐶</m:t>
                      </m:r>
                      <m:d>
                        <m:dPr>
                          <m:ctrlPr>
                            <a:rPr lang="en-US" altLang="zh-TW" sz="1980" i="1">
                              <a:solidFill>
                                <a:prstClr val="black"/>
                              </a:solidFill>
                              <a:latin typeface="Cambria Math" panose="02040503050406030204" pitchFamily="18" charset="0"/>
                            </a:rPr>
                          </m:ctrlPr>
                        </m:dPr>
                        <m:e>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1</m:t>
                              </m:r>
                            </m:sup>
                          </m:sSup>
                        </m:e>
                      </m:d>
                    </m:oMath>
                  </m:oMathPara>
                </a14:m>
                <a:endParaRPr lang="zh-TW" altLang="en-US" sz="1980" dirty="0">
                  <a:solidFill>
                    <a:prstClr val="black"/>
                  </a:solidFill>
                </a:endParaRPr>
              </a:p>
            </p:txBody>
          </p:sp>
        </mc:Choice>
        <mc:Fallback xmlns="">
          <p:sp>
            <p:nvSpPr>
              <p:cNvPr id="98" name="文字方塊 97"/>
              <p:cNvSpPr txBox="1">
                <a:spLocks noRot="1" noChangeAspect="1" noMove="1" noResize="1" noEditPoints="1" noAdjustHandles="1" noChangeArrowheads="1" noChangeShapeType="1" noTextEdit="1"/>
              </p:cNvSpPr>
              <p:nvPr/>
            </p:nvSpPr>
            <p:spPr>
              <a:xfrm>
                <a:off x="7105230" y="3982651"/>
                <a:ext cx="2216825" cy="304699"/>
              </a:xfrm>
              <a:prstGeom prst="rect">
                <a:avLst/>
              </a:prstGeom>
              <a:blipFill>
                <a:blip r:embed="rId17"/>
                <a:stretch>
                  <a:fillRect l="-1653" b="-34000"/>
                </a:stretch>
              </a:blipFill>
            </p:spPr>
            <p:txBody>
              <a:bodyPr/>
              <a:lstStyle/>
              <a:p>
                <a:r>
                  <a:rPr lang="en-US">
                    <a:noFill/>
                  </a:rPr>
                  <a:t> </a:t>
                </a:r>
              </a:p>
            </p:txBody>
          </p:sp>
        </mc:Fallback>
      </mc:AlternateContent>
      <p:sp>
        <p:nvSpPr>
          <p:cNvPr id="101" name="文字方塊 100"/>
          <p:cNvSpPr txBox="1"/>
          <p:nvPr/>
        </p:nvSpPr>
        <p:spPr>
          <a:xfrm>
            <a:off x="6637901" y="4505864"/>
            <a:ext cx="3530333" cy="701731"/>
          </a:xfrm>
          <a:prstGeom prst="rect">
            <a:avLst/>
          </a:prstGeom>
          <a:noFill/>
        </p:spPr>
        <p:txBody>
          <a:bodyPr wrap="square" rtlCol="0">
            <a:spAutoFit/>
          </a:bodyPr>
          <a:lstStyle/>
          <a:p>
            <a:pPr marL="424339" indent="-424339">
              <a:buFont typeface="Wingdings" panose="05000000000000000000" pitchFamily="2" charset="2"/>
              <a:buChar char="Ø"/>
            </a:pPr>
            <a:r>
              <a:rPr lang="en-US" altLang="zh-TW" sz="1980" dirty="0">
                <a:solidFill>
                  <a:prstClr val="black"/>
                </a:solidFill>
              </a:rPr>
              <a:t>Until all mini-batches have been picked</a:t>
            </a:r>
            <a:endParaRPr lang="zh-TW" altLang="en-US" sz="1980" baseline="30000" dirty="0">
              <a:solidFill>
                <a:prstClr val="black"/>
              </a:solidFill>
            </a:endParaRPr>
          </a:p>
        </p:txBody>
      </p:sp>
      <p:sp>
        <p:nvSpPr>
          <p:cNvPr id="102" name="文字方塊 101"/>
          <p:cNvSpPr txBox="1"/>
          <p:nvPr/>
        </p:nvSpPr>
        <p:spPr>
          <a:xfrm rot="5400000">
            <a:off x="7705874" y="4378135"/>
            <a:ext cx="619638" cy="397032"/>
          </a:xfrm>
          <a:prstGeom prst="rect">
            <a:avLst/>
          </a:prstGeom>
          <a:noFill/>
        </p:spPr>
        <p:txBody>
          <a:bodyPr wrap="square" rtlCol="0">
            <a:spAutoFit/>
          </a:bodyPr>
          <a:lstStyle/>
          <a:p>
            <a:r>
              <a:rPr lang="en-US" altLang="zh-TW" sz="1980" dirty="0">
                <a:solidFill>
                  <a:prstClr val="black"/>
                </a:solidFill>
              </a:rPr>
              <a:t>…</a:t>
            </a:r>
            <a:endParaRPr lang="zh-TW" altLang="en-US" sz="1980" baseline="30000" dirty="0">
              <a:solidFill>
                <a:prstClr val="black"/>
              </a:solidFill>
            </a:endParaRPr>
          </a:p>
        </p:txBody>
      </p:sp>
      <p:sp>
        <p:nvSpPr>
          <p:cNvPr id="103" name="矩形 102"/>
          <p:cNvSpPr/>
          <p:nvPr/>
        </p:nvSpPr>
        <p:spPr>
          <a:xfrm>
            <a:off x="7422099" y="5229378"/>
            <a:ext cx="1822564" cy="36890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TW" sz="1980" dirty="0">
                <a:solidFill>
                  <a:prstClr val="white"/>
                </a:solidFill>
              </a:rPr>
              <a:t>one epoch</a:t>
            </a:r>
            <a:endParaRPr lang="zh-TW" altLang="en-US" sz="1980" dirty="0">
              <a:solidFill>
                <a:prstClr val="white"/>
              </a:solidFill>
            </a:endParaRPr>
          </a:p>
        </p:txBody>
      </p:sp>
      <p:sp>
        <p:nvSpPr>
          <p:cNvPr id="104" name="矩形 103"/>
          <p:cNvSpPr/>
          <p:nvPr/>
        </p:nvSpPr>
        <p:spPr>
          <a:xfrm>
            <a:off x="6602286" y="2153896"/>
            <a:ext cx="3530333" cy="307562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05" name="矩形 104"/>
          <p:cNvSpPr/>
          <p:nvPr/>
        </p:nvSpPr>
        <p:spPr>
          <a:xfrm>
            <a:off x="5847253" y="1140668"/>
            <a:ext cx="1172087" cy="4689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2310" dirty="0">
                <a:solidFill>
                  <a:prstClr val="white"/>
                </a:solidFill>
              </a:rPr>
              <a:t>Faster</a:t>
            </a:r>
            <a:endParaRPr lang="zh-TW" altLang="en-US" sz="2310" dirty="0">
              <a:solidFill>
                <a:prstClr val="white"/>
              </a:solidFill>
            </a:endParaRPr>
          </a:p>
        </p:txBody>
      </p:sp>
      <p:sp>
        <p:nvSpPr>
          <p:cNvPr id="106" name="矩形 105"/>
          <p:cNvSpPr/>
          <p:nvPr/>
        </p:nvSpPr>
        <p:spPr>
          <a:xfrm>
            <a:off x="7137046" y="1140668"/>
            <a:ext cx="1172087" cy="4689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310" dirty="0">
                <a:solidFill>
                  <a:prstClr val="white"/>
                </a:solidFill>
              </a:rPr>
              <a:t>Better!</a:t>
            </a:r>
            <a:endParaRPr lang="zh-TW" altLang="en-US" sz="2310" dirty="0">
              <a:solidFill>
                <a:prstClr val="white"/>
              </a:solidFill>
            </a:endParaRPr>
          </a:p>
        </p:txBody>
      </p:sp>
      <p:sp>
        <p:nvSpPr>
          <p:cNvPr id="107" name="文字方塊 106"/>
          <p:cNvSpPr txBox="1"/>
          <p:nvPr/>
        </p:nvSpPr>
        <p:spPr>
          <a:xfrm rot="16200000">
            <a:off x="1928377" y="2628658"/>
            <a:ext cx="1384242" cy="397032"/>
          </a:xfrm>
          <a:prstGeom prst="rect">
            <a:avLst/>
          </a:prstGeom>
          <a:noFill/>
        </p:spPr>
        <p:txBody>
          <a:bodyPr wrap="square" rtlCol="0">
            <a:spAutoFit/>
          </a:bodyPr>
          <a:lstStyle/>
          <a:p>
            <a:pPr algn="ctr"/>
            <a:r>
              <a:rPr lang="en-US" altLang="zh-TW" sz="1980" dirty="0">
                <a:solidFill>
                  <a:srgbClr val="0000FF"/>
                </a:solidFill>
              </a:rPr>
              <a:t>Mini-batch</a:t>
            </a:r>
            <a:endParaRPr lang="zh-TW" altLang="en-US" sz="1980" dirty="0">
              <a:solidFill>
                <a:srgbClr val="0000FF"/>
              </a:solidFill>
            </a:endParaRPr>
          </a:p>
        </p:txBody>
      </p:sp>
      <p:sp>
        <p:nvSpPr>
          <p:cNvPr id="108" name="文字方塊 107"/>
          <p:cNvSpPr txBox="1"/>
          <p:nvPr/>
        </p:nvSpPr>
        <p:spPr>
          <a:xfrm rot="16200000">
            <a:off x="1921190" y="4667063"/>
            <a:ext cx="1384242" cy="397032"/>
          </a:xfrm>
          <a:prstGeom prst="rect">
            <a:avLst/>
          </a:prstGeom>
          <a:noFill/>
        </p:spPr>
        <p:txBody>
          <a:bodyPr wrap="square" rtlCol="0">
            <a:spAutoFit/>
          </a:bodyPr>
          <a:lstStyle/>
          <a:p>
            <a:pPr algn="ctr"/>
            <a:r>
              <a:rPr lang="en-US" altLang="zh-TW" sz="1980" dirty="0">
                <a:solidFill>
                  <a:srgbClr val="0000FF"/>
                </a:solidFill>
              </a:rPr>
              <a:t>Mini-batch</a:t>
            </a:r>
            <a:endParaRPr lang="zh-TW" altLang="en-US" sz="1980" dirty="0">
              <a:solidFill>
                <a:srgbClr val="0000FF"/>
              </a:solidFill>
            </a:endParaRPr>
          </a:p>
        </p:txBody>
      </p:sp>
      <p:sp>
        <p:nvSpPr>
          <p:cNvPr id="109" name="矩形 108"/>
          <p:cNvSpPr/>
          <p:nvPr/>
        </p:nvSpPr>
        <p:spPr>
          <a:xfrm>
            <a:off x="2859247" y="1948903"/>
            <a:ext cx="3530333" cy="19057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10" name="矩形 109"/>
          <p:cNvSpPr/>
          <p:nvPr/>
        </p:nvSpPr>
        <p:spPr>
          <a:xfrm>
            <a:off x="2859247" y="4009013"/>
            <a:ext cx="3530333" cy="19057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111" name="矩形 110"/>
          <p:cNvSpPr/>
          <p:nvPr/>
        </p:nvSpPr>
        <p:spPr>
          <a:xfrm>
            <a:off x="6643977" y="5666816"/>
            <a:ext cx="3524256" cy="5568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1980" dirty="0">
                <a:solidFill>
                  <a:prstClr val="white"/>
                </a:solidFill>
              </a:rPr>
              <a:t>Repeat the above process</a:t>
            </a:r>
            <a:endParaRPr lang="zh-TW" altLang="en-US" sz="1980" dirty="0">
              <a:solidFill>
                <a:prstClr val="white"/>
              </a:solidFill>
            </a:endParaRPr>
          </a:p>
        </p:txBody>
      </p:sp>
      <mc:AlternateContent xmlns:mc="http://schemas.openxmlformats.org/markup-compatibility/2006" xmlns:a14="http://schemas.microsoft.com/office/drawing/2010/main">
        <mc:Choice Requires="a14">
          <p:sp>
            <p:nvSpPr>
              <p:cNvPr id="112" name="文字方塊 111"/>
              <p:cNvSpPr txBox="1"/>
              <p:nvPr/>
            </p:nvSpPr>
            <p:spPr>
              <a:xfrm>
                <a:off x="7105230" y="2513881"/>
                <a:ext cx="2077556"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black"/>
                          </a:solidFill>
                          <a:latin typeface="Cambria Math" panose="02040503050406030204" pitchFamily="18" charset="0"/>
                        </a:rPr>
                        <m:t>𝐶</m:t>
                      </m:r>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1</m:t>
                          </m:r>
                        </m:sup>
                      </m:sSup>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31</m:t>
                          </m:r>
                        </m:sup>
                      </m:sSup>
                      <m:r>
                        <a:rPr lang="en-US" altLang="zh-TW" sz="1980" i="1">
                          <a:solidFill>
                            <a:prstClr val="black"/>
                          </a:solidFill>
                          <a:latin typeface="Cambria Math" panose="02040503050406030204" pitchFamily="18" charset="0"/>
                        </a:rPr>
                        <m:t>+</m:t>
                      </m:r>
                      <m:r>
                        <a:rPr lang="en-US" altLang="zh-TW" sz="1980" i="1">
                          <a:solidFill>
                            <a:prstClr val="black"/>
                          </a:solidFill>
                          <a:latin typeface="Cambria Math" panose="02040503050406030204" pitchFamily="18" charset="0"/>
                          <a:ea typeface="Cambria Math" panose="02040503050406030204" pitchFamily="18" charset="0"/>
                        </a:rPr>
                        <m:t>⋯</m:t>
                      </m:r>
                    </m:oMath>
                  </m:oMathPara>
                </a14:m>
                <a:endParaRPr lang="zh-TW" altLang="en-US" sz="1980" dirty="0">
                  <a:solidFill>
                    <a:prstClr val="black"/>
                  </a:solidFill>
                </a:endParaRPr>
              </a:p>
            </p:txBody>
          </p:sp>
        </mc:Choice>
        <mc:Fallback xmlns="">
          <p:sp>
            <p:nvSpPr>
              <p:cNvPr id="112" name="文字方塊 111"/>
              <p:cNvSpPr txBox="1">
                <a:spLocks noRot="1" noChangeAspect="1" noMove="1" noResize="1" noEditPoints="1" noAdjustHandles="1" noChangeArrowheads="1" noChangeShapeType="1" noTextEdit="1"/>
              </p:cNvSpPr>
              <p:nvPr/>
            </p:nvSpPr>
            <p:spPr>
              <a:xfrm>
                <a:off x="7105230" y="2513881"/>
                <a:ext cx="2077556" cy="304699"/>
              </a:xfrm>
              <a:prstGeom prst="rect">
                <a:avLst/>
              </a:prstGeom>
              <a:blipFill>
                <a:blip r:embed="rId18"/>
                <a:stretch>
                  <a:fillRect l="-1765"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文字方塊 112"/>
              <p:cNvSpPr txBox="1"/>
              <p:nvPr/>
            </p:nvSpPr>
            <p:spPr>
              <a:xfrm>
                <a:off x="7116727" y="3623119"/>
                <a:ext cx="2077556"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black"/>
                          </a:solidFill>
                          <a:latin typeface="Cambria Math" panose="02040503050406030204" pitchFamily="18" charset="0"/>
                        </a:rPr>
                        <m:t>𝐶</m:t>
                      </m:r>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2</m:t>
                          </m:r>
                        </m:sup>
                      </m:sSup>
                      <m:r>
                        <a:rPr lang="en-US" altLang="zh-TW" sz="1980" i="1">
                          <a:solidFill>
                            <a:prstClr val="black"/>
                          </a:solidFill>
                          <a:latin typeface="Cambria Math" panose="02040503050406030204" pitchFamily="18" charset="0"/>
                        </a:rPr>
                        <m:t>+</m:t>
                      </m:r>
                      <m:sSup>
                        <m:sSupPr>
                          <m:ctrlPr>
                            <a:rPr lang="en-US" altLang="zh-TW" sz="1980" i="1">
                              <a:solidFill>
                                <a:prstClr val="black"/>
                              </a:solidFill>
                              <a:latin typeface="Cambria Math" panose="02040503050406030204" pitchFamily="18" charset="0"/>
                            </a:rPr>
                          </m:ctrlPr>
                        </m:sSupPr>
                        <m:e>
                          <m:r>
                            <a:rPr lang="en-US" altLang="zh-TW" sz="1980" i="1">
                              <a:solidFill>
                                <a:prstClr val="black"/>
                              </a:solidFill>
                              <a:latin typeface="Cambria Math" panose="02040503050406030204" pitchFamily="18" charset="0"/>
                            </a:rPr>
                            <m:t>𝐶</m:t>
                          </m:r>
                        </m:e>
                        <m:sup>
                          <m:r>
                            <a:rPr lang="en-US" altLang="zh-TW" sz="1980" i="1">
                              <a:solidFill>
                                <a:prstClr val="black"/>
                              </a:solidFill>
                              <a:latin typeface="Cambria Math" panose="02040503050406030204" pitchFamily="18" charset="0"/>
                            </a:rPr>
                            <m:t>16</m:t>
                          </m:r>
                        </m:sup>
                      </m:sSup>
                      <m:r>
                        <a:rPr lang="en-US" altLang="zh-TW" sz="1980" i="1">
                          <a:solidFill>
                            <a:prstClr val="black"/>
                          </a:solidFill>
                          <a:latin typeface="Cambria Math" panose="02040503050406030204" pitchFamily="18" charset="0"/>
                        </a:rPr>
                        <m:t>+</m:t>
                      </m:r>
                      <m:r>
                        <a:rPr lang="en-US" altLang="zh-TW" sz="1980" i="1">
                          <a:solidFill>
                            <a:prstClr val="black"/>
                          </a:solidFill>
                          <a:latin typeface="Cambria Math" panose="02040503050406030204" pitchFamily="18" charset="0"/>
                          <a:ea typeface="Cambria Math" panose="02040503050406030204" pitchFamily="18" charset="0"/>
                        </a:rPr>
                        <m:t>⋯</m:t>
                      </m:r>
                    </m:oMath>
                  </m:oMathPara>
                </a14:m>
                <a:endParaRPr lang="zh-TW" altLang="en-US" sz="1980" dirty="0">
                  <a:solidFill>
                    <a:prstClr val="black"/>
                  </a:solidFill>
                </a:endParaRPr>
              </a:p>
            </p:txBody>
          </p:sp>
        </mc:Choice>
        <mc:Fallback xmlns="">
          <p:sp>
            <p:nvSpPr>
              <p:cNvPr id="113" name="文字方塊 112"/>
              <p:cNvSpPr txBox="1">
                <a:spLocks noRot="1" noChangeAspect="1" noMove="1" noResize="1" noEditPoints="1" noAdjustHandles="1" noChangeArrowheads="1" noChangeShapeType="1" noTextEdit="1"/>
              </p:cNvSpPr>
              <p:nvPr/>
            </p:nvSpPr>
            <p:spPr>
              <a:xfrm>
                <a:off x="7116727" y="3623119"/>
                <a:ext cx="2077556" cy="304699"/>
              </a:xfrm>
              <a:prstGeom prst="rect">
                <a:avLst/>
              </a:prstGeom>
              <a:blipFill>
                <a:blip r:embed="rId19"/>
                <a:stretch>
                  <a:fillRect l="-1466" b="-10000"/>
                </a:stretch>
              </a:blipFill>
            </p:spPr>
            <p:txBody>
              <a:bodyPr/>
              <a:lstStyle/>
              <a:p>
                <a:r>
                  <a:rPr lang="en-US">
                    <a:noFill/>
                  </a:rPr>
                  <a:t> </a:t>
                </a:r>
              </a:p>
            </p:txBody>
          </p:sp>
        </mc:Fallback>
      </mc:AlternateContent>
    </p:spTree>
    <p:extLst>
      <p:ext uri="{BB962C8B-B14F-4D97-AF65-F5344CB8AC3E}">
        <p14:creationId xmlns:p14="http://schemas.microsoft.com/office/powerpoint/2010/main" val="2847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3" grpId="0" animBg="1"/>
      <p:bldP spid="104" grpId="0" animBg="1"/>
      <p:bldP spid="105" grpId="0" animBg="1"/>
      <p:bldP spid="106" grpId="0" animBg="1"/>
      <p:bldP spid="1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6|8.8|12.3|10.9|14.1|3.7|15.9|5.7|8.8|19.1|0.9|0.7|0.9|12.7|18.7|24.2|10.9|12.8"/>
</p:tagLst>
</file>

<file path=ppt/tags/tag10.xml><?xml version="1.0" encoding="utf-8"?>
<p:tagLst xmlns:a="http://schemas.openxmlformats.org/drawingml/2006/main" xmlns:r="http://schemas.openxmlformats.org/officeDocument/2006/relationships" xmlns:p="http://schemas.openxmlformats.org/presentationml/2006/main">
  <p:tag name="TIMING" val="|5.3|16.8|20.7|13.7|33|32.1|27.6"/>
</p:tagLst>
</file>

<file path=ppt/tags/tag11.xml><?xml version="1.0" encoding="utf-8"?>
<p:tagLst xmlns:a="http://schemas.openxmlformats.org/drawingml/2006/main" xmlns:r="http://schemas.openxmlformats.org/officeDocument/2006/relationships" xmlns:p="http://schemas.openxmlformats.org/presentationml/2006/main">
  <p:tag name="TIMING" val="|5.7|9.6|14.1|46.8|8.4|8.1|20.1|16.5"/>
</p:tagLst>
</file>

<file path=ppt/tags/tag12.xml><?xml version="1.0" encoding="utf-8"?>
<p:tagLst xmlns:a="http://schemas.openxmlformats.org/drawingml/2006/main" xmlns:r="http://schemas.openxmlformats.org/officeDocument/2006/relationships" xmlns:p="http://schemas.openxmlformats.org/presentationml/2006/main">
  <p:tag name="TIMING" val="|6.8|41.2|5.6|24.2|12.6|36.6"/>
</p:tagLst>
</file>

<file path=ppt/tags/tag13.xml><?xml version="1.0" encoding="utf-8"?>
<p:tagLst xmlns:a="http://schemas.openxmlformats.org/drawingml/2006/main" xmlns:r="http://schemas.openxmlformats.org/officeDocument/2006/relationships" xmlns:p="http://schemas.openxmlformats.org/presentationml/2006/main">
  <p:tag name="TIMING" val="|10.3|24.1|2.2|35.9|6.5|12.7|15|16.4|15.5|6.4|14|1|23.4|11.8|33.2|19.7|19.3|25.9|18.8"/>
</p:tagLst>
</file>

<file path=ppt/tags/tag14.xml><?xml version="1.0" encoding="utf-8"?>
<p:tagLst xmlns:a="http://schemas.openxmlformats.org/drawingml/2006/main" xmlns:r="http://schemas.openxmlformats.org/officeDocument/2006/relationships" xmlns:p="http://schemas.openxmlformats.org/presentationml/2006/main">
  <p:tag name="TIMING" val="|7.5|1.3|1.6|8.7|5.1|21.7|7.7|9.1|14.3|33.8|9|2|1.7|8.5|5.9|3.9|8.7|7.6|3.4|6.6|9.8|9.3|2.2|3.8|7.4|0.8|6|2.7|4.8|11.1|20.4|1.4|11|1|1|3.1|0.8|0.6|0.8|2|0.9|0.9|0.8|3.2|7.3|1.7|7.1|13.7|21.1|17|55.1"/>
</p:tagLst>
</file>

<file path=ppt/tags/tag15.xml><?xml version="1.0" encoding="utf-8"?>
<p:tagLst xmlns:a="http://schemas.openxmlformats.org/drawingml/2006/main" xmlns:r="http://schemas.openxmlformats.org/officeDocument/2006/relationships" xmlns:p="http://schemas.openxmlformats.org/presentationml/2006/main">
  <p:tag name="TIMING" val="|4.7|12.7|11.3|7.1|6.2|23.6|5.6|15.9|47.9|62"/>
</p:tagLst>
</file>

<file path=ppt/tags/tag2.xml><?xml version="1.0" encoding="utf-8"?>
<p:tagLst xmlns:a="http://schemas.openxmlformats.org/drawingml/2006/main" xmlns:r="http://schemas.openxmlformats.org/officeDocument/2006/relationships" xmlns:p="http://schemas.openxmlformats.org/presentationml/2006/main">
  <p:tag name="TIMING" val="|6.6|12.5|5.8|23.8|4.9|8.6|7.8|4.6|34.9|12.8|18.5|18.6|1.2|11.7|1.9|0.6|0.6|0.8|0.6|15.7"/>
</p:tagLst>
</file>

<file path=ppt/tags/tag3.xml><?xml version="1.0" encoding="utf-8"?>
<p:tagLst xmlns:a="http://schemas.openxmlformats.org/drawingml/2006/main" xmlns:r="http://schemas.openxmlformats.org/officeDocument/2006/relationships" xmlns:p="http://schemas.openxmlformats.org/presentationml/2006/main">
  <p:tag name="TIMING" val="|39.6"/>
</p:tagLst>
</file>

<file path=ppt/tags/tag4.xml><?xml version="1.0" encoding="utf-8"?>
<p:tagLst xmlns:a="http://schemas.openxmlformats.org/drawingml/2006/main" xmlns:r="http://schemas.openxmlformats.org/officeDocument/2006/relationships" xmlns:p="http://schemas.openxmlformats.org/presentationml/2006/main">
  <p:tag name="TIMING" val="|1.1|21.5|6.6|4.1|30.4|13.8|25.4|20.6|18.7|6.2"/>
</p:tagLst>
</file>

<file path=ppt/tags/tag5.xml><?xml version="1.0" encoding="utf-8"?>
<p:tagLst xmlns:a="http://schemas.openxmlformats.org/drawingml/2006/main" xmlns:r="http://schemas.openxmlformats.org/officeDocument/2006/relationships" xmlns:p="http://schemas.openxmlformats.org/presentationml/2006/main">
  <p:tag name="TIMING" val="|3.8|14.8|11.3|5.2|1.2|17.4|31.7|14.9|3.8"/>
</p:tagLst>
</file>

<file path=ppt/tags/tag6.xml><?xml version="1.0" encoding="utf-8"?>
<p:tagLst xmlns:a="http://schemas.openxmlformats.org/drawingml/2006/main" xmlns:r="http://schemas.openxmlformats.org/officeDocument/2006/relationships" xmlns:p="http://schemas.openxmlformats.org/presentationml/2006/main">
  <p:tag name="TIMING" val="|20.9|1.7|16.2|6|4|34.5|21.9"/>
</p:tagLst>
</file>

<file path=ppt/tags/tag7.xml><?xml version="1.0" encoding="utf-8"?>
<p:tagLst xmlns:a="http://schemas.openxmlformats.org/drawingml/2006/main" xmlns:r="http://schemas.openxmlformats.org/officeDocument/2006/relationships" xmlns:p="http://schemas.openxmlformats.org/presentationml/2006/main">
  <p:tag name="TIMING" val="|9.6|7.4|16.8|26.1|23.7|16.3|31.6"/>
</p:tagLst>
</file>

<file path=ppt/tags/tag8.xml><?xml version="1.0" encoding="utf-8"?>
<p:tagLst xmlns:a="http://schemas.openxmlformats.org/drawingml/2006/main" xmlns:r="http://schemas.openxmlformats.org/officeDocument/2006/relationships" xmlns:p="http://schemas.openxmlformats.org/presentationml/2006/main">
  <p:tag name="TIMING" val="|4.4|10.7|42.6|14.9|15.8|12.6|7.6|54.4|76.1"/>
</p:tagLst>
</file>

<file path=ppt/tags/tag9.xml><?xml version="1.0" encoding="utf-8"?>
<p:tagLst xmlns:a="http://schemas.openxmlformats.org/drawingml/2006/main" xmlns:r="http://schemas.openxmlformats.org/officeDocument/2006/relationships" xmlns:p="http://schemas.openxmlformats.org/presentationml/2006/main">
  <p:tag name="TIMING" val="|10.1|2.7|6.1|16.9|31.9|12.8|4.8|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23695</TotalTime>
  <Words>8987</Words>
  <Application>Microsoft Office PowerPoint</Application>
  <PresentationFormat>Widescreen</PresentationFormat>
  <Paragraphs>1519</Paragraphs>
  <Slides>123</Slides>
  <Notes>35</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123</vt:i4>
      </vt:variant>
    </vt:vector>
  </HeadingPairs>
  <TitlesOfParts>
    <vt:vector size="139" baseType="lpstr">
      <vt:lpstr>Abadi Extra Light</vt:lpstr>
      <vt:lpstr>Arial</vt:lpstr>
      <vt:lpstr>Arial Black</vt:lpstr>
      <vt:lpstr>Calibri</vt:lpstr>
      <vt:lpstr>Cambria Math</vt:lpstr>
      <vt:lpstr>Century Schoolbook</vt:lpstr>
      <vt:lpstr>Comic Sans MS</vt:lpstr>
      <vt:lpstr>Helvetica Neue</vt:lpstr>
      <vt:lpstr>OpenSans</vt:lpstr>
      <vt:lpstr>Times</vt:lpstr>
      <vt:lpstr>Times New Roman</vt:lpstr>
      <vt:lpstr>Verdana</vt:lpstr>
      <vt:lpstr>Wingdings</vt:lpstr>
      <vt:lpstr>Office Theme</vt:lpstr>
      <vt:lpstr>1_Office Theme</vt:lpstr>
      <vt:lpstr>方程式</vt:lpstr>
      <vt:lpstr>PowerPoint Presentation</vt:lpstr>
      <vt:lpstr> Deep Learning Lecture 7: Optimizing Deep Neural Networks</vt:lpstr>
      <vt:lpstr>Course Schedule &amp; Content</vt:lpstr>
      <vt:lpstr>Revisiting Depth vs. Error</vt:lpstr>
      <vt:lpstr>PowerPoint Presentation</vt:lpstr>
      <vt:lpstr>Revolution of Depth</vt:lpstr>
      <vt:lpstr>Simply stacking layers? </vt:lpstr>
      <vt:lpstr>PowerPoint Presentation</vt:lpstr>
      <vt:lpstr>Deep Residual Learning </vt:lpstr>
      <vt:lpstr>Deep Residual Learning </vt:lpstr>
      <vt:lpstr>Deep Residual Learning </vt:lpstr>
      <vt:lpstr>Network “Design” </vt:lpstr>
      <vt:lpstr>Lets Revisit Optimization Basics</vt:lpstr>
      <vt:lpstr>Functions and their optima</vt:lpstr>
      <vt:lpstr>Derivatives</vt:lpstr>
      <vt:lpstr>Rules of Derivatives</vt:lpstr>
      <vt:lpstr>Derivatives</vt:lpstr>
      <vt:lpstr>Saddle Points</vt:lpstr>
      <vt:lpstr>Multivariate Functions</vt:lpstr>
      <vt:lpstr>Derivatives of Multivariate Functions</vt:lpstr>
      <vt:lpstr>The Hessian</vt:lpstr>
      <vt:lpstr>Convex and Non-Convex Functions</vt:lpstr>
      <vt:lpstr>Convex Sets</vt:lpstr>
      <vt:lpstr>Convex Functions </vt:lpstr>
      <vt:lpstr>Optimization Using First-Order Optimality</vt:lpstr>
      <vt:lpstr>Optimization via Gradient Descent</vt:lpstr>
      <vt:lpstr>Gradient Descent: An Illustration</vt:lpstr>
      <vt:lpstr>GD: An Example</vt:lpstr>
      <vt:lpstr>Gradient Descent</vt:lpstr>
      <vt:lpstr>Gradient Descent</vt:lpstr>
      <vt:lpstr>Gradient Descent</vt:lpstr>
      <vt:lpstr>Gradient Descent Algorithm</vt:lpstr>
      <vt:lpstr>Gradient Descent Algorithm</vt:lpstr>
      <vt:lpstr>Gradient Descent Algorithm</vt:lpstr>
      <vt:lpstr>Gradient Descent Algorithm</vt:lpstr>
      <vt:lpstr>Gradient Descent Algorithm</vt:lpstr>
      <vt:lpstr>Gradient Descent: Practical Issues</vt:lpstr>
      <vt:lpstr>Gradient explosion/diminishing problem</vt:lpstr>
      <vt:lpstr>Gradient explosion/diminishing problem</vt:lpstr>
      <vt:lpstr>Vanishing Gradient Problem</vt:lpstr>
      <vt:lpstr>Vanishing / Exploding gradients</vt:lpstr>
      <vt:lpstr>Vanishing / Exploding gradients</vt:lpstr>
      <vt:lpstr>Solutions: Vanishing / Exploding gradients</vt:lpstr>
      <vt:lpstr>ReLU</vt:lpstr>
      <vt:lpstr>ReLU</vt:lpstr>
      <vt:lpstr>ReLU</vt:lpstr>
      <vt:lpstr>ReLU - variant</vt:lpstr>
      <vt:lpstr>Loss Functions</vt:lpstr>
      <vt:lpstr>Loss Functions</vt:lpstr>
      <vt:lpstr>Generalization</vt:lpstr>
      <vt:lpstr>Overfitting</vt:lpstr>
      <vt:lpstr>Overfitting in Deep Neural Nets </vt:lpstr>
      <vt:lpstr>But…what else do we optimize?</vt:lpstr>
      <vt:lpstr>Neural Network Parameters</vt:lpstr>
      <vt:lpstr>Parameters vs Hyperparameters</vt:lpstr>
      <vt:lpstr>Deep Neural Network: Parameters vs Hyperparameters</vt:lpstr>
      <vt:lpstr>Train / Dev / Test sets</vt:lpstr>
      <vt:lpstr>Train / Dev / Test sets</vt:lpstr>
      <vt:lpstr>Bias / Variance Trade-off</vt:lpstr>
      <vt:lpstr>Regularization</vt:lpstr>
      <vt:lpstr>Regularization Strategies</vt:lpstr>
      <vt:lpstr>Parameter Norm Penalties</vt:lpstr>
      <vt:lpstr>L2 Norm Parameter Regularization </vt:lpstr>
      <vt:lpstr>L1 Norm Parameter Regularization</vt:lpstr>
      <vt:lpstr>Regularization: Weight Decay</vt:lpstr>
      <vt:lpstr>Regularization: Weight Decay</vt:lpstr>
      <vt:lpstr>Regularization: Weight Decay</vt:lpstr>
      <vt:lpstr>Early Stopping</vt:lpstr>
      <vt:lpstr>Regularization: Early Stopping</vt:lpstr>
      <vt:lpstr>Regularization: Dropout</vt:lpstr>
      <vt:lpstr>Dropout</vt:lpstr>
      <vt:lpstr>Dropout</vt:lpstr>
      <vt:lpstr>Regularization: Dropout</vt:lpstr>
      <vt:lpstr>Dropout is a kind of ensemble.</vt:lpstr>
      <vt:lpstr>Dropout - Intuitive Reason</vt:lpstr>
      <vt:lpstr>Dropout</vt:lpstr>
      <vt:lpstr>Dropout</vt:lpstr>
      <vt:lpstr>Dropout</vt:lpstr>
      <vt:lpstr>Dropout –randomly drops activations during training</vt:lpstr>
      <vt:lpstr>Dropout –randomly drops activations during training</vt:lpstr>
      <vt:lpstr>Dropout –randomly drops activations during training</vt:lpstr>
      <vt:lpstr>Why the weights should multiply (1-p)% (dropout rate) when testing?</vt:lpstr>
      <vt:lpstr>Dropout is a kind of ensemble.</vt:lpstr>
      <vt:lpstr>Parameter Tying</vt:lpstr>
      <vt:lpstr>Hyper-parameter Tuning</vt:lpstr>
      <vt:lpstr>Hyper-parameter Tuning</vt:lpstr>
      <vt:lpstr>Feature Scaling</vt:lpstr>
      <vt:lpstr>Internal Covariate Shift </vt:lpstr>
      <vt:lpstr>Normalizing Inputs</vt:lpstr>
      <vt:lpstr>Why does normalizing the data make the algorithm faster?</vt:lpstr>
      <vt:lpstr>Batch normalization [Ioffe &amp;Szegedy, 2015]</vt:lpstr>
      <vt:lpstr>Batch Normalization</vt:lpstr>
      <vt:lpstr>Batch</vt:lpstr>
      <vt:lpstr>Batch normalization</vt:lpstr>
      <vt:lpstr>Batch normalization</vt:lpstr>
      <vt:lpstr>Batch normalization</vt:lpstr>
      <vt:lpstr>Batch normalization at testing time</vt:lpstr>
      <vt:lpstr>Mini-batch</vt:lpstr>
      <vt:lpstr>Mini-batch</vt:lpstr>
      <vt:lpstr>How can we choose a mini-batch size?</vt:lpstr>
      <vt:lpstr>Minibatch size and convergence speed</vt:lpstr>
      <vt:lpstr>Effect of minibatch size B</vt:lpstr>
      <vt:lpstr>Batch normalization</vt:lpstr>
      <vt:lpstr>Batch normalization</vt:lpstr>
      <vt:lpstr>Acknowledgement</vt:lpstr>
      <vt:lpstr>Further Optimizers</vt:lpstr>
      <vt:lpstr>Mini-batch Gradient Descent</vt:lpstr>
      <vt:lpstr>Stochastic Gradient Descent</vt:lpstr>
      <vt:lpstr>Problems with Gradient Descent</vt:lpstr>
      <vt:lpstr>PowerPoint Presentation</vt:lpstr>
      <vt:lpstr>PowerPoint Presentation</vt:lpstr>
      <vt:lpstr>Gradient Descent with Momentum</vt:lpstr>
      <vt:lpstr>Gradient Descent with Momentum</vt:lpstr>
      <vt:lpstr>More optimization algorithms</vt:lpstr>
      <vt:lpstr>Nesterov Accelerated Momentum</vt:lpstr>
      <vt:lpstr>Adaptive optimization algorithms</vt:lpstr>
      <vt:lpstr>Adam</vt:lpstr>
      <vt:lpstr>Learning Rate</vt:lpstr>
      <vt:lpstr>Learning Rate</vt:lpstr>
      <vt:lpstr>Annealing the Learning Rate</vt:lpstr>
      <vt:lpstr>Learning rate decay</vt:lpstr>
      <vt:lpstr>PowerPoint Presentation</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217</cp:revision>
  <dcterms:created xsi:type="dcterms:W3CDTF">2011-03-27T14:20:09Z</dcterms:created>
  <dcterms:modified xsi:type="dcterms:W3CDTF">2024-04-20T09:03:59Z</dcterms:modified>
</cp:coreProperties>
</file>