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75"/>
  </p:notesMasterIdLst>
  <p:sldIdLst>
    <p:sldId id="2537" r:id="rId3"/>
    <p:sldId id="256" r:id="rId4"/>
    <p:sldId id="279" r:id="rId5"/>
    <p:sldId id="257" r:id="rId6"/>
    <p:sldId id="1427" r:id="rId7"/>
    <p:sldId id="1428" r:id="rId8"/>
    <p:sldId id="1429" r:id="rId9"/>
    <p:sldId id="1323" r:id="rId10"/>
    <p:sldId id="1244" r:id="rId11"/>
    <p:sldId id="1245" r:id="rId12"/>
    <p:sldId id="1252" r:id="rId13"/>
    <p:sldId id="1258" r:id="rId14"/>
    <p:sldId id="258" r:id="rId15"/>
    <p:sldId id="382" r:id="rId16"/>
    <p:sldId id="381" r:id="rId17"/>
    <p:sldId id="293" r:id="rId18"/>
    <p:sldId id="399" r:id="rId19"/>
    <p:sldId id="1373" r:id="rId20"/>
    <p:sldId id="1374" r:id="rId21"/>
    <p:sldId id="287" r:id="rId22"/>
    <p:sldId id="288" r:id="rId23"/>
    <p:sldId id="289" r:id="rId24"/>
    <p:sldId id="290" r:id="rId25"/>
    <p:sldId id="316" r:id="rId26"/>
    <p:sldId id="317" r:id="rId27"/>
    <p:sldId id="318" r:id="rId28"/>
    <p:sldId id="319" r:id="rId29"/>
    <p:sldId id="320" r:id="rId30"/>
    <p:sldId id="323" r:id="rId31"/>
    <p:sldId id="324" r:id="rId32"/>
    <p:sldId id="325" r:id="rId33"/>
    <p:sldId id="326" r:id="rId34"/>
    <p:sldId id="383" r:id="rId35"/>
    <p:sldId id="406" r:id="rId36"/>
    <p:sldId id="397" r:id="rId37"/>
    <p:sldId id="292" r:id="rId38"/>
    <p:sldId id="302" r:id="rId39"/>
    <p:sldId id="1381" r:id="rId40"/>
    <p:sldId id="1382" r:id="rId41"/>
    <p:sldId id="313" r:id="rId42"/>
    <p:sldId id="281" r:id="rId43"/>
    <p:sldId id="312" r:id="rId44"/>
    <p:sldId id="283" r:id="rId45"/>
    <p:sldId id="315" r:id="rId46"/>
    <p:sldId id="1383" r:id="rId47"/>
    <p:sldId id="1384" r:id="rId48"/>
    <p:sldId id="1385" r:id="rId49"/>
    <p:sldId id="1386" r:id="rId50"/>
    <p:sldId id="1387" r:id="rId51"/>
    <p:sldId id="276" r:id="rId52"/>
    <p:sldId id="1388" r:id="rId53"/>
    <p:sldId id="278" r:id="rId54"/>
    <p:sldId id="1389" r:id="rId55"/>
    <p:sldId id="327" r:id="rId56"/>
    <p:sldId id="328" r:id="rId57"/>
    <p:sldId id="329" r:id="rId58"/>
    <p:sldId id="330" r:id="rId59"/>
    <p:sldId id="331" r:id="rId60"/>
    <p:sldId id="280" r:id="rId61"/>
    <p:sldId id="301" r:id="rId62"/>
    <p:sldId id="1313" r:id="rId63"/>
    <p:sldId id="365" r:id="rId64"/>
    <p:sldId id="339" r:id="rId65"/>
    <p:sldId id="349" r:id="rId66"/>
    <p:sldId id="346" r:id="rId67"/>
    <p:sldId id="363" r:id="rId68"/>
    <p:sldId id="1314" r:id="rId69"/>
    <p:sldId id="1297" r:id="rId70"/>
    <p:sldId id="1270" r:id="rId71"/>
    <p:sldId id="1271" r:id="rId72"/>
    <p:sldId id="1272" r:id="rId73"/>
    <p:sldId id="1295" r:id="rId74"/>
    <p:sldId id="1296" r:id="rId75"/>
    <p:sldId id="1273" r:id="rId76"/>
    <p:sldId id="314" r:id="rId77"/>
    <p:sldId id="294" r:id="rId78"/>
    <p:sldId id="1315" r:id="rId79"/>
    <p:sldId id="364" r:id="rId80"/>
    <p:sldId id="295" r:id="rId81"/>
    <p:sldId id="297" r:id="rId82"/>
    <p:sldId id="298" r:id="rId83"/>
    <p:sldId id="341" r:id="rId84"/>
    <p:sldId id="270" r:id="rId85"/>
    <p:sldId id="532" r:id="rId86"/>
    <p:sldId id="409" r:id="rId87"/>
    <p:sldId id="408" r:id="rId88"/>
    <p:sldId id="291" r:id="rId89"/>
    <p:sldId id="1390" r:id="rId90"/>
    <p:sldId id="1391" r:id="rId91"/>
    <p:sldId id="311" r:id="rId92"/>
    <p:sldId id="398" r:id="rId93"/>
    <p:sldId id="1369" r:id="rId94"/>
    <p:sldId id="1316" r:id="rId95"/>
    <p:sldId id="284" r:id="rId96"/>
    <p:sldId id="354" r:id="rId97"/>
    <p:sldId id="1336" r:id="rId98"/>
    <p:sldId id="1337" r:id="rId99"/>
    <p:sldId id="1338" r:id="rId100"/>
    <p:sldId id="1339" r:id="rId101"/>
    <p:sldId id="1160" r:id="rId102"/>
    <p:sldId id="259" r:id="rId103"/>
    <p:sldId id="356" r:id="rId104"/>
    <p:sldId id="430" r:id="rId105"/>
    <p:sldId id="285" r:id="rId106"/>
    <p:sldId id="411" r:id="rId107"/>
    <p:sldId id="412" r:id="rId108"/>
    <p:sldId id="413" r:id="rId109"/>
    <p:sldId id="260" r:id="rId110"/>
    <p:sldId id="261" r:id="rId111"/>
    <p:sldId id="263" r:id="rId112"/>
    <p:sldId id="262" r:id="rId113"/>
    <p:sldId id="1370" r:id="rId114"/>
    <p:sldId id="264" r:id="rId115"/>
    <p:sldId id="266" r:id="rId116"/>
    <p:sldId id="267" r:id="rId117"/>
    <p:sldId id="272" r:id="rId118"/>
    <p:sldId id="268" r:id="rId119"/>
    <p:sldId id="269" r:id="rId120"/>
    <p:sldId id="1371" r:id="rId121"/>
    <p:sldId id="286" r:id="rId122"/>
    <p:sldId id="1372" r:id="rId123"/>
    <p:sldId id="419" r:id="rId124"/>
    <p:sldId id="389" r:id="rId125"/>
    <p:sldId id="391" r:id="rId126"/>
    <p:sldId id="424" r:id="rId127"/>
    <p:sldId id="265" r:id="rId128"/>
    <p:sldId id="1155" r:id="rId129"/>
    <p:sldId id="1156" r:id="rId130"/>
    <p:sldId id="333" r:id="rId131"/>
    <p:sldId id="1157" r:id="rId132"/>
    <p:sldId id="369" r:id="rId133"/>
    <p:sldId id="1158" r:id="rId134"/>
    <p:sldId id="332" r:id="rId135"/>
    <p:sldId id="1159" r:id="rId136"/>
    <p:sldId id="1168" r:id="rId137"/>
    <p:sldId id="336" r:id="rId138"/>
    <p:sldId id="1368" r:id="rId139"/>
    <p:sldId id="1366" r:id="rId140"/>
    <p:sldId id="1367" r:id="rId141"/>
    <p:sldId id="337" r:id="rId142"/>
    <p:sldId id="1311" r:id="rId143"/>
    <p:sldId id="271" r:id="rId144"/>
    <p:sldId id="273" r:id="rId145"/>
    <p:sldId id="274" r:id="rId146"/>
    <p:sldId id="275" r:id="rId147"/>
    <p:sldId id="394" r:id="rId148"/>
    <p:sldId id="277" r:id="rId149"/>
    <p:sldId id="296" r:id="rId150"/>
    <p:sldId id="1456" r:id="rId151"/>
    <p:sldId id="338" r:id="rId152"/>
    <p:sldId id="1457" r:id="rId153"/>
    <p:sldId id="340" r:id="rId154"/>
    <p:sldId id="1375" r:id="rId155"/>
    <p:sldId id="1376" r:id="rId156"/>
    <p:sldId id="1377" r:id="rId157"/>
    <p:sldId id="1378" r:id="rId158"/>
    <p:sldId id="1379" r:id="rId159"/>
    <p:sldId id="1380" r:id="rId160"/>
    <p:sldId id="299" r:id="rId161"/>
    <p:sldId id="1458" r:id="rId162"/>
    <p:sldId id="342" r:id="rId163"/>
    <p:sldId id="343" r:id="rId164"/>
    <p:sldId id="344" r:id="rId165"/>
    <p:sldId id="345" r:id="rId166"/>
    <p:sldId id="1459" r:id="rId167"/>
    <p:sldId id="347" r:id="rId168"/>
    <p:sldId id="348" r:id="rId169"/>
    <p:sldId id="1460" r:id="rId170"/>
    <p:sldId id="350" r:id="rId171"/>
    <p:sldId id="1462" r:id="rId172"/>
    <p:sldId id="360" r:id="rId173"/>
    <p:sldId id="2538" r:id="rId1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663300"/>
    <a:srgbClr val="DC83EB"/>
    <a:srgbClr val="FF33CC"/>
    <a:srgbClr val="0000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79" autoAdjust="0"/>
    <p:restoredTop sz="93424"/>
  </p:normalViewPr>
  <p:slideViewPr>
    <p:cSldViewPr>
      <p:cViewPr varScale="1">
        <p:scale>
          <a:sx n="103" d="100"/>
          <a:sy n="103" d="100"/>
        </p:scale>
        <p:origin x="2010" y="114"/>
      </p:cViewPr>
      <p:guideLst>
        <p:guide orient="horz" pos="2160"/>
        <p:guide pos="3840"/>
      </p:guideLst>
    </p:cSldViewPr>
  </p:slideViewPr>
  <p:notesTextViewPr>
    <p:cViewPr>
      <p:scale>
        <a:sx n="3" d="2"/>
        <a:sy n="3" d="2"/>
      </p:scale>
      <p:origin x="0" y="0"/>
    </p:cViewPr>
  </p:notesTextViewPr>
  <p:sorterViewPr>
    <p:cViewPr>
      <p:scale>
        <a:sx n="105" d="100"/>
        <a:sy n="105"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viewProps" Target="viewProps.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notesMaster" Target="notesMasters/notes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81840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95</a:t>
            </a:fld>
            <a:endParaRPr lang="en-US"/>
          </a:p>
        </p:txBody>
      </p:sp>
    </p:spTree>
    <p:extLst>
      <p:ext uri="{BB962C8B-B14F-4D97-AF65-F5344CB8AC3E}">
        <p14:creationId xmlns:p14="http://schemas.microsoft.com/office/powerpoint/2010/main" val="359454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baseline="30000" dirty="0">
                <a:solidFill>
                  <a:schemeClr val="tx1"/>
                </a:solidFill>
                <a:latin typeface="Arial" charset="0"/>
                <a:ea typeface="+mn-ea"/>
                <a:cs typeface="CMU Bright Roman"/>
              </a:rPr>
              <a:t>* </a:t>
            </a:r>
            <a:r>
              <a:rPr lang="en-US" sz="1200" b="0" kern="1200" dirty="0">
                <a:solidFill>
                  <a:schemeClr val="tx1"/>
                </a:solidFill>
                <a:latin typeface="Arial" charset="0"/>
                <a:ea typeface="+mn-ea"/>
                <a:cs typeface="CMU Bright Roman"/>
              </a:rPr>
              <a:t>Dashed line indicates time-lag</a:t>
            </a:r>
            <a:br>
              <a:rPr lang="en-US" sz="1200" b="0" kern="1200" dirty="0">
                <a:solidFill>
                  <a:schemeClr val="tx1"/>
                </a:solidFill>
                <a:latin typeface="Arial" charset="0"/>
                <a:ea typeface="+mn-ea"/>
                <a:cs typeface="CMU Bright Roman"/>
              </a:rPr>
            </a:br>
            <a:endParaRPr lang="en-US" sz="1200" b="0" kern="1200" baseline="30000" dirty="0">
              <a:solidFill>
                <a:schemeClr val="tx1"/>
              </a:solidFill>
              <a:latin typeface="Arial" charset="0"/>
              <a:ea typeface="+mn-ea"/>
              <a:cs typeface="CMU Bright Roman"/>
            </a:endParaRP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96</a:t>
            </a:fld>
            <a:endParaRPr lang="en-US"/>
          </a:p>
        </p:txBody>
      </p:sp>
    </p:spTree>
    <p:extLst>
      <p:ext uri="{BB962C8B-B14F-4D97-AF65-F5344CB8AC3E}">
        <p14:creationId xmlns:p14="http://schemas.microsoft.com/office/powerpoint/2010/main" val="4060017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108</a:t>
            </a:fld>
            <a:endParaRPr lang="en-US"/>
          </a:p>
        </p:txBody>
      </p:sp>
    </p:spTree>
    <p:extLst>
      <p:ext uri="{BB962C8B-B14F-4D97-AF65-F5344CB8AC3E}">
        <p14:creationId xmlns:p14="http://schemas.microsoft.com/office/powerpoint/2010/main" val="1105543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109</a:t>
            </a:fld>
            <a:endParaRPr lang="en-US"/>
          </a:p>
        </p:txBody>
      </p:sp>
    </p:spTree>
    <p:extLst>
      <p:ext uri="{BB962C8B-B14F-4D97-AF65-F5344CB8AC3E}">
        <p14:creationId xmlns:p14="http://schemas.microsoft.com/office/powerpoint/2010/main" val="2781861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110</a:t>
            </a:fld>
            <a:endParaRPr lang="en-US"/>
          </a:p>
        </p:txBody>
      </p:sp>
    </p:spTree>
    <p:extLst>
      <p:ext uri="{BB962C8B-B14F-4D97-AF65-F5344CB8AC3E}">
        <p14:creationId xmlns:p14="http://schemas.microsoft.com/office/powerpoint/2010/main" val="1624354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111</a:t>
            </a:fld>
            <a:endParaRPr lang="en-US"/>
          </a:p>
        </p:txBody>
      </p:sp>
    </p:spTree>
    <p:extLst>
      <p:ext uri="{BB962C8B-B14F-4D97-AF65-F5344CB8AC3E}">
        <p14:creationId xmlns:p14="http://schemas.microsoft.com/office/powerpoint/2010/main" val="2583545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112</a:t>
            </a:fld>
            <a:endParaRPr lang="en-US"/>
          </a:p>
        </p:txBody>
      </p:sp>
    </p:spTree>
    <p:extLst>
      <p:ext uri="{BB962C8B-B14F-4D97-AF65-F5344CB8AC3E}">
        <p14:creationId xmlns:p14="http://schemas.microsoft.com/office/powerpoint/2010/main" val="401375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113</a:t>
            </a:fld>
            <a:endParaRPr lang="en-US"/>
          </a:p>
        </p:txBody>
      </p:sp>
    </p:spTree>
    <p:extLst>
      <p:ext uri="{BB962C8B-B14F-4D97-AF65-F5344CB8AC3E}">
        <p14:creationId xmlns:p14="http://schemas.microsoft.com/office/powerpoint/2010/main" val="3862773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114</a:t>
            </a:fld>
            <a:endParaRPr lang="en-US"/>
          </a:p>
        </p:txBody>
      </p:sp>
    </p:spTree>
    <p:extLst>
      <p:ext uri="{BB962C8B-B14F-4D97-AF65-F5344CB8AC3E}">
        <p14:creationId xmlns:p14="http://schemas.microsoft.com/office/powerpoint/2010/main" val="893555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115</a:t>
            </a:fld>
            <a:endParaRPr lang="en-US"/>
          </a:p>
        </p:txBody>
      </p:sp>
    </p:spTree>
    <p:extLst>
      <p:ext uri="{BB962C8B-B14F-4D97-AF65-F5344CB8AC3E}">
        <p14:creationId xmlns:p14="http://schemas.microsoft.com/office/powerpoint/2010/main" val="1842298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613108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117</a:t>
            </a:fld>
            <a:endParaRPr lang="en-US"/>
          </a:p>
        </p:txBody>
      </p:sp>
    </p:spTree>
    <p:extLst>
      <p:ext uri="{BB962C8B-B14F-4D97-AF65-F5344CB8AC3E}">
        <p14:creationId xmlns:p14="http://schemas.microsoft.com/office/powerpoint/2010/main" val="20905547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118</a:t>
            </a:fld>
            <a:endParaRPr lang="en-US"/>
          </a:p>
        </p:txBody>
      </p:sp>
    </p:spTree>
    <p:extLst>
      <p:ext uri="{BB962C8B-B14F-4D97-AF65-F5344CB8AC3E}">
        <p14:creationId xmlns:p14="http://schemas.microsoft.com/office/powerpoint/2010/main" val="3510609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119</a:t>
            </a:fld>
            <a:endParaRPr lang="en-US"/>
          </a:p>
        </p:txBody>
      </p:sp>
    </p:spTree>
    <p:extLst>
      <p:ext uri="{BB962C8B-B14F-4D97-AF65-F5344CB8AC3E}">
        <p14:creationId xmlns:p14="http://schemas.microsoft.com/office/powerpoint/2010/main" val="3172754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cs typeface="CMU Bright Roman"/>
              </a:rPr>
              <a:t>What makes this problem challenging?</a:t>
            </a:r>
          </a:p>
          <a:p>
            <a:pPr>
              <a:buFont typeface="Arial" panose="020B0604020202020204" pitchFamily="34" charset="0"/>
              <a:buChar char="•"/>
            </a:pPr>
            <a:r>
              <a:rPr lang="en-US" dirty="0">
                <a:cs typeface="CMU Bright Roman"/>
              </a:rPr>
              <a:t>What feature representation or predictor structure can we use for this problem?</a:t>
            </a:r>
          </a:p>
          <a:p>
            <a:endParaRPr lang="en-US" dirty="0"/>
          </a:p>
        </p:txBody>
      </p:sp>
      <p:sp>
        <p:nvSpPr>
          <p:cNvPr id="4" name="Slide Number Placeholder 3"/>
          <p:cNvSpPr>
            <a:spLocks noGrp="1"/>
          </p:cNvSpPr>
          <p:nvPr>
            <p:ph type="sldNum" sz="quarter" idx="5"/>
          </p:nvPr>
        </p:nvSpPr>
        <p:spPr/>
        <p:txBody>
          <a:bodyPr/>
          <a:lstStyle/>
          <a:p>
            <a:pPr>
              <a:defRPr/>
            </a:pPr>
            <a:fld id="{05D6DEBC-62EF-4F01-BED0-DB54B376E65C}" type="slidenum">
              <a:rPr lang="en-US" smtClean="0"/>
              <a:pPr>
                <a:defRPr/>
              </a:pPr>
              <a:t>126</a:t>
            </a:fld>
            <a:endParaRPr lang="en-US"/>
          </a:p>
        </p:txBody>
      </p:sp>
    </p:spTree>
    <p:extLst>
      <p:ext uri="{BB962C8B-B14F-4D97-AF65-F5344CB8AC3E}">
        <p14:creationId xmlns:p14="http://schemas.microsoft.com/office/powerpoint/2010/main" val="1151238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 model architecture of GNMT, Google’s Neural Machine Translation system. On the left is the encoder network, on the right is the decoder network, in the middle is the attention module. The bottom encoder layer is bi-directional: the pink nodes gather information from left to right while the green nodes gather information from right to left. The other layers of the encoder are </a:t>
            </a:r>
            <a:r>
              <a:rPr lang="en-US" dirty="0" err="1"/>
              <a:t>uni</a:t>
            </a:r>
            <a:r>
              <a:rPr lang="en-US" dirty="0"/>
              <a:t>-directional. Residual connections start from the layer third from the bottom in the encoder and decoder. The model is partitioned into multiple GPUs to speed up training. In our setup, we have 8 encoder LSTM layers (1 bi-directional layer and 7 </a:t>
            </a:r>
            <a:r>
              <a:rPr lang="en-US" dirty="0" err="1"/>
              <a:t>uni</a:t>
            </a:r>
            <a:r>
              <a:rPr lang="en-US" dirty="0"/>
              <a:t>-directional layers), and 8 decoder layers. With this setting, one model replica is partitioned 8-ways and is placed on 8 different GPUs typically belonging to one host machine. During training, the bottom bi-directional encoder layers compute in parallel first. Once both finish, the </a:t>
            </a:r>
            <a:r>
              <a:rPr lang="en-US" dirty="0" err="1"/>
              <a:t>uni</a:t>
            </a:r>
            <a:r>
              <a:rPr lang="en-US" dirty="0"/>
              <a:t>-directional encoder layers can start computing, each on a separate GPU. To retain as much parallelism as possible during running the decoder layers, we use the bottom decoder layer output only for obtaining recurrent attention context, which is sent directly to all the remaining decoder layers. The </a:t>
            </a:r>
            <a:r>
              <a:rPr lang="en-US" dirty="0" err="1"/>
              <a:t>softmax</a:t>
            </a:r>
            <a:r>
              <a:rPr lang="en-US" dirty="0"/>
              <a:t> layer is also partitioned and placed on multiple GPUs. Depending on the output vocabulary size we either have them run on the same GPUs as the encoder and decoder networks, or have them run on a separate set of dedicated GPUs.</a:t>
            </a:r>
          </a:p>
        </p:txBody>
      </p:sp>
      <p:sp>
        <p:nvSpPr>
          <p:cNvPr id="4" name="Slide Number Placeholder 3"/>
          <p:cNvSpPr>
            <a:spLocks noGrp="1"/>
          </p:cNvSpPr>
          <p:nvPr>
            <p:ph type="sldNum" sz="quarter" idx="5"/>
          </p:nvPr>
        </p:nvSpPr>
        <p:spPr/>
        <p:txBody>
          <a:bodyPr/>
          <a:lstStyle/>
          <a:p>
            <a:pPr>
              <a:defRPr/>
            </a:pPr>
            <a:fld id="{9558165C-9B11-4AA3-A889-152AF13555D8}" type="slidenum">
              <a:rPr lang="en-US" smtClean="0"/>
              <a:pPr>
                <a:defRPr/>
              </a:pPr>
              <a:t>141</a:t>
            </a:fld>
            <a:endParaRPr lang="en-US"/>
          </a:p>
        </p:txBody>
      </p:sp>
    </p:spTree>
    <p:extLst>
      <p:ext uri="{BB962C8B-B14F-4D97-AF65-F5344CB8AC3E}">
        <p14:creationId xmlns:p14="http://schemas.microsoft.com/office/powerpoint/2010/main" val="226071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337531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9DD9E-3990-4E69-827B-956FC0331047}" type="slidenum">
              <a:rPr lang="en-US" smtClean="0"/>
              <a:pPr/>
              <a:t>11</a:t>
            </a:fld>
            <a:endParaRPr lang="en-US"/>
          </a:p>
        </p:txBody>
      </p:sp>
    </p:spTree>
    <p:extLst>
      <p:ext uri="{BB962C8B-B14F-4D97-AF65-F5344CB8AC3E}">
        <p14:creationId xmlns:p14="http://schemas.microsoft.com/office/powerpoint/2010/main" val="26231348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one</a:t>
            </a:r>
            <a:r>
              <a:rPr lang="en-US" baseline="0" dirty="0"/>
              <a:t> sky, one road…</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C26E2-EF77-9F4B-B158-EB7E88518AF0}"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21010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MU Bright Roman"/>
                <a:cs typeface="CMU Bright Roman"/>
              </a:rPr>
              <a:t>Note that the weights are shared over time</a:t>
            </a:r>
          </a:p>
          <a:p>
            <a:endParaRPr lang="en-US" sz="1200" dirty="0">
              <a:latin typeface="CMU Bright Roman"/>
              <a:cs typeface="CMU Bright Roman"/>
            </a:endParaRPr>
          </a:p>
          <a:p>
            <a:r>
              <a:rPr lang="en-US" sz="1200" dirty="0">
                <a:latin typeface="CMU Bright Roman"/>
                <a:cs typeface="CMU Bright Roman"/>
              </a:rPr>
              <a:t>Essentially, copies of the RNN cell are made over time (unrolling/unfolding), with different inputs at different time steps</a:t>
            </a:r>
          </a:p>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66</a:t>
            </a:fld>
            <a:endParaRPr lang="en-US"/>
          </a:p>
        </p:txBody>
      </p:sp>
    </p:spTree>
    <p:extLst>
      <p:ext uri="{BB962C8B-B14F-4D97-AF65-F5344CB8AC3E}">
        <p14:creationId xmlns:p14="http://schemas.microsoft.com/office/powerpoint/2010/main" val="221743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latin typeface="CMU Bright Roman"/>
                <a:cs typeface="CMU Bright Roman"/>
              </a:rPr>
              <a:t>Note that the weights are shared over time</a:t>
            </a:r>
          </a:p>
          <a:p>
            <a:endParaRPr lang="en-US" sz="1200" dirty="0">
              <a:latin typeface="CMU Bright Roman"/>
              <a:cs typeface="CMU Bright Roman"/>
            </a:endParaRPr>
          </a:p>
          <a:p>
            <a:r>
              <a:rPr lang="en-US" sz="1200" dirty="0">
                <a:latin typeface="CMU Bright Roman"/>
                <a:cs typeface="CMU Bright Roman"/>
              </a:rPr>
              <a:t>Essentially, copies of the RNN cell are made over time (unrolling/unfolding), with different inputs at different time steps</a:t>
            </a:r>
          </a:p>
          <a:p>
            <a:endParaRPr lang="en-US" dirty="0"/>
          </a:p>
        </p:txBody>
      </p:sp>
      <p:sp>
        <p:nvSpPr>
          <p:cNvPr id="4" name="Slide Number Placeholder 3"/>
          <p:cNvSpPr>
            <a:spLocks noGrp="1"/>
          </p:cNvSpPr>
          <p:nvPr>
            <p:ph type="sldNum" sz="quarter" idx="5"/>
          </p:nvPr>
        </p:nvSpPr>
        <p:spPr/>
        <p:txBody>
          <a:bodyPr/>
          <a:lstStyle/>
          <a:p>
            <a:fld id="{1F840D15-9517-9A43-B8B0-C5BE6343C604}" type="slidenum">
              <a:rPr lang="en-US" smtClean="0"/>
              <a:t>67</a:t>
            </a:fld>
            <a:endParaRPr lang="en-US"/>
          </a:p>
        </p:txBody>
      </p:sp>
    </p:spTree>
    <p:extLst>
      <p:ext uri="{BB962C8B-B14F-4D97-AF65-F5344CB8AC3E}">
        <p14:creationId xmlns:p14="http://schemas.microsoft.com/office/powerpoint/2010/main" val="91784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9DD9E-3990-4E69-827B-956FC0331047}" type="slidenum">
              <a:rPr lang="en-US" smtClean="0"/>
              <a:pPr/>
              <a:t>69</a:t>
            </a:fld>
            <a:endParaRPr lang="en-US"/>
          </a:p>
        </p:txBody>
      </p:sp>
    </p:spTree>
    <p:extLst>
      <p:ext uri="{BB962C8B-B14F-4D97-AF65-F5344CB8AC3E}">
        <p14:creationId xmlns:p14="http://schemas.microsoft.com/office/powerpoint/2010/main" val="242329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7BD4D-13A7-44ED-BF04-327BA14DA82A}" type="slidenum">
              <a:rPr lang="en-US"/>
              <a:pPr/>
              <a:t>92</a:t>
            </a:fld>
            <a:endParaRPr lang="en-US"/>
          </a:p>
        </p:txBody>
      </p:sp>
    </p:spTree>
    <p:extLst>
      <p:ext uri="{BB962C8B-B14F-4D97-AF65-F5344CB8AC3E}">
        <p14:creationId xmlns:p14="http://schemas.microsoft.com/office/powerpoint/2010/main" val="186125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2000" b="0" i="0">
                <a:solidFill>
                  <a:schemeClr val="bg1"/>
                </a:solidFill>
                <a:latin typeface="Arial"/>
                <a:cs typeface="Arial"/>
              </a:defRPr>
            </a:lvl1pPr>
          </a:lstStyle>
          <a:p>
            <a:pPr marL="12700">
              <a:lnSpc>
                <a:spcPts val="2120"/>
              </a:lnSpc>
            </a:pPr>
            <a:r>
              <a:rPr lang="en-US" spc="-5"/>
              <a:t>8 Feb</a:t>
            </a:r>
            <a:r>
              <a:rPr lang="en-US" spc="-70"/>
              <a:t> </a:t>
            </a:r>
            <a:r>
              <a:rPr lang="en-US" spc="-5"/>
              <a:t>2016</a:t>
            </a:r>
            <a:endParaRPr lang="en-US" spc="-5" dirty="0"/>
          </a:p>
        </p:txBody>
      </p:sp>
      <p:sp>
        <p:nvSpPr>
          <p:cNvPr id="6" name="Holder 6"/>
          <p:cNvSpPr>
            <a:spLocks noGrp="1"/>
          </p:cNvSpPr>
          <p:nvPr>
            <p:ph type="dt" sz="half" idx="6"/>
          </p:nvPr>
        </p:nvSpPr>
        <p:spPr/>
        <p:txBody>
          <a:bodyPr lIns="0" tIns="0" rIns="0" bIns="0"/>
          <a:lstStyle>
            <a:lvl1pPr>
              <a:defRPr sz="1800" b="0" i="0">
                <a:solidFill>
                  <a:schemeClr val="bg1"/>
                </a:solidFill>
                <a:latin typeface="Arial"/>
                <a:cs typeface="Arial"/>
              </a:defRPr>
            </a:lvl1pPr>
          </a:lstStyle>
          <a:p>
            <a:pPr marL="12700">
              <a:lnSpc>
                <a:spcPts val="1920"/>
              </a:lnSpc>
            </a:pPr>
            <a:r>
              <a:rPr lang="nn-NO" spc="-5"/>
              <a:t>Fei-Fei Li &amp; Andrej Karpathy &amp; Justin</a:t>
            </a:r>
            <a:r>
              <a:rPr lang="nn-NO" spc="65"/>
              <a:t> </a:t>
            </a:r>
            <a:r>
              <a:rPr lang="nn-NO" spc="-5"/>
              <a:t>Johnson</a:t>
            </a:r>
            <a:endParaRPr lang="nn-NO" spc="-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5035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dirty="0"/>
              <a:t>Click to edit Master title style</a:t>
            </a:r>
          </a:p>
        </p:txBody>
      </p:sp>
      <p:sp>
        <p:nvSpPr>
          <p:cNvPr id="20" name="Content Placeholder 2"/>
          <p:cNvSpPr>
            <a:spLocks noGrp="1"/>
          </p:cNvSpPr>
          <p:nvPr>
            <p:ph idx="1" hasCustomPrompt="1"/>
          </p:nvPr>
        </p:nvSpPr>
        <p:spPr>
          <a:xfrm>
            <a:off x="573952" y="1203159"/>
            <a:ext cx="10972800" cy="4921064"/>
          </a:xfrm>
        </p:spPr>
        <p:txBody>
          <a:bodyPr>
            <a:normAutofit/>
          </a:bodyPr>
          <a:lstStyle>
            <a:lvl1pPr>
              <a:defRPr sz="3200"/>
            </a:lvl1pPr>
            <a:lvl2pPr>
              <a:defRPr sz="2667">
                <a:solidFill>
                  <a:schemeClr val="accent3"/>
                </a:solidFill>
              </a:defRPr>
            </a:lvl2pPr>
            <a:lvl3pPr>
              <a:defRPr sz="2400"/>
            </a:lvl3pPr>
            <a:lvl4pPr>
              <a:defRPr sz="2133">
                <a:solidFill>
                  <a:schemeClr val="accent3"/>
                </a:solidFill>
              </a:defRPr>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spTree>
    <p:extLst>
      <p:ext uri="{BB962C8B-B14F-4D97-AF65-F5344CB8AC3E}">
        <p14:creationId xmlns:p14="http://schemas.microsoft.com/office/powerpoint/2010/main" val="3975444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dirty="0"/>
              <a:t>Click to edit Master title style</a:t>
            </a:r>
          </a:p>
        </p:txBody>
      </p:sp>
      <p:sp>
        <p:nvSpPr>
          <p:cNvPr id="20" name="Content Placeholder 2"/>
          <p:cNvSpPr>
            <a:spLocks noGrp="1"/>
          </p:cNvSpPr>
          <p:nvPr>
            <p:ph idx="1" hasCustomPrompt="1"/>
          </p:nvPr>
        </p:nvSpPr>
        <p:spPr>
          <a:xfrm>
            <a:off x="573952" y="1203159"/>
            <a:ext cx="10972800" cy="4921064"/>
          </a:xfrm>
        </p:spPr>
        <p:txBody>
          <a:bodyPr>
            <a:normAutofit/>
          </a:bodyPr>
          <a:lstStyle>
            <a:lvl1pPr>
              <a:defRPr sz="3200"/>
            </a:lvl1pPr>
            <a:lvl2pPr>
              <a:defRPr sz="2667">
                <a:solidFill>
                  <a:schemeClr val="accent3"/>
                </a:solidFill>
              </a:defRPr>
            </a:lvl2pPr>
            <a:lvl3pPr>
              <a:defRPr sz="2400"/>
            </a:lvl3pPr>
            <a:lvl4pPr>
              <a:defRPr sz="2133">
                <a:solidFill>
                  <a:schemeClr val="accent3"/>
                </a:solidFill>
              </a:defRPr>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spTree>
    <p:extLst>
      <p:ext uri="{BB962C8B-B14F-4D97-AF65-F5344CB8AC3E}">
        <p14:creationId xmlns:p14="http://schemas.microsoft.com/office/powerpoint/2010/main" val="2483517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dirty="0"/>
              <a:t>Click to edit Master title style</a:t>
            </a:r>
          </a:p>
        </p:txBody>
      </p:sp>
      <p:sp>
        <p:nvSpPr>
          <p:cNvPr id="20" name="Content Placeholder 2"/>
          <p:cNvSpPr>
            <a:spLocks noGrp="1"/>
          </p:cNvSpPr>
          <p:nvPr>
            <p:ph idx="1" hasCustomPrompt="1"/>
          </p:nvPr>
        </p:nvSpPr>
        <p:spPr>
          <a:xfrm>
            <a:off x="573952" y="1203159"/>
            <a:ext cx="10972800" cy="4921064"/>
          </a:xfrm>
        </p:spPr>
        <p:txBody>
          <a:bodyPr>
            <a:normAutofit/>
          </a:bodyPr>
          <a:lstStyle>
            <a:lvl1pPr>
              <a:defRPr sz="3200"/>
            </a:lvl1pPr>
            <a:lvl2pPr>
              <a:defRPr sz="2667">
                <a:solidFill>
                  <a:schemeClr val="accent3"/>
                </a:solidFill>
              </a:defRPr>
            </a:lvl2pPr>
            <a:lvl3pPr>
              <a:defRPr sz="2400"/>
            </a:lvl3pPr>
            <a:lvl4pPr>
              <a:defRPr sz="2133">
                <a:solidFill>
                  <a:schemeClr val="accent3"/>
                </a:solidFill>
              </a:defRPr>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spTree>
    <p:extLst>
      <p:ext uri="{BB962C8B-B14F-4D97-AF65-F5344CB8AC3E}">
        <p14:creationId xmlns:p14="http://schemas.microsoft.com/office/powerpoint/2010/main" val="3093033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37600" y="6265332"/>
            <a:ext cx="2844800" cy="365125"/>
          </a:xfrm>
        </p:spPr>
        <p:txBody>
          <a:bodyPr/>
          <a:lstStyle>
            <a:lvl1pPr>
              <a:defRPr>
                <a:solidFill>
                  <a:schemeClr val="accent5"/>
                </a:solidFill>
              </a:defRPr>
            </a:lvl1pPr>
          </a:lstStyle>
          <a:p>
            <a:fld id="{8A758EFE-665F-4341-B5B8-2DAEADA52F6C}" type="slidenum">
              <a:rPr lang="en-US" smtClean="0"/>
              <a:pPr/>
              <a:t>‹#›</a:t>
            </a:fld>
            <a:endParaRPr lang="en-US" dirty="0"/>
          </a:p>
        </p:txBody>
      </p:sp>
      <p:sp>
        <p:nvSpPr>
          <p:cNvPr id="19" name="Title 1"/>
          <p:cNvSpPr>
            <a:spLocks noGrp="1"/>
          </p:cNvSpPr>
          <p:nvPr>
            <p:ph type="title"/>
          </p:nvPr>
        </p:nvSpPr>
        <p:spPr>
          <a:xfrm>
            <a:off x="413536" y="20647"/>
            <a:ext cx="10972800" cy="924807"/>
          </a:xfrm>
          <a:prstGeom prst="rect">
            <a:avLst/>
          </a:prstGeom>
        </p:spPr>
        <p:txBody>
          <a:bodyPr>
            <a:normAutofit/>
          </a:bodyPr>
          <a:lstStyle>
            <a:lvl1pPr>
              <a:defRPr sz="4800"/>
            </a:lvl1pPr>
          </a:lstStyle>
          <a:p>
            <a:r>
              <a:rPr lang="en-US" dirty="0"/>
              <a:t>Click to edit Master title style</a:t>
            </a:r>
          </a:p>
        </p:txBody>
      </p:sp>
      <p:sp>
        <p:nvSpPr>
          <p:cNvPr id="20" name="Content Placeholder 2"/>
          <p:cNvSpPr>
            <a:spLocks noGrp="1"/>
          </p:cNvSpPr>
          <p:nvPr>
            <p:ph idx="1" hasCustomPrompt="1"/>
          </p:nvPr>
        </p:nvSpPr>
        <p:spPr>
          <a:xfrm>
            <a:off x="573952" y="1203159"/>
            <a:ext cx="10972800" cy="4921064"/>
          </a:xfrm>
        </p:spPr>
        <p:txBody>
          <a:bodyPr>
            <a:normAutofit/>
          </a:bodyPr>
          <a:lstStyle>
            <a:lvl1pPr>
              <a:defRPr sz="3200"/>
            </a:lvl1pPr>
            <a:lvl2pPr>
              <a:defRPr sz="2667">
                <a:solidFill>
                  <a:schemeClr val="accent3"/>
                </a:solidFill>
              </a:defRPr>
            </a:lvl2pPr>
            <a:lvl3pPr>
              <a:defRPr sz="2400"/>
            </a:lvl3pPr>
            <a:lvl4pPr>
              <a:defRPr sz="2133">
                <a:solidFill>
                  <a:schemeClr val="accent3"/>
                </a:solidFill>
              </a:defRPr>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1" name="Group 20"/>
          <p:cNvGrpSpPr/>
          <p:nvPr userDrawn="1"/>
        </p:nvGrpSpPr>
        <p:grpSpPr>
          <a:xfrm>
            <a:off x="-6771" y="945083"/>
            <a:ext cx="11589172" cy="63343"/>
            <a:chOff x="685800" y="1794746"/>
            <a:chExt cx="7772400" cy="179475"/>
          </a:xfrm>
        </p:grpSpPr>
        <p:sp>
          <p:nvSpPr>
            <p:cNvPr id="22" name="Rectangle 21"/>
            <p:cNvSpPr/>
            <p:nvPr userDrawn="1"/>
          </p:nvSpPr>
          <p:spPr>
            <a:xfrm>
              <a:off x="685800" y="1794746"/>
              <a:ext cx="1170819" cy="1794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3" name="Rectangle 22"/>
            <p:cNvSpPr/>
            <p:nvPr userDrawn="1"/>
          </p:nvSpPr>
          <p:spPr>
            <a:xfrm>
              <a:off x="1856619" y="1794746"/>
              <a:ext cx="2206599" cy="1794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sp>
          <p:nvSpPr>
            <p:cNvPr id="24" name="Rectangle 23"/>
            <p:cNvSpPr/>
            <p:nvPr userDrawn="1"/>
          </p:nvSpPr>
          <p:spPr>
            <a:xfrm>
              <a:off x="4063218" y="1794746"/>
              <a:ext cx="4394982" cy="1794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33" dirty="0"/>
            </a:p>
          </p:txBody>
        </p:sp>
      </p:grpSp>
    </p:spTree>
    <p:extLst>
      <p:ext uri="{BB962C8B-B14F-4D97-AF65-F5344CB8AC3E}">
        <p14:creationId xmlns:p14="http://schemas.microsoft.com/office/powerpoint/2010/main" val="105423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67"/>
            </a:lvl1pPr>
            <a:lvl2pPr>
              <a:defRPr sz="2667"/>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667"/>
            </a:lvl1pPr>
            <a:lvl2pPr>
              <a:defRPr sz="2667"/>
            </a:lvl2pPr>
            <a:lvl3pPr>
              <a:defRPr sz="24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52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198547847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311686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63705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131310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249618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2836071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662" r:id="rId11"/>
    <p:sldLayoutId id="2147483667" r:id="rId12"/>
    <p:sldLayoutId id="2147483668" r:id="rId13"/>
    <p:sldLayoutId id="2147483669" r:id="rId14"/>
    <p:sldLayoutId id="2147483670" r:id="rId15"/>
    <p:sldLayoutId id="2147483671" r:id="rId16"/>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347400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10.png"/><Relationship Id="rId18" Type="http://schemas.openxmlformats.org/officeDocument/2006/relationships/image" Target="../media/image95.png"/><Relationship Id="rId3" Type="http://schemas.openxmlformats.org/officeDocument/2006/relationships/image" Target="../media/image790.png"/><Relationship Id="rId21" Type="http://schemas.openxmlformats.org/officeDocument/2006/relationships/image" Target="../media/image98.png"/><Relationship Id="rId7" Type="http://schemas.openxmlformats.org/officeDocument/2006/relationships/image" Target="../media/image810.png"/><Relationship Id="rId12" Type="http://schemas.openxmlformats.org/officeDocument/2006/relationships/image" Target="../media/image900.png"/><Relationship Id="rId17" Type="http://schemas.openxmlformats.org/officeDocument/2006/relationships/image" Target="../media/image94.png"/><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800.png"/><Relationship Id="rId11" Type="http://schemas.openxmlformats.org/officeDocument/2006/relationships/image" Target="../media/image880.png"/><Relationship Id="rId5" Type="http://schemas.openxmlformats.org/officeDocument/2006/relationships/image" Target="../media/image55.emf"/><Relationship Id="rId15" Type="http://schemas.openxmlformats.org/officeDocument/2006/relationships/oleObject" Target="../embeddings/oleObject6.bin"/><Relationship Id="rId10" Type="http://schemas.openxmlformats.org/officeDocument/2006/relationships/image" Target="../media/image840.png"/><Relationship Id="rId19" Type="http://schemas.openxmlformats.org/officeDocument/2006/relationships/image" Target="../media/image96.png"/><Relationship Id="rId4" Type="http://schemas.openxmlformats.org/officeDocument/2006/relationships/oleObject" Target="../embeddings/oleObject5.bin"/><Relationship Id="rId9" Type="http://schemas.openxmlformats.org/officeDocument/2006/relationships/image" Target="../media/image830.png"/><Relationship Id="rId14" Type="http://schemas.openxmlformats.org/officeDocument/2006/relationships/image" Target="../media/image920.png"/><Relationship Id="rId22" Type="http://schemas.openxmlformats.org/officeDocument/2006/relationships/image" Target="../media/image99.png"/></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 Id="rId4" Type="http://schemas.openxmlformats.org/officeDocument/2006/relationships/hyperlink" Target="http://cs231n.stanford.edu/slides/2018/cs231n_2018_lecture10.pdf"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xml"/><Relationship Id="rId5" Type="http://schemas.openxmlformats.org/officeDocument/2006/relationships/hyperlink" Target="http://cs231n.stanford.edu/slides/2018/cs231n_2018_lecture10.pdf" TargetMode="External"/><Relationship Id="rId4" Type="http://schemas.openxmlformats.org/officeDocument/2006/relationships/hyperlink" Target="http://arunmallya.github.io/writeups/nn/lstm/index.html#/1" TargetMode="External"/></Relationships>
</file>

<file path=ppt/slides/_rels/slide10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90.png"/><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10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89.png"/><Relationship Id="rId7" Type="http://schemas.openxmlformats.org/officeDocument/2006/relationships/image" Target="../media/image118.png"/><Relationship Id="rId2" Type="http://schemas.openxmlformats.org/officeDocument/2006/relationships/image" Target="../media/image116.png"/><Relationship Id="rId1" Type="http://schemas.openxmlformats.org/officeDocument/2006/relationships/slideLayout" Target="../slideLayouts/slideLayout3.xml"/><Relationship Id="rId6" Type="http://schemas.openxmlformats.org/officeDocument/2006/relationships/image" Target="../media/image291.png"/><Relationship Id="rId5" Type="http://schemas.openxmlformats.org/officeDocument/2006/relationships/image" Target="../media/image117.png"/><Relationship Id="rId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89.png"/><Relationship Id="rId7" Type="http://schemas.openxmlformats.org/officeDocument/2006/relationships/image" Target="../media/image122.png"/><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310.png"/><Relationship Id="rId5" Type="http://schemas.openxmlformats.org/officeDocument/2006/relationships/image" Target="../media/image121.png"/><Relationship Id="rId4" Type="http://schemas.openxmlformats.org/officeDocument/2006/relationships/image" Target="../media/image112.png"/></Relationships>
</file>

<file path=ppt/slides/_rels/slide10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9.png"/><Relationship Id="rId7" Type="http://schemas.openxmlformats.org/officeDocument/2006/relationships/image" Target="../media/image126.png"/><Relationship Id="rId2"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340.png"/><Relationship Id="rId5" Type="http://schemas.openxmlformats.org/officeDocument/2006/relationships/image" Target="../media/image125.png"/><Relationship Id="rId4" Type="http://schemas.openxmlformats.org/officeDocument/2006/relationships/image" Target="../media/image112.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3.xml"/><Relationship Id="rId4" Type="http://schemas.openxmlformats.org/officeDocument/2006/relationships/image" Target="../media/image360.png"/></Relationships>
</file>

<file path=ppt/slides/_rels/slide12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60.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hyperlink" Target="https://en.wikipedia.org/wiki/Long_short-term_memory" TargetMode="External"/><Relationship Id="rId2" Type="http://schemas.openxmlformats.org/officeDocument/2006/relationships/hyperlink" Target="https://en.wikipedia.org/wiki/Recurrent_neural_network" TargetMode="Externa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hyperlink" Target="https://en.wikipedia.org/wiki/Vanishing_gradient_problem" TargetMode="External"/><Relationship Id="rId4" Type="http://schemas.openxmlformats.org/officeDocument/2006/relationships/hyperlink" Target="https://en.wikipedia.org/wiki/Gated_recurrent_unit"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hyperlink" Target="http://tommymullaney.com/projects/char-rnn-gchat"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3.xml"/><Relationship Id="rId6" Type="http://schemas.openxmlformats.org/officeDocument/2006/relationships/image" Target="../media/image148.png"/><Relationship Id="rId11" Type="http://schemas.openxmlformats.org/officeDocument/2006/relationships/hyperlink" Target="https://github.com/karpathy/neuraltalk2" TargetMode="External"/><Relationship Id="rId5" Type="http://schemas.openxmlformats.org/officeDocument/2006/relationships/image" Target="../media/image147.png"/><Relationship Id="rId10" Type="http://schemas.openxmlformats.org/officeDocument/2006/relationships/hyperlink" Target="https://web.eecs.umich.edu/~justincj/slides/eecs498/FA2020/598_FA2020_lecture12.pdf" TargetMode="External"/><Relationship Id="rId4" Type="http://schemas.openxmlformats.org/officeDocument/2006/relationships/image" Target="../media/image146.png"/><Relationship Id="rId9" Type="http://schemas.openxmlformats.org/officeDocument/2006/relationships/image" Target="../media/image151.png"/></Relationships>
</file>

<file path=ppt/slides/_rels/slide131.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 Id="rId4" Type="http://schemas.openxmlformats.org/officeDocument/2006/relationships/hyperlink" Target="https://translate.google.com/"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arxiv.org/abs/1609.08144" TargetMode="External"/></Relationships>
</file>

<file path=ppt/slides/_rels/slide142.xml.rels><?xml version="1.0" encoding="UTF-8" standalone="yes"?>
<Relationships xmlns="http://schemas.openxmlformats.org/package/2006/relationships"><Relationship Id="rId2" Type="http://schemas.openxmlformats.org/officeDocument/2006/relationships/hyperlink" Target="https://www.aclweb.org/aclwiki/index.php?title=POS_Tagging_(State_of_the_art)" TargetMode="Externa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arxiv.org/pdf/1406.1078v3.pdf" TargetMode="Externa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hyperlink" Target="https://www.cs.toronto.edu/~graves/preprint.pdf" TargetMode="Externa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5.xml"/><Relationship Id="rId4" Type="http://schemas.openxmlformats.org/officeDocument/2006/relationships/image" Target="../media/image161.png"/></Relationships>
</file>

<file path=ppt/slides/_rels/slide1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5.xml"/><Relationship Id="rId4" Type="http://schemas.openxmlformats.org/officeDocument/2006/relationships/image" Target="../media/image164.png"/></Relationships>
</file>

<file path=ppt/slides/_rels/slide15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0.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1.bin"/><Relationship Id="rId1" Type="http://schemas.openxmlformats.org/officeDocument/2006/relationships/slideLayout" Target="../slideLayouts/slideLayout3.xml"/><Relationship Id="rId5" Type="http://schemas.openxmlformats.org/officeDocument/2006/relationships/image" Target="../media/image42.e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80.png"/><Relationship Id="rId3" Type="http://schemas.openxmlformats.org/officeDocument/2006/relationships/image" Target="../media/image181.png"/><Relationship Id="rId7" Type="http://schemas.openxmlformats.org/officeDocument/2006/relationships/image" Target="../media/image222.png"/><Relationship Id="rId12" Type="http://schemas.openxmlformats.org/officeDocument/2006/relationships/image" Target="../media/image270.png"/><Relationship Id="rId17" Type="http://schemas.openxmlformats.org/officeDocument/2006/relationships/image" Target="../media/image320.png"/><Relationship Id="rId2" Type="http://schemas.openxmlformats.org/officeDocument/2006/relationships/image" Target="../media/image170.png"/><Relationship Id="rId16" Type="http://schemas.openxmlformats.org/officeDocument/2006/relationships/image" Target="../media/image311.png"/><Relationship Id="rId1" Type="http://schemas.openxmlformats.org/officeDocument/2006/relationships/slideLayout" Target="../slideLayouts/slideLayout3.xml"/><Relationship Id="rId6" Type="http://schemas.openxmlformats.org/officeDocument/2006/relationships/image" Target="../media/image211.png"/><Relationship Id="rId11" Type="http://schemas.openxmlformats.org/officeDocument/2006/relationships/image" Target="../media/image260.png"/><Relationship Id="rId5" Type="http://schemas.openxmlformats.org/officeDocument/2006/relationships/image" Target="../media/image200.png"/><Relationship Id="rId15" Type="http://schemas.openxmlformats.org/officeDocument/2006/relationships/image" Target="../media/image300.png"/><Relationship Id="rId10" Type="http://schemas.openxmlformats.org/officeDocument/2006/relationships/image" Target="../media/image250.png"/><Relationship Id="rId4" Type="http://schemas.openxmlformats.org/officeDocument/2006/relationships/image" Target="../media/image190.png"/><Relationship Id="rId9" Type="http://schemas.openxmlformats.org/officeDocument/2006/relationships/image" Target="../media/image241.png"/><Relationship Id="rId14" Type="http://schemas.openxmlformats.org/officeDocument/2006/relationships/image" Target="../media/image290.png"/></Relationships>
</file>

<file path=ppt/slides/_rels/slide61.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41.png"/><Relationship Id="rId7" Type="http://schemas.openxmlformats.org/officeDocument/2006/relationships/image" Target="../media/image380.png"/><Relationship Id="rId2" Type="http://schemas.openxmlformats.org/officeDocument/2006/relationships/image" Target="../media/image330.png"/><Relationship Id="rId1" Type="http://schemas.openxmlformats.org/officeDocument/2006/relationships/slideLayout" Target="../slideLayouts/slideLayout3.xml"/><Relationship Id="rId6" Type="http://schemas.openxmlformats.org/officeDocument/2006/relationships/image" Target="../media/image370.png"/><Relationship Id="rId5" Type="http://schemas.openxmlformats.org/officeDocument/2006/relationships/image" Target="../media/image361.png"/><Relationship Id="rId10" Type="http://schemas.openxmlformats.org/officeDocument/2006/relationships/image" Target="../media/image411.png"/><Relationship Id="rId4" Type="http://schemas.openxmlformats.org/officeDocument/2006/relationships/image" Target="../media/image350.png"/><Relationship Id="rId9" Type="http://schemas.openxmlformats.org/officeDocument/2006/relationships/image" Target="../media/image401.png"/></Relationships>
</file>

<file path=ppt/slides/_rels/slide62.xml.rels><?xml version="1.0" encoding="UTF-8" standalone="yes"?>
<Relationships xmlns="http://schemas.openxmlformats.org/package/2006/relationships"><Relationship Id="rId3" Type="http://schemas.openxmlformats.org/officeDocument/2006/relationships/image" Target="../media/image420.png"/><Relationship Id="rId7" Type="http://schemas.openxmlformats.org/officeDocument/2006/relationships/image" Target="../media/image460.png"/><Relationship Id="rId2" Type="http://schemas.openxmlformats.org/officeDocument/2006/relationships/hyperlink" Target="https://crl.ucsd.edu/~elman/Papers/fsit.pdf" TargetMode="External"/><Relationship Id="rId1" Type="http://schemas.openxmlformats.org/officeDocument/2006/relationships/slideLayout" Target="../slideLayouts/slideLayout3.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430.png"/></Relationships>
</file>

<file path=ppt/slides/_rels/slide63.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30.png"/><Relationship Id="rId7" Type="http://schemas.openxmlformats.org/officeDocument/2006/relationships/image" Target="../media/image53.tiff"/><Relationship Id="rId2" Type="http://schemas.openxmlformats.org/officeDocument/2006/relationships/image" Target="../media/image420.png"/><Relationship Id="rId1" Type="http://schemas.openxmlformats.org/officeDocument/2006/relationships/slideLayout" Target="../slideLayouts/slideLayout3.xml"/><Relationship Id="rId6" Type="http://schemas.openxmlformats.org/officeDocument/2006/relationships/image" Target="../media/image460.png"/><Relationship Id="rId5" Type="http://schemas.openxmlformats.org/officeDocument/2006/relationships/image" Target="../media/image450.png"/><Relationship Id="rId10" Type="http://schemas.openxmlformats.org/officeDocument/2006/relationships/image" Target="../media/image50.png"/><Relationship Id="rId4" Type="http://schemas.openxmlformats.org/officeDocument/2006/relationships/image" Target="../media/image440.png"/><Relationship Id="rId9" Type="http://schemas.openxmlformats.org/officeDocument/2006/relationships/image" Target="../media/image49.png"/></Relationships>
</file>

<file path=ppt/slides/_rels/slide64.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510.png"/><Relationship Id="rId7" Type="http://schemas.openxmlformats.org/officeDocument/2006/relationships/image" Target="../media/image430.png"/><Relationship Id="rId2" Type="http://schemas.openxmlformats.org/officeDocument/2006/relationships/image" Target="../media/image460.png"/><Relationship Id="rId1" Type="http://schemas.openxmlformats.org/officeDocument/2006/relationships/slideLayout" Target="../slideLayouts/slideLayout3.xml"/><Relationship Id="rId6" Type="http://schemas.openxmlformats.org/officeDocument/2006/relationships/image" Target="../media/image420.png"/><Relationship Id="rId4" Type="http://schemas.openxmlformats.org/officeDocument/2006/relationships/image" Target="../media/image54.tiff"/><Relationship Id="rId9" Type="http://schemas.openxmlformats.org/officeDocument/2006/relationships/image" Target="../media/image450.png"/></Relationships>
</file>

<file path=ppt/slides/_rels/slide65.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54.png"/><Relationship Id="rId7" Type="http://schemas.openxmlformats.org/officeDocument/2006/relationships/image" Target="../media/image420.png"/><Relationship Id="rId2" Type="http://schemas.openxmlformats.org/officeDocument/2006/relationships/image" Target="../media/image531.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1.png"/><Relationship Id="rId10" Type="http://schemas.openxmlformats.org/officeDocument/2006/relationships/image" Target="../media/image450.png"/><Relationship Id="rId4" Type="http://schemas.openxmlformats.org/officeDocument/2006/relationships/image" Target="../media/image55.png"/><Relationship Id="rId9" Type="http://schemas.openxmlformats.org/officeDocument/2006/relationships/image" Target="../media/image440.png"/></Relationships>
</file>

<file path=ppt/slides/_rels/slide6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oleObject" Target="../embeddings/oleObject3.bin"/><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oleObject" Target="../embeddings/oleObject4.bin"/><Relationship Id="rId4" Type="http://schemas.openxmlformats.org/officeDocument/2006/relationships/image" Target="../media/image55.emf"/><Relationship Id="rId9" Type="http://schemas.openxmlformats.org/officeDocument/2006/relationships/image" Target="../media/image61.png"/></Relationships>
</file>

<file path=ppt/slides/_rels/slide6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oleObject" Target="../embeddings/oleObject3.bin"/><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oleObject" Target="../embeddings/oleObject4.bin"/><Relationship Id="rId4" Type="http://schemas.openxmlformats.org/officeDocument/2006/relationships/image" Target="../media/image55.emf"/><Relationship Id="rId9" Type="http://schemas.openxmlformats.org/officeDocument/2006/relationships/image" Target="../media/image6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0.png"/><Relationship Id="rId4" Type="http://schemas.openxmlformats.org/officeDocument/2006/relationships/image" Target="../media/image2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31.png"/><Relationship Id="rId1" Type="http://schemas.openxmlformats.org/officeDocument/2006/relationships/slideLayout" Target="../slideLayouts/slideLayout12.xml"/><Relationship Id="rId4" Type="http://schemas.openxmlformats.org/officeDocument/2006/relationships/image" Target="../media/image212.png"/></Relationships>
</file>

<file path=ppt/slides/_rels/slide71.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42.png"/><Relationship Id="rId1" Type="http://schemas.openxmlformats.org/officeDocument/2006/relationships/slideLayout" Target="../slideLayouts/slideLayout12.xml"/><Relationship Id="rId6" Type="http://schemas.openxmlformats.org/officeDocument/2006/relationships/image" Target="../media/image281.png"/><Relationship Id="rId5" Type="http://schemas.openxmlformats.org/officeDocument/2006/relationships/image" Target="../media/image271.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hyperlink" Target="https://machinelearningmastery.com/gentle-introduction-backpropagation-time/" TargetMode="External"/><Relationship Id="rId2" Type="http://schemas.openxmlformats.org/officeDocument/2006/relationships/image" Target="../media/image620.png"/><Relationship Id="rId1" Type="http://schemas.openxmlformats.org/officeDocument/2006/relationships/slideLayout" Target="../slideLayouts/slideLayout3.xml"/><Relationship Id="rId4" Type="http://schemas.openxmlformats.org/officeDocument/2006/relationships/hyperlink" Target="http://www.cs.utoronto.ca/~ilya/pubs/ilya_sutskever_phd_thesis.pdf" TargetMode="External"/></Relationships>
</file>

<file path=ppt/slides/_rels/slide79.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hyperlink" Target="https://web.eecs.umich.edu/~justincj/slides/eecs498/FA2020/598_FA2020_lecture12.pdf" TargetMode="Externa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0.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8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411.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158.png"/></Relationships>
</file>

<file path=ppt/slides/_rels/slide8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1.png"/><Relationship Id="rId7" Type="http://schemas.openxmlformats.org/officeDocument/2006/relationships/image" Target="../media/image780.png"/><Relationship Id="rId2" Type="http://schemas.openxmlformats.org/officeDocument/2006/relationships/hyperlink" Target="https://www.researchgate.net/publication/13853244_Long_Short-term_Memory" TargetMode="External"/><Relationship Id="rId1" Type="http://schemas.openxmlformats.org/officeDocument/2006/relationships/slideLayout" Target="../slideLayouts/slideLayout3.xml"/><Relationship Id="rId6" Type="http://schemas.openxmlformats.org/officeDocument/2006/relationships/image" Target="../media/image770.png"/><Relationship Id="rId5" Type="http://schemas.openxmlformats.org/officeDocument/2006/relationships/image" Target="../media/image761.png"/><Relationship Id="rId4" Type="http://schemas.openxmlformats.org/officeDocument/2006/relationships/image" Target="../media/image751.png"/></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240.png"/></Relationships>
</file>

<file path=ppt/slides/_rels/slide95.xml.rels><?xml version="1.0" encoding="UTF-8" standalone="yes"?>
<Relationships xmlns="http://schemas.openxmlformats.org/package/2006/relationships"><Relationship Id="rId8" Type="http://schemas.openxmlformats.org/officeDocument/2006/relationships/image" Target="../media/image810.png"/><Relationship Id="rId2" Type="http://schemas.openxmlformats.org/officeDocument/2006/relationships/notesSlide" Target="../notesSlides/notesSlide10.xml"/><Relationship Id="rId1" Type="http://schemas.openxmlformats.org/officeDocument/2006/relationships/slideLayout" Target="../slideLayouts/slideLayout3.xml"/><Relationship Id="rId11" Type="http://schemas.openxmlformats.org/officeDocument/2006/relationships/image" Target="../media/image840.png"/><Relationship Id="rId10" Type="http://schemas.openxmlformats.org/officeDocument/2006/relationships/image" Target="../media/image830.png"/><Relationship Id="rId4" Type="http://schemas.openxmlformats.org/officeDocument/2006/relationships/image" Target="../media/image790.png"/><Relationship Id="rId9" Type="http://schemas.openxmlformats.org/officeDocument/2006/relationships/image" Target="../media/image820.png"/></Relationships>
</file>

<file path=ppt/slides/_rels/slide96.xml.rels><?xml version="1.0" encoding="UTF-8" standalone="yes"?>
<Relationships xmlns="http://schemas.openxmlformats.org/package/2006/relationships"><Relationship Id="rId8" Type="http://schemas.openxmlformats.org/officeDocument/2006/relationships/image" Target="../media/image810.png"/><Relationship Id="rId13" Type="http://schemas.openxmlformats.org/officeDocument/2006/relationships/image" Target="../media/image860.png"/><Relationship Id="rId7" Type="http://schemas.openxmlformats.org/officeDocument/2006/relationships/image" Target="../media/image800.png"/><Relationship Id="rId12" Type="http://schemas.openxmlformats.org/officeDocument/2006/relationships/image" Target="../media/image85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5.emf"/><Relationship Id="rId11" Type="http://schemas.openxmlformats.org/officeDocument/2006/relationships/image" Target="../media/image840.png"/><Relationship Id="rId5" Type="http://schemas.openxmlformats.org/officeDocument/2006/relationships/oleObject" Target="../embeddings/oleObject5.bin"/><Relationship Id="rId10" Type="http://schemas.openxmlformats.org/officeDocument/2006/relationships/image" Target="../media/image830.png"/><Relationship Id="rId4" Type="http://schemas.openxmlformats.org/officeDocument/2006/relationships/image" Target="../media/image790.png"/><Relationship Id="rId9" Type="http://schemas.openxmlformats.org/officeDocument/2006/relationships/image" Target="../media/image820.png"/></Relationships>
</file>

<file path=ppt/slides/_rels/slide97.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790.png"/><Relationship Id="rId7" Type="http://schemas.openxmlformats.org/officeDocument/2006/relationships/image" Target="../media/image810.png"/><Relationship Id="rId1" Type="http://schemas.openxmlformats.org/officeDocument/2006/relationships/slideLayout" Target="../slideLayouts/slideLayout3.xml"/><Relationship Id="rId6" Type="http://schemas.openxmlformats.org/officeDocument/2006/relationships/image" Target="../media/image800.png"/><Relationship Id="rId5" Type="http://schemas.openxmlformats.org/officeDocument/2006/relationships/image" Target="../media/image55.emf"/><Relationship Id="rId10" Type="http://schemas.openxmlformats.org/officeDocument/2006/relationships/image" Target="../media/image840.png"/><Relationship Id="rId4" Type="http://schemas.openxmlformats.org/officeDocument/2006/relationships/oleObject" Target="../embeddings/oleObject5.bin"/><Relationship Id="rId9" Type="http://schemas.openxmlformats.org/officeDocument/2006/relationships/image" Target="../media/image830.png"/></Relationships>
</file>

<file path=ppt/slides/_rels/slide98.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00.png"/><Relationship Id="rId3" Type="http://schemas.openxmlformats.org/officeDocument/2006/relationships/image" Target="../media/image790.png"/><Relationship Id="rId7" Type="http://schemas.openxmlformats.org/officeDocument/2006/relationships/image" Target="../media/image810.png"/><Relationship Id="rId12" Type="http://schemas.openxmlformats.org/officeDocument/2006/relationships/image" Target="../media/image890.png"/><Relationship Id="rId1" Type="http://schemas.openxmlformats.org/officeDocument/2006/relationships/slideLayout" Target="../slideLayouts/slideLayout3.xml"/><Relationship Id="rId6" Type="http://schemas.openxmlformats.org/officeDocument/2006/relationships/image" Target="../media/image800.png"/><Relationship Id="rId11" Type="http://schemas.openxmlformats.org/officeDocument/2006/relationships/image" Target="../media/image880.png"/><Relationship Id="rId5" Type="http://schemas.openxmlformats.org/officeDocument/2006/relationships/image" Target="../media/image55.emf"/><Relationship Id="rId15" Type="http://schemas.openxmlformats.org/officeDocument/2006/relationships/image" Target="../media/image920.png"/><Relationship Id="rId10" Type="http://schemas.openxmlformats.org/officeDocument/2006/relationships/image" Target="../media/image840.png"/><Relationship Id="rId4" Type="http://schemas.openxmlformats.org/officeDocument/2006/relationships/oleObject" Target="../embeddings/oleObject5.bin"/><Relationship Id="rId9" Type="http://schemas.openxmlformats.org/officeDocument/2006/relationships/image" Target="../media/image830.png"/><Relationship Id="rId14" Type="http://schemas.openxmlformats.org/officeDocument/2006/relationships/image" Target="../media/image910.png"/></Relationships>
</file>

<file path=ppt/slides/_rels/slide99.xml.rels><?xml version="1.0" encoding="UTF-8" standalone="yes"?>
<Relationships xmlns="http://schemas.openxmlformats.org/package/2006/relationships"><Relationship Id="rId8" Type="http://schemas.openxmlformats.org/officeDocument/2006/relationships/image" Target="../media/image870.png"/><Relationship Id="rId13" Type="http://schemas.openxmlformats.org/officeDocument/2006/relationships/image" Target="../media/image900.png"/><Relationship Id="rId18" Type="http://schemas.openxmlformats.org/officeDocument/2006/relationships/image" Target="../media/image94.png"/><Relationship Id="rId3" Type="http://schemas.openxmlformats.org/officeDocument/2006/relationships/image" Target="../media/image790.png"/><Relationship Id="rId7" Type="http://schemas.openxmlformats.org/officeDocument/2006/relationships/image" Target="../media/image810.png"/><Relationship Id="rId12" Type="http://schemas.openxmlformats.org/officeDocument/2006/relationships/image" Target="../media/image890.png"/><Relationship Id="rId17" Type="http://schemas.openxmlformats.org/officeDocument/2006/relationships/image" Target="../media/image93.png"/><Relationship Id="rId16" Type="http://schemas.openxmlformats.org/officeDocument/2006/relationships/oleObject" Target="../embeddings/oleObject6.bin"/><Relationship Id="rId20"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800.png"/><Relationship Id="rId11" Type="http://schemas.openxmlformats.org/officeDocument/2006/relationships/image" Target="../media/image880.png"/><Relationship Id="rId5" Type="http://schemas.openxmlformats.org/officeDocument/2006/relationships/image" Target="../media/image55.emf"/><Relationship Id="rId15" Type="http://schemas.openxmlformats.org/officeDocument/2006/relationships/image" Target="../media/image920.png"/><Relationship Id="rId10" Type="http://schemas.openxmlformats.org/officeDocument/2006/relationships/image" Target="../media/image840.png"/><Relationship Id="rId19" Type="http://schemas.openxmlformats.org/officeDocument/2006/relationships/image" Target="../media/image95.png"/><Relationship Id="rId4" Type="http://schemas.openxmlformats.org/officeDocument/2006/relationships/oleObject" Target="../embeddings/oleObject5.bin"/><Relationship Id="rId9" Type="http://schemas.openxmlformats.org/officeDocument/2006/relationships/image" Target="../media/image830.png"/><Relationship Id="rId14" Type="http://schemas.openxmlformats.org/officeDocument/2006/relationships/image" Target="../media/image9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553200" y="4698999"/>
            <a:ext cx="21336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5"/>
                </a:solidFill>
                <a:latin typeface="Gill Sans"/>
                <a:ea typeface="+mn-ea"/>
                <a:cs typeface="Gill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A758EFE-665F-4341-B5B8-2DAEADA52F6C}" type="slidenum">
              <a:rPr lang="en-US" smtClean="0"/>
              <a:pPr/>
              <a:t>10</a:t>
            </a:fld>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4294967295"/>
              </p:nvPr>
            </p:nvSpPr>
            <p:spPr>
              <a:xfrm>
                <a:off x="469900" y="614291"/>
                <a:ext cx="10972800" cy="5451228"/>
              </a:xfrm>
            </p:spPr>
            <p:txBody>
              <a:bodyPr/>
              <a:lstStyle/>
              <a:p>
                <a:r>
                  <a:rPr lang="en-US" dirty="0"/>
                  <a:t>A </a:t>
                </a:r>
                <a:r>
                  <a:rPr lang="en-US" u="sng" dirty="0"/>
                  <a:t>fully connected layer</a:t>
                </a:r>
                <a:r>
                  <a:rPr lang="en-US" dirty="0"/>
                  <a:t>: </a:t>
                </a:r>
              </a:p>
              <a:p>
                <a:pPr lvl="1"/>
                <a:r>
                  <a:rPr lang="en-US" dirty="0"/>
                  <a:t>Example: </a:t>
                </a:r>
              </a:p>
              <a:p>
                <a:pPr lvl="2"/>
                <a14:m>
                  <m:oMath xmlns:m="http://schemas.openxmlformats.org/officeDocument/2006/math">
                    <m:r>
                      <a:rPr lang="en-US" i="1" dirty="0" smtClean="0">
                        <a:latin typeface="Cambria Math" panose="02040503050406030204" pitchFamily="18" charset="0"/>
                      </a:rPr>
                      <m:t>100</m:t>
                    </m:r>
                    <m:r>
                      <a:rPr lang="en-US" b="0" i="1" dirty="0" smtClean="0">
                        <a:latin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100</m:t>
                    </m:r>
                  </m:oMath>
                </a14:m>
                <a:r>
                  <a:rPr lang="en-US" dirty="0"/>
                  <a:t> sized image </a:t>
                </a:r>
              </a:p>
              <a:p>
                <a:pPr lvl="2"/>
                <a14:m>
                  <m:oMath xmlns:m="http://schemas.openxmlformats.org/officeDocument/2006/math">
                    <m:r>
                      <a:rPr lang="en-US" i="1" dirty="0" smtClean="0">
                        <a:latin typeface="Cambria Math" panose="02040503050406030204" pitchFamily="18" charset="0"/>
                      </a:rPr>
                      <m:t>1000</m:t>
                    </m:r>
                  </m:oMath>
                </a14:m>
                <a:r>
                  <a:rPr lang="en-US" dirty="0"/>
                  <a:t> units in the hidden layer</a:t>
                </a:r>
                <a:br>
                  <a:rPr lang="en-US" dirty="0"/>
                </a:br>
                <a:endParaRPr lang="en-US" dirty="0"/>
              </a:p>
              <a:p>
                <a:pPr lvl="1"/>
                <a:r>
                  <a:rPr lang="en-US" dirty="0"/>
                  <a:t>Problems: </a:t>
                </a:r>
              </a:p>
              <a:p>
                <a:pPr lvl="2"/>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10</m:t>
                        </m:r>
                      </m:e>
                      <m:sup>
                        <m:r>
                          <a:rPr lang="en-US" i="1" dirty="0" smtClean="0">
                            <a:latin typeface="Cambria Math" panose="02040503050406030204" pitchFamily="18" charset="0"/>
                          </a:rPr>
                          <m:t>7</m:t>
                        </m:r>
                      </m:sup>
                    </m:sSup>
                    <m:r>
                      <a:rPr lang="en-US" i="1" dirty="0" smtClean="0">
                        <a:latin typeface="Cambria Math" panose="02040503050406030204" pitchFamily="18" charset="0"/>
                      </a:rPr>
                      <m:t> </m:t>
                    </m:r>
                  </m:oMath>
                </a14:m>
                <a:r>
                  <a:rPr lang="en-US" dirty="0"/>
                  <a:t>edges! </a:t>
                </a:r>
              </a:p>
              <a:p>
                <a:pPr lvl="2"/>
                <a:r>
                  <a:rPr lang="en-US" dirty="0"/>
                  <a:t>Spatial correlations lost! </a:t>
                </a:r>
              </a:p>
              <a:p>
                <a:pPr lvl="2"/>
                <a:r>
                  <a:rPr lang="en-US" dirty="0"/>
                  <a:t>Variables sized inputs. </a:t>
                </a:r>
              </a:p>
              <a:p>
                <a:pPr lvl="2"/>
                <a:r>
                  <a:rPr lang="en-US" dirty="0"/>
                  <a:t>Potential overfitting</a:t>
                </a:r>
              </a:p>
              <a:p>
                <a:pPr lvl="1"/>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4294967295"/>
              </p:nvPr>
            </p:nvSpPr>
            <p:spPr>
              <a:xfrm>
                <a:off x="469900" y="614291"/>
                <a:ext cx="10972800" cy="5451228"/>
              </a:xfrm>
              <a:blipFill>
                <a:blip r:embed="rId2"/>
                <a:stretch>
                  <a:fillRect l="-1278" t="-1454"/>
                </a:stretch>
              </a:blipFill>
            </p:spPr>
            <p:txBody>
              <a:bodyPr/>
              <a:lstStyle/>
              <a:p>
                <a:r>
                  <a:rPr lang="en-US">
                    <a:noFill/>
                  </a:rPr>
                  <a:t> </a:t>
                </a:r>
              </a:p>
            </p:txBody>
          </p:sp>
        </mc:Fallback>
      </mc:AlternateContent>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22"/>
          <a:stretch/>
        </p:blipFill>
        <p:spPr bwMode="auto">
          <a:xfrm>
            <a:off x="7086601" y="2514600"/>
            <a:ext cx="3188692" cy="3550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852874" y="6138744"/>
            <a:ext cx="3738075" cy="400110"/>
          </a:xfrm>
          <a:prstGeom prst="rect">
            <a:avLst/>
          </a:prstGeom>
        </p:spPr>
        <p:txBody>
          <a:bodyPr wrap="none">
            <a:spAutoFit/>
          </a:bodyPr>
          <a:lstStyle/>
          <a:p>
            <a:r>
              <a:rPr lang="en-US" sz="2000" dirty="0">
                <a:solidFill>
                  <a:schemeClr val="bg1">
                    <a:lumMod val="75000"/>
                  </a:schemeClr>
                </a:solidFill>
              </a:rPr>
              <a:t>Slide Credit: </a:t>
            </a:r>
            <a:r>
              <a:rPr lang="en-US" sz="2000" dirty="0" err="1">
                <a:solidFill>
                  <a:schemeClr val="bg1">
                    <a:lumMod val="75000"/>
                  </a:schemeClr>
                </a:solidFill>
              </a:rPr>
              <a:t>Marc'Aurelio</a:t>
            </a:r>
            <a:r>
              <a:rPr lang="en-US" sz="2000" dirty="0">
                <a:solidFill>
                  <a:schemeClr val="bg1">
                    <a:lumMod val="75000"/>
                  </a:schemeClr>
                </a:solidFill>
              </a:rPr>
              <a:t> </a:t>
            </a:r>
            <a:r>
              <a:rPr lang="en-US" sz="2000" dirty="0" err="1">
                <a:solidFill>
                  <a:schemeClr val="bg1">
                    <a:lumMod val="75000"/>
                  </a:schemeClr>
                </a:solidFill>
              </a:rPr>
              <a:t>Ranzato</a:t>
            </a:r>
            <a:endParaRPr lang="en-US" sz="2000" dirty="0">
              <a:solidFill>
                <a:schemeClr val="bg1">
                  <a:lumMod val="75000"/>
                </a:schemeClr>
              </a:solidFill>
            </a:endParaRPr>
          </a:p>
        </p:txBody>
      </p:sp>
      <p:sp>
        <p:nvSpPr>
          <p:cNvPr id="2" name="TextBox 1"/>
          <p:cNvSpPr txBox="1"/>
          <p:nvPr/>
        </p:nvSpPr>
        <p:spPr>
          <a:xfrm>
            <a:off x="9536247" y="5181601"/>
            <a:ext cx="1023485" cy="323165"/>
          </a:xfrm>
          <a:prstGeom prst="rect">
            <a:avLst/>
          </a:prstGeom>
          <a:noFill/>
        </p:spPr>
        <p:txBody>
          <a:bodyPr wrap="none" rtlCol="0">
            <a:spAutoFit/>
          </a:bodyPr>
          <a:lstStyle/>
          <a:p>
            <a:r>
              <a:rPr lang="en-US" sz="1500" dirty="0">
                <a:solidFill>
                  <a:schemeClr val="accent6">
                    <a:lumMod val="75000"/>
                  </a:schemeClr>
                </a:solidFill>
              </a:rPr>
              <a:t>Input layer</a:t>
            </a:r>
          </a:p>
        </p:txBody>
      </p:sp>
    </p:spTree>
    <p:extLst>
      <p:ext uri="{BB962C8B-B14F-4D97-AF65-F5344CB8AC3E}">
        <p14:creationId xmlns:p14="http://schemas.microsoft.com/office/powerpoint/2010/main" val="9973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2"/>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4"/>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15" imgW="152400" imgH="241300" progId="Equation.DSMT4">
                  <p:embed/>
                </p:oleObj>
              </mc:Choice>
              <mc:Fallback>
                <p:oleObj name="Equation" r:id="rId15" imgW="152400" imgH="241300" progId="Equation.DSMT4">
                  <p:embed/>
                  <p:pic>
                    <p:nvPicPr>
                      <p:cNvPr id="57" name="Object 56">
                        <a:extLst>
                          <a:ext uri="{FF2B5EF4-FFF2-40B4-BE49-F238E27FC236}">
                            <a16:creationId xmlns:a16="http://schemas.microsoft.com/office/drawing/2014/main" id="{9491E348-5205-594B-A3A9-BB055F171C02}"/>
                          </a:ext>
                        </a:extLst>
                      </p:cNvPr>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8"/>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19"/>
                <a:stretch>
                  <a:fillRect/>
                </a:stretch>
              </a:blipFill>
            </p:spPr>
            <p:txBody>
              <a:bodyPr/>
              <a:lstStyle/>
              <a:p>
                <a:r>
                  <a:rPr lang="en-US">
                    <a:noFill/>
                  </a:rPr>
                  <a:t> </a:t>
                </a:r>
              </a:p>
            </p:txBody>
          </p:sp>
        </mc:Fallback>
      </mc:AlternateContent>
      <p:sp>
        <p:nvSpPr>
          <p:cNvPr id="56" name="Oval 55">
            <a:extLst>
              <a:ext uri="{FF2B5EF4-FFF2-40B4-BE49-F238E27FC236}">
                <a16:creationId xmlns:a16="http://schemas.microsoft.com/office/drawing/2014/main" id="{0DCC7795-36A9-E444-8E07-36E88FF090CA}"/>
              </a:ext>
            </a:extLst>
          </p:cNvPr>
          <p:cNvSpPr/>
          <p:nvPr/>
        </p:nvSpPr>
        <p:spPr>
          <a:xfrm>
            <a:off x="5423499" y="4864550"/>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f</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cxnSp>
        <p:nvCxnSpPr>
          <p:cNvPr id="63" name="Straight Arrow Connector 62">
            <a:extLst>
              <a:ext uri="{FF2B5EF4-FFF2-40B4-BE49-F238E27FC236}">
                <a16:creationId xmlns:a16="http://schemas.microsoft.com/office/drawing/2014/main" id="{2993CA7E-003A-8249-A5EB-A1F84D29007A}"/>
              </a:ext>
            </a:extLst>
          </p:cNvPr>
          <p:cNvCxnSpPr>
            <a:stCxn id="56" idx="0"/>
          </p:cNvCxnSpPr>
          <p:nvPr/>
        </p:nvCxnSpPr>
        <p:spPr>
          <a:xfrm flipH="1" flipV="1">
            <a:off x="5676790" y="4597665"/>
            <a:ext cx="4314" cy="26688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a:extLst>
              <a:ext uri="{FF2B5EF4-FFF2-40B4-BE49-F238E27FC236}">
                <a16:creationId xmlns:a16="http://schemas.microsoft.com/office/drawing/2014/main" id="{4DC8A5D1-5844-D74B-A9B6-3D269FBF9E31}"/>
              </a:ext>
            </a:extLst>
          </p:cNvPr>
          <p:cNvCxnSpPr>
            <a:endCxn id="56" idx="5"/>
          </p:cNvCxnSpPr>
          <p:nvPr/>
        </p:nvCxnSpPr>
        <p:spPr>
          <a:xfrm flipH="1" flipV="1">
            <a:off x="586325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AC30AA18-5466-FE45-9B03-D94AADB6BB11}"/>
              </a:ext>
            </a:extLst>
          </p:cNvPr>
          <p:cNvCxnSpPr>
            <a:endCxn id="56" idx="3"/>
          </p:cNvCxnSpPr>
          <p:nvPr/>
        </p:nvCxnSpPr>
        <p:spPr>
          <a:xfrm flipV="1">
            <a:off x="5423499" y="5304309"/>
            <a:ext cx="75451"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58998A68-19BA-9D4F-9D46-E6AED81EE879}"/>
              </a:ext>
            </a:extLst>
          </p:cNvPr>
          <p:cNvSpPr txBox="1"/>
          <p:nvPr/>
        </p:nvSpPr>
        <p:spPr>
          <a:xfrm>
            <a:off x="4539259" y="4724400"/>
            <a:ext cx="915827" cy="276999"/>
          </a:xfrm>
          <a:prstGeom prst="rect">
            <a:avLst/>
          </a:prstGeom>
          <a:noFill/>
        </p:spPr>
        <p:txBody>
          <a:bodyPr wrap="none" rtlCol="0">
            <a:spAutoFit/>
          </a:bodyPr>
          <a:lstStyle/>
          <a:p>
            <a:pPr algn="ctr"/>
            <a:r>
              <a:rPr lang="en-US" sz="1200" b="0" dirty="0">
                <a:latin typeface="CMU Bright Roman"/>
                <a:cs typeface="CMU Bright Roman"/>
              </a:rPr>
              <a:t>Forget Gate</a:t>
            </a:r>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FFC712C7-D5CD-434D-A354-5EF145CF538A}"/>
                  </a:ext>
                </a:extLst>
              </p:cNvPr>
              <p:cNvSpPr txBox="1"/>
              <p:nvPr/>
            </p:nvSpPr>
            <p:spPr>
              <a:xfrm>
                <a:off x="5005670" y="5036383"/>
                <a:ext cx="492058"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𝑓</m:t>
                      </m:r>
                    </m:oMath>
                  </m:oMathPara>
                </a14:m>
                <a:endParaRPr lang="en-US" sz="1600" b="0" baseline="-25000" dirty="0">
                  <a:latin typeface="CMU Bright SemiBold Oblique"/>
                  <a:cs typeface="CMU Bright SemiBold Oblique"/>
                </a:endParaRPr>
              </a:p>
            </p:txBody>
          </p:sp>
        </mc:Choice>
        <mc:Fallback xmlns="">
          <p:sp>
            <p:nvSpPr>
              <p:cNvPr id="72" name="TextBox 71">
                <a:extLst>
                  <a:ext uri="{FF2B5EF4-FFF2-40B4-BE49-F238E27FC236}">
                    <a16:creationId xmlns:a16="http://schemas.microsoft.com/office/drawing/2014/main" id="{FFC712C7-D5CD-434D-A354-5EF145CF538A}"/>
                  </a:ext>
                </a:extLst>
              </p:cNvPr>
              <p:cNvSpPr txBox="1">
                <a:spLocks noRot="1" noChangeAspect="1" noMove="1" noResize="1" noEditPoints="1" noAdjustHandles="1" noChangeArrowheads="1" noChangeShapeType="1" noTextEdit="1"/>
              </p:cNvSpPr>
              <p:nvPr/>
            </p:nvSpPr>
            <p:spPr>
              <a:xfrm>
                <a:off x="5005670" y="5036383"/>
                <a:ext cx="492058" cy="332912"/>
              </a:xfrm>
              <a:prstGeom prst="rect">
                <a:avLst/>
              </a:prstGeom>
              <a:blipFill>
                <a:blip r:embed="rId20"/>
                <a:stretch>
                  <a:fillRect b="-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D64E390E-C745-5243-97DC-D9F75B6439B1}"/>
                  </a:ext>
                </a:extLst>
              </p:cNvPr>
              <p:cNvSpPr txBox="1"/>
              <p:nvPr/>
            </p:nvSpPr>
            <p:spPr>
              <a:xfrm>
                <a:off x="5932396" y="4880262"/>
                <a:ext cx="2147511"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𝑓</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𝑓</m:t>
                              </m:r>
                            </m:sub>
                          </m:sSub>
                        </m:e>
                      </m:d>
                    </m:oMath>
                  </m:oMathPara>
                </a14:m>
                <a:endParaRPr lang="en-US" sz="1400" dirty="0">
                  <a:solidFill>
                    <a:srgbClr val="C00000"/>
                  </a:solidFill>
                </a:endParaRPr>
              </a:p>
            </p:txBody>
          </p:sp>
        </mc:Choice>
        <mc:Fallback xmlns="">
          <p:sp>
            <p:nvSpPr>
              <p:cNvPr id="74" name="TextBox 73">
                <a:extLst>
                  <a:ext uri="{FF2B5EF4-FFF2-40B4-BE49-F238E27FC236}">
                    <a16:creationId xmlns:a16="http://schemas.microsoft.com/office/drawing/2014/main" id="{D64E390E-C745-5243-97DC-D9F75B6439B1}"/>
                  </a:ext>
                </a:extLst>
              </p:cNvPr>
              <p:cNvSpPr txBox="1">
                <a:spLocks noRot="1" noChangeAspect="1" noMove="1" noResize="1" noEditPoints="1" noAdjustHandles="1" noChangeArrowheads="1" noChangeShapeType="1" noTextEdit="1"/>
              </p:cNvSpPr>
              <p:nvPr/>
            </p:nvSpPr>
            <p:spPr>
              <a:xfrm>
                <a:off x="5932396" y="4880262"/>
                <a:ext cx="2147511" cy="46205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FC7F1E29-3490-3E42-95CF-7989BD619A62}"/>
                  </a:ext>
                </a:extLst>
              </p:cNvPr>
              <p:cNvSpPr txBox="1"/>
              <p:nvPr/>
            </p:nvSpPr>
            <p:spPr>
              <a:xfrm>
                <a:off x="5748755" y="4274213"/>
                <a:ext cx="1924629"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𝑓</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chemeClr val="accent3">
                              <a:lumMod val="50000"/>
                            </a:schemeClr>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75" name="TextBox 74">
                <a:extLst>
                  <a:ext uri="{FF2B5EF4-FFF2-40B4-BE49-F238E27FC236}">
                    <a16:creationId xmlns:a16="http://schemas.microsoft.com/office/drawing/2014/main" id="{FC7F1E29-3490-3E42-95CF-7989BD619A62}"/>
                  </a:ext>
                </a:extLst>
              </p:cNvPr>
              <p:cNvSpPr txBox="1">
                <a:spLocks noRot="1" noChangeAspect="1" noMove="1" noResize="1" noEditPoints="1" noAdjustHandles="1" noChangeArrowheads="1" noChangeShapeType="1" noTextEdit="1"/>
              </p:cNvSpPr>
              <p:nvPr/>
            </p:nvSpPr>
            <p:spPr>
              <a:xfrm>
                <a:off x="5748755" y="4274213"/>
                <a:ext cx="1924629" cy="307777"/>
              </a:xfrm>
              <a:prstGeom prst="rect">
                <a:avLst/>
              </a:prstGeom>
              <a:blipFill>
                <a:blip r:embed="rId2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07502F2A-73D3-9D42-B93E-7E0E99D1E2F7}"/>
                  </a:ext>
                </a:extLst>
              </p:cNvPr>
              <p:cNvSpPr txBox="1"/>
              <p:nvPr/>
            </p:nvSpPr>
            <p:spPr>
              <a:xfrm>
                <a:off x="5236988" y="601980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76" name="TextBox 75">
                <a:extLst>
                  <a:ext uri="{FF2B5EF4-FFF2-40B4-BE49-F238E27FC236}">
                    <a16:creationId xmlns:a16="http://schemas.microsoft.com/office/drawing/2014/main" id="{07502F2A-73D3-9D42-B93E-7E0E99D1E2F7}"/>
                  </a:ext>
                </a:extLst>
              </p:cNvPr>
              <p:cNvSpPr txBox="1">
                <a:spLocks noRot="1" noChangeAspect="1" noMove="1" noResize="1" noEditPoints="1" noAdjustHandles="1" noChangeArrowheads="1" noChangeShapeType="1" noTextEdit="1"/>
              </p:cNvSpPr>
              <p:nvPr/>
            </p:nvSpPr>
            <p:spPr>
              <a:xfrm>
                <a:off x="5236988" y="6019802"/>
                <a:ext cx="1127168" cy="50270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448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forward pass summary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2BC513F-4066-3144-BC21-D30ADC72B718}"/>
                  </a:ext>
                </a:extLst>
              </p:cNvPr>
              <p:cNvSpPr>
                <a:spLocks noGrp="1"/>
              </p:cNvSpPr>
              <p:nvPr>
                <p:ph idx="1"/>
              </p:nvPr>
            </p:nvSpPr>
            <p:spPr>
              <a:xfrm>
                <a:off x="6695704" y="2561170"/>
                <a:ext cx="4530436" cy="305492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d>
                        <m:dPr>
                          <m:ctrlPr>
                            <a:rPr lang="en-US" sz="2000" i="1" smtClean="0">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e>
                                </m:eqArr>
                              </m:e>
                            </m:mr>
                          </m:m>
                        </m:e>
                      </m:d>
                      <m:r>
                        <a:rPr lang="en-US" sz="2000" i="1">
                          <a:solidFill>
                            <a:srgbClr val="9900CC"/>
                          </a:solidFill>
                          <a:latin typeface="Cambria Math" panose="02040503050406030204" pitchFamily="18" charset="0"/>
                        </a:rPr>
                        <m:t>=</m:t>
                      </m:r>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r>
                                  <m:rPr>
                                    <m:sty m:val="p"/>
                                  </m:rPr>
                                  <a:rPr lang="en-US" sz="2000">
                                    <a:solidFill>
                                      <a:srgbClr val="9900CC"/>
                                    </a:solidFill>
                                    <a:latin typeface="Cambria Math" panose="02040503050406030204" pitchFamily="18" charset="0"/>
                                  </a:rPr>
                                  <m:t>tanh</m:t>
                                </m:r>
                              </m:e>
                            </m:mr>
                            <m:mr>
                              <m:e>
                                <m:r>
                                  <a:rPr lang="en-US" sz="2000" i="1">
                                    <a:solidFill>
                                      <a:srgbClr val="9900CC"/>
                                    </a:solidFill>
                                    <a:latin typeface="Cambria Math" panose="02040503050406030204" pitchFamily="18" charset="0"/>
                                    <a:ea typeface="Cambria Math" panose="02040503050406030204" pitchFamily="18" charset="0"/>
                                  </a:rPr>
                                  <m:t>𝜎</m:t>
                                </m:r>
                              </m:e>
                            </m:mr>
                            <m:mr>
                              <m:e>
                                <m:eqArr>
                                  <m:eqArrPr>
                                    <m:ctrlPr>
                                      <a:rPr lang="en-US" sz="2000" i="1">
                                        <a:solidFill>
                                          <a:srgbClr val="9900CC"/>
                                        </a:solidFill>
                                        <a:latin typeface="Cambria Math" panose="02040503050406030204" pitchFamily="18" charset="0"/>
                                      </a:rPr>
                                    </m:ctrlPr>
                                  </m:eqArrPr>
                                  <m:e>
                                    <m:r>
                                      <a:rPr lang="en-US" sz="2000" i="1">
                                        <a:solidFill>
                                          <a:srgbClr val="9900CC"/>
                                        </a:solidFill>
                                        <a:latin typeface="Cambria Math" panose="02040503050406030204" pitchFamily="18" charset="0"/>
                                        <a:ea typeface="Cambria Math" panose="02040503050406030204" pitchFamily="18" charset="0"/>
                                      </a:rPr>
                                      <m:t>𝜎</m:t>
                                    </m:r>
                                  </m:e>
                                  <m:e>
                                    <m:r>
                                      <a:rPr lang="en-US" sz="2000" i="1">
                                        <a:solidFill>
                                          <a:srgbClr val="9900CC"/>
                                        </a:solidFill>
                                        <a:latin typeface="Cambria Math" panose="02040503050406030204" pitchFamily="18" charset="0"/>
                                        <a:ea typeface="Cambria Math" panose="02040503050406030204" pitchFamily="18" charset="0"/>
                                      </a:rPr>
                                      <m:t>𝜎</m:t>
                                    </m:r>
                                  </m:e>
                                </m:eqArr>
                              </m:e>
                            </m:mr>
                          </m:m>
                        </m:e>
                      </m:d>
                      <m:d>
                        <m:dPr>
                          <m:ctrlPr>
                            <a:rPr lang="en-US" sz="2000" i="1">
                              <a:solidFill>
                                <a:srgbClr val="9900CC"/>
                              </a:solidFill>
                              <a:latin typeface="Cambria Math" panose="02040503050406030204" pitchFamily="18" charset="0"/>
                            </a:rPr>
                          </m:ctrlPr>
                        </m:dPr>
                        <m:e>
                          <m:m>
                            <m:mPr>
                              <m:mcs>
                                <m:mc>
                                  <m:mcPr>
                                    <m:count m:val="1"/>
                                    <m:mcJc m:val="center"/>
                                  </m:mcPr>
                                </m:mc>
                              </m:mcs>
                              <m:ctrlPr>
                                <a:rPr lang="en-US" sz="2000" i="1">
                                  <a:solidFill>
                                    <a:srgbClr val="9900CC"/>
                                  </a:solidFill>
                                  <a:latin typeface="Cambria Math" panose="02040503050406030204" pitchFamily="18" charset="0"/>
                                </a:rPr>
                              </m:ctrlPr>
                            </m:mP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𝑔</m:t>
                                    </m:r>
                                  </m:sub>
                                </m:sSub>
                              </m:e>
                            </m:mr>
                            <m:m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𝑖</m:t>
                                    </m:r>
                                  </m:sub>
                                </m:sSub>
                              </m:e>
                            </m:mr>
                            <m:m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𝑓</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𝑜</m:t>
                                        </m:r>
                                      </m:sub>
                                    </m:sSub>
                                  </m:e>
                                </m:eqArr>
                              </m:e>
                            </m:mr>
                          </m:m>
                        </m:e>
                      </m:d>
                      <m:d>
                        <m:dPr>
                          <m:ctrlPr>
                            <a:rPr lang="en-US" sz="2000" i="1">
                              <a:solidFill>
                                <a:srgbClr val="9900CC"/>
                              </a:solidFill>
                              <a:latin typeface="Cambria Math" panose="02040503050406030204" pitchFamily="18" charset="0"/>
                            </a:rPr>
                          </m:ctrlPr>
                        </m:dPr>
                        <m:e>
                          <m:eqArr>
                            <m:eqArrPr>
                              <m:ctrlPr>
                                <a:rPr lang="en-US" sz="2000" i="1">
                                  <a:solidFill>
                                    <a:srgbClr val="9900CC"/>
                                  </a:solidFill>
                                  <a:latin typeface="Cambria Math" panose="02040503050406030204" pitchFamily="18" charset="0"/>
                                </a:rPr>
                              </m:ctrlPr>
                            </m:eqArr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e>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eqArr>
                        </m:e>
                      </m:d>
                    </m:oMath>
                  </m:oMathPara>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𝑓</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𝑖</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𝑔</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r>
                  <a:rPr lang="en-US" sz="2000" dirty="0">
                    <a:solidFill>
                      <a:srgbClr val="9900CC"/>
                    </a:solidFill>
                  </a:rPr>
                  <a:t> </a:t>
                </a:r>
                <a14:m>
                  <m:oMath xmlns:m="http://schemas.openxmlformats.org/officeDocument/2006/math">
                    <m:r>
                      <a:rPr lang="en-US" sz="2000">
                        <a:solidFill>
                          <a:srgbClr val="9900CC"/>
                        </a:solidFill>
                        <a:latin typeface="Cambria Math" panose="02040503050406030204" pitchFamily="18" charset="0"/>
                      </a:rPr>
                      <m:t>         </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𝑜</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ea typeface="Cambria Math" panose="02040503050406030204" pitchFamily="18" charset="0"/>
                      </a:rPr>
                      <m:t>⨀</m:t>
                    </m:r>
                    <m:r>
                      <a:rPr lang="en-US" sz="2000">
                        <a:solidFill>
                          <a:srgbClr val="9900CC"/>
                        </a:solidFill>
                        <a:latin typeface="Cambria Math" panose="02040503050406030204" pitchFamily="18" charset="0"/>
                      </a:rPr>
                      <m:t> </m:t>
                    </m:r>
                    <m:r>
                      <m:rPr>
                        <m:sty m:val="p"/>
                      </m:rPr>
                      <a:rPr lang="en-US" sz="2000">
                        <a:solidFill>
                          <a:srgbClr val="9900CC"/>
                        </a:solidFill>
                        <a:latin typeface="Cambria Math" panose="02040503050406030204" pitchFamily="18" charset="0"/>
                      </a:rPr>
                      <m:t>tanh</m:t>
                    </m:r>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𝑐</m:t>
                        </m:r>
                      </m:e>
                      <m:sub>
                        <m:r>
                          <a:rPr lang="en-US" sz="2000" i="1">
                            <a:solidFill>
                              <a:srgbClr val="9900CC"/>
                            </a:solidFill>
                            <a:latin typeface="Cambria Math" panose="02040503050406030204" pitchFamily="18" charset="0"/>
                          </a:rPr>
                          <m:t>𝑡</m:t>
                        </m:r>
                      </m:sub>
                    </m:sSub>
                  </m:oMath>
                </a14:m>
                <a:endParaRPr lang="en-US" sz="2000" dirty="0">
                  <a:solidFill>
                    <a:srgbClr val="9900CC"/>
                  </a:solidFill>
                </a:endParaRPr>
              </a:p>
              <a:p>
                <a:pPr marL="0" indent="0">
                  <a:buNone/>
                </a:pPr>
                <a:endParaRPr lang="en-US" sz="2000" dirty="0"/>
              </a:p>
            </p:txBody>
          </p:sp>
        </mc:Choice>
        <mc:Fallback xmlns="">
          <p:sp>
            <p:nvSpPr>
              <p:cNvPr id="6" name="Content Placeholder 5">
                <a:extLst>
                  <a:ext uri="{FF2B5EF4-FFF2-40B4-BE49-F238E27FC236}">
                    <a16:creationId xmlns:a16="http://schemas.microsoft.com/office/drawing/2014/main" id="{32BC513F-4066-3144-BC21-D30ADC72B718}"/>
                  </a:ext>
                </a:extLst>
              </p:cNvPr>
              <p:cNvSpPr>
                <a:spLocks noGrp="1" noRot="1" noChangeAspect="1" noMove="1" noResize="1" noEditPoints="1" noAdjustHandles="1" noChangeArrowheads="1" noChangeShapeType="1" noTextEdit="1"/>
              </p:cNvSpPr>
              <p:nvPr>
                <p:ph idx="1"/>
              </p:nvPr>
            </p:nvSpPr>
            <p:spPr>
              <a:xfrm>
                <a:off x="6695704" y="2561170"/>
                <a:ext cx="4530436" cy="3054928"/>
              </a:xfrm>
              <a:blipFill>
                <a:blip r:embed="rId2"/>
                <a:stretch>
                  <a:fillRect/>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3"/>
          <a:stretch>
            <a:fillRect/>
          </a:stretch>
        </p:blipFill>
        <p:spPr>
          <a:xfrm>
            <a:off x="1667796" y="2154441"/>
            <a:ext cx="5295915" cy="3366655"/>
          </a:xfrm>
          <a:prstGeom prst="rect">
            <a:avLst/>
          </a:prstGeom>
        </p:spPr>
      </p:pic>
      <p:sp>
        <p:nvSpPr>
          <p:cNvPr id="9" name="TextBox 8">
            <a:extLst>
              <a:ext uri="{FF2B5EF4-FFF2-40B4-BE49-F238E27FC236}">
                <a16:creationId xmlns:a16="http://schemas.microsoft.com/office/drawing/2014/main" id="{3025CE55-C3B5-C144-AC2A-93ABB4FFAE07}"/>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4"/>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208701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LSTM backward pass</a:t>
            </a:r>
          </a:p>
        </p:txBody>
      </p:sp>
      <p:pic>
        <p:nvPicPr>
          <p:cNvPr id="8" name="Picture 7">
            <a:extLst>
              <a:ext uri="{FF2B5EF4-FFF2-40B4-BE49-F238E27FC236}">
                <a16:creationId xmlns:a16="http://schemas.microsoft.com/office/drawing/2014/main" id="{6B39EA89-59C0-7445-B3ED-31247A223A82}"/>
              </a:ext>
            </a:extLst>
          </p:cNvPr>
          <p:cNvPicPr>
            <a:picLocks noChangeAspect="1"/>
          </p:cNvPicPr>
          <p:nvPr/>
        </p:nvPicPr>
        <p:blipFill>
          <a:blip r:embed="rId2"/>
          <a:stretch>
            <a:fillRect/>
          </a:stretch>
        </p:blipFill>
        <p:spPr>
          <a:xfrm>
            <a:off x="1667796" y="2154441"/>
            <a:ext cx="5295915" cy="3366655"/>
          </a:xfrm>
          <a:prstGeom prst="rect">
            <a:avLst/>
          </a:prstGeo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FC32B65-D12D-754F-B94A-19243A53C94D}"/>
                  </a:ext>
                </a:extLst>
              </p:cNvPr>
              <p:cNvSpPr>
                <a:spLocks noGrp="1"/>
              </p:cNvSpPr>
              <p:nvPr>
                <p:ph idx="1"/>
              </p:nvPr>
            </p:nvSpPr>
            <p:spPr>
              <a:xfrm>
                <a:off x="6963711" y="2499828"/>
                <a:ext cx="4466289" cy="3291917"/>
              </a:xfrm>
            </p:spPr>
            <p:txBody>
              <a:bodyPr>
                <a:normAutofit/>
              </a:bodyPr>
              <a:lstStyle/>
              <a:p>
                <a:pPr marL="0" indent="0">
                  <a:buNone/>
                </a:pPr>
                <a:r>
                  <a:rPr lang="en-US" sz="2400" dirty="0"/>
                  <a:t>Gradient flow from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sub>
                    </m:sSub>
                  </m:oMath>
                </a14:m>
                <a:r>
                  <a:rPr lang="en-US" sz="2400" dirty="0"/>
                  <a:t> to </a:t>
                </a:r>
                <a14:m>
                  <m:oMath xmlns:m="http://schemas.openxmlformats.org/officeDocument/2006/math">
                    <m:sSub>
                      <m:sSubPr>
                        <m:ctrlPr>
                          <a:rPr lang="en-US" sz="2400" i="1" smtClean="0">
                            <a:solidFill>
                              <a:srgbClr val="9900CC"/>
                            </a:solidFill>
                            <a:latin typeface="Cambria Math" panose="02040503050406030204" pitchFamily="18" charset="0"/>
                          </a:rPr>
                        </m:ctrlPr>
                      </m:sSubPr>
                      <m:e>
                        <m:r>
                          <a:rPr lang="en-US" sz="2400" i="1">
                            <a:solidFill>
                              <a:srgbClr val="9900CC"/>
                            </a:solidFill>
                            <a:latin typeface="Cambria Math" panose="02040503050406030204" pitchFamily="18" charset="0"/>
                          </a:rPr>
                          <m:t>𝑐</m:t>
                        </m:r>
                      </m:e>
                      <m:sub>
                        <m:r>
                          <a:rPr lang="en-US" sz="2400" i="1">
                            <a:solidFill>
                              <a:srgbClr val="9900CC"/>
                            </a:solidFill>
                            <a:latin typeface="Cambria Math" panose="02040503050406030204" pitchFamily="18" charset="0"/>
                          </a:rPr>
                          <m:t>𝑡</m:t>
                        </m:r>
                        <m:r>
                          <a:rPr lang="en-US" sz="2400" i="1">
                            <a:solidFill>
                              <a:srgbClr val="9900CC"/>
                            </a:solidFill>
                            <a:latin typeface="Cambria Math" panose="02040503050406030204" pitchFamily="18" charset="0"/>
                          </a:rPr>
                          <m:t>−1</m:t>
                        </m:r>
                      </m:sub>
                    </m:sSub>
                  </m:oMath>
                </a14:m>
                <a:r>
                  <a:rPr lang="en-US" sz="2400" dirty="0">
                    <a:solidFill>
                      <a:srgbClr val="9900CC"/>
                    </a:solidFill>
                  </a:rPr>
                  <a:t> </a:t>
                </a:r>
                <a:r>
                  <a:rPr lang="en-US" sz="2400" dirty="0"/>
                  <a:t>only involves back-propagating through addition and elementwise multiplication, not matrix multiplication or tanh</a:t>
                </a:r>
              </a:p>
            </p:txBody>
          </p:sp>
        </mc:Choice>
        <mc:Fallback xmlns="">
          <p:sp>
            <p:nvSpPr>
              <p:cNvPr id="4" name="Content Placeholder 3">
                <a:extLst>
                  <a:ext uri="{FF2B5EF4-FFF2-40B4-BE49-F238E27FC236}">
                    <a16:creationId xmlns:a16="http://schemas.microsoft.com/office/drawing/2014/main" id="{0FC32B65-D12D-754F-B94A-19243A53C94D}"/>
                  </a:ext>
                </a:extLst>
              </p:cNvPr>
              <p:cNvSpPr>
                <a:spLocks noGrp="1" noRot="1" noChangeAspect="1" noMove="1" noResize="1" noEditPoints="1" noAdjustHandles="1" noChangeArrowheads="1" noChangeShapeType="1" noTextEdit="1"/>
              </p:cNvSpPr>
              <p:nvPr>
                <p:ph idx="1"/>
              </p:nvPr>
            </p:nvSpPr>
            <p:spPr>
              <a:xfrm>
                <a:off x="6963711" y="2499828"/>
                <a:ext cx="4466289" cy="3291917"/>
              </a:xfrm>
              <a:blipFill>
                <a:blip r:embed="rId3"/>
                <a:stretch>
                  <a:fillRect l="-1983" t="-1538" r="-1700"/>
                </a:stretch>
              </a:blipFill>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6D53FB86-5B4E-224E-A773-0EB046EDB6D7}"/>
              </a:ext>
            </a:extLst>
          </p:cNvPr>
          <p:cNvCxnSpPr>
            <a:cxnSpLocks/>
          </p:cNvCxnSpPr>
          <p:nvPr/>
        </p:nvCxnSpPr>
        <p:spPr>
          <a:xfrm flipH="1">
            <a:off x="5609112" y="2838203"/>
            <a:ext cx="1223158"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785A58B-6D42-5643-8CEC-A954E141DF77}"/>
              </a:ext>
            </a:extLst>
          </p:cNvPr>
          <p:cNvCxnSpPr>
            <a:cxnSpLocks/>
          </p:cNvCxnSpPr>
          <p:nvPr/>
        </p:nvCxnSpPr>
        <p:spPr>
          <a:xfrm flipH="1" flipV="1">
            <a:off x="4775861" y="2836225"/>
            <a:ext cx="560119" cy="197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2FC235D-72EB-124E-B885-54F680FE202A}"/>
              </a:ext>
            </a:extLst>
          </p:cNvPr>
          <p:cNvCxnSpPr>
            <a:cxnSpLocks/>
          </p:cNvCxnSpPr>
          <p:nvPr/>
        </p:nvCxnSpPr>
        <p:spPr>
          <a:xfrm flipH="1" flipV="1">
            <a:off x="4120334" y="2834246"/>
            <a:ext cx="464710" cy="1978"/>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8BC4733-0ABF-E042-BEC2-5EFD52EEFC72}"/>
              </a:ext>
            </a:extLst>
          </p:cNvPr>
          <p:cNvCxnSpPr>
            <a:cxnSpLocks/>
          </p:cNvCxnSpPr>
          <p:nvPr/>
        </p:nvCxnSpPr>
        <p:spPr>
          <a:xfrm flipH="1">
            <a:off x="2200894" y="2834246"/>
            <a:ext cx="1696192" cy="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B65B1D7-D3F9-7340-A118-066E9D8CE96B}"/>
              </a:ext>
            </a:extLst>
          </p:cNvPr>
          <p:cNvSpPr txBox="1"/>
          <p:nvPr/>
        </p:nvSpPr>
        <p:spPr>
          <a:xfrm>
            <a:off x="1524000" y="5791745"/>
            <a:ext cx="9144000" cy="461665"/>
          </a:xfrm>
          <a:prstGeom prst="rect">
            <a:avLst/>
          </a:prstGeom>
          <a:noFill/>
        </p:spPr>
        <p:txBody>
          <a:bodyPr wrap="square" rtlCol="0">
            <a:spAutoFit/>
          </a:bodyPr>
          <a:lstStyle/>
          <a:p>
            <a:pPr algn="ctr"/>
            <a:r>
              <a:rPr lang="en-US" sz="2400" b="0" dirty="0"/>
              <a:t>For complete details: </a:t>
            </a:r>
            <a:r>
              <a:rPr lang="en-US" sz="2400" b="0" dirty="0">
                <a:latin typeface="CMU Bright Roman"/>
                <a:cs typeface="CMU Bright Roman"/>
                <a:hlinkClick r:id="rId4"/>
              </a:rPr>
              <a:t>Illustrated LSTM Forward and Backward Pass</a:t>
            </a:r>
            <a:endParaRPr lang="en-US" sz="2400" b="0" dirty="0">
              <a:latin typeface="CMU Bright Roman"/>
              <a:cs typeface="CMU Bright Roman"/>
            </a:endParaRPr>
          </a:p>
        </p:txBody>
      </p:sp>
      <p:sp>
        <p:nvSpPr>
          <p:cNvPr id="13" name="TextBox 12">
            <a:extLst>
              <a:ext uri="{FF2B5EF4-FFF2-40B4-BE49-F238E27FC236}">
                <a16:creationId xmlns:a16="http://schemas.microsoft.com/office/drawing/2014/main" id="{9B04E695-5AD6-8542-825B-6F960F7A5555}"/>
              </a:ext>
            </a:extLst>
          </p:cNvPr>
          <p:cNvSpPr txBox="1"/>
          <p:nvPr/>
        </p:nvSpPr>
        <p:spPr>
          <a:xfrm>
            <a:off x="10820400" y="6400800"/>
            <a:ext cx="1202380" cy="307777"/>
          </a:xfrm>
          <a:prstGeom prst="rect">
            <a:avLst/>
          </a:prstGeom>
          <a:noFill/>
        </p:spPr>
        <p:txBody>
          <a:bodyPr wrap="none" rtlCol="0">
            <a:spAutoFit/>
          </a:bodyPr>
          <a:lstStyle/>
          <a:p>
            <a:r>
              <a:rPr lang="en-US" sz="1400" b="0" dirty="0">
                <a:latin typeface="CMU Bright Roman"/>
                <a:cs typeface="CMU Bright Roman"/>
                <a:hlinkClick r:id="rId5"/>
              </a:rPr>
              <a:t>Figure source</a:t>
            </a:r>
            <a:r>
              <a:rPr lang="en-US" sz="1400" b="0" dirty="0">
                <a:latin typeface="CMU Bright Roman"/>
                <a:cs typeface="CMU Bright Roman"/>
              </a:rPr>
              <a:t> </a:t>
            </a:r>
          </a:p>
        </p:txBody>
      </p:sp>
    </p:spTree>
    <p:extLst>
      <p:ext uri="{BB962C8B-B14F-4D97-AF65-F5344CB8AC3E}">
        <p14:creationId xmlns:p14="http://schemas.microsoft.com/office/powerpoint/2010/main" val="372804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103</a:t>
            </a:fld>
            <a:endParaRPr lang="en-US"/>
          </a:p>
        </p:txBody>
      </p:sp>
      <p:sp>
        <p:nvSpPr>
          <p:cNvPr id="5" name="Title 1">
            <a:extLst>
              <a:ext uri="{FF2B5EF4-FFF2-40B4-BE49-F238E27FC236}">
                <a16:creationId xmlns:a16="http://schemas.microsoft.com/office/drawing/2014/main" id="{9A7AD7EC-5587-F449-AD01-B91F555CE94D}"/>
              </a:ext>
            </a:extLst>
          </p:cNvPr>
          <p:cNvSpPr txBox="1">
            <a:spLocks/>
          </p:cNvSpPr>
          <p:nvPr/>
        </p:nvSpPr>
        <p:spPr>
          <a:xfrm>
            <a:off x="838200" y="320675"/>
            <a:ext cx="66979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LSTM: Components &amp; Flow</a:t>
            </a:r>
          </a:p>
        </p:txBody>
      </p:sp>
      <p:sp>
        <p:nvSpPr>
          <p:cNvPr id="9" name="Content Placeholder 8">
            <a:extLst>
              <a:ext uri="{FF2B5EF4-FFF2-40B4-BE49-F238E27FC236}">
                <a16:creationId xmlns:a16="http://schemas.microsoft.com/office/drawing/2014/main" id="{F53E7711-86DD-8642-A442-836F2480D4C4}"/>
              </a:ext>
            </a:extLst>
          </p:cNvPr>
          <p:cNvSpPr>
            <a:spLocks noGrp="1"/>
          </p:cNvSpPr>
          <p:nvPr>
            <p:ph idx="1"/>
          </p:nvPr>
        </p:nvSpPr>
        <p:spPr>
          <a:xfrm>
            <a:off x="701626" y="1825625"/>
            <a:ext cx="5534465" cy="4711700"/>
          </a:xfrm>
        </p:spPr>
        <p:txBody>
          <a:bodyPr>
            <a:normAutofit fontScale="85000" lnSpcReduction="10000"/>
          </a:bodyPr>
          <a:lstStyle/>
          <a:p>
            <a:pPr>
              <a:lnSpc>
                <a:spcPct val="150000"/>
              </a:lnSpc>
            </a:pPr>
            <a:r>
              <a:rPr lang="en-US" dirty="0"/>
              <a:t>LSM unit output</a:t>
            </a:r>
          </a:p>
          <a:p>
            <a:pPr>
              <a:lnSpc>
                <a:spcPct val="150000"/>
              </a:lnSpc>
            </a:pPr>
            <a:r>
              <a:rPr lang="en-US" b="1" i="1" dirty="0"/>
              <a:t>Output gate</a:t>
            </a:r>
            <a:r>
              <a:rPr lang="en-US" i="1" dirty="0"/>
              <a:t> </a:t>
            </a:r>
            <a:r>
              <a:rPr lang="en-US" dirty="0"/>
              <a:t>units</a:t>
            </a:r>
          </a:p>
          <a:p>
            <a:pPr>
              <a:lnSpc>
                <a:spcPct val="150000"/>
              </a:lnSpc>
            </a:pPr>
            <a:r>
              <a:rPr lang="en-US" dirty="0"/>
              <a:t>Transformed memory cell contents</a:t>
            </a:r>
          </a:p>
          <a:p>
            <a:pPr>
              <a:lnSpc>
                <a:spcPct val="150000"/>
              </a:lnSpc>
            </a:pPr>
            <a:r>
              <a:rPr lang="en-US" dirty="0"/>
              <a:t>Gated update to memory cell units</a:t>
            </a:r>
          </a:p>
          <a:p>
            <a:pPr>
              <a:lnSpc>
                <a:spcPct val="150000"/>
              </a:lnSpc>
            </a:pPr>
            <a:r>
              <a:rPr lang="en-US" b="1" i="1" dirty="0"/>
              <a:t>Forget gate</a:t>
            </a:r>
            <a:r>
              <a:rPr lang="en-US" b="1" dirty="0"/>
              <a:t> </a:t>
            </a:r>
            <a:r>
              <a:rPr lang="en-US" dirty="0"/>
              <a:t>units</a:t>
            </a:r>
          </a:p>
          <a:p>
            <a:pPr>
              <a:lnSpc>
                <a:spcPct val="150000"/>
              </a:lnSpc>
            </a:pPr>
            <a:r>
              <a:rPr lang="en-US" b="1" i="1" dirty="0"/>
              <a:t>Input gate</a:t>
            </a:r>
            <a:r>
              <a:rPr lang="en-US" b="1" dirty="0"/>
              <a:t> </a:t>
            </a:r>
            <a:r>
              <a:rPr lang="en-US" dirty="0"/>
              <a:t>units</a:t>
            </a:r>
          </a:p>
          <a:p>
            <a:pPr>
              <a:lnSpc>
                <a:spcPct val="150000"/>
              </a:lnSpc>
            </a:pPr>
            <a:r>
              <a:rPr lang="en-US" dirty="0"/>
              <a:t>Potential </a:t>
            </a:r>
            <a:r>
              <a:rPr lang="en-US" i="1" dirty="0"/>
              <a:t>input</a:t>
            </a:r>
            <a:r>
              <a:rPr lang="en-US" dirty="0"/>
              <a:t> to memory cell</a:t>
            </a:r>
          </a:p>
        </p:txBody>
      </p:sp>
      <p:pic>
        <p:nvPicPr>
          <p:cNvPr id="10" name="Picture 9">
            <a:extLst>
              <a:ext uri="{FF2B5EF4-FFF2-40B4-BE49-F238E27FC236}">
                <a16:creationId xmlns:a16="http://schemas.microsoft.com/office/drawing/2014/main" id="{9E0B5ED1-2230-074E-B02D-2DC18BF6FFE1}"/>
              </a:ext>
            </a:extLst>
          </p:cNvPr>
          <p:cNvPicPr>
            <a:picLocks noChangeAspect="1"/>
          </p:cNvPicPr>
          <p:nvPr/>
        </p:nvPicPr>
        <p:blipFill>
          <a:blip r:embed="rId2"/>
          <a:stretch>
            <a:fillRect/>
          </a:stretch>
        </p:blipFill>
        <p:spPr>
          <a:xfrm>
            <a:off x="6222705" y="4592856"/>
            <a:ext cx="3944034" cy="669742"/>
          </a:xfrm>
          <a:prstGeom prst="rect">
            <a:avLst/>
          </a:prstGeom>
        </p:spPr>
      </p:pic>
      <p:pic>
        <p:nvPicPr>
          <p:cNvPr id="11" name="Picture 10">
            <a:extLst>
              <a:ext uri="{FF2B5EF4-FFF2-40B4-BE49-F238E27FC236}">
                <a16:creationId xmlns:a16="http://schemas.microsoft.com/office/drawing/2014/main" id="{4FF7ABF5-C443-884D-A60B-DC17F0AE60B6}"/>
              </a:ext>
            </a:extLst>
          </p:cNvPr>
          <p:cNvPicPr>
            <a:picLocks noChangeAspect="1"/>
          </p:cNvPicPr>
          <p:nvPr/>
        </p:nvPicPr>
        <p:blipFill>
          <a:blip r:embed="rId3"/>
          <a:stretch>
            <a:fillRect/>
          </a:stretch>
        </p:blipFill>
        <p:spPr>
          <a:xfrm>
            <a:off x="6276287" y="5413451"/>
            <a:ext cx="3944034" cy="507648"/>
          </a:xfrm>
          <a:prstGeom prst="rect">
            <a:avLst/>
          </a:prstGeom>
        </p:spPr>
      </p:pic>
      <p:pic>
        <p:nvPicPr>
          <p:cNvPr id="13" name="Picture 12">
            <a:extLst>
              <a:ext uri="{FF2B5EF4-FFF2-40B4-BE49-F238E27FC236}">
                <a16:creationId xmlns:a16="http://schemas.microsoft.com/office/drawing/2014/main" id="{6181A8BE-206E-C74C-AFF1-DA9D6A6050B3}"/>
              </a:ext>
            </a:extLst>
          </p:cNvPr>
          <p:cNvPicPr>
            <a:picLocks noChangeAspect="1"/>
          </p:cNvPicPr>
          <p:nvPr/>
        </p:nvPicPr>
        <p:blipFill>
          <a:blip r:embed="rId4"/>
          <a:stretch>
            <a:fillRect/>
          </a:stretch>
        </p:blipFill>
        <p:spPr>
          <a:xfrm>
            <a:off x="6328204" y="6005483"/>
            <a:ext cx="3805994" cy="531842"/>
          </a:xfrm>
          <a:prstGeom prst="rect">
            <a:avLst/>
          </a:prstGeom>
        </p:spPr>
      </p:pic>
      <p:pic>
        <p:nvPicPr>
          <p:cNvPr id="14" name="Picture 13">
            <a:extLst>
              <a:ext uri="{FF2B5EF4-FFF2-40B4-BE49-F238E27FC236}">
                <a16:creationId xmlns:a16="http://schemas.microsoft.com/office/drawing/2014/main" id="{C3C50612-C5D7-3C45-B5A4-02AAFC0E22B7}"/>
              </a:ext>
            </a:extLst>
          </p:cNvPr>
          <p:cNvPicPr>
            <a:picLocks noChangeAspect="1"/>
          </p:cNvPicPr>
          <p:nvPr/>
        </p:nvPicPr>
        <p:blipFill>
          <a:blip r:embed="rId5"/>
          <a:stretch>
            <a:fillRect/>
          </a:stretch>
        </p:blipFill>
        <p:spPr>
          <a:xfrm>
            <a:off x="6265589" y="4033026"/>
            <a:ext cx="3079066" cy="559830"/>
          </a:xfrm>
          <a:prstGeom prst="rect">
            <a:avLst/>
          </a:prstGeom>
        </p:spPr>
      </p:pic>
      <p:pic>
        <p:nvPicPr>
          <p:cNvPr id="15" name="Picture 14">
            <a:extLst>
              <a:ext uri="{FF2B5EF4-FFF2-40B4-BE49-F238E27FC236}">
                <a16:creationId xmlns:a16="http://schemas.microsoft.com/office/drawing/2014/main" id="{4916E6ED-AA45-B942-BE38-85A027EC6F1D}"/>
              </a:ext>
            </a:extLst>
          </p:cNvPr>
          <p:cNvPicPr>
            <a:picLocks noChangeAspect="1"/>
          </p:cNvPicPr>
          <p:nvPr/>
        </p:nvPicPr>
        <p:blipFill>
          <a:blip r:embed="rId6"/>
          <a:stretch>
            <a:fillRect/>
          </a:stretch>
        </p:blipFill>
        <p:spPr>
          <a:xfrm>
            <a:off x="6129164" y="2771298"/>
            <a:ext cx="3805994" cy="508722"/>
          </a:xfrm>
          <a:prstGeom prst="rect">
            <a:avLst/>
          </a:prstGeom>
        </p:spPr>
      </p:pic>
      <p:pic>
        <p:nvPicPr>
          <p:cNvPr id="16" name="Picture 15">
            <a:extLst>
              <a:ext uri="{FF2B5EF4-FFF2-40B4-BE49-F238E27FC236}">
                <a16:creationId xmlns:a16="http://schemas.microsoft.com/office/drawing/2014/main" id="{ED88737A-B6C3-5546-ABDF-44D29D73166E}"/>
              </a:ext>
            </a:extLst>
          </p:cNvPr>
          <p:cNvPicPr>
            <a:picLocks noChangeAspect="1"/>
          </p:cNvPicPr>
          <p:nvPr/>
        </p:nvPicPr>
        <p:blipFill>
          <a:blip r:embed="rId7"/>
          <a:stretch>
            <a:fillRect/>
          </a:stretch>
        </p:blipFill>
        <p:spPr>
          <a:xfrm>
            <a:off x="6129164" y="2052902"/>
            <a:ext cx="2499945" cy="446419"/>
          </a:xfrm>
          <a:prstGeom prst="rect">
            <a:avLst/>
          </a:prstGeom>
        </p:spPr>
      </p:pic>
      <p:pic>
        <p:nvPicPr>
          <p:cNvPr id="17" name="Picture 16">
            <a:extLst>
              <a:ext uri="{FF2B5EF4-FFF2-40B4-BE49-F238E27FC236}">
                <a16:creationId xmlns:a16="http://schemas.microsoft.com/office/drawing/2014/main" id="{30FA6102-843B-A14C-A922-ED608915870E}"/>
              </a:ext>
            </a:extLst>
          </p:cNvPr>
          <p:cNvPicPr>
            <a:picLocks noChangeAspect="1"/>
          </p:cNvPicPr>
          <p:nvPr/>
        </p:nvPicPr>
        <p:blipFill>
          <a:blip r:embed="rId8"/>
          <a:stretch>
            <a:fillRect/>
          </a:stretch>
        </p:blipFill>
        <p:spPr>
          <a:xfrm>
            <a:off x="6310970" y="3480178"/>
            <a:ext cx="1168400" cy="368300"/>
          </a:xfrm>
          <a:prstGeom prst="rect">
            <a:avLst/>
          </a:prstGeom>
        </p:spPr>
      </p:pic>
      <p:sp>
        <p:nvSpPr>
          <p:cNvPr id="20" name="Right Bracket 19">
            <a:extLst>
              <a:ext uri="{FF2B5EF4-FFF2-40B4-BE49-F238E27FC236}">
                <a16:creationId xmlns:a16="http://schemas.microsoft.com/office/drawing/2014/main" id="{5F50F219-4AE8-F645-ABDD-8160B1A3ACAB}"/>
              </a:ext>
            </a:extLst>
          </p:cNvPr>
          <p:cNvSpPr/>
          <p:nvPr/>
        </p:nvSpPr>
        <p:spPr>
          <a:xfrm>
            <a:off x="10089000" y="5656243"/>
            <a:ext cx="193674" cy="587567"/>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2901E89-1011-B94A-9C5E-1275CDFE8888}"/>
              </a:ext>
            </a:extLst>
          </p:cNvPr>
          <p:cNvCxnSpPr>
            <a:cxnSpLocks/>
          </p:cNvCxnSpPr>
          <p:nvPr/>
        </p:nvCxnSpPr>
        <p:spPr>
          <a:xfrm>
            <a:off x="9935158" y="4312941"/>
            <a:ext cx="55450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FC2C640-6A6E-7D42-A6A4-501CB2F3F191}"/>
              </a:ext>
            </a:extLst>
          </p:cNvPr>
          <p:cNvCxnSpPr>
            <a:cxnSpLocks/>
          </p:cNvCxnSpPr>
          <p:nvPr/>
        </p:nvCxnSpPr>
        <p:spPr>
          <a:xfrm>
            <a:off x="10479307" y="4312941"/>
            <a:ext cx="28334" cy="155680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356E70-ADE6-654E-9279-977981AF8F40}"/>
              </a:ext>
            </a:extLst>
          </p:cNvPr>
          <p:cNvCxnSpPr>
            <a:cxnSpLocks/>
          </p:cNvCxnSpPr>
          <p:nvPr/>
        </p:nvCxnSpPr>
        <p:spPr>
          <a:xfrm>
            <a:off x="10291393" y="5849895"/>
            <a:ext cx="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824DE76-CD37-DA42-974F-708987F306A1}"/>
              </a:ext>
            </a:extLst>
          </p:cNvPr>
          <p:cNvCxnSpPr/>
          <p:nvPr/>
        </p:nvCxnSpPr>
        <p:spPr>
          <a:xfrm flipH="1">
            <a:off x="9854782" y="4312941"/>
            <a:ext cx="620002"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9D9AC2C-D177-F34C-AF5F-E95E83CEBF27}"/>
              </a:ext>
            </a:extLst>
          </p:cNvPr>
          <p:cNvCxnSpPr>
            <a:cxnSpLocks/>
          </p:cNvCxnSpPr>
          <p:nvPr/>
        </p:nvCxnSpPr>
        <p:spPr>
          <a:xfrm flipV="1">
            <a:off x="10318637" y="5869744"/>
            <a:ext cx="231212" cy="1100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834EB52-EBEE-F44B-829F-B3919378CA95}"/>
              </a:ext>
            </a:extLst>
          </p:cNvPr>
          <p:cNvCxnSpPr>
            <a:cxnSpLocks/>
          </p:cNvCxnSpPr>
          <p:nvPr/>
        </p:nvCxnSpPr>
        <p:spPr>
          <a:xfrm>
            <a:off x="10181952" y="4945390"/>
            <a:ext cx="30770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3B7D69F-4AD9-E94B-AE2C-2CAADE734E67}"/>
              </a:ext>
            </a:extLst>
          </p:cNvPr>
          <p:cNvCxnSpPr>
            <a:cxnSpLocks/>
          </p:cNvCxnSpPr>
          <p:nvPr/>
        </p:nvCxnSpPr>
        <p:spPr>
          <a:xfrm>
            <a:off x="9844804" y="2348275"/>
            <a:ext cx="55450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984F90-FB97-A640-A905-8A18A42FCCFD}"/>
              </a:ext>
            </a:extLst>
          </p:cNvPr>
          <p:cNvCxnSpPr>
            <a:cxnSpLocks/>
          </p:cNvCxnSpPr>
          <p:nvPr/>
        </p:nvCxnSpPr>
        <p:spPr>
          <a:xfrm>
            <a:off x="10388953" y="2348275"/>
            <a:ext cx="10353" cy="12897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961C460-0E12-894F-ACB2-B3F03A0BB91C}"/>
              </a:ext>
            </a:extLst>
          </p:cNvPr>
          <p:cNvCxnSpPr>
            <a:cxnSpLocks/>
          </p:cNvCxnSpPr>
          <p:nvPr/>
        </p:nvCxnSpPr>
        <p:spPr>
          <a:xfrm>
            <a:off x="10201039" y="3885229"/>
            <a:ext cx="1"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8CA8B4A-E0E5-6D4F-9AB6-DF5F2DC529B3}"/>
              </a:ext>
            </a:extLst>
          </p:cNvPr>
          <p:cNvCxnSpPr/>
          <p:nvPr/>
        </p:nvCxnSpPr>
        <p:spPr>
          <a:xfrm flipH="1">
            <a:off x="9764428" y="2348275"/>
            <a:ext cx="620002"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B73A98F1-D432-9C41-AF11-E907A5287D92}"/>
              </a:ext>
            </a:extLst>
          </p:cNvPr>
          <p:cNvCxnSpPr>
            <a:cxnSpLocks/>
          </p:cNvCxnSpPr>
          <p:nvPr/>
        </p:nvCxnSpPr>
        <p:spPr>
          <a:xfrm flipV="1">
            <a:off x="10158626" y="3626994"/>
            <a:ext cx="231212" cy="1100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0F5065B-8D80-9A48-943B-CF1875711466}"/>
              </a:ext>
            </a:extLst>
          </p:cNvPr>
          <p:cNvCxnSpPr>
            <a:cxnSpLocks/>
          </p:cNvCxnSpPr>
          <p:nvPr/>
        </p:nvCxnSpPr>
        <p:spPr>
          <a:xfrm>
            <a:off x="10091598" y="2980724"/>
            <a:ext cx="307708"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3CA3613-6FD5-BD4B-96CA-D7F8BB35BAC4}"/>
              </a:ext>
            </a:extLst>
          </p:cNvPr>
          <p:cNvCxnSpPr>
            <a:cxnSpLocks/>
          </p:cNvCxnSpPr>
          <p:nvPr/>
        </p:nvCxnSpPr>
        <p:spPr>
          <a:xfrm>
            <a:off x="7281372" y="3181546"/>
            <a:ext cx="24333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9BE4510-237A-F046-81AD-594BE5496138}"/>
              </a:ext>
            </a:extLst>
          </p:cNvPr>
          <p:cNvCxnSpPr>
            <a:cxnSpLocks/>
          </p:cNvCxnSpPr>
          <p:nvPr/>
        </p:nvCxnSpPr>
        <p:spPr>
          <a:xfrm>
            <a:off x="7479370" y="5148678"/>
            <a:ext cx="23654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3C7700C-9DA7-2C4E-96AA-C564BA4F2224}"/>
              </a:ext>
            </a:extLst>
          </p:cNvPr>
          <p:cNvCxnSpPr>
            <a:cxnSpLocks/>
          </p:cNvCxnSpPr>
          <p:nvPr/>
        </p:nvCxnSpPr>
        <p:spPr>
          <a:xfrm>
            <a:off x="7489348" y="5849895"/>
            <a:ext cx="23654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756E8BB-ED04-AF4E-AB44-B12AC996F66B}"/>
              </a:ext>
            </a:extLst>
          </p:cNvPr>
          <p:cNvCxnSpPr>
            <a:cxnSpLocks/>
          </p:cNvCxnSpPr>
          <p:nvPr/>
        </p:nvCxnSpPr>
        <p:spPr>
          <a:xfrm>
            <a:off x="7680960" y="6450711"/>
            <a:ext cx="2254198" cy="0"/>
          </a:xfrm>
          <a:prstGeom prst="line">
            <a:avLst/>
          </a:prstGeom>
        </p:spPr>
        <p:style>
          <a:lnRef idx="1">
            <a:schemeClr val="accent1"/>
          </a:lnRef>
          <a:fillRef idx="0">
            <a:schemeClr val="accent1"/>
          </a:fillRef>
          <a:effectRef idx="0">
            <a:schemeClr val="accent1"/>
          </a:effectRef>
          <a:fontRef idx="minor">
            <a:schemeClr val="tx1"/>
          </a:fontRef>
        </p:style>
      </p:cxnSp>
      <p:pic>
        <p:nvPicPr>
          <p:cNvPr id="70" name="Picture 8" descr="Image result for lstm cell">
            <a:extLst>
              <a:ext uri="{FF2B5EF4-FFF2-40B4-BE49-F238E27FC236}">
                <a16:creationId xmlns:a16="http://schemas.microsoft.com/office/drawing/2014/main" id="{D7BD0295-F5A2-9F40-A20F-4F888E745D8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61" r="48917" b="10906"/>
          <a:stretch/>
        </p:blipFill>
        <p:spPr bwMode="auto">
          <a:xfrm>
            <a:off x="7464382" y="44034"/>
            <a:ext cx="4358987" cy="1868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164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8520946"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a:xfrm>
                <a:off x="170516" y="1202174"/>
                <a:ext cx="10515600" cy="4351338"/>
              </a:xfrm>
            </p:spPr>
            <p:txBody>
              <a:bodyPr>
                <a:normAutofit/>
              </a:bodyPr>
              <a:lstStyle/>
              <a:p>
                <a:r>
                  <a:rPr lang="en-US" sz="2800" b="1" dirty="0"/>
                  <a:t>Step 1</a:t>
                </a:r>
                <a:r>
                  <a:rPr lang="en-US" sz="2800" dirty="0"/>
                  <a:t>: Decide what information to throw away from the cell state (memory) </a:t>
                </a:r>
                <a:r>
                  <a:rPr lang="en-US" sz="2800" dirty="0">
                    <a:sym typeface="Wingdings" pitchFamily="2" charset="2"/>
                  </a:rPr>
                  <a:t></a:t>
                </a:r>
                <a:endParaRPr lang="en-US" sz="2800" dirty="0"/>
              </a:p>
              <a:p>
                <a:pPr lvl="1"/>
                <a:r>
                  <a:rPr lang="en-US" sz="2400" dirty="0"/>
                  <a:t>The output of the previous state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 and the new information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jointly determine what to forget</a:t>
                </a:r>
              </a:p>
              <a:p>
                <a:pPr lvl="2"/>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h</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oMath>
                </a14:m>
                <a:r>
                  <a:rPr lang="en-US" sz="2000" dirty="0"/>
                  <a:t> contains selected features from the memory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𝑡</m:t>
                        </m:r>
                        <m:r>
                          <a:rPr lang="en-US" sz="2000" b="0" i="1" smtClean="0">
                            <a:latin typeface="Cambria Math" panose="02040503050406030204" pitchFamily="18" charset="0"/>
                          </a:rPr>
                          <m:t>−1</m:t>
                        </m:r>
                      </m:sub>
                    </m:sSub>
                  </m:oMath>
                </a14:m>
                <a:endParaRPr lang="en-US" sz="2000" dirty="0"/>
              </a:p>
              <a:p>
                <a:pPr lvl="2"/>
                <a:endParaRPr lang="en-US" sz="2000" dirty="0"/>
              </a:p>
              <a:p>
                <a:pPr lvl="1"/>
                <a:r>
                  <a:rPr lang="en-US" sz="2400" dirty="0"/>
                  <a:t>Forget gate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𝑡</m:t>
                        </m:r>
                      </m:sub>
                    </m:sSub>
                  </m:oMath>
                </a14:m>
                <a:r>
                  <a:rPr lang="en-US" sz="2400" dirty="0"/>
                  <a:t> ranges between </a:t>
                </a:r>
                <a14:m>
                  <m:oMath xmlns:m="http://schemas.openxmlformats.org/officeDocument/2006/math">
                    <m:r>
                      <a:rPr lang="en-US" sz="2400" b="0" i="1" smtClean="0">
                        <a:latin typeface="Cambria Math" panose="02040503050406030204" pitchFamily="18" charset="0"/>
                      </a:rPr>
                      <m:t>[0, 1]</m:t>
                    </m:r>
                  </m:oMath>
                </a14:m>
                <a:endParaRPr lang="en-US" sz="2400" dirty="0"/>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xfrm>
                <a:off x="170516" y="1202174"/>
                <a:ext cx="10515600" cy="4351338"/>
              </a:xfrm>
              <a:blipFill>
                <a:blip r:embed="rId2"/>
                <a:stretch>
                  <a:fillRect l="-1086" t="-1453"/>
                </a:stretch>
              </a:blipFill>
            </p:spPr>
            <p:txBody>
              <a:bodyPr/>
              <a:lstStyle/>
              <a:p>
                <a:r>
                  <a:rPr lang="en-CY">
                    <a:noFill/>
                  </a:rPr>
                  <a:t> </a:t>
                </a:r>
              </a:p>
            </p:txBody>
          </p:sp>
        </mc:Fallback>
      </mc:AlternateContent>
      <p:sp>
        <p:nvSpPr>
          <p:cNvPr id="4" name="Slide Number Placeholder 3">
            <a:extLst>
              <a:ext uri="{FF2B5EF4-FFF2-40B4-BE49-F238E27FC236}">
                <a16:creationId xmlns:a16="http://schemas.microsoft.com/office/drawing/2014/main" id="{5DA3A697-1A06-485A-A5FD-20BD346391B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104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0778" y="4456620"/>
            <a:ext cx="6595404" cy="203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Image result for lstm ce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4679" y="5786830"/>
            <a:ext cx="2956747" cy="5508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66342" y="4595165"/>
            <a:ext cx="1240340" cy="369332"/>
          </a:xfrm>
          <a:prstGeom prst="rect">
            <a:avLst/>
          </a:prstGeom>
          <a:noFill/>
        </p:spPr>
        <p:txBody>
          <a:bodyPr wrap="none" rtlCol="0">
            <a:spAutoFit/>
          </a:bodyPr>
          <a:lstStyle/>
          <a:p>
            <a:r>
              <a:rPr lang="en-US" dirty="0"/>
              <a:t>Forget gate</a:t>
            </a:r>
          </a:p>
        </p:txBody>
      </p:sp>
      <p:cxnSp>
        <p:nvCxnSpPr>
          <p:cNvPr id="11" name="Straight Arrow Connector 10"/>
          <p:cNvCxnSpPr>
            <a:cxnSpLocks/>
            <a:stCxn id="9" idx="2"/>
          </p:cNvCxnSpPr>
          <p:nvPr/>
        </p:nvCxnSpPr>
        <p:spPr>
          <a:xfrm flipH="1">
            <a:off x="1912554" y="4964497"/>
            <a:ext cx="73958" cy="5938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8E37D07-5194-4B2E-A940-2A8FBD181E52}"/>
                  </a:ext>
                </a:extLst>
              </p:cNvPr>
              <p:cNvSpPr txBox="1"/>
              <p:nvPr/>
            </p:nvSpPr>
            <p:spPr>
              <a:xfrm>
                <a:off x="7608168" y="3815219"/>
                <a:ext cx="4417794" cy="2677656"/>
              </a:xfrm>
              <a:prstGeom prst="rect">
                <a:avLst/>
              </a:prstGeom>
              <a:noFill/>
            </p:spPr>
            <p:txBody>
              <a:bodyPr wrap="square" rtlCol="0">
                <a:spAutoFit/>
              </a:bodyPr>
              <a:lstStyle/>
              <a:p>
                <a:r>
                  <a:rPr lang="en-US" sz="2400" b="1" dirty="0"/>
                  <a:t>Text processing example:</a:t>
                </a:r>
              </a:p>
              <a:p>
                <a:r>
                  <a:rPr lang="en-US" sz="2400" dirty="0"/>
                  <a:t>Cell state may include the </a:t>
                </a:r>
                <a:r>
                  <a:rPr lang="en-US" sz="2400" u="sng" dirty="0"/>
                  <a:t>gender of the current subject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a:t>
                </a:r>
              </a:p>
              <a:p>
                <a:r>
                  <a:rPr lang="en-US" sz="2400" dirty="0"/>
                  <a:t>When the model observes a </a:t>
                </a:r>
                <a:r>
                  <a:rPr lang="en-US" sz="2400" u="sng" dirty="0"/>
                  <a:t>new subject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it may </a:t>
                </a:r>
                <a:r>
                  <a:rPr lang="en-US" sz="2400" u="sng" dirty="0"/>
                  <a:t>want to forget </a:t>
                </a:r>
                <a:r>
                  <a:rPr lang="en-US" sz="2400" dirty="0"/>
                  <a:t>(</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𝑡</m:t>
                        </m:r>
                      </m:sub>
                    </m:sSub>
                    <m:r>
                      <a:rPr lang="en-US" sz="2400" i="1">
                        <a:latin typeface="Cambria Math" panose="02040503050406030204" pitchFamily="18" charset="0"/>
                      </a:rPr>
                      <m:t>→0</m:t>
                    </m:r>
                  </m:oMath>
                </a14:m>
                <a:r>
                  <a:rPr lang="en-US" sz="2400" dirty="0"/>
                  <a:t>) the old subject in the </a:t>
                </a:r>
                <a:r>
                  <a:rPr lang="en-US" sz="2400" u="sng" dirty="0"/>
                  <a:t>memory</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a:t>
                </a:r>
              </a:p>
            </p:txBody>
          </p:sp>
        </mc:Choice>
        <mc:Fallback xmlns="">
          <p:sp>
            <p:nvSpPr>
              <p:cNvPr id="12" name="TextBox 11">
                <a:extLst>
                  <a:ext uri="{FF2B5EF4-FFF2-40B4-BE49-F238E27FC236}">
                    <a16:creationId xmlns:a16="http://schemas.microsoft.com/office/drawing/2014/main" id="{18E37D07-5194-4B2E-A940-2A8FBD181E52}"/>
                  </a:ext>
                </a:extLst>
              </p:cNvPr>
              <p:cNvSpPr txBox="1">
                <a:spLocks noRot="1" noChangeAspect="1" noMove="1" noResize="1" noEditPoints="1" noAdjustHandles="1" noChangeArrowheads="1" noChangeShapeType="1" noTextEdit="1"/>
              </p:cNvSpPr>
              <p:nvPr/>
            </p:nvSpPr>
            <p:spPr>
              <a:xfrm>
                <a:off x="7608168" y="3815219"/>
                <a:ext cx="4417794" cy="2677656"/>
              </a:xfrm>
              <a:prstGeom prst="rect">
                <a:avLst/>
              </a:prstGeom>
              <a:blipFill>
                <a:blip r:embed="rId6"/>
                <a:stretch>
                  <a:fillRect l="-2292" t="-1887" r="-1719" b="-3774"/>
                </a:stretch>
              </a:blipFill>
            </p:spPr>
            <p:txBody>
              <a:bodyPr/>
              <a:lstStyle/>
              <a:p>
                <a:r>
                  <a:rPr lang="en-CY">
                    <a:noFill/>
                  </a:rPr>
                  <a:t> </a:t>
                </a:r>
              </a:p>
            </p:txBody>
          </p:sp>
        </mc:Fallback>
      </mc:AlternateContent>
      <p:pic>
        <p:nvPicPr>
          <p:cNvPr id="6" name="Picture 5">
            <a:extLst>
              <a:ext uri="{FF2B5EF4-FFF2-40B4-BE49-F238E27FC236}">
                <a16:creationId xmlns:a16="http://schemas.microsoft.com/office/drawing/2014/main" id="{9A60841D-BBD3-614F-80E8-601D144BDF2E}"/>
              </a:ext>
            </a:extLst>
          </p:cNvPr>
          <p:cNvPicPr>
            <a:picLocks noChangeAspect="1"/>
          </p:cNvPicPr>
          <p:nvPr/>
        </p:nvPicPr>
        <p:blipFill>
          <a:blip r:embed="rId7"/>
          <a:stretch>
            <a:fillRect/>
          </a:stretch>
        </p:blipFill>
        <p:spPr>
          <a:xfrm>
            <a:off x="4263455" y="5079566"/>
            <a:ext cx="3144805" cy="748069"/>
          </a:xfrm>
          <a:prstGeom prst="rect">
            <a:avLst/>
          </a:prstGeom>
        </p:spPr>
      </p:pic>
      <p:pic>
        <p:nvPicPr>
          <p:cNvPr id="13" name="Picture 12">
            <a:extLst>
              <a:ext uri="{FF2B5EF4-FFF2-40B4-BE49-F238E27FC236}">
                <a16:creationId xmlns:a16="http://schemas.microsoft.com/office/drawing/2014/main" id="{716DEEBE-91BE-D44B-9284-40B702D51871}"/>
              </a:ext>
            </a:extLst>
          </p:cNvPr>
          <p:cNvPicPr>
            <a:picLocks noChangeAspect="1"/>
          </p:cNvPicPr>
          <p:nvPr/>
        </p:nvPicPr>
        <p:blipFill>
          <a:blip r:embed="rId8"/>
          <a:stretch>
            <a:fillRect/>
          </a:stretch>
        </p:blipFill>
        <p:spPr>
          <a:xfrm>
            <a:off x="2544879" y="1628800"/>
            <a:ext cx="1224935" cy="536958"/>
          </a:xfrm>
          <a:prstGeom prst="rect">
            <a:avLst/>
          </a:prstGeom>
        </p:spPr>
      </p:pic>
    </p:spTree>
    <p:extLst>
      <p:ext uri="{BB962C8B-B14F-4D97-AF65-F5344CB8AC3E}">
        <p14:creationId xmlns:p14="http://schemas.microsoft.com/office/powerpoint/2010/main" val="24412349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8304922"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p:txBody>
              <a:bodyPr>
                <a:normAutofit/>
              </a:bodyPr>
              <a:lstStyle/>
              <a:p>
                <a:r>
                  <a:rPr lang="en-US" sz="2800" b="1" dirty="0"/>
                  <a:t>Step 2</a:t>
                </a:r>
                <a:r>
                  <a:rPr lang="en-US" sz="2800" dirty="0"/>
                  <a:t>: Prepare the updates for the cell state </a:t>
                </a:r>
              </a:p>
              <a:p>
                <a:pPr marL="0" indent="0">
                  <a:buNone/>
                </a:pPr>
                <a:r>
                  <a:rPr lang="en-US" sz="2800" dirty="0"/>
                  <a:t>                 from input </a:t>
                </a:r>
                <a:r>
                  <a:rPr lang="en-US" sz="2800" dirty="0">
                    <a:sym typeface="Wingdings" pitchFamily="2" charset="2"/>
                  </a:rPr>
                  <a:t></a:t>
                </a:r>
                <a:endParaRPr lang="en-US" sz="2800" dirty="0"/>
              </a:p>
              <a:p>
                <a:pPr lvl="1"/>
                <a:r>
                  <a:rPr lang="en-US" sz="2400" dirty="0"/>
                  <a:t>An alternative cell state </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e>
                    </m:acc>
                  </m:oMath>
                </a14:m>
                <a:r>
                  <a:rPr lang="en-US" sz="2400" dirty="0"/>
                  <a:t> is created from the new information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with the guidance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h</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a:t>
                </a:r>
              </a:p>
              <a:p>
                <a:pPr lvl="1"/>
                <a:r>
                  <a:rPr lang="en-US" sz="2400" dirty="0"/>
                  <a:t>Input gate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oMath>
                </a14:m>
                <a:r>
                  <a:rPr lang="en-US" sz="2400" dirty="0"/>
                  <a:t> ranges between </a:t>
                </a:r>
                <a14:m>
                  <m:oMath xmlns:m="http://schemas.openxmlformats.org/officeDocument/2006/math">
                    <m:r>
                      <a:rPr lang="en-US" sz="2400" b="0" i="1" smtClean="0">
                        <a:latin typeface="Cambria Math" panose="02040503050406030204" pitchFamily="18" charset="0"/>
                      </a:rPr>
                      <m:t>[0, 1]</m:t>
                    </m:r>
                  </m:oMath>
                </a14:m>
                <a:endParaRPr lang="en-US" sz="2400" dirty="0"/>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blipFill>
                <a:blip r:embed="rId2"/>
                <a:stretch>
                  <a:fillRect l="-866" t="-1144" r="-974"/>
                </a:stretch>
              </a:blipFill>
            </p:spPr>
            <p:txBody>
              <a:bodyPr/>
              <a:lstStyle/>
              <a:p>
                <a:r>
                  <a:rPr lang="en-CY">
                    <a:noFill/>
                  </a:rPr>
                  <a:t> </a:t>
                </a:r>
              </a:p>
            </p:txBody>
          </p:sp>
        </mc:Fallback>
      </mc:AlternateContent>
      <p:sp>
        <p:nvSpPr>
          <p:cNvPr id="4" name="Slide Number Placeholder 3">
            <a:extLst>
              <a:ext uri="{FF2B5EF4-FFF2-40B4-BE49-F238E27FC236}">
                <a16:creationId xmlns:a16="http://schemas.microsoft.com/office/drawing/2014/main" id="{5DA3A697-1A06-485A-A5FD-20BD346391B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105</a:t>
            </a:fld>
            <a:endParaRPr lang="en-US"/>
          </a:p>
        </p:txBody>
      </p:sp>
      <p:pic>
        <p:nvPicPr>
          <p:cNvPr id="7" name="Picture 8" descr="Image result for lstm ce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302" y="5594293"/>
            <a:ext cx="2956747" cy="550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3949352"/>
            <a:ext cx="6528053" cy="201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100593" y="4176406"/>
            <a:ext cx="1140762" cy="369332"/>
          </a:xfrm>
          <a:prstGeom prst="rect">
            <a:avLst/>
          </a:prstGeom>
          <a:noFill/>
        </p:spPr>
        <p:txBody>
          <a:bodyPr wrap="none" rtlCol="0">
            <a:spAutoFit/>
          </a:bodyPr>
          <a:lstStyle/>
          <a:p>
            <a:r>
              <a:rPr lang="en-US" dirty="0"/>
              <a:t>Input gate</a:t>
            </a:r>
          </a:p>
        </p:txBody>
      </p:sp>
      <p:cxnSp>
        <p:nvCxnSpPr>
          <p:cNvPr id="11" name="Straight Arrow Connector 10"/>
          <p:cNvCxnSpPr>
            <a:cxnSpLocks/>
            <a:stCxn id="10" idx="2"/>
          </p:cNvCxnSpPr>
          <p:nvPr/>
        </p:nvCxnSpPr>
        <p:spPr>
          <a:xfrm>
            <a:off x="1670974" y="4545738"/>
            <a:ext cx="205936" cy="3680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3EFA392-A037-4AF5-A0E6-10220C9127CE}"/>
              </a:ext>
            </a:extLst>
          </p:cNvPr>
          <p:cNvSpPr txBox="1"/>
          <p:nvPr/>
        </p:nvSpPr>
        <p:spPr>
          <a:xfrm>
            <a:off x="2416466" y="4267414"/>
            <a:ext cx="1367744" cy="646331"/>
          </a:xfrm>
          <a:prstGeom prst="rect">
            <a:avLst/>
          </a:prstGeom>
          <a:noFill/>
        </p:spPr>
        <p:txBody>
          <a:bodyPr wrap="square" rtlCol="0">
            <a:spAutoFit/>
          </a:bodyPr>
          <a:lstStyle/>
          <a:p>
            <a:r>
              <a:rPr lang="en-US" dirty="0"/>
              <a:t>Alternative cell state</a:t>
            </a:r>
          </a:p>
        </p:txBody>
      </p:sp>
      <p:cxnSp>
        <p:nvCxnSpPr>
          <p:cNvPr id="14" name="Straight Arrow Connector 13">
            <a:extLst>
              <a:ext uri="{FF2B5EF4-FFF2-40B4-BE49-F238E27FC236}">
                <a16:creationId xmlns:a16="http://schemas.microsoft.com/office/drawing/2014/main" id="{5CD65E41-5C98-4B90-91E2-B6BA93602115}"/>
              </a:ext>
            </a:extLst>
          </p:cNvPr>
          <p:cNvCxnSpPr>
            <a:cxnSpLocks/>
            <a:stCxn id="13" idx="2"/>
          </p:cNvCxnSpPr>
          <p:nvPr/>
        </p:nvCxnSpPr>
        <p:spPr>
          <a:xfrm flipH="1">
            <a:off x="2285312" y="4913745"/>
            <a:ext cx="815026" cy="689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0688667-6A55-4D45-891E-ECBCA5602CB7}"/>
                  </a:ext>
                </a:extLst>
              </p:cNvPr>
              <p:cNvSpPr txBox="1"/>
              <p:nvPr/>
            </p:nvSpPr>
            <p:spPr>
              <a:xfrm>
                <a:off x="7572189" y="3857033"/>
                <a:ext cx="4055547" cy="2319930"/>
              </a:xfrm>
              <a:prstGeom prst="rect">
                <a:avLst/>
              </a:prstGeom>
              <a:noFill/>
            </p:spPr>
            <p:txBody>
              <a:bodyPr wrap="square" rtlCol="0">
                <a:spAutoFit/>
              </a:bodyPr>
              <a:lstStyle/>
              <a:p>
                <a:r>
                  <a:rPr lang="en-US" sz="2400" b="1" dirty="0"/>
                  <a:t>Example:</a:t>
                </a:r>
              </a:p>
              <a:p>
                <a:r>
                  <a:rPr lang="en-US" sz="2400" dirty="0"/>
                  <a:t>The model may </a:t>
                </a:r>
                <a:r>
                  <a:rPr lang="en-US" sz="2400" u="sng" dirty="0"/>
                  <a:t>want to add </a:t>
                </a:r>
                <a:r>
                  <a:rPr lang="en-US" sz="2400" dirty="0"/>
                  <a:t>(</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→1</m:t>
                    </m:r>
                  </m:oMath>
                </a14:m>
                <a:r>
                  <a:rPr lang="en-US" sz="2400" dirty="0"/>
                  <a:t>) the </a:t>
                </a:r>
                <a:r>
                  <a:rPr lang="en-US" sz="2400" u="sng" dirty="0"/>
                  <a:t>gender of new subject</a:t>
                </a:r>
                <a:r>
                  <a:rPr lang="en-US" sz="2400" dirty="0"/>
                  <a:t> (</a:t>
                </a:r>
                <a14:m>
                  <m:oMath xmlns:m="http://schemas.openxmlformats.org/officeDocument/2006/math">
                    <m:acc>
                      <m:accPr>
                        <m:chr m:val="̃"/>
                        <m:ctrlPr>
                          <a:rPr lang="en-US" sz="2400" i="1" smtClean="0">
                            <a:latin typeface="Cambria Math" panose="02040503050406030204" pitchFamily="18" charset="0"/>
                          </a:rPr>
                        </m:ctrlPr>
                      </m:acc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e>
                    </m:acc>
                  </m:oMath>
                </a14:m>
                <a:r>
                  <a:rPr lang="en-US" sz="2400" dirty="0"/>
                  <a:t>) to the cell state to replace the old one it is forgetting.</a:t>
                </a:r>
              </a:p>
            </p:txBody>
          </p:sp>
        </mc:Choice>
        <mc:Fallback xmlns="">
          <p:sp>
            <p:nvSpPr>
              <p:cNvPr id="18" name="TextBox 17">
                <a:extLst>
                  <a:ext uri="{FF2B5EF4-FFF2-40B4-BE49-F238E27FC236}">
                    <a16:creationId xmlns:a16="http://schemas.microsoft.com/office/drawing/2014/main" id="{50688667-6A55-4D45-891E-ECBCA5602CB7}"/>
                  </a:ext>
                </a:extLst>
              </p:cNvPr>
              <p:cNvSpPr txBox="1">
                <a:spLocks noRot="1" noChangeAspect="1" noMove="1" noResize="1" noEditPoints="1" noAdjustHandles="1" noChangeArrowheads="1" noChangeShapeType="1" noTextEdit="1"/>
              </p:cNvSpPr>
              <p:nvPr/>
            </p:nvSpPr>
            <p:spPr>
              <a:xfrm>
                <a:off x="7572189" y="3857033"/>
                <a:ext cx="4055547" cy="2319930"/>
              </a:xfrm>
              <a:prstGeom prst="rect">
                <a:avLst/>
              </a:prstGeom>
              <a:blipFill>
                <a:blip r:embed="rId6"/>
                <a:stretch>
                  <a:fillRect l="-2256" t="-2105" r="-602" b="-526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90A62EA5-8B47-F44D-B380-3727C6F380EB}"/>
              </a:ext>
            </a:extLst>
          </p:cNvPr>
          <p:cNvPicPr>
            <a:picLocks noChangeAspect="1"/>
          </p:cNvPicPr>
          <p:nvPr/>
        </p:nvPicPr>
        <p:blipFill>
          <a:blip r:embed="rId7"/>
          <a:stretch>
            <a:fillRect/>
          </a:stretch>
        </p:blipFill>
        <p:spPr>
          <a:xfrm>
            <a:off x="4114351" y="4336358"/>
            <a:ext cx="3383056" cy="1155383"/>
          </a:xfrm>
          <a:prstGeom prst="rect">
            <a:avLst/>
          </a:prstGeom>
        </p:spPr>
      </p:pic>
      <p:pic>
        <p:nvPicPr>
          <p:cNvPr id="5" name="Picture 4">
            <a:extLst>
              <a:ext uri="{FF2B5EF4-FFF2-40B4-BE49-F238E27FC236}">
                <a16:creationId xmlns:a16="http://schemas.microsoft.com/office/drawing/2014/main" id="{484E6AEF-7CDA-4346-9298-2CEA8BBD260C}"/>
              </a:ext>
            </a:extLst>
          </p:cNvPr>
          <p:cNvPicPr>
            <a:picLocks noChangeAspect="1"/>
          </p:cNvPicPr>
          <p:nvPr/>
        </p:nvPicPr>
        <p:blipFill>
          <a:blip r:embed="rId8"/>
          <a:stretch>
            <a:fillRect/>
          </a:stretch>
        </p:blipFill>
        <p:spPr>
          <a:xfrm>
            <a:off x="3719736" y="1366259"/>
            <a:ext cx="1021959" cy="518361"/>
          </a:xfrm>
          <a:prstGeom prst="rect">
            <a:avLst/>
          </a:prstGeom>
        </p:spPr>
      </p:pic>
    </p:spTree>
    <p:extLst>
      <p:ext uri="{BB962C8B-B14F-4D97-AF65-F5344CB8AC3E}">
        <p14:creationId xmlns:p14="http://schemas.microsoft.com/office/powerpoint/2010/main" val="20782810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7872874"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p:txBody>
              <a:bodyPr>
                <a:normAutofit/>
              </a:bodyPr>
              <a:lstStyle/>
              <a:p>
                <a:r>
                  <a:rPr lang="en-US" sz="2800" b="1" dirty="0"/>
                  <a:t>Step 3</a:t>
                </a:r>
                <a:r>
                  <a:rPr lang="en-US" sz="2800" dirty="0"/>
                  <a:t>: Update the cell state </a:t>
                </a:r>
                <a:r>
                  <a:rPr lang="en-US" sz="2800" dirty="0">
                    <a:sym typeface="Wingdings" pitchFamily="2" charset="2"/>
                  </a:rPr>
                  <a:t> </a:t>
                </a:r>
                <a:endParaRPr lang="en-US" sz="2800" dirty="0"/>
              </a:p>
              <a:p>
                <a:pPr lvl="1"/>
                <a:r>
                  <a:rPr lang="en-US" sz="2400" dirty="0"/>
                  <a:t>The new cell state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oMath>
                </a14:m>
                <a:r>
                  <a:rPr lang="en-US" sz="2400" dirty="0"/>
                  <a:t> is comprised of information from the past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r>
                          <a:rPr lang="en-US" sz="2400" b="0" i="1" smtClean="0">
                            <a:latin typeface="Cambria Math" panose="02040503050406030204" pitchFamily="18" charset="0"/>
                          </a:rPr>
                          <m:t>−1</m:t>
                        </m:r>
                      </m:sub>
                    </m:sSub>
                  </m:oMath>
                </a14:m>
                <a:r>
                  <a:rPr lang="en-US" sz="2400" dirty="0"/>
                  <a:t> and valuable new information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oMath>
                </a14:m>
                <a:r>
                  <a:rPr lang="en-US" sz="2400" dirty="0"/>
                  <a:t> </a:t>
                </a:r>
                <a14:m>
                  <m:oMath xmlns:m="http://schemas.openxmlformats.org/officeDocument/2006/math">
                    <m:acc>
                      <m:accPr>
                        <m:chr m:val="̃"/>
                        <m:ctrlPr>
                          <a:rPr lang="en-US" sz="2400" i="1">
                            <a:latin typeface="Cambria Math" panose="02040503050406030204" pitchFamily="18" charset="0"/>
                          </a:rPr>
                        </m:ctrlPr>
                      </m:accPr>
                      <m:e>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𝑡</m:t>
                            </m:r>
                          </m:sub>
                        </m:sSub>
                      </m:e>
                    </m:acc>
                  </m:oMath>
                </a14:m>
                <a:endParaRPr lang="en-US" sz="2400" dirty="0"/>
              </a:p>
              <a:p>
                <a:pPr lvl="2"/>
                <a:endParaRPr lang="en-US" sz="2000" dirty="0"/>
              </a:p>
              <a:p>
                <a:pPr lvl="1"/>
                <a14:m>
                  <m:oMath xmlns:m="http://schemas.openxmlformats.org/officeDocument/2006/math">
                    <m:r>
                      <a:rPr lang="en-US" sz="2400" b="0" i="1" smtClean="0">
                        <a:latin typeface="Cambria Math" panose="02040503050406030204" pitchFamily="18" charset="0"/>
                      </a:rPr>
                      <m:t>∗</m:t>
                    </m:r>
                  </m:oMath>
                </a14:m>
                <a:r>
                  <a:rPr lang="en-US" sz="2400" dirty="0"/>
                  <a:t> denotes elementwise multiplication</a:t>
                </a:r>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blipFill>
                <a:blip r:embed="rId2"/>
                <a:stretch>
                  <a:fillRect l="-866" t="-1373"/>
                </a:stretch>
              </a:blipFill>
            </p:spPr>
            <p:txBody>
              <a:bodyPr/>
              <a:lstStyle/>
              <a:p>
                <a:r>
                  <a:rPr lang="en-CY">
                    <a:noFill/>
                  </a:rPr>
                  <a:t> </a:t>
                </a:r>
              </a:p>
            </p:txBody>
          </p:sp>
        </mc:Fallback>
      </mc:AlternateContent>
      <p:sp>
        <p:nvSpPr>
          <p:cNvPr id="4" name="Slide Number Placeholder 3">
            <a:extLst>
              <a:ext uri="{FF2B5EF4-FFF2-40B4-BE49-F238E27FC236}">
                <a16:creationId xmlns:a16="http://schemas.microsoft.com/office/drawing/2014/main" id="{5DA3A697-1A06-485A-A5FD-20BD346391B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106</a:t>
            </a:fld>
            <a:endParaRPr lang="en-US"/>
          </a:p>
        </p:txBody>
      </p:sp>
      <p:pic>
        <p:nvPicPr>
          <p:cNvPr id="7" name="Picture 8" descr="Image result for lstm ce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3653" y="5216089"/>
            <a:ext cx="2956747" cy="5508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001294"/>
            <a:ext cx="61722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6CCAE6B3-CD71-48B1-BCC0-F9F8E9906F72}"/>
              </a:ext>
            </a:extLst>
          </p:cNvPr>
          <p:cNvSpPr txBox="1"/>
          <p:nvPr/>
        </p:nvSpPr>
        <p:spPr>
          <a:xfrm>
            <a:off x="3039285" y="3732213"/>
            <a:ext cx="1569661" cy="369332"/>
          </a:xfrm>
          <a:prstGeom prst="rect">
            <a:avLst/>
          </a:prstGeom>
          <a:noFill/>
        </p:spPr>
        <p:txBody>
          <a:bodyPr wrap="square" rtlCol="0">
            <a:spAutoFit/>
          </a:bodyPr>
          <a:lstStyle/>
          <a:p>
            <a:r>
              <a:rPr lang="en-US" dirty="0"/>
              <a:t>New cell state</a:t>
            </a:r>
          </a:p>
        </p:txBody>
      </p:sp>
      <p:cxnSp>
        <p:nvCxnSpPr>
          <p:cNvPr id="11" name="Straight Arrow Connector 10">
            <a:extLst>
              <a:ext uri="{FF2B5EF4-FFF2-40B4-BE49-F238E27FC236}">
                <a16:creationId xmlns:a16="http://schemas.microsoft.com/office/drawing/2014/main" id="{8249719A-4B37-43BC-A0DE-D4BAA1BF9673}"/>
              </a:ext>
            </a:extLst>
          </p:cNvPr>
          <p:cNvCxnSpPr>
            <a:cxnSpLocks/>
            <a:stCxn id="9" idx="2"/>
          </p:cNvCxnSpPr>
          <p:nvPr/>
        </p:nvCxnSpPr>
        <p:spPr>
          <a:xfrm flipH="1">
            <a:off x="3666836" y="4101545"/>
            <a:ext cx="157280" cy="2690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0A86BE1-03AE-4121-BE4D-CE1EE2E0876B}"/>
                  </a:ext>
                </a:extLst>
              </p:cNvPr>
              <p:cNvSpPr txBox="1"/>
              <p:nvPr/>
            </p:nvSpPr>
            <p:spPr>
              <a:xfrm>
                <a:off x="7246768" y="3957283"/>
                <a:ext cx="4734583" cy="1950599"/>
              </a:xfrm>
              <a:prstGeom prst="rect">
                <a:avLst/>
              </a:prstGeom>
              <a:noFill/>
            </p:spPr>
            <p:txBody>
              <a:bodyPr wrap="square" rtlCol="0">
                <a:spAutoFit/>
              </a:bodyPr>
              <a:lstStyle/>
              <a:p>
                <a:r>
                  <a:rPr lang="en-US" sz="2400" b="1" dirty="0"/>
                  <a:t>Example:</a:t>
                </a:r>
              </a:p>
              <a:p>
                <a:r>
                  <a:rPr lang="en-US" sz="2400" dirty="0"/>
                  <a:t>The model </a:t>
                </a:r>
                <a:r>
                  <a:rPr lang="en-US" sz="2400" u="sng" dirty="0"/>
                  <a:t>drops the old gender information</a:t>
                </a:r>
                <a:r>
                  <a:rPr lang="en-US" sz="2400" dirty="0"/>
                  <a:t>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𝑡</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𝐶</m:t>
                        </m:r>
                      </m:e>
                      <m:sub>
                        <m:r>
                          <a:rPr lang="en-US" sz="2400" i="1">
                            <a:latin typeface="Cambria Math" panose="02040503050406030204" pitchFamily="18" charset="0"/>
                          </a:rPr>
                          <m:t>𝑡</m:t>
                        </m:r>
                        <m:r>
                          <a:rPr lang="en-US" sz="2400" i="1">
                            <a:latin typeface="Cambria Math" panose="02040503050406030204" pitchFamily="18" charset="0"/>
                          </a:rPr>
                          <m:t>−1</m:t>
                        </m:r>
                      </m:sub>
                    </m:sSub>
                  </m:oMath>
                </a14:m>
                <a:r>
                  <a:rPr lang="en-US" sz="2400" dirty="0"/>
                  <a:t>) and </a:t>
                </a:r>
                <a:r>
                  <a:rPr lang="en-US" sz="2400" u="sng" dirty="0"/>
                  <a:t>adds new gender information</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𝑖</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acc>
                      <m:accPr>
                        <m:chr m:val="̃"/>
                        <m:ctrlPr>
                          <a:rPr lang="en-US" sz="2400" b="0" i="1" smtClean="0">
                            <a:latin typeface="Cambria Math" panose="02040503050406030204" pitchFamily="18" charset="0"/>
                          </a:rPr>
                        </m:ctrlPr>
                      </m:acc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e>
                    </m:acc>
                  </m:oMath>
                </a14:m>
                <a:r>
                  <a:rPr lang="en-US" sz="2400" dirty="0"/>
                  <a:t>) to form the </a:t>
                </a:r>
                <a:r>
                  <a:rPr lang="en-US" sz="2400" u="sng" dirty="0"/>
                  <a:t>new cell state </a:t>
                </a:r>
                <a:r>
                  <a:rPr lang="en-US" sz="2400" dirty="0"/>
                  <a:t>(</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oMath>
                </a14:m>
                <a:r>
                  <a:rPr lang="en-US" sz="2400" dirty="0"/>
                  <a:t>).</a:t>
                </a:r>
              </a:p>
            </p:txBody>
          </p:sp>
        </mc:Choice>
        <mc:Fallback xmlns="">
          <p:sp>
            <p:nvSpPr>
              <p:cNvPr id="13" name="TextBox 12">
                <a:extLst>
                  <a:ext uri="{FF2B5EF4-FFF2-40B4-BE49-F238E27FC236}">
                    <a16:creationId xmlns:a16="http://schemas.microsoft.com/office/drawing/2014/main" id="{70A86BE1-03AE-4121-BE4D-CE1EE2E0876B}"/>
                  </a:ext>
                </a:extLst>
              </p:cNvPr>
              <p:cNvSpPr txBox="1">
                <a:spLocks noRot="1" noChangeAspect="1" noMove="1" noResize="1" noEditPoints="1" noAdjustHandles="1" noChangeArrowheads="1" noChangeShapeType="1" noTextEdit="1"/>
              </p:cNvSpPr>
              <p:nvPr/>
            </p:nvSpPr>
            <p:spPr>
              <a:xfrm>
                <a:off x="7246768" y="3957283"/>
                <a:ext cx="4734583" cy="1950599"/>
              </a:xfrm>
              <a:prstGeom prst="rect">
                <a:avLst/>
              </a:prstGeom>
              <a:blipFill>
                <a:blip r:embed="rId6"/>
                <a:stretch>
                  <a:fillRect l="-2062" t="-2500" b="-6250"/>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DBC5F8E-89CC-8041-ABC8-EA74291A039F}"/>
              </a:ext>
            </a:extLst>
          </p:cNvPr>
          <p:cNvPicPr>
            <a:picLocks noChangeAspect="1"/>
          </p:cNvPicPr>
          <p:nvPr/>
        </p:nvPicPr>
        <p:blipFill>
          <a:blip r:embed="rId7"/>
          <a:stretch>
            <a:fillRect/>
          </a:stretch>
        </p:blipFill>
        <p:spPr>
          <a:xfrm>
            <a:off x="4053652" y="4597733"/>
            <a:ext cx="2565565" cy="550888"/>
          </a:xfrm>
          <a:prstGeom prst="rect">
            <a:avLst/>
          </a:prstGeom>
        </p:spPr>
      </p:pic>
      <p:pic>
        <p:nvPicPr>
          <p:cNvPr id="6" name="Picture 5">
            <a:extLst>
              <a:ext uri="{FF2B5EF4-FFF2-40B4-BE49-F238E27FC236}">
                <a16:creationId xmlns:a16="http://schemas.microsoft.com/office/drawing/2014/main" id="{425A6DD8-7786-B544-BC20-00B5FD5FE2CA}"/>
              </a:ext>
            </a:extLst>
          </p:cNvPr>
          <p:cNvPicPr>
            <a:picLocks noChangeAspect="1"/>
          </p:cNvPicPr>
          <p:nvPr/>
        </p:nvPicPr>
        <p:blipFill>
          <a:blip r:embed="rId8"/>
          <a:stretch>
            <a:fillRect/>
          </a:stretch>
        </p:blipFill>
        <p:spPr>
          <a:xfrm>
            <a:off x="5336434" y="919262"/>
            <a:ext cx="2095500" cy="463078"/>
          </a:xfrm>
          <a:prstGeom prst="rect">
            <a:avLst/>
          </a:prstGeom>
        </p:spPr>
      </p:pic>
    </p:spTree>
    <p:extLst>
      <p:ext uri="{BB962C8B-B14F-4D97-AF65-F5344CB8AC3E}">
        <p14:creationId xmlns:p14="http://schemas.microsoft.com/office/powerpoint/2010/main" val="20589845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7EE1F-F68F-4EEE-BDFF-BA81340EE5C4}"/>
              </a:ext>
            </a:extLst>
          </p:cNvPr>
          <p:cNvSpPr>
            <a:spLocks noGrp="1"/>
          </p:cNvSpPr>
          <p:nvPr>
            <p:ph type="title"/>
          </p:nvPr>
        </p:nvSpPr>
        <p:spPr>
          <a:xfrm>
            <a:off x="1103447" y="116632"/>
            <a:ext cx="7931208" cy="720080"/>
          </a:xfrm>
        </p:spPr>
        <p:txBody>
          <a:bodyPr/>
          <a:lstStyle/>
          <a:p>
            <a:r>
              <a:rPr lang="en-US" dirty="0"/>
              <a:t>Step-by-step LSTM Walk Through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586E876-B2F0-4202-A320-E3BC7611A98F}"/>
                  </a:ext>
                </a:extLst>
              </p:cNvPr>
              <p:cNvSpPr>
                <a:spLocks noGrp="1"/>
              </p:cNvSpPr>
              <p:nvPr>
                <p:ph idx="1"/>
              </p:nvPr>
            </p:nvSpPr>
            <p:spPr>
              <a:xfrm>
                <a:off x="511809" y="1112355"/>
                <a:ext cx="10515600" cy="2803731"/>
              </a:xfrm>
            </p:spPr>
            <p:txBody>
              <a:bodyPr>
                <a:normAutofit fontScale="77500" lnSpcReduction="20000"/>
              </a:bodyPr>
              <a:lstStyle/>
              <a:p>
                <a:r>
                  <a:rPr lang="en-US" b="1" dirty="0"/>
                  <a:t>Step 4</a:t>
                </a:r>
                <a:r>
                  <a:rPr lang="en-US" dirty="0"/>
                  <a:t>: Decide the filtered output from the </a:t>
                </a:r>
              </a:p>
              <a:p>
                <a:pPr marL="0" indent="0">
                  <a:buNone/>
                </a:pPr>
                <a:r>
                  <a:rPr lang="en-US" dirty="0"/>
                  <a:t>                 new cell state </a:t>
                </a:r>
                <a:r>
                  <a:rPr lang="en-US" dirty="0">
                    <a:sym typeface="Wingdings" pitchFamily="2" charset="2"/>
                  </a:rPr>
                  <a:t> </a:t>
                </a:r>
                <a:endParaRPr lang="en-US" dirty="0"/>
              </a:p>
              <a:p>
                <a:pPr lvl="1"/>
                <a:r>
                  <a:rPr lang="en-US" dirty="0" err="1">
                    <a:latin typeface="Cambria Math" panose="02040503050406030204" pitchFamily="18" charset="0"/>
                    <a:ea typeface="Cambria Math" panose="02040503050406030204" pitchFamily="18" charset="0"/>
                  </a:rPr>
                  <a:t>tanh</a:t>
                </a:r>
                <a:r>
                  <a:rPr lang="en-US" dirty="0"/>
                  <a:t> function filters the new cell state to characterize stored information</a:t>
                </a:r>
              </a:p>
              <a:p>
                <a:pPr lvl="2"/>
                <a:r>
                  <a:rPr lang="en-US" dirty="0"/>
                  <a:t>Significant information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m:t>
                        </m:r>
                      </m:sub>
                    </m:sSub>
                  </m:oMath>
                </a14:m>
                <a:r>
                  <a:rPr lang="en-US" dirty="0"/>
                  <a:t> </a:t>
                </a:r>
                <a:r>
                  <a:rPr lang="en-US" dirty="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±1</m:t>
                    </m:r>
                  </m:oMath>
                </a14:m>
                <a:endParaRPr lang="en-US" dirty="0">
                  <a:sym typeface="Wingdings" panose="05000000000000000000" pitchFamily="2" charset="2"/>
                </a:endParaRPr>
              </a:p>
              <a:p>
                <a:pPr lvl="2"/>
                <a:r>
                  <a:rPr lang="en-US" dirty="0">
                    <a:sym typeface="Wingdings" panose="05000000000000000000" pitchFamily="2" charset="2"/>
                  </a:rPr>
                  <a:t>Minor details  0</a:t>
                </a:r>
                <a:endParaRPr lang="en-US" dirty="0"/>
              </a:p>
              <a:p>
                <a:pPr lvl="1"/>
                <a:r>
                  <a:rPr lang="en-US" dirty="0"/>
                  <a:t>Output gate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𝑜</m:t>
                        </m:r>
                      </m:e>
                      <m:sub>
                        <m:r>
                          <a:rPr lang="en-US" b="0" i="1" smtClean="0">
                            <a:latin typeface="Cambria Math" panose="02040503050406030204" pitchFamily="18" charset="0"/>
                          </a:rPr>
                          <m:t>𝑡</m:t>
                        </m:r>
                      </m:sub>
                    </m:sSub>
                  </m:oMath>
                </a14:m>
                <a:r>
                  <a:rPr lang="en-US" dirty="0"/>
                  <a:t> ranges between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0, 1</m:t>
                        </m:r>
                      </m:e>
                    </m:d>
                  </m:oMath>
                </a14:m>
                <a:endParaRPr lang="en-US" dirty="0"/>
              </a:p>
              <a:p>
                <a:pPr lvl="2"/>
                <a:endParaRPr lang="en-US"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oMath>
                </a14:m>
                <a:r>
                  <a:rPr lang="en-US" dirty="0"/>
                  <a:t> serves as a control signal for the next time step</a:t>
                </a:r>
              </a:p>
            </p:txBody>
          </p:sp>
        </mc:Choice>
        <mc:Fallback xmlns="">
          <p:sp>
            <p:nvSpPr>
              <p:cNvPr id="3" name="Content Placeholder 2">
                <a:extLst>
                  <a:ext uri="{FF2B5EF4-FFF2-40B4-BE49-F238E27FC236}">
                    <a16:creationId xmlns:a16="http://schemas.microsoft.com/office/drawing/2014/main" id="{E586E876-B2F0-4202-A320-E3BC7611A98F}"/>
                  </a:ext>
                </a:extLst>
              </p:cNvPr>
              <p:cNvSpPr>
                <a:spLocks noGrp="1" noRot="1" noChangeAspect="1" noMove="1" noResize="1" noEditPoints="1" noAdjustHandles="1" noChangeArrowheads="1" noChangeShapeType="1" noTextEdit="1"/>
              </p:cNvSpPr>
              <p:nvPr>
                <p:ph idx="1"/>
              </p:nvPr>
            </p:nvSpPr>
            <p:spPr>
              <a:xfrm>
                <a:off x="511809" y="1112355"/>
                <a:ext cx="10515600" cy="2803731"/>
              </a:xfrm>
              <a:blipFill>
                <a:blip r:embed="rId2"/>
                <a:stretch>
                  <a:fillRect l="-844" t="-4054"/>
                </a:stretch>
              </a:blipFill>
            </p:spPr>
            <p:txBody>
              <a:bodyPr/>
              <a:lstStyle/>
              <a:p>
                <a:r>
                  <a:rPr lang="en-CY">
                    <a:noFill/>
                  </a:rPr>
                  <a:t> </a:t>
                </a:r>
              </a:p>
            </p:txBody>
          </p:sp>
        </mc:Fallback>
      </mc:AlternateContent>
      <p:sp>
        <p:nvSpPr>
          <p:cNvPr id="4" name="Slide Number Placeholder 3">
            <a:extLst>
              <a:ext uri="{FF2B5EF4-FFF2-40B4-BE49-F238E27FC236}">
                <a16:creationId xmlns:a16="http://schemas.microsoft.com/office/drawing/2014/main" id="{5DA3A697-1A06-485A-A5FD-20BD346391B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107</a:t>
            </a:fld>
            <a:endParaRPr lang="en-US" dirty="0"/>
          </a:p>
        </p:txBody>
      </p:sp>
      <p:pic>
        <p:nvPicPr>
          <p:cNvPr id="7" name="Picture 8" descr="Image result for lstm cel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61" r="48917" b="10906"/>
          <a:stretch/>
        </p:blipFill>
        <p:spPr bwMode="auto">
          <a:xfrm>
            <a:off x="9034654" y="99322"/>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colah.github.io/posts/2015-08-Understanding-LSTMs/img/LSTM2-nota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7626" y="6036455"/>
            <a:ext cx="2956747" cy="5508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391" y="4735512"/>
            <a:ext cx="6430963"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980625" y="5230368"/>
            <a:ext cx="1312282" cy="369332"/>
          </a:xfrm>
          <a:prstGeom prst="rect">
            <a:avLst/>
          </a:prstGeom>
          <a:noFill/>
        </p:spPr>
        <p:txBody>
          <a:bodyPr wrap="none" rtlCol="0">
            <a:spAutoFit/>
          </a:bodyPr>
          <a:lstStyle/>
          <a:p>
            <a:r>
              <a:rPr lang="en-US" dirty="0"/>
              <a:t>Output gate</a:t>
            </a:r>
          </a:p>
        </p:txBody>
      </p:sp>
      <p:cxnSp>
        <p:nvCxnSpPr>
          <p:cNvPr id="12" name="Straight Arrow Connector 11"/>
          <p:cNvCxnSpPr>
            <a:stCxn id="11" idx="3"/>
          </p:cNvCxnSpPr>
          <p:nvPr/>
        </p:nvCxnSpPr>
        <p:spPr>
          <a:xfrm>
            <a:off x="2292907" y="5415034"/>
            <a:ext cx="708542" cy="290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0D9137-498D-47C7-9D09-8F6A5ED5B6EE}"/>
                  </a:ext>
                </a:extLst>
              </p:cNvPr>
              <p:cNvSpPr txBox="1"/>
              <p:nvPr/>
            </p:nvSpPr>
            <p:spPr>
              <a:xfrm>
                <a:off x="7926215" y="3495464"/>
                <a:ext cx="3720351" cy="3046988"/>
              </a:xfrm>
              <a:prstGeom prst="rect">
                <a:avLst/>
              </a:prstGeom>
              <a:noFill/>
            </p:spPr>
            <p:txBody>
              <a:bodyPr wrap="square" rtlCol="0">
                <a:spAutoFit/>
              </a:bodyPr>
              <a:lstStyle/>
              <a:p>
                <a:r>
                  <a:rPr lang="en-US" sz="2400" b="1" dirty="0"/>
                  <a:t>Example:</a:t>
                </a:r>
              </a:p>
              <a:p>
                <a:r>
                  <a:rPr lang="en-US" sz="2400" dirty="0"/>
                  <a:t>Since the model just saw a new subject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𝑡</m:t>
                        </m:r>
                      </m:sub>
                    </m:sSub>
                  </m:oMath>
                </a14:m>
                <a:r>
                  <a:rPr lang="en-US" sz="2400" dirty="0"/>
                  <a:t>), it might </a:t>
                </a:r>
                <a:r>
                  <a:rPr lang="en-US" sz="2400" u="sng" dirty="0"/>
                  <a:t>want to output</a:t>
                </a:r>
                <a:r>
                  <a:rPr lang="en-US" sz="240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𝑜</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→1</m:t>
                    </m:r>
                  </m:oMath>
                </a14:m>
                <a:r>
                  <a:rPr lang="en-US" sz="2400" dirty="0"/>
                  <a:t>) information relevant to a verb (</a:t>
                </a:r>
                <a14:m>
                  <m:oMath xmlns:m="http://schemas.openxmlformats.org/officeDocument/2006/math">
                    <m:r>
                      <m:rPr>
                        <m:sty m:val="p"/>
                      </m:rPr>
                      <a:rPr lang="en-US" sz="2400" b="0" i="0" smtClean="0">
                        <a:latin typeface="Cambria Math" panose="02040503050406030204" pitchFamily="18" charset="0"/>
                      </a:rPr>
                      <m:t>tanh</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𝐶</m:t>
                        </m:r>
                      </m:e>
                      <m:sub>
                        <m:r>
                          <a:rPr lang="en-US" sz="2400" b="0" i="1" smtClean="0">
                            <a:latin typeface="Cambria Math" panose="02040503050406030204" pitchFamily="18" charset="0"/>
                          </a:rPr>
                          <m:t>𝑡</m:t>
                        </m:r>
                      </m:sub>
                    </m:sSub>
                    <m:r>
                      <a:rPr lang="en-US" sz="2400" b="0" i="1" smtClean="0">
                        <a:latin typeface="Cambria Math" panose="02040503050406030204" pitchFamily="18" charset="0"/>
                      </a:rPr>
                      <m:t>)</m:t>
                    </m:r>
                  </m:oMath>
                </a14:m>
                <a:r>
                  <a:rPr lang="en-US" sz="2400" dirty="0"/>
                  <a:t>), e.g., singular/plural, in case a verb comes next.</a:t>
                </a:r>
              </a:p>
            </p:txBody>
          </p:sp>
        </mc:Choice>
        <mc:Fallback xmlns="">
          <p:sp>
            <p:nvSpPr>
              <p:cNvPr id="10" name="TextBox 9">
                <a:extLst>
                  <a:ext uri="{FF2B5EF4-FFF2-40B4-BE49-F238E27FC236}">
                    <a16:creationId xmlns:a16="http://schemas.microsoft.com/office/drawing/2014/main" id="{3F0D9137-498D-47C7-9D09-8F6A5ED5B6EE}"/>
                  </a:ext>
                </a:extLst>
              </p:cNvPr>
              <p:cNvSpPr txBox="1">
                <a:spLocks noRot="1" noChangeAspect="1" noMove="1" noResize="1" noEditPoints="1" noAdjustHandles="1" noChangeArrowheads="1" noChangeShapeType="1" noTextEdit="1"/>
              </p:cNvSpPr>
              <p:nvPr/>
            </p:nvSpPr>
            <p:spPr>
              <a:xfrm>
                <a:off x="7926215" y="3495464"/>
                <a:ext cx="3720351" cy="3046988"/>
              </a:xfrm>
              <a:prstGeom prst="rect">
                <a:avLst/>
              </a:prstGeom>
              <a:blipFill>
                <a:blip r:embed="rId6"/>
                <a:stretch>
                  <a:fillRect l="-2455" t="-1600" b="-3600"/>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395231C8-409D-1348-B63E-2C76556AEAC9}"/>
              </a:ext>
            </a:extLst>
          </p:cNvPr>
          <p:cNvPicPr>
            <a:picLocks noChangeAspect="1"/>
          </p:cNvPicPr>
          <p:nvPr/>
        </p:nvPicPr>
        <p:blipFill>
          <a:blip r:embed="rId7"/>
          <a:stretch>
            <a:fillRect/>
          </a:stretch>
        </p:blipFill>
        <p:spPr>
          <a:xfrm>
            <a:off x="4405861" y="5130665"/>
            <a:ext cx="3380276" cy="1015830"/>
          </a:xfrm>
          <a:prstGeom prst="rect">
            <a:avLst/>
          </a:prstGeom>
        </p:spPr>
      </p:pic>
      <p:pic>
        <p:nvPicPr>
          <p:cNvPr id="5" name="Picture 4">
            <a:extLst>
              <a:ext uri="{FF2B5EF4-FFF2-40B4-BE49-F238E27FC236}">
                <a16:creationId xmlns:a16="http://schemas.microsoft.com/office/drawing/2014/main" id="{5A8A72C8-F735-3146-81C8-DF0438B7DED7}"/>
              </a:ext>
            </a:extLst>
          </p:cNvPr>
          <p:cNvPicPr>
            <a:picLocks noChangeAspect="1"/>
          </p:cNvPicPr>
          <p:nvPr/>
        </p:nvPicPr>
        <p:blipFill>
          <a:blip r:embed="rId8"/>
          <a:stretch>
            <a:fillRect/>
          </a:stretch>
        </p:blipFill>
        <p:spPr>
          <a:xfrm>
            <a:off x="4086168" y="1448316"/>
            <a:ext cx="1965766" cy="415644"/>
          </a:xfrm>
          <a:prstGeom prst="rect">
            <a:avLst/>
          </a:prstGeom>
        </p:spPr>
      </p:pic>
    </p:spTree>
    <p:extLst>
      <p:ext uri="{BB962C8B-B14F-4D97-AF65-F5344CB8AC3E}">
        <p14:creationId xmlns:p14="http://schemas.microsoft.com/office/powerpoint/2010/main" val="21934338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Network Architecture</a:t>
            </a:r>
          </a:p>
        </p:txBody>
      </p:sp>
      <p:pic>
        <p:nvPicPr>
          <p:cNvPr id="5" name="Content Placeholder 4" descr="A LSTM neural network."/>
          <p:cNvPicPr>
            <a:picLocks noGrp="1" noChangeAspect="1"/>
          </p:cNvPicPr>
          <p:nvPr>
            <p:ph idx="1"/>
          </p:nvPr>
        </p:nvPicPr>
        <p:blipFill>
          <a:blip r:embed="rId3" cstate="print"/>
          <a:stretch>
            <a:fillRect/>
          </a:stretch>
        </p:blipFill>
        <p:spPr>
          <a:xfrm>
            <a:off x="2251810" y="1771650"/>
            <a:ext cx="7772400" cy="2920306"/>
          </a:xfrm>
        </p:spPr>
      </p:pic>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108</a:t>
            </a:fld>
            <a:endParaRPr lang="en-US">
              <a:latin typeface="+mn-lt"/>
            </a:endParaRPr>
          </a:p>
        </p:txBody>
      </p:sp>
      <p:pic>
        <p:nvPicPr>
          <p:cNvPr id="6" name="Picture 5"/>
          <p:cNvPicPr>
            <a:picLocks noChangeAspect="1"/>
          </p:cNvPicPr>
          <p:nvPr/>
        </p:nvPicPr>
        <p:blipFill>
          <a:blip r:embed="rId4" cstate="print"/>
          <a:stretch>
            <a:fillRect/>
          </a:stretch>
        </p:blipFill>
        <p:spPr>
          <a:xfrm>
            <a:off x="2486026" y="5076825"/>
            <a:ext cx="6727539" cy="1253996"/>
          </a:xfrm>
          <a:prstGeom prst="rect">
            <a:avLst/>
          </a:prstGeom>
        </p:spPr>
      </p:pic>
    </p:spTree>
    <p:extLst>
      <p:ext uri="{BB962C8B-B14F-4D97-AF65-F5344CB8AC3E}">
        <p14:creationId xmlns:p14="http://schemas.microsoft.com/office/powerpoint/2010/main" val="22963020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State </a:t>
            </a:r>
            <a:endParaRPr lang="en-US"/>
          </a:p>
        </p:txBody>
      </p:sp>
      <p:sp>
        <p:nvSpPr>
          <p:cNvPr id="3" name="Content Placeholder 2"/>
          <p:cNvSpPr>
            <a:spLocks noGrp="1"/>
          </p:cNvSpPr>
          <p:nvPr>
            <p:ph idx="1"/>
          </p:nvPr>
        </p:nvSpPr>
        <p:spPr>
          <a:xfrm>
            <a:off x="2209800" y="1371600"/>
            <a:ext cx="7772400" cy="2617050"/>
          </a:xfrm>
        </p:spPr>
        <p:txBody>
          <a:bodyPr>
            <a:normAutofit lnSpcReduction="10000"/>
          </a:bodyPr>
          <a:lstStyle/>
          <a:p>
            <a:r>
              <a:rPr lang="en-US" dirty="0"/>
              <a:t>Maintains a vector </a:t>
            </a:r>
            <a:r>
              <a:rPr lang="en-US" i="1" dirty="0"/>
              <a:t>C</a:t>
            </a:r>
            <a:r>
              <a:rPr lang="en-US" i="1" baseline="-25000" dirty="0"/>
              <a:t>t</a:t>
            </a:r>
            <a:r>
              <a:rPr lang="en-US" i="1" dirty="0"/>
              <a:t> </a:t>
            </a:r>
            <a:r>
              <a:rPr lang="en-US" dirty="0"/>
              <a:t>that is the same dimensionality as the hidden state, </a:t>
            </a:r>
            <a:r>
              <a:rPr lang="en-US" i="1" dirty="0" err="1"/>
              <a:t>h</a:t>
            </a:r>
            <a:r>
              <a:rPr lang="en-US" i="1" baseline="-25000" dirty="0" err="1"/>
              <a:t>t</a:t>
            </a:r>
          </a:p>
          <a:p>
            <a:r>
              <a:rPr lang="en-US" dirty="0"/>
              <a:t>Information can be added or deleted from this state vector via the forget and input gates.</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109</a:t>
            </a:fld>
            <a:endParaRPr lang="en-US">
              <a:latin typeface="+mn-lt"/>
            </a:endParaRPr>
          </a:p>
        </p:txBody>
      </p:sp>
      <p:pic>
        <p:nvPicPr>
          <p:cNvPr id="5" name="Picture 4"/>
          <p:cNvPicPr>
            <a:picLocks noChangeAspect="1"/>
          </p:cNvPicPr>
          <p:nvPr/>
        </p:nvPicPr>
        <p:blipFill>
          <a:blip r:embed="rId3" cstate="print"/>
          <a:stretch>
            <a:fillRect/>
          </a:stretch>
        </p:blipFill>
        <p:spPr>
          <a:xfrm>
            <a:off x="2610200" y="4038600"/>
            <a:ext cx="6398449" cy="1975670"/>
          </a:xfrm>
          <a:prstGeom prst="rect">
            <a:avLst/>
          </a:prstGeom>
        </p:spPr>
      </p:pic>
    </p:spTree>
    <p:extLst>
      <p:ext uri="{BB962C8B-B14F-4D97-AF65-F5344CB8AC3E}">
        <p14:creationId xmlns:p14="http://schemas.microsoft.com/office/powerpoint/2010/main" val="165071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11</a:t>
            </a:fld>
            <a:endParaRPr lang="en-US" dirty="0"/>
          </a:p>
        </p:txBody>
      </p:sp>
      <p:sp>
        <p:nvSpPr>
          <p:cNvPr id="2" name="Title 1"/>
          <p:cNvSpPr>
            <a:spLocks noGrp="1"/>
          </p:cNvSpPr>
          <p:nvPr>
            <p:ph type="title"/>
          </p:nvPr>
        </p:nvSpPr>
        <p:spPr/>
        <p:txBody>
          <a:bodyPr/>
          <a:lstStyle/>
          <a:p>
            <a:r>
              <a:rPr lang="en-US"/>
              <a:t>Convolutional Layer</a:t>
            </a:r>
            <a:endParaRPr lang="en-US" dirty="0"/>
          </a:p>
        </p:txBody>
      </p:sp>
      <p:sp>
        <p:nvSpPr>
          <p:cNvPr id="3" name="Content Placeholder 2"/>
          <p:cNvSpPr>
            <a:spLocks noGrp="1"/>
          </p:cNvSpPr>
          <p:nvPr>
            <p:ph idx="1"/>
          </p:nvPr>
        </p:nvSpPr>
        <p:spPr>
          <a:xfrm>
            <a:off x="573952" y="1203159"/>
            <a:ext cx="10972800" cy="2208909"/>
          </a:xfrm>
        </p:spPr>
        <p:txBody>
          <a:bodyPr>
            <a:normAutofit fontScale="92500" lnSpcReduction="20000"/>
          </a:bodyPr>
          <a:lstStyle/>
          <a:p>
            <a:r>
              <a:rPr lang="en-US" dirty="0"/>
              <a:t>The convolution of the </a:t>
            </a:r>
            <a:r>
              <a:rPr lang="en-US" dirty="0">
                <a:solidFill>
                  <a:srgbClr val="FF0000"/>
                </a:solidFill>
              </a:rPr>
              <a:t>input (vector/matrix) </a:t>
            </a:r>
            <a:r>
              <a:rPr lang="en-US" dirty="0"/>
              <a:t>with weights (vector/matrix) results in a </a:t>
            </a:r>
            <a:r>
              <a:rPr lang="en-US" dirty="0">
                <a:solidFill>
                  <a:srgbClr val="FF0000"/>
                </a:solidFill>
              </a:rPr>
              <a:t>response vector/matrix</a:t>
            </a:r>
            <a:r>
              <a:rPr lang="en-US" dirty="0"/>
              <a:t>. </a:t>
            </a:r>
          </a:p>
          <a:p>
            <a:r>
              <a:rPr lang="en-US" dirty="0"/>
              <a:t>We can have </a:t>
            </a:r>
            <a:r>
              <a:rPr lang="en-US" u="sng" dirty="0"/>
              <a:t>multiple filters</a:t>
            </a:r>
            <a:r>
              <a:rPr lang="en-US" dirty="0"/>
              <a:t> in each convolutional layer, each producing an output.  </a:t>
            </a:r>
          </a:p>
          <a:p>
            <a:r>
              <a:rPr lang="en-US" dirty="0"/>
              <a:t>If it is an intermediate layer, it can have </a:t>
            </a:r>
            <a:r>
              <a:rPr lang="en-US" u="sng" dirty="0"/>
              <a:t>multiple inputs</a:t>
            </a:r>
            <a:r>
              <a:rPr lang="en-US" dirty="0"/>
              <a:t>! </a:t>
            </a:r>
          </a:p>
        </p:txBody>
      </p:sp>
      <p:sp>
        <p:nvSpPr>
          <p:cNvPr id="6" name="Parallelogram 5"/>
          <p:cNvSpPr/>
          <p:nvPr/>
        </p:nvSpPr>
        <p:spPr>
          <a:xfrm>
            <a:off x="3048000" y="3657600"/>
            <a:ext cx="1524000" cy="1066800"/>
          </a:xfrm>
          <a:prstGeom prst="parallelogram">
            <a:avLst>
              <a:gd name="adj" fmla="val 16429"/>
            </a:avLst>
          </a:prstGeom>
          <a:solidFill>
            <a:srgbClr val="72A4E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p:nvSpPr>
        <p:spPr>
          <a:xfrm>
            <a:off x="3200400" y="3886200"/>
            <a:ext cx="1524000" cy="1066800"/>
          </a:xfrm>
          <a:prstGeom prst="parallelogram">
            <a:avLst>
              <a:gd name="adj" fmla="val 16429"/>
            </a:avLst>
          </a:prstGeom>
          <a:solidFill>
            <a:srgbClr val="92D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86400" y="3810000"/>
            <a:ext cx="1905000" cy="762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dirty="0"/>
              <a:t>Convolutional Layer</a:t>
            </a:r>
          </a:p>
        </p:txBody>
      </p:sp>
      <p:sp>
        <p:nvSpPr>
          <p:cNvPr id="10" name="Right Arrow 9"/>
          <p:cNvSpPr/>
          <p:nvPr/>
        </p:nvSpPr>
        <p:spPr>
          <a:xfrm>
            <a:off x="4937760" y="402844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p:nvSpPr>
        <p:spPr>
          <a:xfrm>
            <a:off x="5714999" y="4724400"/>
            <a:ext cx="1219199" cy="685800"/>
          </a:xfrm>
          <a:prstGeom prst="parallelogram">
            <a:avLst>
              <a:gd name="adj" fmla="val 16429"/>
            </a:avLst>
          </a:prstGeom>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Filter</a:t>
            </a:r>
          </a:p>
        </p:txBody>
      </p:sp>
      <p:sp>
        <p:nvSpPr>
          <p:cNvPr id="13" name="Parallelogram 12"/>
          <p:cNvSpPr/>
          <p:nvPr/>
        </p:nvSpPr>
        <p:spPr>
          <a:xfrm>
            <a:off x="7848600" y="3733800"/>
            <a:ext cx="1524000" cy="1066800"/>
          </a:xfrm>
          <a:prstGeom prst="parallelogram">
            <a:avLst>
              <a:gd name="adj" fmla="val 16429"/>
            </a:avLst>
          </a:prstGeom>
          <a:solidFill>
            <a:schemeClr val="bg1"/>
          </a:solid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7391400" y="40386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p:nvSpPr>
        <p:spPr>
          <a:xfrm>
            <a:off x="5867400" y="4876800"/>
            <a:ext cx="1066800" cy="685800"/>
          </a:xfrm>
          <a:prstGeom prst="parallelogram">
            <a:avLst>
              <a:gd name="adj" fmla="val 16429"/>
            </a:avLst>
          </a:prstGeom>
          <a:solidFill>
            <a:schemeClr val="accent6">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Filter</a:t>
            </a:r>
          </a:p>
        </p:txBody>
      </p:sp>
      <p:sp>
        <p:nvSpPr>
          <p:cNvPr id="16" name="Parallelogram 15"/>
          <p:cNvSpPr/>
          <p:nvPr/>
        </p:nvSpPr>
        <p:spPr>
          <a:xfrm>
            <a:off x="6019800" y="5029200"/>
            <a:ext cx="1104899" cy="685800"/>
          </a:xfrm>
          <a:prstGeom prst="parallelogram">
            <a:avLst>
              <a:gd name="adj" fmla="val 16429"/>
            </a:avLst>
          </a:prstGeom>
          <a:solidFill>
            <a:schemeClr val="accent6">
              <a:lumMod val="60000"/>
              <a:lumOff val="4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Filter</a:t>
            </a:r>
          </a:p>
        </p:txBody>
      </p:sp>
      <p:sp>
        <p:nvSpPr>
          <p:cNvPr id="17" name="Parallelogram 16"/>
          <p:cNvSpPr/>
          <p:nvPr/>
        </p:nvSpPr>
        <p:spPr>
          <a:xfrm>
            <a:off x="6172199" y="5181600"/>
            <a:ext cx="1104900" cy="685800"/>
          </a:xfrm>
          <a:prstGeom prst="parallelogram">
            <a:avLst>
              <a:gd name="adj" fmla="val 16429"/>
            </a:avLst>
          </a:prstGeom>
          <a:solidFill>
            <a:srgbClr val="FFC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Filter</a:t>
            </a:r>
          </a:p>
        </p:txBody>
      </p:sp>
      <p:sp>
        <p:nvSpPr>
          <p:cNvPr id="18" name="Parallelogram 17"/>
          <p:cNvSpPr/>
          <p:nvPr/>
        </p:nvSpPr>
        <p:spPr>
          <a:xfrm>
            <a:off x="8001000" y="3886200"/>
            <a:ext cx="1524000" cy="1066800"/>
          </a:xfrm>
          <a:prstGeom prst="parallelogram">
            <a:avLst>
              <a:gd name="adj" fmla="val 16429"/>
            </a:avLst>
          </a:prstGeom>
          <a:solidFill>
            <a:schemeClr val="bg2"/>
          </a:solidFill>
          <a:ln w="571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p:nvSpPr>
        <p:spPr>
          <a:xfrm>
            <a:off x="8153400" y="4038600"/>
            <a:ext cx="1524000" cy="1066800"/>
          </a:xfrm>
          <a:prstGeom prst="parallelogram">
            <a:avLst>
              <a:gd name="adj" fmla="val 16429"/>
            </a:avLst>
          </a:prstGeom>
          <a:solidFill>
            <a:schemeClr val="bg2"/>
          </a:solid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p:cNvSpPr/>
          <p:nvPr/>
        </p:nvSpPr>
        <p:spPr>
          <a:xfrm>
            <a:off x="8305800" y="4191000"/>
            <a:ext cx="1524000" cy="1066800"/>
          </a:xfrm>
          <a:prstGeom prst="parallelogram">
            <a:avLst>
              <a:gd name="adj" fmla="val 16429"/>
            </a:avLst>
          </a:prstGeom>
          <a:solidFill>
            <a:schemeClr val="bg2"/>
          </a:solidFill>
          <a:ln w="571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p:nvSpPr>
        <p:spPr>
          <a:xfrm>
            <a:off x="8458200" y="4343400"/>
            <a:ext cx="1524000" cy="1066800"/>
          </a:xfrm>
          <a:prstGeom prst="parallelogram">
            <a:avLst>
              <a:gd name="adj" fmla="val 16429"/>
            </a:avLst>
          </a:prstGeom>
          <a:solidFill>
            <a:schemeClr val="bg1"/>
          </a:solidFill>
          <a:ln w="57150">
            <a:solidFill>
              <a:srgbClr val="BBF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p:nvSpPr>
        <p:spPr>
          <a:xfrm>
            <a:off x="8610600" y="4495800"/>
            <a:ext cx="1524000" cy="1066800"/>
          </a:xfrm>
          <a:prstGeom prst="parallelogram">
            <a:avLst>
              <a:gd name="adj" fmla="val 16429"/>
            </a:avLst>
          </a:prstGeom>
          <a:solidFill>
            <a:schemeClr val="bg2"/>
          </a:solidFill>
          <a:ln w="57150">
            <a:solidFill>
              <a:srgbClr val="7AF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p:nvSpPr>
        <p:spPr>
          <a:xfrm>
            <a:off x="8763000" y="4648200"/>
            <a:ext cx="1524000" cy="1066800"/>
          </a:xfrm>
          <a:prstGeom prst="parallelogram">
            <a:avLst>
              <a:gd name="adj" fmla="val 16429"/>
            </a:avLst>
          </a:prstGeom>
          <a:solidFill>
            <a:schemeClr val="bg2"/>
          </a:solidFill>
          <a:ln w="57150">
            <a:solidFill>
              <a:srgbClr val="3A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p:cNvSpPr/>
          <p:nvPr/>
        </p:nvSpPr>
        <p:spPr>
          <a:xfrm>
            <a:off x="8915400" y="4800600"/>
            <a:ext cx="1524000" cy="1066800"/>
          </a:xfrm>
          <a:prstGeom prst="parallelogram">
            <a:avLst>
              <a:gd name="adj" fmla="val 16429"/>
            </a:avLst>
          </a:prstGeom>
          <a:solidFill>
            <a:schemeClr val="bg2"/>
          </a:solidFill>
          <a:ln w="57150">
            <a:solidFill>
              <a:srgbClr val="258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752600" y="5257801"/>
            <a:ext cx="2057400" cy="800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One can add nonlinearity at the output of convolutional layer</a:t>
            </a:r>
          </a:p>
        </p:txBody>
      </p:sp>
    </p:spTree>
    <p:extLst>
      <p:ext uri="{BB962C8B-B14F-4D97-AF65-F5344CB8AC3E}">
        <p14:creationId xmlns:p14="http://schemas.microsoft.com/office/powerpoint/2010/main" val="92479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6" grpId="0" animBg="1"/>
      <p:bldP spid="17" grpId="0" animBg="1"/>
      <p:bldP spid="18" grpId="0" animBg="1"/>
      <p:bldP spid="19" grpId="0" animBg="1"/>
      <p:bldP spid="20" grpId="0" animBg="1"/>
      <p:bldP spid="25" grpId="0" animBg="1"/>
      <p:bldP spid="26" grpId="0" animBg="1"/>
      <p:bldP spid="27" grpId="0" animBg="1"/>
      <p:bldP spid="2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State Example</a:t>
            </a:r>
          </a:p>
        </p:txBody>
      </p:sp>
      <p:sp>
        <p:nvSpPr>
          <p:cNvPr id="3" name="Content Placeholder 2"/>
          <p:cNvSpPr>
            <a:spLocks noGrp="1"/>
          </p:cNvSpPr>
          <p:nvPr>
            <p:ph idx="1"/>
          </p:nvPr>
        </p:nvSpPr>
        <p:spPr/>
        <p:txBody>
          <a:bodyPr/>
          <a:lstStyle/>
          <a:p>
            <a:r>
              <a:rPr lang="en-US" dirty="0"/>
              <a:t>Want to remember person &amp; number of a subject noun so that it can be checked to agree with the person &amp; number of verb when it is eventually encountered.</a:t>
            </a:r>
            <a:endParaRPr lang="en-US" dirty="0">
              <a:solidFill>
                <a:srgbClr val="000000"/>
              </a:solidFill>
              <a:latin typeface="Times New Roman"/>
            </a:endParaRPr>
          </a:p>
          <a:p>
            <a:r>
              <a:rPr lang="en-US" dirty="0">
                <a:solidFill>
                  <a:srgbClr val="000000"/>
                </a:solidFill>
                <a:latin typeface="Times New Roman"/>
              </a:rPr>
              <a:t>Forget gate will remove existing information of a prior subject when a new one is encountered.</a:t>
            </a:r>
          </a:p>
          <a:p>
            <a:r>
              <a:rPr lang="en-US" dirty="0">
                <a:solidFill>
                  <a:srgbClr val="000000"/>
                </a:solidFill>
                <a:latin typeface="Times New Roman"/>
              </a:rPr>
              <a:t>Input gate "adds" in the information for the new subject.</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110</a:t>
            </a:fld>
            <a:endParaRPr lang="en-US">
              <a:latin typeface="+mn-lt"/>
            </a:endParaRPr>
          </a:p>
        </p:txBody>
      </p:sp>
    </p:spTree>
    <p:extLst>
      <p:ext uri="{BB962C8B-B14F-4D97-AF65-F5344CB8AC3E}">
        <p14:creationId xmlns:p14="http://schemas.microsoft.com/office/powerpoint/2010/main" val="37474501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Forget Gate</a:t>
            </a:r>
          </a:p>
        </p:txBody>
      </p:sp>
      <p:sp>
        <p:nvSpPr>
          <p:cNvPr id="3" name="Content Placeholder 2"/>
          <p:cNvSpPr>
            <a:spLocks noGrp="1"/>
          </p:cNvSpPr>
          <p:nvPr>
            <p:ph idx="1"/>
          </p:nvPr>
        </p:nvSpPr>
        <p:spPr>
          <a:xfrm>
            <a:off x="2209800" y="1371600"/>
            <a:ext cx="7772400" cy="1682970"/>
          </a:xfrm>
        </p:spPr>
        <p:txBody>
          <a:bodyPr>
            <a:normAutofit fontScale="70000" lnSpcReduction="20000"/>
          </a:bodyPr>
          <a:lstStyle/>
          <a:p>
            <a:r>
              <a:rPr lang="en-US" dirty="0"/>
              <a:t>Forget gate computes a 0-1 value using a logistic sigmoid output function from the input, </a:t>
            </a:r>
            <a:r>
              <a:rPr lang="en-US" i="1" dirty="0" err="1"/>
              <a:t>x</a:t>
            </a:r>
            <a:r>
              <a:rPr lang="en-US" i="1" baseline="-25000" dirty="0" err="1"/>
              <a:t>t</a:t>
            </a:r>
            <a:r>
              <a:rPr lang="en-US" dirty="0"/>
              <a:t>, and the current hidden state, </a:t>
            </a:r>
            <a:r>
              <a:rPr lang="en-US" i="1" dirty="0"/>
              <a:t>h</a:t>
            </a:r>
            <a:r>
              <a:rPr lang="en-US" i="1" baseline="-25000" dirty="0"/>
              <a:t>t</a:t>
            </a:r>
            <a:r>
              <a:rPr lang="en-US" dirty="0"/>
              <a:t>:</a:t>
            </a:r>
          </a:p>
          <a:p>
            <a:r>
              <a:rPr lang="en-US" dirty="0">
                <a:solidFill>
                  <a:srgbClr val="000000"/>
                </a:solidFill>
                <a:latin typeface="Times New Roman"/>
              </a:rPr>
              <a:t>Multiplicatively combined with cell state, "forgetting" information where the gate outputs something close to 0.</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111</a:t>
            </a:fld>
            <a:endParaRPr lang="en-US">
              <a:latin typeface="+mn-lt"/>
            </a:endParaRPr>
          </a:p>
        </p:txBody>
      </p:sp>
      <p:pic>
        <p:nvPicPr>
          <p:cNvPr id="5" name="Picture 4"/>
          <p:cNvPicPr>
            <a:picLocks noChangeAspect="1"/>
          </p:cNvPicPr>
          <p:nvPr/>
        </p:nvPicPr>
        <p:blipFill>
          <a:blip r:embed="rId3" cstate="print"/>
          <a:stretch>
            <a:fillRect/>
          </a:stretch>
        </p:blipFill>
        <p:spPr>
          <a:xfrm>
            <a:off x="2856869" y="4438651"/>
            <a:ext cx="7343611" cy="2268029"/>
          </a:xfrm>
          <a:prstGeom prst="rect">
            <a:avLst/>
          </a:prstGeom>
        </p:spPr>
      </p:pic>
    </p:spTree>
    <p:extLst>
      <p:ext uri="{BB962C8B-B14F-4D97-AF65-F5344CB8AC3E}">
        <p14:creationId xmlns:p14="http://schemas.microsoft.com/office/powerpoint/2010/main" val="427750673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Hyperbolic Tangent Units</a:t>
            </a:r>
            <a:endParaRPr lang="en-US" dirty="0">
              <a:solidFill>
                <a:srgbClr val="3333FF"/>
              </a:solidFill>
              <a:latin typeface="Times New Roman"/>
            </a:endParaRPr>
          </a:p>
        </p:txBody>
      </p:sp>
      <p:sp>
        <p:nvSpPr>
          <p:cNvPr id="3" name="Content Placeholder 2"/>
          <p:cNvSpPr>
            <a:spLocks noGrp="1"/>
          </p:cNvSpPr>
          <p:nvPr>
            <p:ph idx="1"/>
          </p:nvPr>
        </p:nvSpPr>
        <p:spPr>
          <a:xfrm>
            <a:off x="2209800" y="1371601"/>
            <a:ext cx="7772400" cy="2740419"/>
          </a:xfrm>
        </p:spPr>
        <p:txBody>
          <a:bodyPr/>
          <a:lstStyle/>
          <a:p>
            <a:r>
              <a:rPr lang="en-US" dirty="0"/>
              <a:t>Tanh can be used as an alternative nonlinear function to the sigmoid logistic (0-1) output function.</a:t>
            </a:r>
            <a:endParaRPr lang="en-US" dirty="0">
              <a:solidFill>
                <a:srgbClr val="000000"/>
              </a:solidFill>
              <a:latin typeface="Times New Roman"/>
            </a:endParaRPr>
          </a:p>
          <a:p>
            <a:r>
              <a:rPr lang="en-US" dirty="0"/>
              <a:t>Used to produce </a:t>
            </a:r>
            <a:r>
              <a:rPr lang="en-US" dirty="0" err="1"/>
              <a:t>thresholded</a:t>
            </a:r>
            <a:r>
              <a:rPr lang="en-US" dirty="0"/>
              <a:t> output between –1 and 1.</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112</a:t>
            </a:fld>
            <a:endParaRPr lang="en-US">
              <a:latin typeface="+mn-lt"/>
            </a:endParaRPr>
          </a:p>
        </p:txBody>
      </p:sp>
      <p:pic>
        <p:nvPicPr>
          <p:cNvPr id="5" name="Picture 4" descr="TanhReal"/>
          <p:cNvPicPr>
            <a:picLocks noChangeAspect="1"/>
          </p:cNvPicPr>
          <p:nvPr/>
        </p:nvPicPr>
        <p:blipFill>
          <a:blip r:embed="rId3" cstate="print"/>
          <a:stretch>
            <a:fillRect/>
          </a:stretch>
        </p:blipFill>
        <p:spPr>
          <a:xfrm>
            <a:off x="3971925" y="4000500"/>
            <a:ext cx="3853878" cy="2495998"/>
          </a:xfrm>
          <a:prstGeom prst="rect">
            <a:avLst/>
          </a:prstGeom>
        </p:spPr>
      </p:pic>
    </p:spTree>
    <p:extLst>
      <p:ext uri="{BB962C8B-B14F-4D97-AF65-F5344CB8AC3E}">
        <p14:creationId xmlns:p14="http://schemas.microsoft.com/office/powerpoint/2010/main" val="4033701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 Gate</a:t>
            </a:r>
          </a:p>
        </p:txBody>
      </p:sp>
      <p:sp>
        <p:nvSpPr>
          <p:cNvPr id="3" name="Content Placeholder 2"/>
          <p:cNvSpPr>
            <a:spLocks noGrp="1"/>
          </p:cNvSpPr>
          <p:nvPr>
            <p:ph idx="1"/>
          </p:nvPr>
        </p:nvSpPr>
        <p:spPr>
          <a:xfrm>
            <a:off x="2209800" y="1371600"/>
            <a:ext cx="7631362" cy="2298700"/>
          </a:xfrm>
        </p:spPr>
        <p:txBody>
          <a:bodyPr>
            <a:normAutofit fontScale="92500"/>
          </a:bodyPr>
          <a:lstStyle/>
          <a:p>
            <a:r>
              <a:rPr lang="en-US" sz="2800" dirty="0"/>
              <a:t>First, determine which entries in the cell state to update by computing 0-1 sigmoid output.</a:t>
            </a:r>
          </a:p>
          <a:p>
            <a:r>
              <a:rPr lang="en-US" sz="2800" dirty="0">
                <a:solidFill>
                  <a:srgbClr val="000000"/>
                </a:solidFill>
                <a:latin typeface="Times New Roman"/>
              </a:rPr>
              <a:t>Then determine what amount to add/subtract from these entries by computing a tanh output (valued –1 to 1) function of the input and hidden state.</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113</a:t>
            </a:fld>
            <a:endParaRPr lang="en-US">
              <a:latin typeface="+mn-lt"/>
            </a:endParaRPr>
          </a:p>
        </p:txBody>
      </p:sp>
      <p:pic>
        <p:nvPicPr>
          <p:cNvPr id="5" name="Picture 4"/>
          <p:cNvPicPr>
            <a:picLocks noChangeAspect="1"/>
          </p:cNvPicPr>
          <p:nvPr/>
        </p:nvPicPr>
        <p:blipFill>
          <a:blip r:embed="rId3" cstate="print"/>
          <a:stretch>
            <a:fillRect/>
          </a:stretch>
        </p:blipFill>
        <p:spPr>
          <a:xfrm>
            <a:off x="2648311" y="3952875"/>
            <a:ext cx="7140922" cy="2204784"/>
          </a:xfrm>
          <a:prstGeom prst="rect">
            <a:avLst/>
          </a:prstGeom>
        </p:spPr>
      </p:pic>
    </p:spTree>
    <p:extLst>
      <p:ext uri="{BB962C8B-B14F-4D97-AF65-F5344CB8AC3E}">
        <p14:creationId xmlns:p14="http://schemas.microsoft.com/office/powerpoint/2010/main" val="4110187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Updating the Cell State</a:t>
            </a:r>
          </a:p>
        </p:txBody>
      </p:sp>
      <p:sp>
        <p:nvSpPr>
          <p:cNvPr id="3" name="Content Placeholder 2"/>
          <p:cNvSpPr>
            <a:spLocks noGrp="1"/>
          </p:cNvSpPr>
          <p:nvPr>
            <p:ph idx="1"/>
          </p:nvPr>
        </p:nvSpPr>
        <p:spPr>
          <a:xfrm>
            <a:off x="2209800" y="1371601"/>
            <a:ext cx="7772400" cy="2035453"/>
          </a:xfrm>
        </p:spPr>
        <p:txBody>
          <a:bodyPr/>
          <a:lstStyle/>
          <a:p>
            <a:r>
              <a:rPr lang="en-US" dirty="0"/>
              <a:t>Cell state is updated by using component-wise vector multiply to "forget" and vector addition to "input" new information.</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114</a:t>
            </a:fld>
            <a:endParaRPr lang="en-US">
              <a:latin typeface="+mn-lt"/>
            </a:endParaRPr>
          </a:p>
        </p:txBody>
      </p:sp>
      <p:pic>
        <p:nvPicPr>
          <p:cNvPr id="5" name="Picture 4"/>
          <p:cNvPicPr>
            <a:picLocks noChangeAspect="1"/>
          </p:cNvPicPr>
          <p:nvPr/>
        </p:nvPicPr>
        <p:blipFill>
          <a:blip r:embed="rId3" cstate="print"/>
          <a:stretch>
            <a:fillRect/>
          </a:stretch>
        </p:blipFill>
        <p:spPr>
          <a:xfrm>
            <a:off x="3028951" y="3124200"/>
            <a:ext cx="7740611" cy="2389838"/>
          </a:xfrm>
          <a:prstGeom prst="rect">
            <a:avLst/>
          </a:prstGeom>
        </p:spPr>
      </p:pic>
    </p:spTree>
    <p:extLst>
      <p:ext uri="{BB962C8B-B14F-4D97-AF65-F5344CB8AC3E}">
        <p14:creationId xmlns:p14="http://schemas.microsoft.com/office/powerpoint/2010/main" val="11159807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Output Gate</a:t>
            </a:r>
          </a:p>
        </p:txBody>
      </p:sp>
      <p:sp>
        <p:nvSpPr>
          <p:cNvPr id="3" name="Content Placeholder 2"/>
          <p:cNvSpPr>
            <a:spLocks noGrp="1"/>
          </p:cNvSpPr>
          <p:nvPr>
            <p:ph idx="1"/>
          </p:nvPr>
        </p:nvSpPr>
        <p:spPr>
          <a:xfrm>
            <a:off x="2209800" y="1371601"/>
            <a:ext cx="7772400" cy="2731607"/>
          </a:xfrm>
        </p:spPr>
        <p:txBody>
          <a:bodyPr>
            <a:normAutofit lnSpcReduction="10000"/>
          </a:bodyPr>
          <a:lstStyle/>
          <a:p>
            <a:r>
              <a:rPr lang="en-US" sz="2800" dirty="0"/>
              <a:t>Hidden state is updated based on a "filtered" version of the cell state, scaled to –1 to 1 using tanh.</a:t>
            </a:r>
          </a:p>
          <a:p>
            <a:r>
              <a:rPr lang="en-US" sz="2800" dirty="0"/>
              <a:t>Output gate computes a sigmoid function of the input and current hidden state to determine which elements of the cell state to "output".</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115</a:t>
            </a:fld>
            <a:endParaRPr lang="en-US">
              <a:latin typeface="+mn-lt"/>
            </a:endParaRPr>
          </a:p>
        </p:txBody>
      </p:sp>
      <p:pic>
        <p:nvPicPr>
          <p:cNvPr id="5" name="Picture 4"/>
          <p:cNvPicPr>
            <a:picLocks noChangeAspect="1"/>
          </p:cNvPicPr>
          <p:nvPr/>
        </p:nvPicPr>
        <p:blipFill>
          <a:blip r:embed="rId3" cstate="print"/>
          <a:stretch>
            <a:fillRect/>
          </a:stretch>
        </p:blipFill>
        <p:spPr>
          <a:xfrm>
            <a:off x="2743201" y="4191001"/>
            <a:ext cx="6898489" cy="2129645"/>
          </a:xfrm>
          <a:prstGeom prst="rect">
            <a:avLst/>
          </a:prstGeom>
        </p:spPr>
      </p:pic>
    </p:spTree>
    <p:extLst>
      <p:ext uri="{BB962C8B-B14F-4D97-AF65-F5344CB8AC3E}">
        <p14:creationId xmlns:p14="http://schemas.microsoft.com/office/powerpoint/2010/main" val="30794170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Overall Network Architecture</a:t>
            </a:r>
          </a:p>
        </p:txBody>
      </p:sp>
      <p:sp>
        <p:nvSpPr>
          <p:cNvPr id="3" name="Content Placeholder 2"/>
          <p:cNvSpPr>
            <a:spLocks noGrp="1"/>
          </p:cNvSpPr>
          <p:nvPr>
            <p:ph idx="1"/>
          </p:nvPr>
        </p:nvSpPr>
        <p:spPr>
          <a:xfrm>
            <a:off x="263352" y="932661"/>
            <a:ext cx="7772400" cy="1695635"/>
          </a:xfrm>
        </p:spPr>
        <p:txBody>
          <a:bodyPr/>
          <a:lstStyle/>
          <a:p>
            <a:r>
              <a:rPr lang="en-US" dirty="0"/>
              <a:t>Single or multilayer networks can compute LSTM inputs from problem inputs and problem outputs from LSTM outputs.</a:t>
            </a:r>
          </a:p>
        </p:txBody>
      </p:sp>
      <p:sp>
        <p:nvSpPr>
          <p:cNvPr id="4" name="Slide Number Placeholder 3"/>
          <p:cNvSpPr>
            <a:spLocks noGrp="1"/>
          </p:cNvSpPr>
          <p:nvPr>
            <p:ph type="sldNum" sz="quarter" idx="11"/>
          </p:nvPr>
        </p:nvSpPr>
        <p:spPr bwMode="auto">
          <a:xfrm>
            <a:off x="10019876"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116</a:t>
            </a:fld>
            <a:endParaRPr lang="en-US" dirty="0">
              <a:latin typeface="+mn-lt"/>
            </a:endParaRPr>
          </a:p>
        </p:txBody>
      </p:sp>
      <p:pic>
        <p:nvPicPr>
          <p:cNvPr id="5" name="Content Placeholder 4" descr="A LSTM neural network."/>
          <p:cNvPicPr>
            <a:picLocks noChangeAspect="1"/>
          </p:cNvPicPr>
          <p:nvPr/>
        </p:nvPicPr>
        <p:blipFill>
          <a:blip r:embed="rId2" cstate="print"/>
          <a:stretch>
            <a:fillRect/>
          </a:stretch>
        </p:blipFill>
        <p:spPr bwMode="auto">
          <a:xfrm>
            <a:off x="3712346" y="3508308"/>
            <a:ext cx="4182291" cy="1571403"/>
          </a:xfrm>
          <a:prstGeom prst="rect">
            <a:avLst/>
          </a:prstGeom>
          <a:noFill/>
          <a:ln w="9525">
            <a:noFill/>
            <a:miter lim="800000"/>
            <a:headEnd/>
            <a:tailEnd/>
          </a:ln>
          <a:effectLst/>
        </p:spPr>
      </p:pic>
      <p:sp>
        <p:nvSpPr>
          <p:cNvPr id="6" name="Rectangle 5"/>
          <p:cNvSpPr/>
          <p:nvPr/>
        </p:nvSpPr>
        <p:spPr bwMode="auto">
          <a:xfrm>
            <a:off x="7365784" y="3021649"/>
            <a:ext cx="181822" cy="402291"/>
          </a:xfrm>
          <a:prstGeom prst="rect">
            <a:avLst/>
          </a:prstGeom>
          <a:solidFill>
            <a:schemeClr val="bg1"/>
          </a:solidFill>
          <a:ln w="12700"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dirty="0">
              <a:latin typeface="Times New Roman" pitchFamily="18" charset="0"/>
            </a:endParaRPr>
          </a:p>
        </p:txBody>
      </p:sp>
      <p:sp>
        <p:nvSpPr>
          <p:cNvPr id="7" name="Rectangle 6"/>
          <p:cNvSpPr/>
          <p:nvPr/>
        </p:nvSpPr>
        <p:spPr bwMode="auto">
          <a:xfrm>
            <a:off x="3847773" y="3102951"/>
            <a:ext cx="181822" cy="402291"/>
          </a:xfrm>
          <a:prstGeom prst="rect">
            <a:avLst/>
          </a:prstGeom>
          <a:solidFill>
            <a:schemeClr val="bg1"/>
          </a:solidFill>
          <a:ln w="12700" cap="flat" cmpd="sng" algn="ctr">
            <a:no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dirty="0">
              <a:latin typeface="Times New Roman" pitchFamily="18" charset="0"/>
            </a:endParaRPr>
          </a:p>
        </p:txBody>
      </p:sp>
      <p:sp>
        <p:nvSpPr>
          <p:cNvPr id="10" name="Rectangle 9"/>
          <p:cNvSpPr/>
          <p:nvPr/>
        </p:nvSpPr>
        <p:spPr bwMode="auto">
          <a:xfrm>
            <a:off x="5017471" y="5346690"/>
            <a:ext cx="366246" cy="37151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dirty="0">
              <a:latin typeface="Times New Roman" pitchFamily="18" charset="0"/>
            </a:endParaRPr>
          </a:p>
        </p:txBody>
      </p:sp>
      <p:sp>
        <p:nvSpPr>
          <p:cNvPr id="12" name="TextBox 11"/>
          <p:cNvSpPr txBox="1"/>
          <p:nvPr/>
        </p:nvSpPr>
        <p:spPr>
          <a:xfrm>
            <a:off x="6769778" y="5504303"/>
            <a:ext cx="326624" cy="256480"/>
          </a:xfrm>
          <a:prstGeom prst="rect">
            <a:avLst/>
          </a:prstGeom>
          <a:noFill/>
        </p:spPr>
        <p:txBody>
          <a:bodyPr wrap="square" rtlCol="0">
            <a:spAutoFit/>
          </a:bodyPr>
          <a:lstStyle/>
          <a:p>
            <a:endParaRPr lang="en-US" sz="1600" baseline="-25000" dirty="0"/>
          </a:p>
        </p:txBody>
      </p:sp>
      <p:grpSp>
        <p:nvGrpSpPr>
          <p:cNvPr id="14" name="Group 13"/>
          <p:cNvGrpSpPr/>
          <p:nvPr/>
        </p:nvGrpSpPr>
        <p:grpSpPr>
          <a:xfrm>
            <a:off x="5041736" y="5778212"/>
            <a:ext cx="317716" cy="651451"/>
            <a:chOff x="3517736" y="6229290"/>
            <a:chExt cx="317716" cy="651451"/>
          </a:xfrm>
        </p:grpSpPr>
        <p:sp>
          <p:nvSpPr>
            <p:cNvPr id="11" name="Oval 10"/>
            <p:cNvSpPr/>
            <p:nvPr/>
          </p:nvSpPr>
          <p:spPr bwMode="auto">
            <a:xfrm>
              <a:off x="3517736" y="6315044"/>
              <a:ext cx="277468" cy="565697"/>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3" name="Rectangle 12"/>
            <p:cNvSpPr/>
            <p:nvPr/>
          </p:nvSpPr>
          <p:spPr>
            <a:xfrm>
              <a:off x="3517736" y="6229290"/>
              <a:ext cx="317716" cy="369332"/>
            </a:xfrm>
            <a:prstGeom prst="rect">
              <a:avLst/>
            </a:prstGeom>
          </p:spPr>
          <p:txBody>
            <a:bodyPr wrap="square">
              <a:spAutoFit/>
            </a:bodyPr>
            <a:lstStyle/>
            <a:p>
              <a:r>
                <a:rPr lang="en-US" dirty="0"/>
                <a:t>I</a:t>
              </a:r>
              <a:r>
                <a:rPr lang="en-US" baseline="-25000" dirty="0"/>
                <a:t>t</a:t>
              </a:r>
            </a:p>
          </p:txBody>
        </p:sp>
      </p:grpSp>
      <p:sp>
        <p:nvSpPr>
          <p:cNvPr id="16" name="Oval 15"/>
          <p:cNvSpPr/>
          <p:nvPr/>
        </p:nvSpPr>
        <p:spPr bwMode="auto">
          <a:xfrm>
            <a:off x="6078246" y="2597291"/>
            <a:ext cx="277468" cy="565697"/>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7" name="Rectangle 16"/>
          <p:cNvSpPr/>
          <p:nvPr/>
        </p:nvSpPr>
        <p:spPr>
          <a:xfrm>
            <a:off x="6002755" y="2522213"/>
            <a:ext cx="437098" cy="369332"/>
          </a:xfrm>
          <a:prstGeom prst="rect">
            <a:avLst/>
          </a:prstGeom>
        </p:spPr>
        <p:txBody>
          <a:bodyPr wrap="square">
            <a:spAutoFit/>
          </a:bodyPr>
          <a:lstStyle/>
          <a:p>
            <a:r>
              <a:rPr lang="en-US" dirty="0" err="1"/>
              <a:t>O</a:t>
            </a:r>
            <a:r>
              <a:rPr lang="en-US" baseline="-25000" dirty="0" err="1"/>
              <a:t>t</a:t>
            </a:r>
            <a:endParaRPr lang="en-US" baseline="-25000" dirty="0"/>
          </a:p>
        </p:txBody>
      </p:sp>
      <p:sp>
        <p:nvSpPr>
          <p:cNvPr id="18" name="Rectangle 17"/>
          <p:cNvSpPr/>
          <p:nvPr/>
        </p:nvSpPr>
        <p:spPr bwMode="auto">
          <a:xfrm>
            <a:off x="6053981" y="3076451"/>
            <a:ext cx="366246" cy="371513"/>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dirty="0">
              <a:latin typeface="Times New Roman" pitchFamily="18" charset="0"/>
            </a:endParaRPr>
          </a:p>
        </p:txBody>
      </p:sp>
      <p:cxnSp>
        <p:nvCxnSpPr>
          <p:cNvPr id="20" name="Straight Arrow Connector 19"/>
          <p:cNvCxnSpPr>
            <a:cxnSpLocks/>
            <a:stCxn id="13" idx="0"/>
            <a:endCxn id="10" idx="2"/>
          </p:cNvCxnSpPr>
          <p:nvPr/>
        </p:nvCxnSpPr>
        <p:spPr bwMode="auto">
          <a:xfrm flipV="1">
            <a:off x="5200594" y="5718203"/>
            <a:ext cx="0" cy="60009"/>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2" name="Straight Arrow Connector 21"/>
          <p:cNvCxnSpPr>
            <a:cxnSpLocks/>
          </p:cNvCxnSpPr>
          <p:nvPr/>
        </p:nvCxnSpPr>
        <p:spPr bwMode="auto">
          <a:xfrm flipV="1">
            <a:off x="5200944" y="5108590"/>
            <a:ext cx="0" cy="1812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4" name="Straight Arrow Connector 23"/>
          <p:cNvCxnSpPr>
            <a:cxnSpLocks/>
          </p:cNvCxnSpPr>
          <p:nvPr/>
        </p:nvCxnSpPr>
        <p:spPr bwMode="auto">
          <a:xfrm flipV="1">
            <a:off x="6228926" y="2873915"/>
            <a:ext cx="0" cy="1812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26" name="Straight Arrow Connector 25"/>
          <p:cNvCxnSpPr>
            <a:cxnSpLocks/>
          </p:cNvCxnSpPr>
          <p:nvPr/>
        </p:nvCxnSpPr>
        <p:spPr bwMode="auto">
          <a:xfrm flipV="1">
            <a:off x="6221289" y="3327081"/>
            <a:ext cx="0" cy="181226"/>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27" name="TextBox 26"/>
          <p:cNvSpPr txBox="1"/>
          <p:nvPr/>
        </p:nvSpPr>
        <p:spPr>
          <a:xfrm>
            <a:off x="5388613" y="5802222"/>
            <a:ext cx="3266535" cy="369332"/>
          </a:xfrm>
          <a:prstGeom prst="rect">
            <a:avLst/>
          </a:prstGeom>
          <a:noFill/>
        </p:spPr>
        <p:txBody>
          <a:bodyPr wrap="none" rtlCol="0">
            <a:spAutoFit/>
          </a:bodyPr>
          <a:lstStyle/>
          <a:p>
            <a:r>
              <a:rPr lang="en-US" dirty="0"/>
              <a:t>e.g. a word as a “one hot” vector</a:t>
            </a:r>
          </a:p>
        </p:txBody>
      </p:sp>
      <p:sp>
        <p:nvSpPr>
          <p:cNvPr id="28" name="TextBox 27"/>
          <p:cNvSpPr txBox="1"/>
          <p:nvPr/>
        </p:nvSpPr>
        <p:spPr>
          <a:xfrm>
            <a:off x="5615613" y="4740208"/>
            <a:ext cx="3058851" cy="646331"/>
          </a:xfrm>
          <a:prstGeom prst="rect">
            <a:avLst/>
          </a:prstGeom>
          <a:noFill/>
        </p:spPr>
        <p:txBody>
          <a:bodyPr wrap="none" rtlCol="0">
            <a:spAutoFit/>
          </a:bodyPr>
          <a:lstStyle/>
          <a:p>
            <a:pPr algn="l"/>
            <a:r>
              <a:rPr lang="en-US" dirty="0"/>
              <a:t>e.g. a word “embedding” with </a:t>
            </a:r>
          </a:p>
          <a:p>
            <a:pPr algn="l"/>
            <a:r>
              <a:rPr lang="en-US" dirty="0"/>
              <a:t>reduced dimensionality</a:t>
            </a:r>
          </a:p>
        </p:txBody>
      </p:sp>
      <p:sp>
        <p:nvSpPr>
          <p:cNvPr id="29" name="TextBox 28"/>
          <p:cNvSpPr txBox="1"/>
          <p:nvPr/>
        </p:nvSpPr>
        <p:spPr>
          <a:xfrm>
            <a:off x="6395963" y="2492896"/>
            <a:ext cx="3506216" cy="369332"/>
          </a:xfrm>
          <a:prstGeom prst="rect">
            <a:avLst/>
          </a:prstGeom>
          <a:noFill/>
        </p:spPr>
        <p:txBody>
          <a:bodyPr wrap="none" rtlCol="0">
            <a:spAutoFit/>
          </a:bodyPr>
          <a:lstStyle/>
          <a:p>
            <a:r>
              <a:rPr lang="en-US" dirty="0"/>
              <a:t>e.g. a POS tag as a “one hot” vector</a:t>
            </a:r>
          </a:p>
        </p:txBody>
      </p:sp>
    </p:spTree>
    <p:extLst>
      <p:ext uri="{BB962C8B-B14F-4D97-AF65-F5344CB8AC3E}">
        <p14:creationId xmlns:p14="http://schemas.microsoft.com/office/powerpoint/2010/main" val="7034122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LSTM Training</a:t>
            </a:r>
          </a:p>
        </p:txBody>
      </p:sp>
      <p:sp>
        <p:nvSpPr>
          <p:cNvPr id="3" name="Content Placeholder 2"/>
          <p:cNvSpPr>
            <a:spLocks noGrp="1"/>
          </p:cNvSpPr>
          <p:nvPr>
            <p:ph idx="1"/>
          </p:nvPr>
        </p:nvSpPr>
        <p:spPr>
          <a:xfrm>
            <a:off x="695400" y="1196752"/>
            <a:ext cx="10657184" cy="4687888"/>
          </a:xfrm>
        </p:spPr>
        <p:txBody>
          <a:bodyPr>
            <a:normAutofit/>
          </a:bodyPr>
          <a:lstStyle/>
          <a:p>
            <a:r>
              <a:rPr lang="en-US" dirty="0"/>
              <a:t>Trainable with backprop derivatives such as:</a:t>
            </a:r>
            <a:endParaRPr lang="en-US" dirty="0">
              <a:solidFill>
                <a:srgbClr val="000000"/>
              </a:solidFill>
              <a:latin typeface="Times New Roman"/>
            </a:endParaRPr>
          </a:p>
          <a:p>
            <a:pPr lvl="1"/>
            <a:r>
              <a:rPr lang="en-US" dirty="0">
                <a:solidFill>
                  <a:srgbClr val="000000"/>
                </a:solidFill>
                <a:latin typeface="Times New Roman"/>
              </a:rPr>
              <a:t>Stochastic gradient descent (randomize order of examples in each epoch) with momentum (bias weight changes to continue in same direction as last update).</a:t>
            </a:r>
          </a:p>
          <a:p>
            <a:pPr lvl="1"/>
            <a:r>
              <a:rPr lang="en-US" dirty="0">
                <a:solidFill>
                  <a:srgbClr val="000000"/>
                </a:solidFill>
                <a:latin typeface="Times New Roman"/>
              </a:rPr>
              <a:t>ADAM optimizer </a:t>
            </a:r>
            <a:r>
              <a:rPr lang="en-US" dirty="0">
                <a:solidFill>
                  <a:srgbClr val="00664C"/>
                </a:solidFill>
                <a:latin typeface="Times New Roman"/>
              </a:rPr>
              <a:t>(</a:t>
            </a:r>
            <a:r>
              <a:rPr lang="en-US" dirty="0" err="1">
                <a:solidFill>
                  <a:srgbClr val="00664C"/>
                </a:solidFill>
                <a:latin typeface="Times New Roman"/>
              </a:rPr>
              <a:t>Kingma</a:t>
            </a:r>
            <a:r>
              <a:rPr lang="en-US" dirty="0">
                <a:solidFill>
                  <a:srgbClr val="00664C"/>
                </a:solidFill>
                <a:latin typeface="Times New Roman"/>
              </a:rPr>
              <a:t> &amp; Ma, 2015)</a:t>
            </a:r>
          </a:p>
          <a:p>
            <a:r>
              <a:rPr lang="en-US" dirty="0">
                <a:solidFill>
                  <a:srgbClr val="000000"/>
                </a:solidFill>
                <a:latin typeface="Times New Roman"/>
              </a:rPr>
              <a:t>Each cell has many parameters (</a:t>
            </a:r>
            <a:r>
              <a:rPr lang="en-US" i="1" dirty="0" err="1">
                <a:solidFill>
                  <a:srgbClr val="000000"/>
                </a:solidFill>
                <a:latin typeface="Times New Roman"/>
              </a:rPr>
              <a:t>W</a:t>
            </a:r>
            <a:r>
              <a:rPr lang="en-US" i="1" baseline="-25000" dirty="0" err="1">
                <a:solidFill>
                  <a:srgbClr val="000000"/>
                </a:solidFill>
                <a:latin typeface="Times New Roman"/>
              </a:rPr>
              <a:t>f</a:t>
            </a:r>
            <a:r>
              <a:rPr lang="en-US" i="1" dirty="0">
                <a:solidFill>
                  <a:srgbClr val="000000"/>
                </a:solidFill>
                <a:latin typeface="Times New Roman"/>
              </a:rPr>
              <a:t>, W</a:t>
            </a:r>
            <a:r>
              <a:rPr lang="en-US" i="1" baseline="-25000" dirty="0">
                <a:solidFill>
                  <a:srgbClr val="000000"/>
                </a:solidFill>
                <a:latin typeface="Times New Roman"/>
              </a:rPr>
              <a:t>i</a:t>
            </a:r>
            <a:r>
              <a:rPr lang="en-US" i="1" dirty="0">
                <a:solidFill>
                  <a:srgbClr val="000000"/>
                </a:solidFill>
                <a:latin typeface="Times New Roman"/>
              </a:rPr>
              <a:t>, W</a:t>
            </a:r>
            <a:r>
              <a:rPr lang="en-US" i="1" baseline="-25000" dirty="0">
                <a:solidFill>
                  <a:srgbClr val="000000"/>
                </a:solidFill>
                <a:latin typeface="Times New Roman"/>
              </a:rPr>
              <a:t>C</a:t>
            </a:r>
            <a:r>
              <a:rPr lang="en-US" i="1" dirty="0">
                <a:solidFill>
                  <a:srgbClr val="000000"/>
                </a:solidFill>
                <a:latin typeface="Times New Roman"/>
              </a:rPr>
              <a:t>, W</a:t>
            </a:r>
            <a:r>
              <a:rPr lang="en-US" i="1" baseline="-25000" dirty="0">
                <a:solidFill>
                  <a:srgbClr val="000000"/>
                </a:solidFill>
                <a:latin typeface="Times New Roman"/>
              </a:rPr>
              <a:t>o</a:t>
            </a:r>
            <a:r>
              <a:rPr lang="en-US" dirty="0">
                <a:solidFill>
                  <a:srgbClr val="000000"/>
                </a:solidFill>
                <a:latin typeface="Times New Roman"/>
              </a:rPr>
              <a:t>)</a:t>
            </a:r>
          </a:p>
          <a:p>
            <a:pPr lvl="1"/>
            <a:r>
              <a:rPr lang="en-US" dirty="0">
                <a:solidFill>
                  <a:srgbClr val="000000"/>
                </a:solidFill>
                <a:latin typeface="Times New Roman"/>
              </a:rPr>
              <a:t>Generally requires lots of training data.</a:t>
            </a:r>
          </a:p>
          <a:p>
            <a:pPr lvl="1"/>
            <a:r>
              <a:rPr lang="en-US" dirty="0">
                <a:solidFill>
                  <a:srgbClr val="000000"/>
                </a:solidFill>
                <a:latin typeface="Times New Roman"/>
              </a:rPr>
              <a:t>Requires lots of compute time that exploits GPU clusters.</a:t>
            </a:r>
          </a:p>
        </p:txBody>
      </p:sp>
      <p:sp>
        <p:nvSpPr>
          <p:cNvPr id="4" name="Slide Number Placeholder 3"/>
          <p:cNvSpPr>
            <a:spLocks noGrp="1"/>
          </p:cNvSpPr>
          <p:nvPr>
            <p:ph type="sldNum" sz="quarter" idx="11"/>
          </p:nvPr>
        </p:nvSpPr>
        <p:spPr bwMode="auto">
          <a:xfrm>
            <a:off x="9447584" y="624279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117</a:t>
            </a:fld>
            <a:endParaRPr lang="en-US">
              <a:latin typeface="+mn-lt"/>
            </a:endParaRPr>
          </a:p>
        </p:txBody>
      </p:sp>
    </p:spTree>
    <p:extLst>
      <p:ext uri="{BB962C8B-B14F-4D97-AF65-F5344CB8AC3E}">
        <p14:creationId xmlns:p14="http://schemas.microsoft.com/office/powerpoint/2010/main" val="53608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Problems Solved with LSTMs</a:t>
            </a:r>
            <a:endParaRPr lang="en-US" dirty="0">
              <a:solidFill>
                <a:srgbClr val="3333FF"/>
              </a:solidFill>
              <a:latin typeface="Times New Roman"/>
            </a:endParaRPr>
          </a:p>
        </p:txBody>
      </p:sp>
      <p:sp>
        <p:nvSpPr>
          <p:cNvPr id="3" name="Content Placeholder 2"/>
          <p:cNvSpPr>
            <a:spLocks noGrp="1"/>
          </p:cNvSpPr>
          <p:nvPr>
            <p:ph idx="1"/>
          </p:nvPr>
        </p:nvSpPr>
        <p:spPr>
          <a:xfrm>
            <a:off x="335360" y="1371600"/>
            <a:ext cx="9857979" cy="4687888"/>
          </a:xfrm>
        </p:spPr>
        <p:txBody>
          <a:bodyPr>
            <a:normAutofit/>
          </a:bodyPr>
          <a:lstStyle/>
          <a:p>
            <a:r>
              <a:rPr lang="en-US" dirty="0"/>
              <a:t>Sequence labeling </a:t>
            </a:r>
          </a:p>
          <a:p>
            <a:pPr lvl="1"/>
            <a:r>
              <a:rPr lang="en-US" dirty="0">
                <a:solidFill>
                  <a:srgbClr val="000000"/>
                </a:solidFill>
              </a:rPr>
              <a:t>Train with supervised output at each time step computed using a single or multilayer network that maps the hidden state (</a:t>
            </a:r>
            <a:r>
              <a:rPr lang="en-US" i="1" dirty="0" err="1">
                <a:solidFill>
                  <a:srgbClr val="000000"/>
                </a:solidFill>
              </a:rPr>
              <a:t>h</a:t>
            </a:r>
            <a:r>
              <a:rPr lang="en-US" i="1" baseline="-25000" dirty="0" err="1">
                <a:solidFill>
                  <a:srgbClr val="000000"/>
                </a:solidFill>
              </a:rPr>
              <a:t>t</a:t>
            </a:r>
            <a:r>
              <a:rPr lang="en-US" dirty="0">
                <a:solidFill>
                  <a:srgbClr val="000000"/>
                </a:solidFill>
              </a:rPr>
              <a:t>) to an output vector (</a:t>
            </a:r>
            <a:r>
              <a:rPr lang="en-US" i="1" dirty="0" err="1">
                <a:solidFill>
                  <a:srgbClr val="000000"/>
                </a:solidFill>
              </a:rPr>
              <a:t>O</a:t>
            </a:r>
            <a:r>
              <a:rPr lang="en-US" i="1" baseline="-25000" dirty="0" err="1">
                <a:solidFill>
                  <a:srgbClr val="000000"/>
                </a:solidFill>
              </a:rPr>
              <a:t>t</a:t>
            </a:r>
            <a:r>
              <a:rPr lang="en-US" dirty="0">
                <a:solidFill>
                  <a:srgbClr val="000000"/>
                </a:solidFill>
              </a:rPr>
              <a:t>).</a:t>
            </a:r>
          </a:p>
          <a:p>
            <a:r>
              <a:rPr lang="en-US" dirty="0">
                <a:solidFill>
                  <a:srgbClr val="000000"/>
                </a:solidFill>
              </a:rPr>
              <a:t>Language modeling</a:t>
            </a:r>
          </a:p>
          <a:p>
            <a:pPr lvl="1"/>
            <a:r>
              <a:rPr lang="en-US" dirty="0">
                <a:solidFill>
                  <a:srgbClr val="000000"/>
                </a:solidFill>
              </a:rPr>
              <a:t>Train to predict next input (</a:t>
            </a:r>
            <a:r>
              <a:rPr lang="en-US" i="1" dirty="0" err="1">
                <a:solidFill>
                  <a:srgbClr val="000000"/>
                </a:solidFill>
              </a:rPr>
              <a:t>O</a:t>
            </a:r>
            <a:r>
              <a:rPr lang="en-US" i="1" baseline="-25000" dirty="0" err="1">
                <a:solidFill>
                  <a:srgbClr val="000000"/>
                </a:solidFill>
              </a:rPr>
              <a:t>t</a:t>
            </a:r>
            <a:r>
              <a:rPr lang="en-US" i="1" baseline="-25000" dirty="0">
                <a:solidFill>
                  <a:srgbClr val="000000"/>
                </a:solidFill>
              </a:rPr>
              <a:t> </a:t>
            </a:r>
            <a:r>
              <a:rPr lang="en-US" i="1" dirty="0">
                <a:solidFill>
                  <a:srgbClr val="000000"/>
                </a:solidFill>
              </a:rPr>
              <a:t>=I</a:t>
            </a:r>
            <a:r>
              <a:rPr lang="en-US" i="1" baseline="-25000" dirty="0">
                <a:solidFill>
                  <a:srgbClr val="000000"/>
                </a:solidFill>
              </a:rPr>
              <a:t>t+1</a:t>
            </a:r>
            <a:r>
              <a:rPr lang="en-US" dirty="0">
                <a:solidFill>
                  <a:srgbClr val="000000"/>
                </a:solidFill>
              </a:rPr>
              <a:t>)</a:t>
            </a:r>
          </a:p>
          <a:p>
            <a:r>
              <a:rPr lang="en-US" dirty="0"/>
              <a:t>Sequence (e.g. text) classification</a:t>
            </a:r>
          </a:p>
          <a:p>
            <a:pPr lvl="1"/>
            <a:r>
              <a:rPr lang="en-US" dirty="0">
                <a:solidFill>
                  <a:srgbClr val="000000"/>
                </a:solidFill>
              </a:rPr>
              <a:t>Train</a:t>
            </a:r>
            <a:r>
              <a:rPr lang="en-US" dirty="0"/>
              <a:t> </a:t>
            </a:r>
            <a:r>
              <a:rPr lang="en-US" dirty="0">
                <a:solidFill>
                  <a:srgbClr val="000000"/>
                </a:solidFill>
              </a:rPr>
              <a:t>a single or multilayer network that maps the final hidden state (</a:t>
            </a:r>
            <a:r>
              <a:rPr lang="en-US" i="1" dirty="0" err="1">
                <a:solidFill>
                  <a:srgbClr val="000000"/>
                </a:solidFill>
              </a:rPr>
              <a:t>h</a:t>
            </a:r>
            <a:r>
              <a:rPr lang="en-US" i="1" baseline="-25000" dirty="0" err="1">
                <a:solidFill>
                  <a:srgbClr val="000000"/>
                </a:solidFill>
              </a:rPr>
              <a:t>n</a:t>
            </a:r>
            <a:r>
              <a:rPr lang="en-US" dirty="0">
                <a:solidFill>
                  <a:srgbClr val="000000"/>
                </a:solidFill>
              </a:rPr>
              <a:t>) to an output vector (</a:t>
            </a:r>
            <a:r>
              <a:rPr lang="en-US" i="1" dirty="0">
                <a:solidFill>
                  <a:srgbClr val="000000"/>
                </a:solidFill>
              </a:rPr>
              <a:t>O</a:t>
            </a:r>
            <a:r>
              <a:rPr lang="en-US" dirty="0">
                <a:solidFill>
                  <a:srgbClr val="000000"/>
                </a:solidFill>
              </a:rPr>
              <a:t>). </a:t>
            </a:r>
            <a:endParaRPr lang="en-US" dirty="0">
              <a:solidFill>
                <a:schemeClr val="tx1"/>
              </a:solidFill>
            </a:endParaRPr>
          </a:p>
        </p:txBody>
      </p:sp>
      <p:sp>
        <p:nvSpPr>
          <p:cNvPr id="4" name="Slide Number Placeholder 3"/>
          <p:cNvSpPr>
            <a:spLocks noGrp="1"/>
          </p:cNvSpPr>
          <p:nvPr>
            <p:ph type="sldNum" sz="quarter" idx="11"/>
          </p:nvPr>
        </p:nvSpPr>
        <p:spPr bwMode="auto">
          <a:xfrm>
            <a:off x="9984432" y="6365776"/>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118</a:t>
            </a:fld>
            <a:endParaRPr lang="en-US">
              <a:latin typeface="+mn-lt"/>
            </a:endParaRPr>
          </a:p>
        </p:txBody>
      </p:sp>
    </p:spTree>
    <p:extLst>
      <p:ext uri="{BB962C8B-B14F-4D97-AF65-F5344CB8AC3E}">
        <p14:creationId xmlns:p14="http://schemas.microsoft.com/office/powerpoint/2010/main" val="19105921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7" y="116632"/>
            <a:ext cx="10465162" cy="720080"/>
          </a:xfrm>
        </p:spPr>
        <p:txBody>
          <a:bodyPr>
            <a:normAutofit/>
          </a:bodyPr>
          <a:lstStyle/>
          <a:p>
            <a:r>
              <a:rPr lang="en-US" dirty="0"/>
              <a:t>Sequence to Sequence Transduction (Mapping)</a:t>
            </a:r>
          </a:p>
        </p:txBody>
      </p:sp>
      <p:sp>
        <p:nvSpPr>
          <p:cNvPr id="3" name="Content Placeholder 2"/>
          <p:cNvSpPr>
            <a:spLocks noGrp="1"/>
          </p:cNvSpPr>
          <p:nvPr>
            <p:ph idx="1"/>
          </p:nvPr>
        </p:nvSpPr>
        <p:spPr>
          <a:xfrm>
            <a:off x="601026" y="1019715"/>
            <a:ext cx="11111597" cy="2105950"/>
          </a:xfrm>
        </p:spPr>
        <p:txBody>
          <a:bodyPr/>
          <a:lstStyle/>
          <a:p>
            <a:r>
              <a:rPr lang="en-US" dirty="0"/>
              <a:t>Encoder/Decoder framework maps one sequence to a "deep vector" then another LSTM maps this vector to an output sequence. </a:t>
            </a:r>
            <a:endParaRPr lang="en-US"/>
          </a:p>
        </p:txBody>
      </p:sp>
      <p:sp>
        <p:nvSpPr>
          <p:cNvPr id="4" name="Slide Number Placeholder 3"/>
          <p:cNvSpPr>
            <a:spLocks noGrp="1"/>
          </p:cNvSpPr>
          <p:nvPr>
            <p:ph type="sldNum" sz="quarter" idx="11"/>
          </p:nvPr>
        </p:nvSpPr>
        <p:spPr bwMode="auto">
          <a:xfrm>
            <a:off x="9984432" y="6409592"/>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119</a:t>
            </a:fld>
            <a:endParaRPr lang="en-US" dirty="0">
              <a:latin typeface="+mn-lt"/>
            </a:endParaRPr>
          </a:p>
        </p:txBody>
      </p:sp>
      <p:sp>
        <p:nvSpPr>
          <p:cNvPr id="5" name="TextBox 4"/>
          <p:cNvSpPr txBox="1"/>
          <p:nvPr/>
        </p:nvSpPr>
        <p:spPr>
          <a:xfrm>
            <a:off x="1876538" y="3714750"/>
            <a:ext cx="2743200" cy="369332"/>
          </a:xfrm>
          <a:prstGeom prst="rect">
            <a:avLst/>
          </a:prstGeom>
        </p:spPr>
        <p:txBody>
          <a:bodyPr rtlCol="0">
            <a:spAutoFit/>
          </a:bodyPr>
          <a:lstStyle/>
          <a:p>
            <a:pPr algn="ctr"/>
            <a:r>
              <a:rPr lang="en-US" i="1" dirty="0">
                <a:solidFill>
                  <a:srgbClr val="000000"/>
                </a:solidFill>
                <a:latin typeface="Times New Roman"/>
              </a:rPr>
              <a:t>I</a:t>
            </a:r>
            <a:r>
              <a:rPr lang="en-US" i="1" baseline="-25000" dirty="0">
                <a:solidFill>
                  <a:srgbClr val="000000"/>
                </a:solidFill>
                <a:latin typeface="Times New Roman"/>
              </a:rPr>
              <a:t>1</a:t>
            </a:r>
            <a:r>
              <a:rPr lang="en-US" i="1" dirty="0">
                <a:solidFill>
                  <a:srgbClr val="000000"/>
                </a:solidFill>
                <a:latin typeface="Times New Roman"/>
              </a:rPr>
              <a:t>, I</a:t>
            </a:r>
            <a:r>
              <a:rPr lang="en-US" i="1" baseline="-25000" dirty="0">
                <a:solidFill>
                  <a:srgbClr val="000000"/>
                </a:solidFill>
                <a:latin typeface="Times New Roman"/>
              </a:rPr>
              <a:t>2</a:t>
            </a:r>
            <a:r>
              <a:rPr lang="en-US" i="1" dirty="0">
                <a:solidFill>
                  <a:srgbClr val="000000"/>
                </a:solidFill>
                <a:latin typeface="Times New Roman"/>
              </a:rPr>
              <a:t>,…,I</a:t>
            </a:r>
            <a:r>
              <a:rPr lang="en-US" i="1" baseline="-25000" dirty="0">
                <a:solidFill>
                  <a:srgbClr val="000000"/>
                </a:solidFill>
                <a:latin typeface="Times New Roman"/>
              </a:rPr>
              <a:t>n</a:t>
            </a:r>
          </a:p>
        </p:txBody>
      </p:sp>
      <p:sp>
        <p:nvSpPr>
          <p:cNvPr id="6" name="Rectangle 5"/>
          <p:cNvSpPr/>
          <p:nvPr/>
        </p:nvSpPr>
        <p:spPr bwMode="auto">
          <a:xfrm>
            <a:off x="4220443" y="3600450"/>
            <a:ext cx="1036159" cy="679290"/>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r>
              <a:rPr lang="en-US" sz="2000" dirty="0">
                <a:latin typeface="Times New Roman" pitchFamily="18" charset="0"/>
              </a:rPr>
              <a:t>Encoder</a:t>
            </a:r>
            <a:endParaRPr lang="en-US" dirty="0">
              <a:solidFill>
                <a:srgbClr val="000000"/>
              </a:solidFill>
              <a:latin typeface="Times New Roman"/>
            </a:endParaRPr>
          </a:p>
          <a:p>
            <a:r>
              <a:rPr lang="en-US" dirty="0">
                <a:solidFill>
                  <a:srgbClr val="000000"/>
                </a:solidFill>
                <a:latin typeface="Times New Roman"/>
              </a:rPr>
              <a:t>LSTM</a:t>
            </a:r>
          </a:p>
        </p:txBody>
      </p:sp>
      <p:sp>
        <p:nvSpPr>
          <p:cNvPr id="8" name="TextBox 7"/>
          <p:cNvSpPr txBox="1"/>
          <p:nvPr/>
        </p:nvSpPr>
        <p:spPr>
          <a:xfrm>
            <a:off x="7116972" y="3714750"/>
            <a:ext cx="2743200" cy="369332"/>
          </a:xfrm>
          <a:prstGeom prst="rect">
            <a:avLst/>
          </a:prstGeom>
        </p:spPr>
        <p:txBody>
          <a:bodyPr rtlCol="0">
            <a:spAutoFit/>
          </a:bodyPr>
          <a:lstStyle/>
          <a:p>
            <a:pPr algn="ctr"/>
            <a:r>
              <a:rPr lang="en-US" i="1" dirty="0">
                <a:solidFill>
                  <a:srgbClr val="000000"/>
                </a:solidFill>
                <a:latin typeface="Times New Roman"/>
              </a:rPr>
              <a:t>O</a:t>
            </a:r>
            <a:r>
              <a:rPr lang="en-US" i="1" baseline="-25000" dirty="0">
                <a:solidFill>
                  <a:srgbClr val="000000"/>
                </a:solidFill>
                <a:latin typeface="Times New Roman"/>
              </a:rPr>
              <a:t>1</a:t>
            </a:r>
            <a:r>
              <a:rPr lang="en-US" i="1" dirty="0">
                <a:solidFill>
                  <a:srgbClr val="000000"/>
                </a:solidFill>
                <a:latin typeface="Times New Roman"/>
              </a:rPr>
              <a:t>, O</a:t>
            </a:r>
            <a:r>
              <a:rPr lang="en-US" i="1" baseline="-25000" dirty="0">
                <a:solidFill>
                  <a:srgbClr val="000000"/>
                </a:solidFill>
                <a:latin typeface="Times New Roman"/>
              </a:rPr>
              <a:t>2</a:t>
            </a:r>
            <a:r>
              <a:rPr lang="en-US" i="1" dirty="0">
                <a:solidFill>
                  <a:srgbClr val="000000"/>
                </a:solidFill>
                <a:latin typeface="Times New Roman"/>
              </a:rPr>
              <a:t>,…,O</a:t>
            </a:r>
            <a:r>
              <a:rPr lang="en-US" i="1" baseline="-25000" dirty="0">
                <a:solidFill>
                  <a:srgbClr val="000000"/>
                </a:solidFill>
                <a:latin typeface="Times New Roman"/>
              </a:rPr>
              <a:t>m</a:t>
            </a:r>
          </a:p>
        </p:txBody>
      </p:sp>
      <p:sp>
        <p:nvSpPr>
          <p:cNvPr id="9" name="TextBox 8"/>
          <p:cNvSpPr txBox="1"/>
          <p:nvPr/>
        </p:nvSpPr>
        <p:spPr>
          <a:xfrm>
            <a:off x="4487227" y="3686175"/>
            <a:ext cx="2743200" cy="369332"/>
          </a:xfrm>
          <a:prstGeom prst="rect">
            <a:avLst/>
          </a:prstGeom>
        </p:spPr>
        <p:txBody>
          <a:bodyPr rtlCol="0">
            <a:spAutoFit/>
          </a:bodyPr>
          <a:lstStyle/>
          <a:p>
            <a:pPr algn="ctr"/>
            <a:r>
              <a:rPr lang="en-US" i="1" dirty="0" err="1">
                <a:solidFill>
                  <a:srgbClr val="000000"/>
                </a:solidFill>
                <a:latin typeface="Times New Roman"/>
              </a:rPr>
              <a:t>h</a:t>
            </a:r>
            <a:r>
              <a:rPr lang="en-US" i="1" baseline="-25000" dirty="0" err="1">
                <a:solidFill>
                  <a:srgbClr val="000000"/>
                </a:solidFill>
                <a:latin typeface="Times New Roman"/>
              </a:rPr>
              <a:t>n</a:t>
            </a:r>
            <a:endParaRPr lang="en-US" i="1" baseline="-25000" dirty="0">
              <a:solidFill>
                <a:srgbClr val="000000"/>
              </a:solidFill>
              <a:latin typeface="Times New Roman"/>
            </a:endParaRPr>
          </a:p>
        </p:txBody>
      </p:sp>
      <p:sp>
        <p:nvSpPr>
          <p:cNvPr id="10" name="Rectangle 9"/>
          <p:cNvSpPr/>
          <p:nvPr/>
        </p:nvSpPr>
        <p:spPr bwMode="auto">
          <a:xfrm>
            <a:off x="6364256" y="3600450"/>
            <a:ext cx="1050585" cy="679290"/>
          </a:xfrm>
          <a:prstGeom prst="rect">
            <a:avLst/>
          </a:prstGeom>
          <a:solidFill>
            <a:srgbClr val="66CCFF"/>
          </a:solidFill>
          <a:ln w="12700" cap="flat" cmpd="sng" algn="ctr">
            <a:solidFill>
              <a:schemeClr val="tx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r>
              <a:rPr lang="en-US" sz="2000" dirty="0">
                <a:latin typeface="Times New Roman" pitchFamily="18" charset="0"/>
              </a:rPr>
              <a:t>Decoder</a:t>
            </a:r>
            <a:endParaRPr lang="en-US" dirty="0">
              <a:solidFill>
                <a:srgbClr val="000000"/>
              </a:solidFill>
              <a:latin typeface="Times New Roman"/>
            </a:endParaRPr>
          </a:p>
          <a:p>
            <a:r>
              <a:rPr lang="en-US" dirty="0">
                <a:solidFill>
                  <a:srgbClr val="000000"/>
                </a:solidFill>
                <a:latin typeface="Times New Roman"/>
              </a:rPr>
              <a:t>LSTM</a:t>
            </a:r>
          </a:p>
        </p:txBody>
      </p:sp>
      <p:sp>
        <p:nvSpPr>
          <p:cNvPr id="11" name="Arrow: Right 10"/>
          <p:cNvSpPr/>
          <p:nvPr/>
        </p:nvSpPr>
        <p:spPr bwMode="auto">
          <a:xfrm>
            <a:off x="5259000" y="3886200"/>
            <a:ext cx="44859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2" name="Arrow: Right 11"/>
          <p:cNvSpPr/>
          <p:nvPr/>
        </p:nvSpPr>
        <p:spPr bwMode="auto">
          <a:xfrm>
            <a:off x="6059358" y="3857625"/>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3" name="Arrow: Right 12"/>
          <p:cNvSpPr/>
          <p:nvPr/>
        </p:nvSpPr>
        <p:spPr bwMode="auto">
          <a:xfrm>
            <a:off x="3915543" y="3905250"/>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4" name="Arrow: Right 13"/>
          <p:cNvSpPr/>
          <p:nvPr/>
        </p:nvSpPr>
        <p:spPr bwMode="auto">
          <a:xfrm>
            <a:off x="7412342" y="3886200"/>
            <a:ext cx="308224" cy="799134"/>
          </a:xfrm>
          <a:prstGeom prst="right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5" name="Content Placeholder 2"/>
          <p:cNvSpPr txBox="1">
            <a:spLocks/>
          </p:cNvSpPr>
          <p:nvPr/>
        </p:nvSpPr>
        <p:spPr bwMode="auto">
          <a:xfrm>
            <a:off x="1597097" y="5074350"/>
            <a:ext cx="7772400" cy="1326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rgbClr val="FF0000"/>
              </a:buClr>
              <a:buChar char="•"/>
              <a:defRPr sz="3200">
                <a:solidFill>
                  <a:schemeClr val="tx1"/>
                </a:solidFill>
                <a:latin typeface="+mn-lt"/>
                <a:ea typeface="+mn-ea"/>
                <a:cs typeface="+mn-cs"/>
              </a:defRPr>
            </a:lvl1pPr>
            <a:lvl2pPr marL="742950" indent="-285750" algn="l" rtl="0" fontAlgn="base">
              <a:spcBef>
                <a:spcPct val="20000"/>
              </a:spcBef>
              <a:spcAft>
                <a:spcPct val="0"/>
              </a:spcAft>
              <a:buClr>
                <a:srgbClr val="00CC00"/>
              </a:buClr>
              <a:buChar char="–"/>
              <a:defRPr sz="2800">
                <a:solidFill>
                  <a:srgbClr val="333399"/>
                </a:solidFill>
                <a:latin typeface="+mn-lt"/>
              </a:defRPr>
            </a:lvl2pPr>
            <a:lvl3pPr marL="1143000" indent="-228600" algn="l" rtl="0" fontAlgn="base">
              <a:spcBef>
                <a:spcPct val="20000"/>
              </a:spcBef>
              <a:spcAft>
                <a:spcPct val="0"/>
              </a:spcAft>
              <a:buClr>
                <a:srgbClr val="3333CC"/>
              </a:buClr>
              <a:buChar char="•"/>
              <a:defRPr sz="2400">
                <a:solidFill>
                  <a:srgbClr val="006600"/>
                </a:solidFill>
                <a:latin typeface="+mn-lt"/>
              </a:defRPr>
            </a:lvl3pPr>
            <a:lvl4pPr marL="1600200" indent="-228600" algn="l" rtl="0" fontAlgn="base">
              <a:spcBef>
                <a:spcPct val="20000"/>
              </a:spcBef>
              <a:spcAft>
                <a:spcPct val="0"/>
              </a:spcAft>
              <a:buClr>
                <a:srgbClr val="3333CC"/>
              </a:buClr>
              <a:buChar char="–"/>
              <a:defRPr sz="2000">
                <a:solidFill>
                  <a:schemeClr val="tx1"/>
                </a:solidFill>
                <a:latin typeface="+mn-lt"/>
              </a:defRPr>
            </a:lvl4pPr>
            <a:lvl5pPr marL="2057400" indent="-228600" algn="l" rtl="0" fontAlgn="base">
              <a:spcBef>
                <a:spcPct val="20000"/>
              </a:spcBef>
              <a:spcAft>
                <a:spcPct val="0"/>
              </a:spcAft>
              <a:buClr>
                <a:srgbClr val="3333CC"/>
              </a:buClr>
              <a:buChar char="»"/>
              <a:defRPr sz="2000">
                <a:solidFill>
                  <a:srgbClr val="0000CC"/>
                </a:solidFill>
                <a:latin typeface="+mn-lt"/>
              </a:defRPr>
            </a:lvl5pPr>
            <a:lvl6pPr marL="2514600" indent="-228600" algn="l" rtl="0" fontAlgn="base">
              <a:spcBef>
                <a:spcPct val="20000"/>
              </a:spcBef>
              <a:spcAft>
                <a:spcPct val="0"/>
              </a:spcAft>
              <a:buClr>
                <a:srgbClr val="3333CC"/>
              </a:buClr>
              <a:buChar char="»"/>
              <a:defRPr sz="2000">
                <a:solidFill>
                  <a:srgbClr val="0000CC"/>
                </a:solidFill>
                <a:latin typeface="+mn-lt"/>
              </a:defRPr>
            </a:lvl6pPr>
            <a:lvl7pPr marL="2971800" indent="-228600" algn="l" rtl="0" fontAlgn="base">
              <a:spcBef>
                <a:spcPct val="20000"/>
              </a:spcBef>
              <a:spcAft>
                <a:spcPct val="0"/>
              </a:spcAft>
              <a:buClr>
                <a:srgbClr val="3333CC"/>
              </a:buClr>
              <a:buChar char="»"/>
              <a:defRPr sz="2000">
                <a:solidFill>
                  <a:srgbClr val="0000CC"/>
                </a:solidFill>
                <a:latin typeface="+mn-lt"/>
              </a:defRPr>
            </a:lvl7pPr>
            <a:lvl8pPr marL="3429000" indent="-228600" algn="l" rtl="0" fontAlgn="base">
              <a:spcBef>
                <a:spcPct val="20000"/>
              </a:spcBef>
              <a:spcAft>
                <a:spcPct val="0"/>
              </a:spcAft>
              <a:buClr>
                <a:srgbClr val="3333CC"/>
              </a:buClr>
              <a:buChar char="»"/>
              <a:defRPr sz="2000">
                <a:solidFill>
                  <a:srgbClr val="0000CC"/>
                </a:solidFill>
                <a:latin typeface="+mn-lt"/>
              </a:defRPr>
            </a:lvl8pPr>
            <a:lvl9pPr marL="3886200" indent="-228600" algn="l" rtl="0" fontAlgn="base">
              <a:spcBef>
                <a:spcPct val="20000"/>
              </a:spcBef>
              <a:spcAft>
                <a:spcPct val="0"/>
              </a:spcAft>
              <a:buClr>
                <a:srgbClr val="3333CC"/>
              </a:buClr>
              <a:buChar char="»"/>
              <a:defRPr sz="2000">
                <a:solidFill>
                  <a:srgbClr val="0000CC"/>
                </a:solidFill>
                <a:latin typeface="+mn-lt"/>
              </a:defRPr>
            </a:lvl9pPr>
          </a:lstStyle>
          <a:p>
            <a:r>
              <a:rPr lang="en-US" kern="0" dirty="0"/>
              <a:t>Train model "end to end" on I/O pairs of sequences.</a:t>
            </a:r>
            <a:endParaRPr lang="en-US" kern="0" dirty="0">
              <a:solidFill>
                <a:srgbClr val="000000"/>
              </a:solidFill>
              <a:latin typeface="Times New Roman"/>
            </a:endParaRPr>
          </a:p>
        </p:txBody>
      </p:sp>
    </p:spTree>
    <p:extLst>
      <p:ext uri="{BB962C8B-B14F-4D97-AF65-F5344CB8AC3E}">
        <p14:creationId xmlns:p14="http://schemas.microsoft.com/office/powerpoint/2010/main" val="1996778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12</a:t>
            </a:fld>
            <a:endParaRPr lang="en-US" dirty="0"/>
          </a:p>
        </p:txBody>
      </p:sp>
      <p:sp>
        <p:nvSpPr>
          <p:cNvPr id="2" name="Title 1"/>
          <p:cNvSpPr>
            <a:spLocks noGrp="1"/>
          </p:cNvSpPr>
          <p:nvPr>
            <p:ph type="title"/>
          </p:nvPr>
        </p:nvSpPr>
        <p:spPr/>
        <p:txBody>
          <a:bodyPr/>
          <a:lstStyle/>
          <a:p>
            <a:r>
              <a:rPr lang="en-US" dirty="0"/>
              <a:t>Convolutional Nets</a:t>
            </a:r>
          </a:p>
        </p:txBody>
      </p:sp>
      <p:sp>
        <p:nvSpPr>
          <p:cNvPr id="3" name="Content Placeholder 2"/>
          <p:cNvSpPr>
            <a:spLocks noGrp="1"/>
          </p:cNvSpPr>
          <p:nvPr>
            <p:ph idx="1"/>
          </p:nvPr>
        </p:nvSpPr>
        <p:spPr/>
        <p:txBody>
          <a:bodyPr/>
          <a:lstStyle/>
          <a:p>
            <a:endParaRPr lang="en-US" dirty="0"/>
          </a:p>
          <a:p>
            <a:endParaRPr lang="en-US" dirty="0"/>
          </a:p>
        </p:txBody>
      </p:sp>
      <p:grpSp>
        <p:nvGrpSpPr>
          <p:cNvPr id="29" name="Group 28"/>
          <p:cNvGrpSpPr/>
          <p:nvPr/>
        </p:nvGrpSpPr>
        <p:grpSpPr>
          <a:xfrm>
            <a:off x="3810000" y="1513842"/>
            <a:ext cx="7736752" cy="798092"/>
            <a:chOff x="1311460" y="3124200"/>
            <a:chExt cx="7349413" cy="866350"/>
          </a:xfrm>
        </p:grpSpPr>
        <p:sp>
          <p:nvSpPr>
            <p:cNvPr id="18" name="Rectangle 17"/>
            <p:cNvSpPr/>
            <p:nvPr/>
          </p:nvSpPr>
          <p:spPr>
            <a:xfrm>
              <a:off x="2458720" y="3190241"/>
              <a:ext cx="851860"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Gill Sans"/>
                </a:rPr>
                <a:t>Stage 1</a:t>
              </a:r>
            </a:p>
          </p:txBody>
        </p:sp>
        <p:sp>
          <p:nvSpPr>
            <p:cNvPr id="20" name="Rectangle 19"/>
            <p:cNvSpPr/>
            <p:nvPr/>
          </p:nvSpPr>
          <p:spPr>
            <a:xfrm>
              <a:off x="3643941" y="320040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Gill Sans"/>
                </a:rPr>
                <a:t>Stage 2</a:t>
              </a:r>
            </a:p>
          </p:txBody>
        </p:sp>
        <p:sp>
          <p:nvSpPr>
            <p:cNvPr id="21" name="Rectangle 20"/>
            <p:cNvSpPr/>
            <p:nvPr/>
          </p:nvSpPr>
          <p:spPr>
            <a:xfrm>
              <a:off x="4863141" y="3200400"/>
              <a:ext cx="851859" cy="6654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600" b="1" dirty="0">
                  <a:latin typeface="Gill Sans"/>
                </a:rPr>
                <a:t>Stage 3</a:t>
              </a:r>
            </a:p>
          </p:txBody>
        </p:sp>
        <p:sp>
          <p:nvSpPr>
            <p:cNvPr id="22" name="Rectangle 21"/>
            <p:cNvSpPr/>
            <p:nvPr/>
          </p:nvSpPr>
          <p:spPr>
            <a:xfrm>
              <a:off x="6096000" y="3124200"/>
              <a:ext cx="1309059" cy="8382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dirty="0"/>
                <a:t>Fully Connected Layer</a:t>
              </a:r>
            </a:p>
          </p:txBody>
        </p:sp>
        <p:sp>
          <p:nvSpPr>
            <p:cNvPr id="23" name="Right Arrow 22"/>
            <p:cNvSpPr/>
            <p:nvPr/>
          </p:nvSpPr>
          <p:spPr>
            <a:xfrm>
              <a:off x="3315659" y="343334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4516120" y="3449320"/>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p:cNvSpPr/>
            <p:nvPr/>
          </p:nvSpPr>
          <p:spPr>
            <a:xfrm>
              <a:off x="5735320" y="344350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7430459"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a:off x="2087880" y="3453662"/>
              <a:ext cx="331781" cy="193778"/>
            </a:xfrm>
            <a:prstGeom prst="rightArrow">
              <a:avLst/>
            </a:prstGeom>
            <a:solidFill>
              <a:srgbClr val="FAA8A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311460" y="3286780"/>
              <a:ext cx="866571" cy="701610"/>
            </a:xfrm>
            <a:prstGeom prst="rect">
              <a:avLst/>
            </a:prstGeom>
          </p:spPr>
          <p:txBody>
            <a:bodyPr wrap="square">
              <a:spAutoFit/>
            </a:bodyPr>
            <a:lstStyle/>
            <a:p>
              <a:r>
                <a:rPr lang="en-US" b="1" dirty="0"/>
                <a:t>Input Image</a:t>
              </a:r>
              <a:endParaRPr lang="en-US" dirty="0"/>
            </a:p>
          </p:txBody>
        </p:sp>
        <p:sp>
          <p:nvSpPr>
            <p:cNvPr id="30" name="Rectangle 29"/>
            <p:cNvSpPr/>
            <p:nvPr/>
          </p:nvSpPr>
          <p:spPr>
            <a:xfrm>
              <a:off x="7794301" y="3288941"/>
              <a:ext cx="866572" cy="701609"/>
            </a:xfrm>
            <a:prstGeom prst="rect">
              <a:avLst/>
            </a:prstGeom>
          </p:spPr>
          <p:txBody>
            <a:bodyPr wrap="square">
              <a:spAutoFit/>
            </a:bodyPr>
            <a:lstStyle/>
            <a:p>
              <a:r>
                <a:rPr lang="en-US" b="1" dirty="0"/>
                <a:t>Class Label </a:t>
              </a:r>
              <a:endParaRPr lang="en-US" dirty="0"/>
            </a:p>
          </p:txBody>
        </p:sp>
      </p:gr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696" y="3253333"/>
            <a:ext cx="6169504" cy="238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0" y="5726669"/>
            <a:ext cx="6858000" cy="707886"/>
          </a:xfrm>
          <a:prstGeom prst="rect">
            <a:avLst/>
          </a:prstGeom>
        </p:spPr>
        <p:txBody>
          <a:bodyPr wrap="square">
            <a:spAutoFit/>
          </a:bodyPr>
          <a:lstStyle/>
          <a:p>
            <a:r>
              <a:rPr lang="en-US" sz="2000" dirty="0">
                <a:latin typeface="+mj-lt"/>
              </a:rPr>
              <a:t>Feature visualization of convolutional net trained on </a:t>
            </a:r>
            <a:r>
              <a:rPr lang="en-US" sz="2000" dirty="0" err="1">
                <a:latin typeface="+mj-lt"/>
              </a:rPr>
              <a:t>ImageNet</a:t>
            </a:r>
            <a:r>
              <a:rPr lang="en-US" sz="2000" dirty="0">
                <a:latin typeface="+mj-lt"/>
              </a:rPr>
              <a:t> from </a:t>
            </a:r>
            <a:r>
              <a:rPr lang="en-US" sz="2000" dirty="0">
                <a:solidFill>
                  <a:srgbClr val="2136FF"/>
                </a:solidFill>
                <a:latin typeface="+mj-lt"/>
              </a:rPr>
              <a:t>[</a:t>
            </a:r>
            <a:r>
              <a:rPr lang="en-US" sz="2000" dirty="0" err="1">
                <a:solidFill>
                  <a:srgbClr val="2136FF"/>
                </a:solidFill>
                <a:latin typeface="+mj-lt"/>
              </a:rPr>
              <a:t>Zeiler</a:t>
            </a:r>
            <a:r>
              <a:rPr lang="en-US" sz="2000" dirty="0">
                <a:solidFill>
                  <a:srgbClr val="2136FF"/>
                </a:solidFill>
                <a:latin typeface="+mj-lt"/>
              </a:rPr>
              <a:t> &amp; Fergus 2013]</a:t>
            </a:r>
          </a:p>
        </p:txBody>
      </p:sp>
      <p:cxnSp>
        <p:nvCxnSpPr>
          <p:cNvPr id="13" name="Straight Arrow Connector 12"/>
          <p:cNvCxnSpPr/>
          <p:nvPr/>
        </p:nvCxnSpPr>
        <p:spPr>
          <a:xfrm flipH="1">
            <a:off x="4502306" y="2362200"/>
            <a:ext cx="603095"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254898" y="2362200"/>
            <a:ext cx="145903"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371620" y="2362200"/>
            <a:ext cx="1010381"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370"/>
          <a:stretch/>
        </p:blipFill>
        <p:spPr bwMode="auto">
          <a:xfrm>
            <a:off x="2209801" y="1455317"/>
            <a:ext cx="1542779" cy="93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7237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955-8F80-4544-B025-7B2D01BB021C}"/>
              </a:ext>
            </a:extLst>
          </p:cNvPr>
          <p:cNvSpPr>
            <a:spLocks noGrp="1"/>
          </p:cNvSpPr>
          <p:nvPr>
            <p:ph type="title"/>
          </p:nvPr>
        </p:nvSpPr>
        <p:spPr/>
        <p:txBody>
          <a:bodyPr/>
          <a:lstStyle/>
          <a:p>
            <a:r>
              <a:rPr lang="en-US" dirty="0"/>
              <a:t>Gated Recurrent Unit (GRU)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842FD8-3226-4C7E-BEA6-F270FC5A32F7}"/>
                  </a:ext>
                </a:extLst>
              </p:cNvPr>
              <p:cNvSpPr>
                <a:spLocks noGrp="1"/>
              </p:cNvSpPr>
              <p:nvPr>
                <p:ph idx="1"/>
              </p:nvPr>
            </p:nvSpPr>
            <p:spPr>
              <a:xfrm>
                <a:off x="367593" y="1046828"/>
                <a:ext cx="10582656" cy="2424549"/>
              </a:xfrm>
            </p:spPr>
            <p:txBody>
              <a:bodyPr>
                <a:noAutofit/>
              </a:bodyPr>
              <a:lstStyle/>
              <a:p>
                <a:r>
                  <a:rPr lang="en-US" sz="2000" dirty="0"/>
                  <a:t>GRU is a variation of LSTM that also adopts the gated design.</a:t>
                </a:r>
              </a:p>
              <a:p>
                <a:r>
                  <a:rPr lang="en-US" sz="2000" dirty="0"/>
                  <a:t>Differences:</a:t>
                </a:r>
              </a:p>
              <a:p>
                <a:pPr lvl="1"/>
                <a:r>
                  <a:rPr lang="en-US" sz="1800" dirty="0"/>
                  <a:t>GRU uses an </a:t>
                </a:r>
                <a:r>
                  <a:rPr lang="en-US" sz="1800" b="1" dirty="0"/>
                  <a:t>update gate </a:t>
                </a:r>
                <a14:m>
                  <m:oMath xmlns:m="http://schemas.openxmlformats.org/officeDocument/2006/math">
                    <m:r>
                      <a:rPr lang="en-US" sz="1800" b="1" i="1" smtClean="0">
                        <a:latin typeface="Cambria Math" panose="02040503050406030204" pitchFamily="18" charset="0"/>
                      </a:rPr>
                      <m:t>𝒛</m:t>
                    </m:r>
                  </m:oMath>
                </a14:m>
                <a:r>
                  <a:rPr lang="en-US" sz="1800" b="1" dirty="0"/>
                  <a:t> </a:t>
                </a:r>
                <a:r>
                  <a:rPr lang="en-US" sz="1800" dirty="0"/>
                  <a:t>to substitute the input and forget gates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𝑖</m:t>
                        </m:r>
                      </m:e>
                      <m:sub>
                        <m:r>
                          <a:rPr lang="en-US" sz="1800" b="0" i="1" smtClean="0">
                            <a:latin typeface="Cambria Math" panose="02040503050406030204" pitchFamily="18" charset="0"/>
                          </a:rPr>
                          <m:t>𝑡</m:t>
                        </m:r>
                      </m:sub>
                    </m:sSub>
                  </m:oMath>
                </a14:m>
                <a:r>
                  <a:rPr lang="en-US" sz="1800" dirty="0"/>
                  <a:t> and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𝑓</m:t>
                        </m:r>
                      </m:e>
                      <m:sub>
                        <m:r>
                          <a:rPr lang="en-US" sz="1800" b="0" i="1" smtClean="0">
                            <a:latin typeface="Cambria Math" panose="02040503050406030204" pitchFamily="18" charset="0"/>
                          </a:rPr>
                          <m:t>𝑡</m:t>
                        </m:r>
                      </m:sub>
                    </m:sSub>
                  </m:oMath>
                </a14:m>
                <a:endParaRPr lang="en-US" sz="1800" dirty="0"/>
              </a:p>
              <a:p>
                <a:pPr lvl="1"/>
                <a:r>
                  <a:rPr lang="en-US" sz="1800" dirty="0"/>
                  <a:t>Combined the cell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𝐶</m:t>
                        </m:r>
                      </m:e>
                      <m:sub>
                        <m:r>
                          <a:rPr lang="en-US" sz="1800" b="0" i="1" smtClean="0">
                            <a:latin typeface="Cambria Math" panose="02040503050406030204" pitchFamily="18" charset="0"/>
                          </a:rPr>
                          <m:t>𝑡</m:t>
                        </m:r>
                      </m:sub>
                    </m:sSub>
                  </m:oMath>
                </a14:m>
                <a:r>
                  <a:rPr lang="en-US" sz="1800" dirty="0"/>
                  <a:t> and hidden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𝑡</m:t>
                        </m:r>
                      </m:sub>
                    </m:sSub>
                  </m:oMath>
                </a14:m>
                <a:r>
                  <a:rPr lang="en-US" sz="1800" dirty="0"/>
                  <a:t> in LSTM as a single cell state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h</m:t>
                        </m:r>
                      </m:e>
                      <m:sub>
                        <m:r>
                          <a:rPr lang="en-US" sz="1800" b="0" i="1" smtClean="0">
                            <a:latin typeface="Cambria Math" panose="02040503050406030204" pitchFamily="18" charset="0"/>
                          </a:rPr>
                          <m:t>𝑡</m:t>
                        </m:r>
                      </m:sub>
                    </m:sSub>
                  </m:oMath>
                </a14:m>
                <a:endParaRPr lang="en-US" sz="1800" dirty="0"/>
              </a:p>
              <a:p>
                <a:pPr lvl="1"/>
                <a:endParaRPr lang="en-US" sz="1800" dirty="0"/>
              </a:p>
              <a:p>
                <a:r>
                  <a:rPr lang="en-US" sz="2000" dirty="0"/>
                  <a:t>GRU obtains similar performance compared to LSTM with fewer parameters and faster convergence. (Cho et al. 2014)</a:t>
                </a:r>
              </a:p>
            </p:txBody>
          </p:sp>
        </mc:Choice>
        <mc:Fallback xmlns="">
          <p:sp>
            <p:nvSpPr>
              <p:cNvPr id="3" name="Content Placeholder 2">
                <a:extLst>
                  <a:ext uri="{FF2B5EF4-FFF2-40B4-BE49-F238E27FC236}">
                    <a16:creationId xmlns:a16="http://schemas.microsoft.com/office/drawing/2014/main" id="{B7842FD8-3226-4C7E-BEA6-F270FC5A32F7}"/>
                  </a:ext>
                </a:extLst>
              </p:cNvPr>
              <p:cNvSpPr>
                <a:spLocks noGrp="1" noRot="1" noChangeAspect="1" noMove="1" noResize="1" noEditPoints="1" noAdjustHandles="1" noChangeArrowheads="1" noChangeShapeType="1" noTextEdit="1"/>
              </p:cNvSpPr>
              <p:nvPr>
                <p:ph idx="1"/>
              </p:nvPr>
            </p:nvSpPr>
            <p:spPr>
              <a:xfrm>
                <a:off x="367593" y="1046828"/>
                <a:ext cx="10582656" cy="2424549"/>
              </a:xfrm>
              <a:blipFill>
                <a:blip r:embed="rId2"/>
                <a:stretch>
                  <a:fillRect l="-479" t="-1563" b="-4167"/>
                </a:stretch>
              </a:blipFill>
            </p:spPr>
            <p:txBody>
              <a:bodyPr/>
              <a:lstStyle/>
              <a:p>
                <a:r>
                  <a:rPr lang="en-CY">
                    <a:noFill/>
                  </a:rPr>
                  <a:t> </a:t>
                </a:r>
              </a:p>
            </p:txBody>
          </p:sp>
        </mc:Fallback>
      </mc:AlternateContent>
      <p:sp>
        <p:nvSpPr>
          <p:cNvPr id="4" name="Slide Number Placeholder 3">
            <a:extLst>
              <a:ext uri="{FF2B5EF4-FFF2-40B4-BE49-F238E27FC236}">
                <a16:creationId xmlns:a16="http://schemas.microsoft.com/office/drawing/2014/main" id="{1165BB01-A47C-4E6B-B689-F8A59DEAB20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120</a:t>
            </a:fld>
            <a:endParaRPr lang="en-US"/>
          </a:p>
        </p:txBody>
      </p:sp>
      <p:pic>
        <p:nvPicPr>
          <p:cNvPr id="6146" name="Picture 2" descr="A gated recurrent unit neural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833" y="4040058"/>
            <a:ext cx="5697168" cy="23884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02036" y="4250174"/>
            <a:ext cx="5908811" cy="369332"/>
          </a:xfrm>
          <a:prstGeom prst="rect">
            <a:avLst/>
          </a:prstGeom>
          <a:noFill/>
        </p:spPr>
        <p:txBody>
          <a:bodyPr wrap="square" rtlCol="0">
            <a:spAutoFit/>
          </a:bodyPr>
          <a:lstStyle/>
          <a:p>
            <a:r>
              <a:rPr lang="en-US" b="1" dirty="0"/>
              <a:t>Update gate: </a:t>
            </a:r>
            <a:r>
              <a:rPr lang="en-US" dirty="0"/>
              <a:t>controls the composition of the new state</a:t>
            </a:r>
          </a:p>
        </p:txBody>
      </p:sp>
      <mc:AlternateContent xmlns:mc="http://schemas.openxmlformats.org/markup-compatibility/2006" xmlns:a14="http://schemas.microsoft.com/office/drawing/2010/main">
        <mc:Choice Requires="a14">
          <p:sp>
            <p:nvSpPr>
              <p:cNvPr id="7" name="TextBox 6"/>
              <p:cNvSpPr txBox="1"/>
              <p:nvPr/>
            </p:nvSpPr>
            <p:spPr>
              <a:xfrm>
                <a:off x="5902036" y="4732031"/>
                <a:ext cx="5975833" cy="678904"/>
              </a:xfrm>
              <a:prstGeom prst="rect">
                <a:avLst/>
              </a:prstGeom>
              <a:noFill/>
            </p:spPr>
            <p:txBody>
              <a:bodyPr wrap="square" rtlCol="0">
                <a:spAutoFit/>
              </a:bodyPr>
              <a:lstStyle/>
              <a:p>
                <a:r>
                  <a:rPr lang="en-US" b="1" dirty="0"/>
                  <a:t>Reset gate:</a:t>
                </a:r>
                <a:r>
                  <a:rPr lang="en-US" dirty="0"/>
                  <a:t> determines how much old information is needed in the alternative state </a:t>
                </a:r>
                <a14:m>
                  <m:oMath xmlns:m="http://schemas.openxmlformats.org/officeDocument/2006/math">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𝑡</m:t>
                            </m:r>
                          </m:sub>
                        </m:sSub>
                      </m:e>
                    </m:acc>
                  </m:oMath>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5902036" y="4732031"/>
                <a:ext cx="5975833" cy="678904"/>
              </a:xfrm>
              <a:prstGeom prst="rect">
                <a:avLst/>
              </a:prstGeom>
              <a:blipFill>
                <a:blip r:embed="rId4"/>
                <a:stretch>
                  <a:fillRect l="-816" t="-4464" b="-10714"/>
                </a:stretch>
              </a:blipFill>
            </p:spPr>
            <p:txBody>
              <a:bodyPr/>
              <a:lstStyle/>
              <a:p>
                <a:r>
                  <a:rPr lang="en-US">
                    <a:noFill/>
                  </a:rPr>
                  <a:t> </a:t>
                </a:r>
              </a:p>
            </p:txBody>
          </p:sp>
        </mc:Fallback>
      </mc:AlternateContent>
      <p:sp>
        <p:nvSpPr>
          <p:cNvPr id="8" name="TextBox 7"/>
          <p:cNvSpPr txBox="1"/>
          <p:nvPr/>
        </p:nvSpPr>
        <p:spPr>
          <a:xfrm>
            <a:off x="5902036" y="5365715"/>
            <a:ext cx="4574993" cy="369332"/>
          </a:xfrm>
          <a:prstGeom prst="rect">
            <a:avLst/>
          </a:prstGeom>
          <a:noFill/>
        </p:spPr>
        <p:txBody>
          <a:bodyPr wrap="square" rtlCol="0">
            <a:spAutoFit/>
          </a:bodyPr>
          <a:lstStyle/>
          <a:p>
            <a:r>
              <a:rPr lang="en-US" b="1" dirty="0"/>
              <a:t>Alternative state:</a:t>
            </a:r>
            <a:r>
              <a:rPr lang="en-US" dirty="0"/>
              <a:t> contains new information</a:t>
            </a:r>
          </a:p>
        </p:txBody>
      </p:sp>
      <p:sp>
        <p:nvSpPr>
          <p:cNvPr id="9" name="TextBox 8"/>
          <p:cNvSpPr txBox="1"/>
          <p:nvPr/>
        </p:nvSpPr>
        <p:spPr>
          <a:xfrm>
            <a:off x="5902036" y="5785510"/>
            <a:ext cx="5083904" cy="646331"/>
          </a:xfrm>
          <a:prstGeom prst="rect">
            <a:avLst/>
          </a:prstGeom>
          <a:noFill/>
        </p:spPr>
        <p:txBody>
          <a:bodyPr wrap="square" rtlCol="0">
            <a:spAutoFit/>
          </a:bodyPr>
          <a:lstStyle/>
          <a:p>
            <a:r>
              <a:rPr lang="en-US" b="1" dirty="0"/>
              <a:t>New state: </a:t>
            </a:r>
            <a:r>
              <a:rPr lang="en-US" dirty="0"/>
              <a:t>replace selected old information with new information in the new state</a:t>
            </a:r>
          </a:p>
        </p:txBody>
      </p:sp>
    </p:spTree>
    <p:extLst>
      <p:ext uri="{BB962C8B-B14F-4D97-AF65-F5344CB8AC3E}">
        <p14:creationId xmlns:p14="http://schemas.microsoft.com/office/powerpoint/2010/main" val="3865923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 of </a:t>
            </a:r>
            <a:br>
              <a:rPr lang="en-US" dirty="0"/>
            </a:br>
            <a:r>
              <a:rPr lang="en-US" dirty="0"/>
              <a:t>LSTM Application Architectures</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8930" y="1668485"/>
            <a:ext cx="7772400" cy="2824132"/>
          </a:xfrm>
        </p:spPr>
      </p:pic>
      <p:sp>
        <p:nvSpPr>
          <p:cNvPr id="4" name="Slide Number Placeholder 3"/>
          <p:cNvSpPr>
            <a:spLocks noGrp="1"/>
          </p:cNvSpPr>
          <p:nvPr>
            <p:ph type="sldNum" sz="quarter" idx="11"/>
          </p:nvPr>
        </p:nvSpPr>
        <p:spPr bwMode="auto">
          <a:xfrm>
            <a:off x="10200456" y="6435751"/>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121</a:t>
            </a:fld>
            <a:endParaRPr lang="en-US">
              <a:latin typeface="+mn-lt"/>
            </a:endParaRPr>
          </a:p>
        </p:txBody>
      </p:sp>
      <p:sp>
        <p:nvSpPr>
          <p:cNvPr id="6" name="TextBox 5"/>
          <p:cNvSpPr txBox="1"/>
          <p:nvPr/>
        </p:nvSpPr>
        <p:spPr>
          <a:xfrm>
            <a:off x="1690727" y="4615004"/>
            <a:ext cx="1845377" cy="369332"/>
          </a:xfrm>
          <a:prstGeom prst="rect">
            <a:avLst/>
          </a:prstGeom>
          <a:noFill/>
        </p:spPr>
        <p:txBody>
          <a:bodyPr wrap="none" rtlCol="0">
            <a:spAutoFit/>
          </a:bodyPr>
          <a:lstStyle/>
          <a:p>
            <a:r>
              <a:rPr lang="en-US" dirty="0"/>
              <a:t>Image Captioning</a:t>
            </a:r>
          </a:p>
        </p:txBody>
      </p:sp>
      <p:sp>
        <p:nvSpPr>
          <p:cNvPr id="7" name="TextBox 6"/>
          <p:cNvSpPr txBox="1"/>
          <p:nvPr/>
        </p:nvSpPr>
        <p:spPr>
          <a:xfrm>
            <a:off x="3536104" y="4618737"/>
            <a:ext cx="2089547" cy="646331"/>
          </a:xfrm>
          <a:prstGeom prst="rect">
            <a:avLst/>
          </a:prstGeom>
          <a:noFill/>
        </p:spPr>
        <p:txBody>
          <a:bodyPr wrap="square" rtlCol="0">
            <a:spAutoFit/>
          </a:bodyPr>
          <a:lstStyle/>
          <a:p>
            <a:r>
              <a:rPr lang="en-US" dirty="0"/>
              <a:t>Video Activity </a:t>
            </a:r>
            <a:r>
              <a:rPr lang="en-US" dirty="0" err="1"/>
              <a:t>Recog</a:t>
            </a:r>
            <a:endParaRPr lang="en-US" dirty="0"/>
          </a:p>
          <a:p>
            <a:r>
              <a:rPr lang="en-US" dirty="0"/>
              <a:t>Text Classification</a:t>
            </a:r>
          </a:p>
        </p:txBody>
      </p:sp>
      <p:sp>
        <p:nvSpPr>
          <p:cNvPr id="8" name="TextBox 7"/>
          <p:cNvSpPr txBox="1"/>
          <p:nvPr/>
        </p:nvSpPr>
        <p:spPr>
          <a:xfrm>
            <a:off x="5835425" y="4625616"/>
            <a:ext cx="2089546" cy="646331"/>
          </a:xfrm>
          <a:prstGeom prst="rect">
            <a:avLst/>
          </a:prstGeom>
          <a:noFill/>
        </p:spPr>
        <p:txBody>
          <a:bodyPr wrap="none" rtlCol="0">
            <a:spAutoFit/>
          </a:bodyPr>
          <a:lstStyle/>
          <a:p>
            <a:r>
              <a:rPr lang="en-US" dirty="0"/>
              <a:t>Video Captioning</a:t>
            </a:r>
          </a:p>
          <a:p>
            <a:r>
              <a:rPr lang="en-US" dirty="0"/>
              <a:t>Machine Translation</a:t>
            </a:r>
          </a:p>
        </p:txBody>
      </p:sp>
      <p:sp>
        <p:nvSpPr>
          <p:cNvPr id="9" name="TextBox 8"/>
          <p:cNvSpPr txBox="1"/>
          <p:nvPr/>
        </p:nvSpPr>
        <p:spPr>
          <a:xfrm>
            <a:off x="8022550" y="4625616"/>
            <a:ext cx="2050561" cy="646331"/>
          </a:xfrm>
          <a:prstGeom prst="rect">
            <a:avLst/>
          </a:prstGeom>
          <a:noFill/>
        </p:spPr>
        <p:txBody>
          <a:bodyPr wrap="none" rtlCol="0">
            <a:spAutoFit/>
          </a:bodyPr>
          <a:lstStyle/>
          <a:p>
            <a:r>
              <a:rPr lang="en-US" dirty="0"/>
              <a:t>POS Tagging</a:t>
            </a:r>
          </a:p>
          <a:p>
            <a:r>
              <a:rPr lang="en-US" dirty="0"/>
              <a:t>Language Modeling</a:t>
            </a:r>
          </a:p>
        </p:txBody>
      </p:sp>
    </p:spTree>
    <p:extLst>
      <p:ext uri="{BB962C8B-B14F-4D97-AF65-F5344CB8AC3E}">
        <p14:creationId xmlns:p14="http://schemas.microsoft.com/office/powerpoint/2010/main" val="35183214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Learning Architectures</a:t>
            </a:r>
          </a:p>
        </p:txBody>
      </p:sp>
      <p:sp>
        <p:nvSpPr>
          <p:cNvPr id="3" name="Content Placeholder 2"/>
          <p:cNvSpPr>
            <a:spLocks noGrp="1"/>
          </p:cNvSpPr>
          <p:nvPr>
            <p:ph idx="1"/>
          </p:nvPr>
        </p:nvSpPr>
        <p:spPr/>
        <p:txBody>
          <a:bodyPr/>
          <a:lstStyle/>
          <a:p>
            <a:r>
              <a:rPr lang="en-US" dirty="0"/>
              <a:t>Learning on RNN is more robust when the vanishing/exploding gradient problem is resolved.</a:t>
            </a:r>
          </a:p>
          <a:p>
            <a:pPr lvl="1"/>
            <a:r>
              <a:rPr lang="en-US" dirty="0"/>
              <a:t>RNNs can now be applied to different Sequence Learning tasks.</a:t>
            </a:r>
          </a:p>
          <a:p>
            <a:pPr lvl="1"/>
            <a:endParaRPr lang="en-US" dirty="0"/>
          </a:p>
          <a:p>
            <a:r>
              <a:rPr lang="en-US" dirty="0"/>
              <a:t>Recurrent NN architecture is flexible to operate over various sequences of vectors.</a:t>
            </a:r>
          </a:p>
          <a:p>
            <a:pPr lvl="1"/>
            <a:r>
              <a:rPr lang="en-US" dirty="0"/>
              <a:t>Sequence in the input, the output, or in the most general case both</a:t>
            </a:r>
          </a:p>
          <a:p>
            <a:pPr lvl="1"/>
            <a:r>
              <a:rPr lang="en-US" dirty="0"/>
              <a:t>Architecture with one or more RNN layers</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122</a:t>
            </a:fld>
            <a:endParaRPr lang="en-US"/>
          </a:p>
        </p:txBody>
      </p:sp>
    </p:spTree>
    <p:extLst>
      <p:ext uri="{BB962C8B-B14F-4D97-AF65-F5344CB8AC3E}">
        <p14:creationId xmlns:p14="http://schemas.microsoft.com/office/powerpoint/2010/main" val="22010081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720" y="114947"/>
            <a:ext cx="10515600" cy="1325563"/>
          </a:xfrm>
        </p:spPr>
        <p:txBody>
          <a:bodyPr/>
          <a:lstStyle/>
          <a:p>
            <a:r>
              <a:rPr lang="en-US" dirty="0"/>
              <a:t>Sequence Learning with One RNN Layer</a:t>
            </a:r>
          </a:p>
        </p:txBody>
      </p:sp>
      <p:sp>
        <p:nvSpPr>
          <p:cNvPr id="3" name="Content Placeholder 2"/>
          <p:cNvSpPr>
            <a:spLocks noGrp="1"/>
          </p:cNvSpPr>
          <p:nvPr>
            <p:ph idx="1"/>
          </p:nvPr>
        </p:nvSpPr>
        <p:spPr>
          <a:xfrm>
            <a:off x="838200" y="1825625"/>
            <a:ext cx="10515600" cy="864743"/>
          </a:xfrm>
        </p:spPr>
        <p:txBody>
          <a:bodyPr>
            <a:normAutofit/>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123</a:t>
            </a:fld>
            <a:endParaRPr lang="en-US"/>
          </a:p>
        </p:txBody>
      </p:sp>
      <p:pic>
        <p:nvPicPr>
          <p:cNvPr id="9" name="Picture 2" descr="http://karpathy.github.io/assets/rnn/diag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20" y="1501328"/>
            <a:ext cx="7254168" cy="2270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262257" y="1689192"/>
            <a:ext cx="349833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Each rectangle is a vector and arrows represent functions (e.g. matrix multiply). </a:t>
            </a:r>
          </a:p>
          <a:p>
            <a:pPr marL="285750" indent="-285750">
              <a:buFont typeface="Arial" panose="020B0604020202020204" pitchFamily="34" charset="0"/>
              <a:buChar char="•"/>
            </a:pPr>
            <a:r>
              <a:rPr lang="en-US" dirty="0"/>
              <a:t>Input vectors are in red, output vectors are in blue and green vectors hold the RNN's state</a:t>
            </a:r>
          </a:p>
        </p:txBody>
      </p:sp>
      <p:sp>
        <p:nvSpPr>
          <p:cNvPr id="11" name="TextBox 10"/>
          <p:cNvSpPr txBox="1"/>
          <p:nvPr/>
        </p:nvSpPr>
        <p:spPr>
          <a:xfrm>
            <a:off x="646720" y="3926530"/>
            <a:ext cx="11113871" cy="2246769"/>
          </a:xfrm>
          <a:prstGeom prst="rect">
            <a:avLst/>
          </a:prstGeom>
          <a:noFill/>
        </p:spPr>
        <p:txBody>
          <a:bodyPr wrap="square" rtlCol="0">
            <a:spAutoFit/>
          </a:bodyPr>
          <a:lstStyle/>
          <a:p>
            <a:r>
              <a:rPr lang="en-US" sz="2000" dirty="0"/>
              <a:t>(1) Standard NN mode without recurrent structure (e.g. </a:t>
            </a:r>
            <a:r>
              <a:rPr lang="en-US" sz="2000" b="1" u="sng" dirty="0"/>
              <a:t>image classification</a:t>
            </a:r>
            <a:r>
              <a:rPr lang="en-US" sz="2000" b="1" dirty="0"/>
              <a:t>, one label for one image</a:t>
            </a:r>
            <a:r>
              <a:rPr lang="en-US" sz="2000" dirty="0"/>
              <a:t>). </a:t>
            </a:r>
          </a:p>
          <a:p>
            <a:r>
              <a:rPr lang="en-US" sz="2000" dirty="0"/>
              <a:t>(2) Sequence output (e.g. </a:t>
            </a:r>
            <a:r>
              <a:rPr lang="en-US" sz="2000" b="1" u="sng" dirty="0"/>
              <a:t>image captioning</a:t>
            </a:r>
            <a:r>
              <a:rPr lang="en-US" sz="2000" b="1" dirty="0"/>
              <a:t>, takes an image and outputs a sentence of words</a:t>
            </a:r>
            <a:r>
              <a:rPr lang="en-US" sz="2000" dirty="0"/>
              <a:t>). </a:t>
            </a:r>
          </a:p>
          <a:p>
            <a:r>
              <a:rPr lang="en-US" sz="2000" dirty="0"/>
              <a:t>(3) Sequence input (e.g. </a:t>
            </a:r>
            <a:r>
              <a:rPr lang="en-US" sz="2000" b="1" u="sng" dirty="0"/>
              <a:t>sentiment analysis</a:t>
            </a:r>
            <a:r>
              <a:rPr lang="en-US" sz="2000" b="1" dirty="0"/>
              <a:t>, a sentence is classified as expressing positive or negative sentiment</a:t>
            </a:r>
            <a:r>
              <a:rPr lang="en-US" sz="2000" dirty="0"/>
              <a:t>). </a:t>
            </a:r>
          </a:p>
          <a:p>
            <a:r>
              <a:rPr lang="en-US" sz="2000" dirty="0"/>
              <a:t>(4) Sequence input and sequence output (e.g. </a:t>
            </a:r>
            <a:r>
              <a:rPr lang="en-US" sz="2000" b="1" u="sng" dirty="0"/>
              <a:t>machine translation</a:t>
            </a:r>
            <a:r>
              <a:rPr lang="en-US" sz="2000" b="1" dirty="0"/>
              <a:t>, a sentence in English is translated into a sentence in French</a:t>
            </a:r>
            <a:r>
              <a:rPr lang="en-US" sz="2000" dirty="0"/>
              <a:t>). </a:t>
            </a:r>
          </a:p>
          <a:p>
            <a:r>
              <a:rPr lang="en-US" sz="2000" dirty="0"/>
              <a:t>(5) Synced sequence input and output (e.g. </a:t>
            </a:r>
            <a:r>
              <a:rPr lang="en-US" sz="2000" b="1" u="sng" dirty="0"/>
              <a:t>video classification</a:t>
            </a:r>
            <a:r>
              <a:rPr lang="en-US" sz="2000" b="1" dirty="0"/>
              <a:t>, label each frame of the video</a:t>
            </a:r>
            <a:r>
              <a:rPr lang="en-US" sz="2000" dirty="0"/>
              <a:t>).</a:t>
            </a:r>
          </a:p>
        </p:txBody>
      </p:sp>
      <p:sp>
        <p:nvSpPr>
          <p:cNvPr id="12" name="TextBox 11"/>
          <p:cNvSpPr txBox="1"/>
          <p:nvPr/>
        </p:nvSpPr>
        <p:spPr>
          <a:xfrm>
            <a:off x="1343314" y="3539110"/>
            <a:ext cx="381000" cy="369332"/>
          </a:xfrm>
          <a:prstGeom prst="rect">
            <a:avLst/>
          </a:prstGeom>
          <a:noFill/>
        </p:spPr>
        <p:txBody>
          <a:bodyPr wrap="square" rtlCol="0">
            <a:spAutoFit/>
          </a:bodyPr>
          <a:lstStyle/>
          <a:p>
            <a:r>
              <a:rPr lang="en-US" dirty="0"/>
              <a:t>1</a:t>
            </a:r>
          </a:p>
        </p:txBody>
      </p:sp>
      <p:sp>
        <p:nvSpPr>
          <p:cNvPr id="13" name="TextBox 12"/>
          <p:cNvSpPr txBox="1"/>
          <p:nvPr/>
        </p:nvSpPr>
        <p:spPr>
          <a:xfrm>
            <a:off x="2792509" y="3539110"/>
            <a:ext cx="381000" cy="369332"/>
          </a:xfrm>
          <a:prstGeom prst="rect">
            <a:avLst/>
          </a:prstGeom>
          <a:noFill/>
        </p:spPr>
        <p:txBody>
          <a:bodyPr wrap="square" rtlCol="0">
            <a:spAutoFit/>
          </a:bodyPr>
          <a:lstStyle/>
          <a:p>
            <a:r>
              <a:rPr lang="en-US" dirty="0"/>
              <a:t>2</a:t>
            </a:r>
          </a:p>
        </p:txBody>
      </p:sp>
      <p:sp>
        <p:nvSpPr>
          <p:cNvPr id="14" name="TextBox 13"/>
          <p:cNvSpPr txBox="1"/>
          <p:nvPr/>
        </p:nvSpPr>
        <p:spPr>
          <a:xfrm>
            <a:off x="4239983" y="3539110"/>
            <a:ext cx="381000" cy="369332"/>
          </a:xfrm>
          <a:prstGeom prst="rect">
            <a:avLst/>
          </a:prstGeom>
          <a:noFill/>
        </p:spPr>
        <p:txBody>
          <a:bodyPr wrap="square" rtlCol="0">
            <a:spAutoFit/>
          </a:bodyPr>
          <a:lstStyle/>
          <a:p>
            <a:r>
              <a:rPr lang="en-US" dirty="0"/>
              <a:t>3</a:t>
            </a:r>
          </a:p>
        </p:txBody>
      </p:sp>
      <p:sp>
        <p:nvSpPr>
          <p:cNvPr id="15" name="TextBox 14"/>
          <p:cNvSpPr txBox="1"/>
          <p:nvPr/>
        </p:nvSpPr>
        <p:spPr>
          <a:xfrm>
            <a:off x="6287705" y="3539110"/>
            <a:ext cx="381000" cy="369332"/>
          </a:xfrm>
          <a:prstGeom prst="rect">
            <a:avLst/>
          </a:prstGeom>
          <a:noFill/>
        </p:spPr>
        <p:txBody>
          <a:bodyPr wrap="square" rtlCol="0">
            <a:spAutoFit/>
          </a:bodyPr>
          <a:lstStyle/>
          <a:p>
            <a:r>
              <a:rPr lang="en-US" dirty="0"/>
              <a:t>4</a:t>
            </a:r>
          </a:p>
        </p:txBody>
      </p:sp>
      <p:sp>
        <p:nvSpPr>
          <p:cNvPr id="16" name="TextBox 15"/>
          <p:cNvSpPr txBox="1"/>
          <p:nvPr/>
        </p:nvSpPr>
        <p:spPr>
          <a:xfrm>
            <a:off x="7840434" y="3539110"/>
            <a:ext cx="293915"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47670033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Learning with Multiple RNN Layers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199" y="1776663"/>
                <a:ext cx="6122043" cy="4351338"/>
              </a:xfrm>
            </p:spPr>
            <p:txBody>
              <a:bodyPr>
                <a:normAutofit fontScale="85000" lnSpcReduction="10000"/>
              </a:bodyPr>
              <a:lstStyle/>
              <a:p>
                <a:r>
                  <a:rPr lang="en-US" dirty="0"/>
                  <a:t>Bidirectional RNN</a:t>
                </a:r>
              </a:p>
              <a:p>
                <a:pPr lvl="1"/>
                <a:r>
                  <a:rPr lang="en-US" dirty="0"/>
                  <a:t>Connects two recurrent units (synced many-to-many model) of opposite directions to the same output.</a:t>
                </a:r>
              </a:p>
              <a:p>
                <a:pPr lvl="1"/>
                <a:r>
                  <a:rPr lang="en-US" dirty="0"/>
                  <a:t>Captures forward and backward information from the input sequence</a:t>
                </a:r>
              </a:p>
              <a:p>
                <a:pPr lvl="1"/>
                <a:r>
                  <a:rPr lang="en-US" dirty="0"/>
                  <a:t>Apply to data whose current state (e.g.,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0</m:t>
                        </m:r>
                      </m:sub>
                    </m:sSub>
                  </m:oMath>
                </a14:m>
                <a:r>
                  <a:rPr lang="en-US" dirty="0"/>
                  <a:t>) can be better determined when given future information (e.g.,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𝑡</m:t>
                        </m:r>
                      </m:sub>
                    </m:sSub>
                  </m:oMath>
                </a14:m>
                <a:r>
                  <a:rPr lang="en-US" dirty="0"/>
                  <a:t>)</a:t>
                </a:r>
              </a:p>
              <a:p>
                <a:pPr lvl="2"/>
                <a:r>
                  <a:rPr lang="en-US" dirty="0"/>
                  <a:t>E.g., in the sentence “the bank is robbed,” the semantics of “bank” can be determined given the verb “robbed.”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199" y="1776663"/>
                <a:ext cx="6122043" cy="4351338"/>
              </a:xfrm>
              <a:blipFill>
                <a:blip r:embed="rId2"/>
                <a:stretch>
                  <a:fillRect l="-1592" t="-2101" r="-149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124</a:t>
            </a:fld>
            <a:endParaRPr lang="en-US"/>
          </a:p>
        </p:txBody>
      </p:sp>
      <p:grpSp>
        <p:nvGrpSpPr>
          <p:cNvPr id="23" name="Group 22"/>
          <p:cNvGrpSpPr/>
          <p:nvPr/>
        </p:nvGrpSpPr>
        <p:grpSpPr>
          <a:xfrm>
            <a:off x="6826352" y="2123158"/>
            <a:ext cx="5143202" cy="3800722"/>
            <a:chOff x="6480048" y="2555628"/>
            <a:chExt cx="5143202" cy="3800722"/>
          </a:xfrm>
        </p:grpSpPr>
        <p:grpSp>
          <p:nvGrpSpPr>
            <p:cNvPr id="8" name="Group 7"/>
            <p:cNvGrpSpPr/>
            <p:nvPr/>
          </p:nvGrpSpPr>
          <p:grpSpPr>
            <a:xfrm>
              <a:off x="6480048" y="2555628"/>
              <a:ext cx="5110061" cy="762312"/>
              <a:chOff x="6480048" y="1443261"/>
              <a:chExt cx="5110061" cy="762312"/>
            </a:xfrm>
          </p:grpSpPr>
          <p:pic>
            <p:nvPicPr>
              <p:cNvPr id="6" name="Picture 5"/>
              <p:cNvPicPr>
                <a:picLocks noChangeAspect="1"/>
              </p:cNvPicPr>
              <p:nvPr/>
            </p:nvPicPr>
            <p:blipFill rotWithShape="1">
              <a:blip r:embed="rId3"/>
              <a:srcRect l="35932" t="67777" r="7225" b="13701"/>
              <a:stretch/>
            </p:blipFill>
            <p:spPr>
              <a:xfrm>
                <a:off x="6480048" y="1443261"/>
                <a:ext cx="5067787" cy="546862"/>
              </a:xfrm>
              <a:prstGeom prst="rect">
                <a:avLst/>
              </a:prstGeom>
            </p:spPr>
          </p:pic>
          <p:pic>
            <p:nvPicPr>
              <p:cNvPr id="7" name="Picture 6"/>
              <p:cNvPicPr>
                <a:picLocks noChangeAspect="1"/>
              </p:cNvPicPr>
              <p:nvPr/>
            </p:nvPicPr>
            <p:blipFill rotWithShape="1">
              <a:blip r:embed="rId3"/>
              <a:srcRect l="35932" t="54459" r="6751" b="32224"/>
              <a:stretch/>
            </p:blipFill>
            <p:spPr>
              <a:xfrm flipV="1">
                <a:off x="6480048" y="1812381"/>
                <a:ext cx="5110061" cy="393192"/>
              </a:xfrm>
              <a:prstGeom prst="rect">
                <a:avLst/>
              </a:prstGeom>
            </p:spPr>
          </p:pic>
        </p:grpSp>
        <p:grpSp>
          <p:nvGrpSpPr>
            <p:cNvPr id="10" name="Group 9"/>
            <p:cNvGrpSpPr/>
            <p:nvPr/>
          </p:nvGrpSpPr>
          <p:grpSpPr>
            <a:xfrm>
              <a:off x="6480048" y="3403915"/>
              <a:ext cx="5143202" cy="2952435"/>
              <a:chOff x="6480048" y="3403915"/>
              <a:chExt cx="5143202" cy="2952435"/>
            </a:xfrm>
          </p:grpSpPr>
          <p:pic>
            <p:nvPicPr>
              <p:cNvPr id="5" name="Picture 4"/>
              <p:cNvPicPr>
                <a:picLocks noChangeAspect="1"/>
              </p:cNvPicPr>
              <p:nvPr/>
            </p:nvPicPr>
            <p:blipFill rotWithShape="1">
              <a:blip r:embed="rId3"/>
              <a:srcRect l="35931" t="-13701" r="6380" b="13701"/>
              <a:stretch/>
            </p:blipFill>
            <p:spPr>
              <a:xfrm>
                <a:off x="6480048" y="3403915"/>
                <a:ext cx="5143202" cy="2952435"/>
              </a:xfrm>
              <a:prstGeom prst="rect">
                <a:avLst/>
              </a:prstGeom>
            </p:spPr>
          </p:pic>
          <p:pic>
            <p:nvPicPr>
              <p:cNvPr id="9" name="Picture 8"/>
              <p:cNvPicPr>
                <a:picLocks noChangeAspect="1"/>
              </p:cNvPicPr>
              <p:nvPr/>
            </p:nvPicPr>
            <p:blipFill rotWithShape="1">
              <a:blip r:embed="rId3"/>
              <a:srcRect l="35932" t="54459" r="6751" b="32224"/>
              <a:stretch/>
            </p:blipFill>
            <p:spPr>
              <a:xfrm flipV="1">
                <a:off x="6480048" y="3765301"/>
                <a:ext cx="5110061" cy="393192"/>
              </a:xfrm>
              <a:prstGeom prst="rect">
                <a:avLst/>
              </a:prstGeom>
            </p:spPr>
          </p:pic>
        </p:grpSp>
        <p:sp>
          <p:nvSpPr>
            <p:cNvPr id="11" name="Rectangle 10"/>
            <p:cNvSpPr/>
            <p:nvPr/>
          </p:nvSpPr>
          <p:spPr>
            <a:xfrm>
              <a:off x="10831398"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sp>
          <p:nvSpPr>
            <p:cNvPr id="12" name="Rectangle 11"/>
            <p:cNvSpPr/>
            <p:nvPr/>
          </p:nvSpPr>
          <p:spPr>
            <a:xfrm>
              <a:off x="8963664"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sp>
          <p:nvSpPr>
            <p:cNvPr id="13" name="Rectangle 12"/>
            <p:cNvSpPr/>
            <p:nvPr/>
          </p:nvSpPr>
          <p:spPr>
            <a:xfrm>
              <a:off x="7840649"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sp>
          <p:nvSpPr>
            <p:cNvPr id="14" name="Rectangle 13"/>
            <p:cNvSpPr/>
            <p:nvPr/>
          </p:nvSpPr>
          <p:spPr>
            <a:xfrm>
              <a:off x="6717634" y="3317940"/>
              <a:ext cx="688157" cy="429998"/>
            </a:xfrm>
            <a:prstGeom prst="rect">
              <a:avLst/>
            </a:prstGeom>
            <a:solidFill>
              <a:srgbClr val="E1F7D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B</a:t>
              </a:r>
              <a:endParaRPr lang="en-US" dirty="0">
                <a:solidFill>
                  <a:schemeClr val="tx1"/>
                </a:solidFill>
              </a:endParaRPr>
            </a:p>
          </p:txBody>
        </p:sp>
        <p:cxnSp>
          <p:nvCxnSpPr>
            <p:cNvPr id="16" name="Straight Arrow Connector 15"/>
            <p:cNvCxnSpPr>
              <a:stCxn id="11" idx="1"/>
              <a:endCxn id="12" idx="3"/>
            </p:cNvCxnSpPr>
            <p:nvPr/>
          </p:nvCxnSpPr>
          <p:spPr>
            <a:xfrm flipH="1">
              <a:off x="9651821" y="3532939"/>
              <a:ext cx="117957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1"/>
              <a:endCxn id="13" idx="3"/>
            </p:cNvCxnSpPr>
            <p:nvPr/>
          </p:nvCxnSpPr>
          <p:spPr>
            <a:xfrm flipH="1">
              <a:off x="8528806" y="3532939"/>
              <a:ext cx="4348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1"/>
              <a:endCxn id="14" idx="3"/>
            </p:cNvCxnSpPr>
            <p:nvPr/>
          </p:nvCxnSpPr>
          <p:spPr>
            <a:xfrm flipH="1">
              <a:off x="7405791" y="3532939"/>
              <a:ext cx="4348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44505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Sequence Learning with Multiple RNN Layers</a:t>
            </a:r>
          </a:p>
        </p:txBody>
      </p:sp>
      <p:sp>
        <p:nvSpPr>
          <p:cNvPr id="3" name="Content Placeholder 2"/>
          <p:cNvSpPr>
            <a:spLocks noGrp="1"/>
          </p:cNvSpPr>
          <p:nvPr>
            <p:ph idx="1"/>
          </p:nvPr>
        </p:nvSpPr>
        <p:spPr>
          <a:xfrm>
            <a:off x="396746" y="1047789"/>
            <a:ext cx="10515600" cy="4781730"/>
          </a:xfrm>
        </p:spPr>
        <p:txBody>
          <a:bodyPr>
            <a:normAutofit fontScale="70000" lnSpcReduction="20000"/>
          </a:bodyPr>
          <a:lstStyle/>
          <a:p>
            <a:r>
              <a:rPr lang="en-US" b="1" dirty="0"/>
              <a:t>Sequence-to-Sequence (Seq2Seq) model</a:t>
            </a:r>
          </a:p>
          <a:p>
            <a:pPr lvl="1"/>
            <a:r>
              <a:rPr lang="en-US" dirty="0"/>
              <a:t>Developed by Google in 2018 for use in machine translation.</a:t>
            </a:r>
          </a:p>
          <a:p>
            <a:pPr lvl="1"/>
            <a:r>
              <a:rPr lang="en-US" dirty="0"/>
              <a:t>Seq2seq turns one sequence into another sequence. It does so by use of a </a:t>
            </a:r>
            <a:r>
              <a:rPr lang="en-US" dirty="0">
                <a:hlinkClick r:id="rId2" tooltip="Recurrent neural network"/>
              </a:rPr>
              <a:t>recurrent neural network</a:t>
            </a:r>
            <a:r>
              <a:rPr lang="en-US" dirty="0"/>
              <a:t> (RNN) or more often </a:t>
            </a:r>
            <a:r>
              <a:rPr lang="en-US" dirty="0">
                <a:hlinkClick r:id="rId3" tooltip="Long short-term memory"/>
              </a:rPr>
              <a:t>LSTM</a:t>
            </a:r>
            <a:r>
              <a:rPr lang="en-US" dirty="0"/>
              <a:t> or </a:t>
            </a:r>
            <a:r>
              <a:rPr lang="en-US" dirty="0">
                <a:hlinkClick r:id="rId4" tooltip="Gated recurrent unit"/>
              </a:rPr>
              <a:t>GRU</a:t>
            </a:r>
            <a:r>
              <a:rPr lang="en-US" dirty="0"/>
              <a:t> to avoid the problem of </a:t>
            </a:r>
            <a:r>
              <a:rPr lang="en-US" dirty="0">
                <a:hlinkClick r:id="rId5" tooltip="Vanishing gradient problem"/>
              </a:rPr>
              <a:t>vanishing gradient</a:t>
            </a:r>
            <a:r>
              <a:rPr lang="en-US" dirty="0"/>
              <a:t>. </a:t>
            </a:r>
          </a:p>
          <a:p>
            <a:pPr lvl="1"/>
            <a:r>
              <a:rPr lang="en-US" dirty="0"/>
              <a:t>The primary components are one Encoder and one Decoder network. The encoder turns each item into a corresponding hidden vector containing the item and its context. The decoder reverses the process, turning the vector into an output item, using the previous output as the input context.</a:t>
            </a:r>
          </a:p>
          <a:p>
            <a:pPr lvl="1"/>
            <a:r>
              <a:rPr lang="en-US" b="1" dirty="0"/>
              <a:t>Encoder RNN</a:t>
            </a:r>
            <a:r>
              <a:rPr lang="en-US" dirty="0"/>
              <a:t>: extract and compress the </a:t>
            </a:r>
          </a:p>
          <a:p>
            <a:pPr marL="457200" lvl="1" indent="0">
              <a:buNone/>
            </a:pPr>
            <a:r>
              <a:rPr lang="en-US" dirty="0"/>
              <a:t>    semantics from the input sequence</a:t>
            </a:r>
          </a:p>
          <a:p>
            <a:pPr lvl="1"/>
            <a:r>
              <a:rPr lang="en-US" b="1" dirty="0"/>
              <a:t>Decoder RNN</a:t>
            </a:r>
            <a:r>
              <a:rPr lang="en-US" dirty="0"/>
              <a:t>: generate a sequence based </a:t>
            </a:r>
          </a:p>
          <a:p>
            <a:pPr marL="457200" lvl="1" indent="0">
              <a:buNone/>
            </a:pPr>
            <a:r>
              <a:rPr lang="en-US" dirty="0"/>
              <a:t>     on the input semantics</a:t>
            </a:r>
          </a:p>
          <a:p>
            <a:pPr lvl="1"/>
            <a:r>
              <a:rPr lang="en-US" dirty="0"/>
              <a:t>Apply to tasks such as machine </a:t>
            </a:r>
          </a:p>
          <a:p>
            <a:pPr marL="457200" lvl="1" indent="0">
              <a:buNone/>
            </a:pPr>
            <a:r>
              <a:rPr lang="en-US" dirty="0"/>
              <a:t>     translation</a:t>
            </a:r>
          </a:p>
          <a:p>
            <a:pPr lvl="2"/>
            <a:r>
              <a:rPr lang="en-US" dirty="0"/>
              <a:t>Similar underlying semantics</a:t>
            </a:r>
          </a:p>
          <a:p>
            <a:pPr lvl="2"/>
            <a:r>
              <a:rPr lang="en-US" dirty="0"/>
              <a:t>E.g., “I love you.” to “Je </a:t>
            </a:r>
            <a:r>
              <a:rPr lang="en-US" dirty="0" err="1"/>
              <a:t>t’aime</a:t>
            </a:r>
            <a:r>
              <a:rPr lang="en-US" dirty="0"/>
              <a:t>.”</a:t>
            </a:r>
          </a:p>
        </p:txBody>
      </p:sp>
      <p:sp>
        <p:nvSpPr>
          <p:cNvPr id="4" name="Slide Number Placeholder 3"/>
          <p:cNvSpPr>
            <a:spLocks noGrp="1"/>
          </p:cNvSpPr>
          <p:nvPr>
            <p:ph type="sldNum" sz="quarter" idx="12"/>
          </p:nvPr>
        </p:nvSpPr>
        <p:spPr>
          <a:xfrm>
            <a:off x="8255520" y="590978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125</a:t>
            </a:fld>
            <a:endParaRPr lang="en-US"/>
          </a:p>
        </p:txBody>
      </p:sp>
      <p:grpSp>
        <p:nvGrpSpPr>
          <p:cNvPr id="63" name="Group 62"/>
          <p:cNvGrpSpPr/>
          <p:nvPr/>
        </p:nvGrpSpPr>
        <p:grpSpPr>
          <a:xfrm>
            <a:off x="5231904" y="3573016"/>
            <a:ext cx="6528874" cy="2779173"/>
            <a:chOff x="5586984" y="4019582"/>
            <a:chExt cx="6528874" cy="2779173"/>
          </a:xfrm>
        </p:grpSpPr>
        <p:grpSp>
          <p:nvGrpSpPr>
            <p:cNvPr id="39" name="Group 38"/>
            <p:cNvGrpSpPr/>
            <p:nvPr/>
          </p:nvGrpSpPr>
          <p:grpSpPr>
            <a:xfrm>
              <a:off x="5586984" y="4019582"/>
              <a:ext cx="6528874" cy="2779173"/>
              <a:chOff x="5586984" y="4019582"/>
              <a:chExt cx="6528874" cy="2779173"/>
            </a:xfrm>
          </p:grpSpPr>
          <p:grpSp>
            <p:nvGrpSpPr>
              <p:cNvPr id="37" name="Group 36"/>
              <p:cNvGrpSpPr/>
              <p:nvPr/>
            </p:nvGrpSpPr>
            <p:grpSpPr>
              <a:xfrm>
                <a:off x="5586984" y="4019582"/>
                <a:ext cx="6528874" cy="2779173"/>
                <a:chOff x="5586984" y="4019582"/>
                <a:chExt cx="6528874" cy="2779173"/>
              </a:xfrm>
            </p:grpSpPr>
            <p:pic>
              <p:nvPicPr>
                <p:cNvPr id="19" name="Picture 18"/>
                <p:cNvPicPr>
                  <a:picLocks noChangeAspect="1"/>
                </p:cNvPicPr>
                <p:nvPr/>
              </p:nvPicPr>
              <p:blipFill rotWithShape="1">
                <a:blip r:embed="rId6"/>
                <a:srcRect l="35931" t="9229" r="6380" b="13701"/>
                <a:stretch/>
              </p:blipFill>
              <p:spPr>
                <a:xfrm>
                  <a:off x="8560261" y="4019582"/>
                  <a:ext cx="3555597" cy="1573046"/>
                </a:xfrm>
                <a:prstGeom prst="rect">
                  <a:avLst/>
                </a:prstGeom>
              </p:spPr>
            </p:pic>
            <p:pic>
              <p:nvPicPr>
                <p:cNvPr id="20" name="Picture 19"/>
                <p:cNvPicPr>
                  <a:picLocks noChangeAspect="1"/>
                </p:cNvPicPr>
                <p:nvPr/>
              </p:nvPicPr>
              <p:blipFill rotWithShape="1">
                <a:blip r:embed="rId6"/>
                <a:srcRect l="35931" t="12048" r="6380" b="13701"/>
                <a:stretch/>
              </p:blipFill>
              <p:spPr>
                <a:xfrm>
                  <a:off x="5586984" y="5221224"/>
                  <a:ext cx="3701084" cy="1577531"/>
                </a:xfrm>
                <a:prstGeom prst="rect">
                  <a:avLst/>
                </a:prstGeom>
              </p:spPr>
            </p:pic>
            <p:sp>
              <p:nvSpPr>
                <p:cNvPr id="22" name="Rectangle 21"/>
                <p:cNvSpPr/>
                <p:nvPr/>
              </p:nvSpPr>
              <p:spPr>
                <a:xfrm>
                  <a:off x="9546336" y="4946904"/>
                  <a:ext cx="2432304" cy="60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44648" y="5193792"/>
                  <a:ext cx="2432304" cy="60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756650"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6" name="Rectangle 25"/>
                <p:cNvSpPr/>
                <p:nvPr/>
              </p:nvSpPr>
              <p:spPr>
                <a:xfrm>
                  <a:off x="9533636"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7" name="Rectangle 26"/>
                <p:cNvSpPr/>
                <p:nvPr/>
              </p:nvSpPr>
              <p:spPr>
                <a:xfrm>
                  <a:off x="10310622"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8" name="Rectangle 27"/>
                <p:cNvSpPr/>
                <p:nvPr/>
              </p:nvSpPr>
              <p:spPr>
                <a:xfrm>
                  <a:off x="11596497" y="4655292"/>
                  <a:ext cx="415925" cy="263525"/>
                </a:xfrm>
                <a:prstGeom prst="rect">
                  <a:avLst/>
                </a:prstGeom>
                <a:solidFill>
                  <a:srgbClr val="E1F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a:t>
                  </a:r>
                  <a:endParaRPr lang="en-US" dirty="0">
                    <a:solidFill>
                      <a:schemeClr val="tx1"/>
                    </a:solidFill>
                  </a:endParaRPr>
                </a:p>
              </p:txBody>
            </p:sp>
            <p:sp>
              <p:nvSpPr>
                <p:cNvPr id="29" name="Oval 28"/>
                <p:cNvSpPr/>
                <p:nvPr/>
              </p:nvSpPr>
              <p:spPr>
                <a:xfrm>
                  <a:off x="8855073"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0" name="TextBox 29"/>
                <p:cNvSpPr txBox="1"/>
                <p:nvPr/>
              </p:nvSpPr>
              <p:spPr>
                <a:xfrm>
                  <a:off x="8818703" y="4043382"/>
                  <a:ext cx="376237" cy="276999"/>
                </a:xfrm>
                <a:prstGeom prst="rect">
                  <a:avLst/>
                </a:prstGeom>
                <a:noFill/>
              </p:spPr>
              <p:txBody>
                <a:bodyPr wrap="square" rtlCol="0">
                  <a:spAutoFit/>
                </a:bodyPr>
                <a:lstStyle/>
                <a:p>
                  <a:r>
                    <a:rPr lang="en-US" sz="1200" dirty="0"/>
                    <a:t>y</a:t>
                  </a:r>
                  <a:r>
                    <a:rPr lang="en-US" sz="1200" baseline="-25000" dirty="0"/>
                    <a:t>0</a:t>
                  </a:r>
                </a:p>
              </p:txBody>
            </p:sp>
            <p:sp>
              <p:nvSpPr>
                <p:cNvPr id="31" name="Oval 30"/>
                <p:cNvSpPr/>
                <p:nvPr/>
              </p:nvSpPr>
              <p:spPr>
                <a:xfrm>
                  <a:off x="9631662"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2" name="Oval 31"/>
                <p:cNvSpPr/>
                <p:nvPr/>
              </p:nvSpPr>
              <p:spPr>
                <a:xfrm>
                  <a:off x="10406267"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3" name="Oval 32"/>
                <p:cNvSpPr/>
                <p:nvPr/>
              </p:nvSpPr>
              <p:spPr>
                <a:xfrm>
                  <a:off x="11692142" y="4095748"/>
                  <a:ext cx="224633" cy="2246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rmAutofit fontScale="92500" lnSpcReduction="10000"/>
                </a:bodyPr>
                <a:lstStyle/>
                <a:p>
                  <a:pPr algn="ctr"/>
                  <a:endParaRPr lang="en-US" baseline="-25000" dirty="0"/>
                </a:p>
              </p:txBody>
            </p:sp>
            <p:sp>
              <p:nvSpPr>
                <p:cNvPr id="34" name="TextBox 33"/>
                <p:cNvSpPr txBox="1"/>
                <p:nvPr/>
              </p:nvSpPr>
              <p:spPr>
                <a:xfrm>
                  <a:off x="9593308" y="4043382"/>
                  <a:ext cx="376237" cy="276999"/>
                </a:xfrm>
                <a:prstGeom prst="rect">
                  <a:avLst/>
                </a:prstGeom>
                <a:noFill/>
              </p:spPr>
              <p:txBody>
                <a:bodyPr wrap="square" rtlCol="0">
                  <a:spAutoFit/>
                </a:bodyPr>
                <a:lstStyle/>
                <a:p>
                  <a:r>
                    <a:rPr lang="en-US" sz="1200" dirty="0"/>
                    <a:t>y</a:t>
                  </a:r>
                  <a:r>
                    <a:rPr lang="en-US" sz="1200" baseline="-25000" dirty="0"/>
                    <a:t>1</a:t>
                  </a:r>
                </a:p>
              </p:txBody>
            </p:sp>
            <p:sp>
              <p:nvSpPr>
                <p:cNvPr id="35" name="TextBox 34"/>
                <p:cNvSpPr txBox="1"/>
                <p:nvPr/>
              </p:nvSpPr>
              <p:spPr>
                <a:xfrm>
                  <a:off x="10370595" y="4043382"/>
                  <a:ext cx="376237" cy="276999"/>
                </a:xfrm>
                <a:prstGeom prst="rect">
                  <a:avLst/>
                </a:prstGeom>
                <a:noFill/>
              </p:spPr>
              <p:txBody>
                <a:bodyPr wrap="square" rtlCol="0">
                  <a:spAutoFit/>
                </a:bodyPr>
                <a:lstStyle/>
                <a:p>
                  <a:r>
                    <a:rPr lang="en-US" sz="1200" dirty="0"/>
                    <a:t>y</a:t>
                  </a:r>
                  <a:r>
                    <a:rPr lang="en-US" sz="1200" baseline="-25000" dirty="0"/>
                    <a:t>2</a:t>
                  </a:r>
                </a:p>
              </p:txBody>
            </p:sp>
            <p:sp>
              <p:nvSpPr>
                <p:cNvPr id="36" name="TextBox 35"/>
                <p:cNvSpPr txBox="1"/>
                <p:nvPr/>
              </p:nvSpPr>
              <p:spPr>
                <a:xfrm>
                  <a:off x="11636185" y="4043382"/>
                  <a:ext cx="376237" cy="276999"/>
                </a:xfrm>
                <a:prstGeom prst="rect">
                  <a:avLst/>
                </a:prstGeom>
                <a:noFill/>
              </p:spPr>
              <p:txBody>
                <a:bodyPr wrap="square" rtlCol="0">
                  <a:spAutoFit/>
                </a:bodyPr>
                <a:lstStyle/>
                <a:p>
                  <a:r>
                    <a:rPr lang="en-US" sz="1200" dirty="0" err="1"/>
                    <a:t>y</a:t>
                  </a:r>
                  <a:r>
                    <a:rPr lang="en-US" sz="1200" baseline="-25000" dirty="0" err="1"/>
                    <a:t>m</a:t>
                  </a:r>
                  <a:endParaRPr lang="en-US" sz="1200" baseline="-25000" dirty="0"/>
                </a:p>
              </p:txBody>
            </p:sp>
          </p:grpSp>
          <p:sp>
            <p:nvSpPr>
              <p:cNvPr id="38" name="TextBox 37"/>
              <p:cNvSpPr txBox="1"/>
              <p:nvPr/>
            </p:nvSpPr>
            <p:spPr>
              <a:xfrm>
                <a:off x="11007993" y="4024330"/>
                <a:ext cx="343364" cy="369332"/>
              </a:xfrm>
              <a:prstGeom prst="rect">
                <a:avLst/>
              </a:prstGeom>
              <a:noFill/>
            </p:spPr>
            <p:txBody>
              <a:bodyPr wrap="none" rtlCol="0">
                <a:spAutoFit/>
              </a:bodyPr>
              <a:lstStyle/>
              <a:p>
                <a:r>
                  <a:rPr lang="en-US" dirty="0"/>
                  <a:t>…</a:t>
                </a:r>
              </a:p>
            </p:txBody>
          </p:sp>
        </p:grpSp>
        <p:sp>
          <p:nvSpPr>
            <p:cNvPr id="40" name="TextBox 39"/>
            <p:cNvSpPr txBox="1"/>
            <p:nvPr/>
          </p:nvSpPr>
          <p:spPr>
            <a:xfrm>
              <a:off x="5973392" y="5221224"/>
              <a:ext cx="2361224" cy="369332"/>
            </a:xfrm>
            <a:prstGeom prst="rect">
              <a:avLst/>
            </a:prstGeom>
            <a:noFill/>
          </p:spPr>
          <p:txBody>
            <a:bodyPr wrap="none" rtlCol="0">
              <a:spAutoFit/>
            </a:bodyPr>
            <a:lstStyle/>
            <a:p>
              <a:r>
                <a:rPr lang="en-US" dirty="0"/>
                <a:t>An RNN as the encoder</a:t>
              </a:r>
            </a:p>
          </p:txBody>
        </p:sp>
        <p:sp>
          <p:nvSpPr>
            <p:cNvPr id="41" name="TextBox 40"/>
            <p:cNvSpPr txBox="1"/>
            <p:nvPr/>
          </p:nvSpPr>
          <p:spPr>
            <a:xfrm>
              <a:off x="9494037" y="5247096"/>
              <a:ext cx="2361224" cy="369332"/>
            </a:xfrm>
            <a:prstGeom prst="rect">
              <a:avLst/>
            </a:prstGeom>
            <a:noFill/>
          </p:spPr>
          <p:txBody>
            <a:bodyPr wrap="none" rtlCol="0">
              <a:spAutoFit/>
            </a:bodyPr>
            <a:lstStyle/>
            <a:p>
              <a:r>
                <a:rPr lang="en-US" dirty="0"/>
                <a:t>An RNN as the decoder</a:t>
              </a:r>
            </a:p>
          </p:txBody>
        </p:sp>
        <p:cxnSp>
          <p:nvCxnSpPr>
            <p:cNvPr id="43" name="Straight Arrow Connector 42"/>
            <p:cNvCxnSpPr>
              <a:stCxn id="40" idx="2"/>
            </p:cNvCxnSpPr>
            <p:nvPr/>
          </p:nvCxnSpPr>
          <p:spPr>
            <a:xfrm>
              <a:off x="7154004" y="5590556"/>
              <a:ext cx="0" cy="203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0"/>
            </p:cNvCxnSpPr>
            <p:nvPr/>
          </p:nvCxnSpPr>
          <p:spPr>
            <a:xfrm flipV="1">
              <a:off x="10674649" y="5053754"/>
              <a:ext cx="0" cy="1933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9475991" y="6327208"/>
              <a:ext cx="1689886" cy="369332"/>
            </a:xfrm>
            <a:prstGeom prst="rect">
              <a:avLst/>
            </a:prstGeom>
            <a:noFill/>
          </p:spPr>
          <p:txBody>
            <a:bodyPr wrap="none" rtlCol="0">
              <a:spAutoFit/>
            </a:bodyPr>
            <a:lstStyle/>
            <a:p>
              <a:r>
                <a:rPr lang="en-US" dirty="0"/>
                <a:t>Input sequence</a:t>
              </a:r>
            </a:p>
          </p:txBody>
        </p:sp>
        <p:sp>
          <p:nvSpPr>
            <p:cNvPr id="49" name="TextBox 48"/>
            <p:cNvSpPr txBox="1"/>
            <p:nvPr/>
          </p:nvSpPr>
          <p:spPr>
            <a:xfrm>
              <a:off x="6565303" y="4693571"/>
              <a:ext cx="1985608" cy="369332"/>
            </a:xfrm>
            <a:prstGeom prst="rect">
              <a:avLst/>
            </a:prstGeom>
            <a:noFill/>
          </p:spPr>
          <p:txBody>
            <a:bodyPr wrap="none" rtlCol="0">
              <a:spAutoFit/>
            </a:bodyPr>
            <a:lstStyle/>
            <a:p>
              <a:r>
                <a:rPr lang="en-US" dirty="0"/>
                <a:t>Encoded semantics</a:t>
              </a:r>
            </a:p>
          </p:txBody>
        </p:sp>
        <p:sp>
          <p:nvSpPr>
            <p:cNvPr id="50" name="TextBox 49"/>
            <p:cNvSpPr txBox="1"/>
            <p:nvPr/>
          </p:nvSpPr>
          <p:spPr>
            <a:xfrm>
              <a:off x="6560589" y="4043382"/>
              <a:ext cx="1971694" cy="369332"/>
            </a:xfrm>
            <a:prstGeom prst="rect">
              <a:avLst/>
            </a:prstGeom>
            <a:noFill/>
          </p:spPr>
          <p:txBody>
            <a:bodyPr wrap="none" rtlCol="0">
              <a:spAutoFit/>
            </a:bodyPr>
            <a:lstStyle/>
            <a:p>
              <a:r>
                <a:rPr lang="en-US" dirty="0"/>
                <a:t>Decoded sequence</a:t>
              </a:r>
            </a:p>
          </p:txBody>
        </p:sp>
        <p:cxnSp>
          <p:nvCxnSpPr>
            <p:cNvPr id="51" name="Straight Arrow Connector 50"/>
            <p:cNvCxnSpPr/>
            <p:nvPr/>
          </p:nvCxnSpPr>
          <p:spPr>
            <a:xfrm>
              <a:off x="8077200" y="5053754"/>
              <a:ext cx="707078" cy="193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50" idx="3"/>
            </p:cNvCxnSpPr>
            <p:nvPr/>
          </p:nvCxnSpPr>
          <p:spPr>
            <a:xfrm>
              <a:off x="8532283" y="4228048"/>
              <a:ext cx="23456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1"/>
            </p:cNvCxnSpPr>
            <p:nvPr/>
          </p:nvCxnSpPr>
          <p:spPr>
            <a:xfrm flipH="1">
              <a:off x="9172575" y="6511874"/>
              <a:ext cx="30341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020318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p:cNvSpPr>
            <a:spLocks noGrp="1"/>
          </p:cNvSpPr>
          <p:nvPr>
            <p:ph type="title"/>
          </p:nvPr>
        </p:nvSpPr>
        <p:spPr>
          <a:xfrm>
            <a:off x="623392" y="116632"/>
            <a:ext cx="11449272" cy="720080"/>
          </a:xfrm>
        </p:spPr>
        <p:txBody>
          <a:bodyPr>
            <a:normAutofit fontScale="90000"/>
          </a:bodyPr>
          <a:lstStyle/>
          <a:p>
            <a:r>
              <a:rPr lang="en-US" dirty="0">
                <a:cs typeface="CMU Bright SemiBold"/>
              </a:rPr>
              <a:t>Sequential prediction example 1: Sentiment classification</a:t>
            </a:r>
          </a:p>
        </p:txBody>
      </p:sp>
      <p:sp>
        <p:nvSpPr>
          <p:cNvPr id="33"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Goal: classify a text sequence (e.g., restaurant, movie or product review, Tweet) as having positive or negative sentiment</a:t>
            </a:r>
          </a:p>
          <a:p>
            <a:pPr>
              <a:buFont typeface="Arial" panose="020B0604020202020204" pitchFamily="34" charset="0"/>
              <a:buChar char="•"/>
            </a:pPr>
            <a:endParaRPr lang="en-US" sz="2400" dirty="0">
              <a:cs typeface="CMU Bright Roman"/>
            </a:endParaRPr>
          </a:p>
          <a:p>
            <a:pPr lvl="1"/>
            <a:r>
              <a:rPr lang="en-US" sz="2400" dirty="0">
                <a:solidFill>
                  <a:srgbClr val="521B93"/>
                </a:solidFill>
                <a:cs typeface="CMU Bright Roman"/>
              </a:rPr>
              <a:t>“The food was really good”</a:t>
            </a:r>
          </a:p>
          <a:p>
            <a:pPr lvl="1"/>
            <a:r>
              <a:rPr lang="en-US" sz="2400" dirty="0">
                <a:solidFill>
                  <a:srgbClr val="521B93"/>
                </a:solidFill>
                <a:cs typeface="CMU Bright Roman"/>
              </a:rPr>
              <a:t>“The vacuum cleaner broke within two weeks”</a:t>
            </a:r>
          </a:p>
          <a:p>
            <a:pPr lvl="1"/>
            <a:r>
              <a:rPr lang="en-US" sz="2400" dirty="0">
                <a:solidFill>
                  <a:srgbClr val="521B93"/>
                </a:solidFill>
                <a:cs typeface="CMU Bright Roman"/>
              </a:rPr>
              <a:t>“The movie had slow parts, but overall was worth watching”</a:t>
            </a:r>
          </a:p>
          <a:p>
            <a:pPr>
              <a:buFont typeface="Arial" panose="020B0604020202020204" pitchFamily="34" charset="0"/>
              <a:buChar char="•"/>
            </a:pPr>
            <a:endParaRPr lang="en-US" sz="2400" dirty="0">
              <a:solidFill>
                <a:srgbClr val="521B93"/>
              </a:solidFill>
              <a:cs typeface="CMU Bright Roman"/>
            </a:endParaRPr>
          </a:p>
        </p:txBody>
      </p:sp>
    </p:spTree>
    <p:extLst>
      <p:ext uri="{BB962C8B-B14F-4D97-AF65-F5344CB8AC3E}">
        <p14:creationId xmlns:p14="http://schemas.microsoft.com/office/powerpoint/2010/main" val="27212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7D224-E0C4-5C44-91C4-91DE10D19FB2}"/>
              </a:ext>
            </a:extLst>
          </p:cNvPr>
          <p:cNvSpPr>
            <a:spLocks noGrp="1"/>
          </p:cNvSpPr>
          <p:nvPr>
            <p:ph type="title"/>
          </p:nvPr>
        </p:nvSpPr>
        <p:spPr/>
        <p:txBody>
          <a:bodyPr/>
          <a:lstStyle/>
          <a:p>
            <a:r>
              <a:rPr lang="en-US" sz="3100" dirty="0">
                <a:cs typeface="CMU Bright SemiBold"/>
              </a:rPr>
              <a:t>Sequential prediction example 1: Sentiment classification</a:t>
            </a:r>
            <a:endParaRPr lang="en-US" sz="3100" dirty="0"/>
          </a:p>
        </p:txBody>
      </p:sp>
      <p:sp>
        <p:nvSpPr>
          <p:cNvPr id="3" name="Content Placeholder 2">
            <a:extLst>
              <a:ext uri="{FF2B5EF4-FFF2-40B4-BE49-F238E27FC236}">
                <a16:creationId xmlns:a16="http://schemas.microsoft.com/office/drawing/2014/main" id="{E369EEB3-6780-B44F-8DF0-570318D9C018}"/>
              </a:ext>
            </a:extLst>
          </p:cNvPr>
          <p:cNvSpPr>
            <a:spLocks noGrp="1"/>
          </p:cNvSpPr>
          <p:nvPr>
            <p:ph idx="1"/>
          </p:nvPr>
        </p:nvSpPr>
        <p:spPr/>
        <p:txBody>
          <a:bodyPr/>
          <a:lstStyle/>
          <a:p>
            <a:pPr marL="457200" indent="-457200">
              <a:buFont typeface="Arial" panose="020B0604020202020204" pitchFamily="34" charset="0"/>
              <a:buChar char="•"/>
            </a:pPr>
            <a:r>
              <a:rPr lang="en-US" dirty="0"/>
              <a:t>Recurrent model:</a:t>
            </a:r>
          </a:p>
        </p:txBody>
      </p:sp>
      <p:sp>
        <p:nvSpPr>
          <p:cNvPr id="5" name="Rectangle 4">
            <a:extLst>
              <a:ext uri="{FF2B5EF4-FFF2-40B4-BE49-F238E27FC236}">
                <a16:creationId xmlns:a16="http://schemas.microsoft.com/office/drawing/2014/main" id="{F51B3A36-0B2A-1740-81DE-356419BC1BD5}"/>
              </a:ext>
            </a:extLst>
          </p:cNvPr>
          <p:cNvSpPr/>
          <p:nvPr/>
        </p:nvSpPr>
        <p:spPr>
          <a:xfrm>
            <a:off x="2151812"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6" name="Straight Arrow Connector 5">
            <a:extLst>
              <a:ext uri="{FF2B5EF4-FFF2-40B4-BE49-F238E27FC236}">
                <a16:creationId xmlns:a16="http://schemas.microsoft.com/office/drawing/2014/main" id="{98FC04F6-C125-C847-9D8E-4DD1D6673B2A}"/>
              </a:ext>
            </a:extLst>
          </p:cNvPr>
          <p:cNvCxnSpPr>
            <a:cxnSpLocks/>
            <a:stCxn id="7" idx="0"/>
            <a:endCxn id="5" idx="2"/>
          </p:cNvCxnSpPr>
          <p:nvPr/>
        </p:nvCxnSpPr>
        <p:spPr>
          <a:xfrm flipH="1" flipV="1">
            <a:off x="2527201" y="4210805"/>
            <a:ext cx="5910"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88C46752-2EAA-B247-8DEB-B1D28ED24D48}"/>
              </a:ext>
            </a:extLst>
          </p:cNvPr>
          <p:cNvSpPr txBox="1"/>
          <p:nvPr/>
        </p:nvSpPr>
        <p:spPr>
          <a:xfrm>
            <a:off x="2072471" y="4681078"/>
            <a:ext cx="921279"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“The”</a:t>
            </a:r>
          </a:p>
        </p:txBody>
      </p:sp>
      <p:sp>
        <p:nvSpPr>
          <p:cNvPr id="8" name="Rectangle 7">
            <a:extLst>
              <a:ext uri="{FF2B5EF4-FFF2-40B4-BE49-F238E27FC236}">
                <a16:creationId xmlns:a16="http://schemas.microsoft.com/office/drawing/2014/main" id="{ACB3F30D-A02D-2841-8B7C-80D4A3B3CCFC}"/>
              </a:ext>
            </a:extLst>
          </p:cNvPr>
          <p:cNvSpPr/>
          <p:nvPr/>
        </p:nvSpPr>
        <p:spPr>
          <a:xfrm>
            <a:off x="3885463"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9" name="Straight Arrow Connector 8">
            <a:extLst>
              <a:ext uri="{FF2B5EF4-FFF2-40B4-BE49-F238E27FC236}">
                <a16:creationId xmlns:a16="http://schemas.microsoft.com/office/drawing/2014/main" id="{E3527E78-CA8A-6742-A900-64D8C0D5DAF3}"/>
              </a:ext>
            </a:extLst>
          </p:cNvPr>
          <p:cNvCxnSpPr>
            <a:cxnSpLocks/>
            <a:stCxn id="10" idx="0"/>
            <a:endCxn id="8" idx="2"/>
          </p:cNvCxnSpPr>
          <p:nvPr/>
        </p:nvCxnSpPr>
        <p:spPr>
          <a:xfrm flipH="1" flipV="1">
            <a:off x="4260852" y="4210805"/>
            <a:ext cx="1" cy="46028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1DE2207C-D2C9-CD41-80F0-EA0C8F500AE9}"/>
              </a:ext>
            </a:extLst>
          </p:cNvPr>
          <p:cNvSpPr txBox="1"/>
          <p:nvPr/>
        </p:nvSpPr>
        <p:spPr>
          <a:xfrm>
            <a:off x="3753374" y="4671085"/>
            <a:ext cx="101495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“food”</a:t>
            </a:r>
          </a:p>
        </p:txBody>
      </p:sp>
      <p:cxnSp>
        <p:nvCxnSpPr>
          <p:cNvPr id="11" name="Straight Arrow Connector 10">
            <a:extLst>
              <a:ext uri="{FF2B5EF4-FFF2-40B4-BE49-F238E27FC236}">
                <a16:creationId xmlns:a16="http://schemas.microsoft.com/office/drawing/2014/main" id="{497E4518-8634-7346-B1C0-AF5D18AF5CBA}"/>
              </a:ext>
            </a:extLst>
          </p:cNvPr>
          <p:cNvCxnSpPr>
            <a:cxnSpLocks/>
            <a:stCxn id="5" idx="3"/>
            <a:endCxn id="8" idx="1"/>
          </p:cNvCxnSpPr>
          <p:nvPr/>
        </p:nvCxnSpPr>
        <p:spPr>
          <a:xfrm>
            <a:off x="2902591" y="3982165"/>
            <a:ext cx="982873"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19B8ADD3-3867-2447-9631-FE799F223DA7}"/>
              </a:ext>
            </a:extLst>
          </p:cNvPr>
          <p:cNvSpPr txBox="1"/>
          <p:nvPr/>
        </p:nvSpPr>
        <p:spPr>
          <a:xfrm>
            <a:off x="3196895"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1</a:t>
            </a:r>
            <a:endParaRPr lang="en-US" b="0" dirty="0">
              <a:latin typeface="CMU Bright Oblique"/>
              <a:cs typeface="CMU Bright Oblique"/>
            </a:endParaRPr>
          </a:p>
        </p:txBody>
      </p:sp>
      <p:cxnSp>
        <p:nvCxnSpPr>
          <p:cNvPr id="13" name="Straight Arrow Connector 12">
            <a:extLst>
              <a:ext uri="{FF2B5EF4-FFF2-40B4-BE49-F238E27FC236}">
                <a16:creationId xmlns:a16="http://schemas.microsoft.com/office/drawing/2014/main" id="{E13B5DC2-696F-3148-B591-E3B38F7EF115}"/>
              </a:ext>
            </a:extLst>
          </p:cNvPr>
          <p:cNvCxnSpPr>
            <a:cxnSpLocks/>
            <a:endCxn id="26" idx="1"/>
          </p:cNvCxnSpPr>
          <p:nvPr/>
        </p:nvCxnSpPr>
        <p:spPr>
          <a:xfrm>
            <a:off x="4636242" y="3980466"/>
            <a:ext cx="991883" cy="501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34F6ACC-89C9-F643-988E-8450144770B7}"/>
              </a:ext>
            </a:extLst>
          </p:cNvPr>
          <p:cNvSpPr txBox="1"/>
          <p:nvPr/>
        </p:nvSpPr>
        <p:spPr>
          <a:xfrm>
            <a:off x="4925790" y="4037960"/>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2</a:t>
            </a:r>
            <a:endParaRPr lang="en-US" b="0" dirty="0">
              <a:latin typeface="CMU Bright Oblique"/>
              <a:cs typeface="CMU Bright Oblique"/>
            </a:endParaRPr>
          </a:p>
        </p:txBody>
      </p:sp>
      <p:sp>
        <p:nvSpPr>
          <p:cNvPr id="15" name="Rectangle 14">
            <a:extLst>
              <a:ext uri="{FF2B5EF4-FFF2-40B4-BE49-F238E27FC236}">
                <a16:creationId xmlns:a16="http://schemas.microsoft.com/office/drawing/2014/main" id="{DC14CC1B-B504-F847-8BB2-29CA01778033}"/>
              </a:ext>
            </a:extLst>
          </p:cNvPr>
          <p:cNvSpPr/>
          <p:nvPr/>
        </p:nvSpPr>
        <p:spPr>
          <a:xfrm>
            <a:off x="9089478" y="37535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BCFB5064-AE52-7D4C-8671-189490C57AA9}"/>
              </a:ext>
            </a:extLst>
          </p:cNvPr>
          <p:cNvCxnSpPr>
            <a:cxnSpLocks/>
            <a:stCxn id="17" idx="0"/>
            <a:endCxn id="15" idx="2"/>
          </p:cNvCxnSpPr>
          <p:nvPr/>
        </p:nvCxnSpPr>
        <p:spPr>
          <a:xfrm flipV="1">
            <a:off x="9461311" y="4210805"/>
            <a:ext cx="3556" cy="44673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575AE0F-7CFD-6B4D-A912-105D413D3DDF}"/>
              </a:ext>
            </a:extLst>
          </p:cNvPr>
          <p:cNvSpPr txBox="1"/>
          <p:nvPr/>
        </p:nvSpPr>
        <p:spPr>
          <a:xfrm>
            <a:off x="8932960" y="4657542"/>
            <a:ext cx="1056701"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“good”</a:t>
            </a:r>
          </a:p>
        </p:txBody>
      </p:sp>
      <p:cxnSp>
        <p:nvCxnSpPr>
          <p:cNvPr id="18" name="Straight Arrow Connector 17">
            <a:extLst>
              <a:ext uri="{FF2B5EF4-FFF2-40B4-BE49-F238E27FC236}">
                <a16:creationId xmlns:a16="http://schemas.microsoft.com/office/drawing/2014/main" id="{269096D3-0A3E-4047-A876-B7F86CA70685}"/>
              </a:ext>
            </a:extLst>
          </p:cNvPr>
          <p:cNvCxnSpPr>
            <a:cxnSpLocks/>
            <a:endCxn id="15" idx="1"/>
          </p:cNvCxnSpPr>
          <p:nvPr/>
        </p:nvCxnSpPr>
        <p:spPr>
          <a:xfrm>
            <a:off x="8106606" y="3982165"/>
            <a:ext cx="98287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7EBD7F03-6E46-3449-933A-EC72DB949AF3}"/>
              </a:ext>
            </a:extLst>
          </p:cNvPr>
          <p:cNvSpPr txBox="1"/>
          <p:nvPr/>
        </p:nvSpPr>
        <p:spPr>
          <a:xfrm>
            <a:off x="8400909" y="4026139"/>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4</a:t>
            </a:r>
            <a:endParaRPr lang="en-US" b="0" dirty="0">
              <a:latin typeface="CMU Bright Oblique"/>
              <a:cs typeface="CMU Bright Oblique"/>
            </a:endParaRPr>
          </a:p>
        </p:txBody>
      </p:sp>
      <p:sp>
        <p:nvSpPr>
          <p:cNvPr id="20" name="TextBox 19">
            <a:extLst>
              <a:ext uri="{FF2B5EF4-FFF2-40B4-BE49-F238E27FC236}">
                <a16:creationId xmlns:a16="http://schemas.microsoft.com/office/drawing/2014/main" id="{C0FBBE4C-2196-B248-8971-C183C115CC86}"/>
              </a:ext>
            </a:extLst>
          </p:cNvPr>
          <p:cNvSpPr txBox="1"/>
          <p:nvPr/>
        </p:nvSpPr>
        <p:spPr>
          <a:xfrm>
            <a:off x="9088059" y="3179306"/>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5</a:t>
            </a:r>
            <a:endParaRPr lang="en-US" b="0" dirty="0">
              <a:latin typeface="CMU Bright Oblique"/>
              <a:cs typeface="CMU Bright Oblique"/>
            </a:endParaRPr>
          </a:p>
        </p:txBody>
      </p:sp>
      <p:sp>
        <p:nvSpPr>
          <p:cNvPr id="21" name="Rectangle 20">
            <a:extLst>
              <a:ext uri="{FF2B5EF4-FFF2-40B4-BE49-F238E27FC236}">
                <a16:creationId xmlns:a16="http://schemas.microsoft.com/office/drawing/2014/main" id="{A2B2A97C-089B-CE4E-A409-8992C66BDC71}"/>
              </a:ext>
            </a:extLst>
          </p:cNvPr>
          <p:cNvSpPr/>
          <p:nvPr/>
        </p:nvSpPr>
        <p:spPr>
          <a:xfrm>
            <a:off x="8892573" y="2510071"/>
            <a:ext cx="1156405" cy="476142"/>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0" dirty="0">
                <a:solidFill>
                  <a:srgbClr val="000000"/>
                </a:solidFill>
                <a:latin typeface="CMU Bright Roman"/>
                <a:cs typeface="CMU Bright Roman"/>
              </a:rPr>
              <a:t>Classifier</a:t>
            </a:r>
          </a:p>
        </p:txBody>
      </p:sp>
      <p:cxnSp>
        <p:nvCxnSpPr>
          <p:cNvPr id="22" name="Straight Arrow Connector 21">
            <a:extLst>
              <a:ext uri="{FF2B5EF4-FFF2-40B4-BE49-F238E27FC236}">
                <a16:creationId xmlns:a16="http://schemas.microsoft.com/office/drawing/2014/main" id="{9B30B07E-5A1C-3C49-8C14-0C4CBF0A1CF0}"/>
              </a:ext>
            </a:extLst>
          </p:cNvPr>
          <p:cNvCxnSpPr>
            <a:cxnSpLocks/>
            <a:stCxn id="15" idx="0"/>
            <a:endCxn id="21" idx="2"/>
          </p:cNvCxnSpPr>
          <p:nvPr/>
        </p:nvCxnSpPr>
        <p:spPr>
          <a:xfrm flipV="1">
            <a:off x="9464867" y="2986213"/>
            <a:ext cx="5908" cy="7673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F87B8809-4638-6544-9AE1-6EC443230B91}"/>
              </a:ext>
            </a:extLst>
          </p:cNvPr>
          <p:cNvGrpSpPr/>
          <p:nvPr/>
        </p:nvGrpSpPr>
        <p:grpSpPr>
          <a:xfrm>
            <a:off x="9074526" y="1746069"/>
            <a:ext cx="894003" cy="535363"/>
            <a:chOff x="7179387" y="2004478"/>
            <a:chExt cx="1158706" cy="535363"/>
          </a:xfrm>
        </p:grpSpPr>
        <p:pic>
          <p:nvPicPr>
            <p:cNvPr id="24" name="Picture 23">
              <a:extLst>
                <a:ext uri="{FF2B5EF4-FFF2-40B4-BE49-F238E27FC236}">
                  <a16:creationId xmlns:a16="http://schemas.microsoft.com/office/drawing/2014/main" id="{022FFD4C-B451-F344-908A-F728A5D469B6}"/>
                </a:ext>
              </a:extLst>
            </p:cNvPr>
            <p:cNvPicPr>
              <a:picLocks noChangeAspect="1"/>
            </p:cNvPicPr>
            <p:nvPr/>
          </p:nvPicPr>
          <p:blipFill>
            <a:blip r:embed="rId2"/>
            <a:stretch>
              <a:fillRect/>
            </a:stretch>
          </p:blipFill>
          <p:spPr>
            <a:xfrm>
              <a:off x="7179387" y="2007218"/>
              <a:ext cx="532623" cy="532623"/>
            </a:xfrm>
            <a:prstGeom prst="rect">
              <a:avLst/>
            </a:prstGeom>
          </p:spPr>
        </p:pic>
        <p:pic>
          <p:nvPicPr>
            <p:cNvPr id="25" name="Picture 24">
              <a:extLst>
                <a:ext uri="{FF2B5EF4-FFF2-40B4-BE49-F238E27FC236}">
                  <a16:creationId xmlns:a16="http://schemas.microsoft.com/office/drawing/2014/main" id="{B2F486CC-CD9B-AC45-A775-098B3FC4B215}"/>
                </a:ext>
              </a:extLst>
            </p:cNvPr>
            <p:cNvPicPr>
              <a:picLocks noChangeAspect="1"/>
            </p:cNvPicPr>
            <p:nvPr/>
          </p:nvPicPr>
          <p:blipFill>
            <a:blip r:embed="rId3"/>
            <a:stretch>
              <a:fillRect/>
            </a:stretch>
          </p:blipFill>
          <p:spPr>
            <a:xfrm>
              <a:off x="7802730" y="2004478"/>
              <a:ext cx="535363" cy="535363"/>
            </a:xfrm>
            <a:prstGeom prst="rect">
              <a:avLst/>
            </a:prstGeom>
          </p:spPr>
        </p:pic>
      </p:grpSp>
      <p:sp>
        <p:nvSpPr>
          <p:cNvPr id="26" name="Rectangle 25">
            <a:extLst>
              <a:ext uri="{FF2B5EF4-FFF2-40B4-BE49-F238E27FC236}">
                <a16:creationId xmlns:a16="http://schemas.microsoft.com/office/drawing/2014/main" id="{5B7D3223-3F1B-2F44-86FF-A5607024CE40}"/>
              </a:ext>
            </a:extLst>
          </p:cNvPr>
          <p:cNvSpPr/>
          <p:nvPr/>
        </p:nvSpPr>
        <p:spPr>
          <a:xfrm>
            <a:off x="5628124" y="3756840"/>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27" name="Straight Arrow Connector 26">
            <a:extLst>
              <a:ext uri="{FF2B5EF4-FFF2-40B4-BE49-F238E27FC236}">
                <a16:creationId xmlns:a16="http://schemas.microsoft.com/office/drawing/2014/main" id="{C77582B0-484F-6C43-AD66-A43E15E88954}"/>
              </a:ext>
            </a:extLst>
          </p:cNvPr>
          <p:cNvCxnSpPr>
            <a:cxnSpLocks/>
            <a:stCxn id="28" idx="0"/>
            <a:endCxn id="26" idx="2"/>
          </p:cNvCxnSpPr>
          <p:nvPr/>
        </p:nvCxnSpPr>
        <p:spPr>
          <a:xfrm flipV="1">
            <a:off x="6002075" y="4214120"/>
            <a:ext cx="1438" cy="45064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49067FC6-DB34-B948-9819-49665C226AB6}"/>
              </a:ext>
            </a:extLst>
          </p:cNvPr>
          <p:cNvSpPr txBox="1"/>
          <p:nvPr/>
        </p:nvSpPr>
        <p:spPr>
          <a:xfrm>
            <a:off x="5539576" y="4664762"/>
            <a:ext cx="924998"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“was”</a:t>
            </a:r>
          </a:p>
        </p:txBody>
      </p:sp>
      <p:cxnSp>
        <p:nvCxnSpPr>
          <p:cNvPr id="29" name="Straight Arrow Connector 28">
            <a:extLst>
              <a:ext uri="{FF2B5EF4-FFF2-40B4-BE49-F238E27FC236}">
                <a16:creationId xmlns:a16="http://schemas.microsoft.com/office/drawing/2014/main" id="{4968527D-8809-C247-817B-EDD3C131AC28}"/>
              </a:ext>
            </a:extLst>
          </p:cNvPr>
          <p:cNvCxnSpPr>
            <a:cxnSpLocks/>
            <a:endCxn id="31" idx="1"/>
          </p:cNvCxnSpPr>
          <p:nvPr/>
        </p:nvCxnSpPr>
        <p:spPr>
          <a:xfrm flipV="1">
            <a:off x="6378902" y="3980465"/>
            <a:ext cx="975838" cy="33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5639AFD-45C0-DB43-8EA4-C995018601B3}"/>
              </a:ext>
            </a:extLst>
          </p:cNvPr>
          <p:cNvSpPr txBox="1"/>
          <p:nvPr/>
        </p:nvSpPr>
        <p:spPr>
          <a:xfrm>
            <a:off x="6668451" y="4041275"/>
            <a:ext cx="450765" cy="461665"/>
          </a:xfrm>
          <a:prstGeom prst="rect">
            <a:avLst/>
          </a:prstGeom>
          <a:noFill/>
        </p:spPr>
        <p:txBody>
          <a:bodyPr wrap="none" rtlCol="0">
            <a:spAutoFit/>
          </a:bodyPr>
          <a:lstStyle/>
          <a:p>
            <a:pPr algn="ctr"/>
            <a:r>
              <a:rPr lang="en-US" b="0" dirty="0">
                <a:latin typeface="CMU Bright Oblique"/>
                <a:cs typeface="CMU Bright Oblique"/>
              </a:rPr>
              <a:t>h</a:t>
            </a:r>
            <a:r>
              <a:rPr lang="en-US" b="0" baseline="-25000" dirty="0">
                <a:latin typeface="CMU Bright Oblique"/>
                <a:cs typeface="CMU Bright Oblique"/>
              </a:rPr>
              <a:t>3</a:t>
            </a:r>
            <a:endParaRPr lang="en-US" b="0" dirty="0">
              <a:latin typeface="CMU Bright Oblique"/>
              <a:cs typeface="CMU Bright Oblique"/>
            </a:endParaRPr>
          </a:p>
        </p:txBody>
      </p:sp>
      <p:sp>
        <p:nvSpPr>
          <p:cNvPr id="31" name="Rectangle 30">
            <a:extLst>
              <a:ext uri="{FF2B5EF4-FFF2-40B4-BE49-F238E27FC236}">
                <a16:creationId xmlns:a16="http://schemas.microsoft.com/office/drawing/2014/main" id="{269A5F12-6FF1-1344-ACE5-62DA2C645699}"/>
              </a:ext>
            </a:extLst>
          </p:cNvPr>
          <p:cNvSpPr/>
          <p:nvPr/>
        </p:nvSpPr>
        <p:spPr>
          <a:xfrm>
            <a:off x="7354740" y="3751825"/>
            <a:ext cx="750778" cy="457280"/>
          </a:xfrm>
          <a:prstGeom prst="rect">
            <a:avLst/>
          </a:prstGeom>
          <a:solidFill>
            <a:schemeClr val="accent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chemeClr val="tx1"/>
              </a:solidFill>
              <a:latin typeface="CMU Bright Roman"/>
              <a:cs typeface="CMU Bright Roman"/>
            </a:endParaRPr>
          </a:p>
        </p:txBody>
      </p:sp>
      <p:cxnSp>
        <p:nvCxnSpPr>
          <p:cNvPr id="32" name="Straight Arrow Connector 31">
            <a:extLst>
              <a:ext uri="{FF2B5EF4-FFF2-40B4-BE49-F238E27FC236}">
                <a16:creationId xmlns:a16="http://schemas.microsoft.com/office/drawing/2014/main" id="{79628407-9DD8-B04D-A9F4-EABFA83446AB}"/>
              </a:ext>
            </a:extLst>
          </p:cNvPr>
          <p:cNvCxnSpPr>
            <a:cxnSpLocks/>
            <a:stCxn id="33" idx="0"/>
            <a:endCxn id="31" idx="2"/>
          </p:cNvCxnSpPr>
          <p:nvPr/>
        </p:nvCxnSpPr>
        <p:spPr>
          <a:xfrm flipV="1">
            <a:off x="7726100" y="4209105"/>
            <a:ext cx="4029" cy="4702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C637517-A04F-3F46-AA44-AD262CD7B9D9}"/>
              </a:ext>
            </a:extLst>
          </p:cNvPr>
          <p:cNvSpPr txBox="1"/>
          <p:nvPr/>
        </p:nvSpPr>
        <p:spPr>
          <a:xfrm>
            <a:off x="7158251" y="4679378"/>
            <a:ext cx="1135697" cy="461665"/>
          </a:xfrm>
          <a:prstGeom prst="rect">
            <a:avLst/>
          </a:prstGeom>
          <a:noFill/>
        </p:spPr>
        <p:txBody>
          <a:bodyPr wrap="none" rtlCol="0">
            <a:spAutoFit/>
          </a:bodyPr>
          <a:lstStyle/>
          <a:p>
            <a:pPr algn="ctr"/>
            <a:r>
              <a:rPr lang="en-US" b="0" dirty="0">
                <a:solidFill>
                  <a:srgbClr val="521B93"/>
                </a:solidFill>
                <a:latin typeface="CMU Bright Oblique"/>
                <a:cs typeface="CMU Bright Oblique"/>
              </a:rPr>
              <a:t>“really”</a:t>
            </a:r>
          </a:p>
        </p:txBody>
      </p:sp>
      <p:sp>
        <p:nvSpPr>
          <p:cNvPr id="34" name="TextBox 33">
            <a:extLst>
              <a:ext uri="{FF2B5EF4-FFF2-40B4-BE49-F238E27FC236}">
                <a16:creationId xmlns:a16="http://schemas.microsoft.com/office/drawing/2014/main" id="{23DBDB63-71A9-E744-81DE-98D306D16F89}"/>
              </a:ext>
            </a:extLst>
          </p:cNvPr>
          <p:cNvSpPr txBox="1"/>
          <p:nvPr/>
        </p:nvSpPr>
        <p:spPr>
          <a:xfrm>
            <a:off x="2773955" y="2922484"/>
            <a:ext cx="1240147" cy="830997"/>
          </a:xfrm>
          <a:prstGeom prst="rect">
            <a:avLst/>
          </a:prstGeom>
          <a:noFill/>
        </p:spPr>
        <p:txBody>
          <a:bodyPr wrap="none" rtlCol="0">
            <a:spAutoFit/>
          </a:bodyPr>
          <a:lstStyle/>
          <a:p>
            <a:pPr algn="ctr"/>
            <a:r>
              <a:rPr lang="en-US" sz="1600" b="0" dirty="0">
                <a:latin typeface="CMU Bright Oblique"/>
                <a:cs typeface="CMU Bright Oblique"/>
              </a:rPr>
              <a:t>Hidden state</a:t>
            </a:r>
          </a:p>
          <a:p>
            <a:pPr algn="ctr"/>
            <a:r>
              <a:rPr lang="en-US" sz="1600" b="0" dirty="0">
                <a:latin typeface="CMU Bright Oblique"/>
                <a:cs typeface="CMU Bright Oblique"/>
              </a:rPr>
              <a:t>“Memory”</a:t>
            </a:r>
          </a:p>
          <a:p>
            <a:pPr algn="ctr"/>
            <a:r>
              <a:rPr lang="en-US" sz="1600" b="0" dirty="0">
                <a:latin typeface="CMU Bright Oblique"/>
                <a:cs typeface="CMU Bright Oblique"/>
              </a:rPr>
              <a:t>“Context”</a:t>
            </a:r>
          </a:p>
        </p:txBody>
      </p:sp>
    </p:spTree>
    <p:extLst>
      <p:ext uri="{BB962C8B-B14F-4D97-AF65-F5344CB8AC3E}">
        <p14:creationId xmlns:p14="http://schemas.microsoft.com/office/powerpoint/2010/main" val="267347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0" grpId="0"/>
      <p:bldP spid="12" grpId="0"/>
      <p:bldP spid="14" grpId="0"/>
      <p:bldP spid="15" grpId="0" animBg="1"/>
      <p:bldP spid="17" grpId="0"/>
      <p:bldP spid="19" grpId="0"/>
      <p:bldP spid="20" grpId="0"/>
      <p:bldP spid="21" grpId="0" animBg="1"/>
      <p:bldP spid="26" grpId="0" animBg="1"/>
      <p:bldP spid="28" grpId="0"/>
      <p:bldP spid="30" grpId="0"/>
      <p:bldP spid="31" grpId="0" animBg="1"/>
      <p:bldP spid="33" grpId="0"/>
      <p:bldP spid="3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5" name="Content Placeholder 4">
            <a:extLst>
              <a:ext uri="{FF2B5EF4-FFF2-40B4-BE49-F238E27FC236}">
                <a16:creationId xmlns:a16="http://schemas.microsoft.com/office/drawing/2014/main" id="{E16DB0D9-271C-3146-9F93-D0AEEA92E469}"/>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a:t>
            </a:r>
            <a:br>
              <a:rPr lang="en-US" dirty="0"/>
            </a:br>
            <a:r>
              <a:rPr lang="en-US" dirty="0"/>
              <a:t>(also known as language modeling)</a:t>
            </a:r>
          </a:p>
        </p:txBody>
      </p:sp>
      <p:pic>
        <p:nvPicPr>
          <p:cNvPr id="6" name="Picture 5">
            <a:extLst>
              <a:ext uri="{FF2B5EF4-FFF2-40B4-BE49-F238E27FC236}">
                <a16:creationId xmlns:a16="http://schemas.microsoft.com/office/drawing/2014/main" id="{E33B5CF4-2E9D-E347-BCC0-B8FF7BE0E708}"/>
              </a:ext>
            </a:extLst>
          </p:cNvPr>
          <p:cNvPicPr>
            <a:picLocks noChangeAspect="1"/>
          </p:cNvPicPr>
          <p:nvPr/>
        </p:nvPicPr>
        <p:blipFill>
          <a:blip r:embed="rId2"/>
          <a:stretch>
            <a:fillRect/>
          </a:stretch>
        </p:blipFill>
        <p:spPr>
          <a:xfrm>
            <a:off x="762000" y="1981200"/>
            <a:ext cx="6077314" cy="4615511"/>
          </a:xfrm>
          <a:prstGeom prst="rect">
            <a:avLst/>
          </a:prstGeom>
        </p:spPr>
      </p:pic>
      <p:pic>
        <p:nvPicPr>
          <p:cNvPr id="4" name="Picture 3">
            <a:extLst>
              <a:ext uri="{FF2B5EF4-FFF2-40B4-BE49-F238E27FC236}">
                <a16:creationId xmlns:a16="http://schemas.microsoft.com/office/drawing/2014/main" id="{3EC3E4D6-F327-704E-B4C3-1D5584683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1981200"/>
            <a:ext cx="4307528" cy="4822175"/>
          </a:xfrm>
          <a:prstGeom prst="rect">
            <a:avLst/>
          </a:prstGeom>
        </p:spPr>
      </p:pic>
    </p:spTree>
    <p:extLst>
      <p:ext uri="{BB962C8B-B14F-4D97-AF65-F5344CB8AC3E}">
        <p14:creationId xmlns:p14="http://schemas.microsoft.com/office/powerpoint/2010/main" val="36911972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Sequential prediction example 2: Text generation</a:t>
            </a:r>
          </a:p>
        </p:txBody>
      </p:sp>
      <p:sp>
        <p:nvSpPr>
          <p:cNvPr id="9" name="TextBox 8"/>
          <p:cNvSpPr txBox="1"/>
          <p:nvPr/>
        </p:nvSpPr>
        <p:spPr>
          <a:xfrm>
            <a:off x="10995134" y="6550224"/>
            <a:ext cx="1196866" cy="307777"/>
          </a:xfrm>
          <a:prstGeom prst="rect">
            <a:avLst/>
          </a:prstGeom>
          <a:noFill/>
        </p:spPr>
        <p:txBody>
          <a:bodyPr wrap="none" rtlCol="0">
            <a:spAutoFit/>
          </a:bodyPr>
          <a:lstStyle/>
          <a:p>
            <a:r>
              <a:rPr lang="en-US" sz="1400" b="0" dirty="0">
                <a:latin typeface="CMU Bright Roman"/>
                <a:cs typeface="CMU Bright Roman"/>
                <a:hlinkClick r:id="rId2"/>
              </a:rPr>
              <a:t>Image source</a:t>
            </a:r>
            <a:r>
              <a:rPr lang="en-US" sz="1400" b="0" dirty="0">
                <a:latin typeface="CMU Bright Roman"/>
                <a:cs typeface="CMU Bright Roman"/>
              </a:rPr>
              <a:t> </a:t>
            </a:r>
          </a:p>
        </p:txBody>
      </p:sp>
      <p:sp>
        <p:nvSpPr>
          <p:cNvPr id="4" name="Content Placeholder 3">
            <a:extLst>
              <a:ext uri="{FF2B5EF4-FFF2-40B4-BE49-F238E27FC236}">
                <a16:creationId xmlns:a16="http://schemas.microsoft.com/office/drawing/2014/main" id="{DA9C008A-D87C-1341-A9B8-86F1327700D4}"/>
              </a:ext>
            </a:extLst>
          </p:cNvPr>
          <p:cNvSpPr>
            <a:spLocks noGrp="1"/>
          </p:cNvSpPr>
          <p:nvPr>
            <p:ph idx="1"/>
          </p:nvPr>
        </p:nvSpPr>
        <p:spPr/>
        <p:txBody>
          <a:bodyPr/>
          <a:lstStyle/>
          <a:p>
            <a:pPr marL="457200" indent="-457200">
              <a:buFont typeface="Arial" panose="020B0604020202020204" pitchFamily="34" charset="0"/>
              <a:buChar char="•"/>
            </a:pPr>
            <a:r>
              <a:rPr lang="en-US" dirty="0"/>
              <a:t>Sample from the distribution of a given text corpus – </a:t>
            </a:r>
            <a:br>
              <a:rPr lang="en-US" dirty="0"/>
            </a:br>
            <a:r>
              <a:rPr lang="en-US" dirty="0"/>
              <a:t>also known as </a:t>
            </a:r>
            <a:r>
              <a:rPr lang="en-US" i="1" dirty="0"/>
              <a:t>language modeling</a:t>
            </a:r>
          </a:p>
          <a:p>
            <a:pPr marL="457200" indent="-457200">
              <a:buFont typeface="Arial" panose="020B0604020202020204" pitchFamily="34" charset="0"/>
              <a:buChar char="•"/>
            </a:pPr>
            <a:r>
              <a:rPr lang="en-US" dirty="0"/>
              <a:t>Can be done one character or one word at a time:</a:t>
            </a:r>
          </a:p>
        </p:txBody>
      </p:sp>
      <p:sp>
        <p:nvSpPr>
          <p:cNvPr id="10" name="Rectangle 9">
            <a:extLst>
              <a:ext uri="{FF2B5EF4-FFF2-40B4-BE49-F238E27FC236}">
                <a16:creationId xmlns:a16="http://schemas.microsoft.com/office/drawing/2014/main" id="{736BE5FA-D7E9-3E44-B089-50A33064767C}"/>
              </a:ext>
            </a:extLst>
          </p:cNvPr>
          <p:cNvSpPr/>
          <p:nvPr/>
        </p:nvSpPr>
        <p:spPr>
          <a:xfrm>
            <a:off x="243840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1" name="Rectangle 10">
            <a:extLst>
              <a:ext uri="{FF2B5EF4-FFF2-40B4-BE49-F238E27FC236}">
                <a16:creationId xmlns:a16="http://schemas.microsoft.com/office/drawing/2014/main" id="{3A46AE62-E106-2E4C-82E5-CE641DC580E5}"/>
              </a:ext>
            </a:extLst>
          </p:cNvPr>
          <p:cNvSpPr/>
          <p:nvPr/>
        </p:nvSpPr>
        <p:spPr>
          <a:xfrm>
            <a:off x="3902480" y="4696934"/>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2" name="Straight Arrow Connector 11">
            <a:extLst>
              <a:ext uri="{FF2B5EF4-FFF2-40B4-BE49-F238E27FC236}">
                <a16:creationId xmlns:a16="http://schemas.microsoft.com/office/drawing/2014/main" id="{887D8ECC-B1B3-A142-A7AE-843791DAEC51}"/>
              </a:ext>
            </a:extLst>
          </p:cNvPr>
          <p:cNvCxnSpPr>
            <a:stCxn id="10" idx="3"/>
            <a:endCxn id="11" idx="1"/>
          </p:cNvCxnSpPr>
          <p:nvPr/>
        </p:nvCxnSpPr>
        <p:spPr>
          <a:xfrm>
            <a:off x="3414992" y="488747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5CDEEAB-8658-7547-8552-1B4FA5187E67}"/>
              </a:ext>
            </a:extLst>
          </p:cNvPr>
          <p:cNvSpPr txBox="1"/>
          <p:nvPr/>
        </p:nvSpPr>
        <p:spPr>
          <a:xfrm>
            <a:off x="3471926"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4" name="Straight Arrow Connector 13">
            <a:extLst>
              <a:ext uri="{FF2B5EF4-FFF2-40B4-BE49-F238E27FC236}">
                <a16:creationId xmlns:a16="http://schemas.microsoft.com/office/drawing/2014/main" id="{36E31764-38B2-2E40-BC99-41682CA62184}"/>
              </a:ext>
            </a:extLst>
          </p:cNvPr>
          <p:cNvCxnSpPr/>
          <p:nvPr/>
        </p:nvCxnSpPr>
        <p:spPr>
          <a:xfrm>
            <a:off x="4879071" y="488605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244E10A-D0C5-9244-A75A-A461F4BAEC30}"/>
              </a:ext>
            </a:extLst>
          </p:cNvPr>
          <p:cNvSpPr txBox="1"/>
          <p:nvPr/>
        </p:nvSpPr>
        <p:spPr>
          <a:xfrm>
            <a:off x="4931990" y="4933968"/>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cxnSp>
        <p:nvCxnSpPr>
          <p:cNvPr id="16" name="Straight Arrow Connector 15">
            <a:extLst>
              <a:ext uri="{FF2B5EF4-FFF2-40B4-BE49-F238E27FC236}">
                <a16:creationId xmlns:a16="http://schemas.microsoft.com/office/drawing/2014/main" id="{B4E0BAD5-36DC-8F46-81DD-0CB1F72097A9}"/>
              </a:ext>
            </a:extLst>
          </p:cNvPr>
          <p:cNvCxnSpPr/>
          <p:nvPr/>
        </p:nvCxnSpPr>
        <p:spPr>
          <a:xfrm flipV="1">
            <a:off x="2919910" y="43059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9D9B969-028D-944E-83CB-1AC4E892C141}"/>
              </a:ext>
            </a:extLst>
          </p:cNvPr>
          <p:cNvCxnSpPr/>
          <p:nvPr/>
        </p:nvCxnSpPr>
        <p:spPr>
          <a:xfrm flipV="1">
            <a:off x="4387473" y="430753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3B31B49-87F0-5945-9F52-EC231E2A7CD3}"/>
              </a:ext>
            </a:extLst>
          </p:cNvPr>
          <p:cNvSpPr txBox="1"/>
          <p:nvPr/>
        </p:nvSpPr>
        <p:spPr>
          <a:xfrm>
            <a:off x="2545771" y="3097986"/>
            <a:ext cx="761235" cy="338554"/>
          </a:xfrm>
          <a:prstGeom prst="rect">
            <a:avLst/>
          </a:prstGeom>
          <a:noFill/>
        </p:spPr>
        <p:txBody>
          <a:bodyPr wrap="none" rtlCol="0">
            <a:spAutoFit/>
          </a:bodyPr>
          <a:lstStyle/>
          <a:p>
            <a:pPr algn="ctr"/>
            <a:r>
              <a:rPr lang="en-US" sz="1600" b="0" dirty="0">
                <a:latin typeface="CMU Bright Oblique"/>
                <a:cs typeface="CMU Bright Oblique"/>
              </a:rPr>
              <a:t>“Thus”</a:t>
            </a:r>
          </a:p>
        </p:txBody>
      </p:sp>
      <p:sp>
        <p:nvSpPr>
          <p:cNvPr id="19" name="TextBox 18">
            <a:extLst>
              <a:ext uri="{FF2B5EF4-FFF2-40B4-BE49-F238E27FC236}">
                <a16:creationId xmlns:a16="http://schemas.microsoft.com/office/drawing/2014/main" id="{66CA6697-21C4-5445-835C-DC34C2072CE0}"/>
              </a:ext>
            </a:extLst>
          </p:cNvPr>
          <p:cNvSpPr txBox="1"/>
          <p:nvPr/>
        </p:nvSpPr>
        <p:spPr>
          <a:xfrm>
            <a:off x="4010544" y="3097986"/>
            <a:ext cx="753861" cy="338554"/>
          </a:xfrm>
          <a:prstGeom prst="rect">
            <a:avLst/>
          </a:prstGeom>
          <a:noFill/>
        </p:spPr>
        <p:txBody>
          <a:bodyPr wrap="none" rtlCol="0">
            <a:spAutoFit/>
          </a:bodyPr>
          <a:lstStyle/>
          <a:p>
            <a:pPr algn="ctr"/>
            <a:r>
              <a:rPr lang="en-US" sz="1600" b="0" dirty="0">
                <a:latin typeface="CMU Bright Oblique"/>
                <a:cs typeface="CMU Bright Oblique"/>
              </a:rPr>
              <a:t>“</a:t>
            </a:r>
            <a:r>
              <a:rPr lang="en-US" sz="1600" b="0" dirty="0" err="1">
                <a:latin typeface="CMU Bright Oblique"/>
                <a:cs typeface="CMU Bright Oblique"/>
              </a:rPr>
              <a:t>saith</a:t>
            </a:r>
            <a:r>
              <a:rPr lang="en-US" sz="1600" b="0" dirty="0">
                <a:latin typeface="CMU Bright Oblique"/>
                <a:cs typeface="CMU Bright Oblique"/>
              </a:rPr>
              <a:t>”</a:t>
            </a:r>
          </a:p>
        </p:txBody>
      </p:sp>
      <p:sp>
        <p:nvSpPr>
          <p:cNvPr id="20" name="TextBox 19">
            <a:extLst>
              <a:ext uri="{FF2B5EF4-FFF2-40B4-BE49-F238E27FC236}">
                <a16:creationId xmlns:a16="http://schemas.microsoft.com/office/drawing/2014/main" id="{282E106B-08D9-2447-91A5-1CD2494991A0}"/>
              </a:ext>
            </a:extLst>
          </p:cNvPr>
          <p:cNvSpPr txBox="1"/>
          <p:nvPr/>
        </p:nvSpPr>
        <p:spPr>
          <a:xfrm>
            <a:off x="2885730"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E060CCBE-9F4E-D24C-9148-7D182D2B1C65}"/>
              </a:ext>
            </a:extLst>
          </p:cNvPr>
          <p:cNvSpPr txBox="1"/>
          <p:nvPr/>
        </p:nvSpPr>
        <p:spPr>
          <a:xfrm>
            <a:off x="4353292" y="435895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2" name="Rectangle 21">
            <a:extLst>
              <a:ext uri="{FF2B5EF4-FFF2-40B4-BE49-F238E27FC236}">
                <a16:creationId xmlns:a16="http://schemas.microsoft.com/office/drawing/2014/main" id="{277B4118-F5D7-0B47-B99D-508D85779E88}"/>
              </a:ext>
            </a:extLst>
          </p:cNvPr>
          <p:cNvSpPr/>
          <p:nvPr/>
        </p:nvSpPr>
        <p:spPr>
          <a:xfrm>
            <a:off x="2438400"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3" name="Straight Arrow Connector 22">
            <a:extLst>
              <a:ext uri="{FF2B5EF4-FFF2-40B4-BE49-F238E27FC236}">
                <a16:creationId xmlns:a16="http://schemas.microsoft.com/office/drawing/2014/main" id="{CECCD3CE-09CF-924B-995F-B44E91603D09}"/>
              </a:ext>
            </a:extLst>
          </p:cNvPr>
          <p:cNvCxnSpPr>
            <a:cxnSpLocks/>
            <a:stCxn id="22" idx="0"/>
            <a:endCxn id="18" idx="2"/>
          </p:cNvCxnSpPr>
          <p:nvPr/>
        </p:nvCxnSpPr>
        <p:spPr>
          <a:xfrm flipH="1" flipV="1">
            <a:off x="2926389" y="3436540"/>
            <a:ext cx="308"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3175D34E-E61D-F542-933A-4B8FDDF9FD9C}"/>
              </a:ext>
            </a:extLst>
          </p:cNvPr>
          <p:cNvSpPr/>
          <p:nvPr/>
        </p:nvSpPr>
        <p:spPr>
          <a:xfrm>
            <a:off x="3899177" y="3876627"/>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25" name="Straight Arrow Connector 24">
            <a:extLst>
              <a:ext uri="{FF2B5EF4-FFF2-40B4-BE49-F238E27FC236}">
                <a16:creationId xmlns:a16="http://schemas.microsoft.com/office/drawing/2014/main" id="{C3128890-7895-ED48-B986-115C81725493}"/>
              </a:ext>
            </a:extLst>
          </p:cNvPr>
          <p:cNvCxnSpPr>
            <a:cxnSpLocks/>
            <a:stCxn id="24" idx="0"/>
            <a:endCxn id="19" idx="2"/>
          </p:cNvCxnSpPr>
          <p:nvPr/>
        </p:nvCxnSpPr>
        <p:spPr>
          <a:xfrm flipV="1">
            <a:off x="4387474" y="3436540"/>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7603F019-8D11-E74B-9253-0653558648DA}"/>
              </a:ext>
            </a:extLst>
          </p:cNvPr>
          <p:cNvSpPr/>
          <p:nvPr/>
        </p:nvSpPr>
        <p:spPr>
          <a:xfrm>
            <a:off x="8320701" y="469394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27" name="TextBox 26">
            <a:extLst>
              <a:ext uri="{FF2B5EF4-FFF2-40B4-BE49-F238E27FC236}">
                <a16:creationId xmlns:a16="http://schemas.microsoft.com/office/drawing/2014/main" id="{DA9DBD16-33D7-294A-92FC-35E61ED5B1A3}"/>
              </a:ext>
            </a:extLst>
          </p:cNvPr>
          <p:cNvSpPr txBox="1"/>
          <p:nvPr/>
        </p:nvSpPr>
        <p:spPr>
          <a:xfrm>
            <a:off x="8539083" y="3094998"/>
            <a:ext cx="533224" cy="338554"/>
          </a:xfrm>
          <a:prstGeom prst="rect">
            <a:avLst/>
          </a:prstGeom>
          <a:noFill/>
        </p:spPr>
        <p:txBody>
          <a:bodyPr wrap="none" rtlCol="0">
            <a:spAutoFit/>
          </a:bodyPr>
          <a:lstStyle/>
          <a:p>
            <a:pPr algn="ctr"/>
            <a:r>
              <a:rPr lang="en-US" sz="1600" b="0" dirty="0">
                <a:latin typeface="CMU Bright Oblique"/>
                <a:cs typeface="CMU Bright Oblique"/>
              </a:rPr>
              <a:t>“of”</a:t>
            </a:r>
          </a:p>
        </p:txBody>
      </p:sp>
      <p:sp>
        <p:nvSpPr>
          <p:cNvPr id="28" name="TextBox 27">
            <a:extLst>
              <a:ext uri="{FF2B5EF4-FFF2-40B4-BE49-F238E27FC236}">
                <a16:creationId xmlns:a16="http://schemas.microsoft.com/office/drawing/2014/main" id="{70C41DAE-0A4C-764B-825C-0690D5C21ABB}"/>
              </a:ext>
            </a:extLst>
          </p:cNvPr>
          <p:cNvSpPr txBox="1"/>
          <p:nvPr/>
        </p:nvSpPr>
        <p:spPr>
          <a:xfrm>
            <a:off x="8771513" y="435596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6FAEB400-3D6A-4B4B-918F-ABDF0E9CB73B}"/>
              </a:ext>
            </a:extLst>
          </p:cNvPr>
          <p:cNvSpPr/>
          <p:nvPr/>
        </p:nvSpPr>
        <p:spPr>
          <a:xfrm>
            <a:off x="8317399" y="387363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D05AF1FE-0CE2-ED42-AE20-8434FF940C0D}"/>
              </a:ext>
            </a:extLst>
          </p:cNvPr>
          <p:cNvCxnSpPr>
            <a:cxnSpLocks/>
            <a:stCxn id="29" idx="0"/>
            <a:endCxn id="27" idx="2"/>
          </p:cNvCxnSpPr>
          <p:nvPr/>
        </p:nvCxnSpPr>
        <p:spPr>
          <a:xfrm flipH="1" flipV="1">
            <a:off x="8805695" y="343355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02FF903E-966C-CC43-9893-B8F344AA3D84}"/>
              </a:ext>
            </a:extLst>
          </p:cNvPr>
          <p:cNvCxnSpPr/>
          <p:nvPr/>
        </p:nvCxnSpPr>
        <p:spPr>
          <a:xfrm>
            <a:off x="7829910" y="4881284"/>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4A2C4E8-0ACA-2D43-87B6-DA61984DF6F7}"/>
              </a:ext>
            </a:extLst>
          </p:cNvPr>
          <p:cNvCxnSpPr/>
          <p:nvPr/>
        </p:nvCxnSpPr>
        <p:spPr>
          <a:xfrm flipV="1">
            <a:off x="8805694" y="430294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3C50D24-B53B-5B40-8AB1-D05D53A4193C}"/>
              </a:ext>
            </a:extLst>
          </p:cNvPr>
          <p:cNvSpPr txBox="1"/>
          <p:nvPr/>
        </p:nvSpPr>
        <p:spPr>
          <a:xfrm>
            <a:off x="7908163" y="4924117"/>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34" name="Straight Arrow Connector 33">
            <a:extLst>
              <a:ext uri="{FF2B5EF4-FFF2-40B4-BE49-F238E27FC236}">
                <a16:creationId xmlns:a16="http://schemas.microsoft.com/office/drawing/2014/main" id="{C293B964-6286-F149-97A3-BDA98D03FB64}"/>
              </a:ext>
            </a:extLst>
          </p:cNvPr>
          <p:cNvCxnSpPr/>
          <p:nvPr/>
        </p:nvCxnSpPr>
        <p:spPr>
          <a:xfrm flipV="1">
            <a:off x="2926387" y="50699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5991DC6-D94E-FE42-B4CE-E32FED7B0EDC}"/>
              </a:ext>
            </a:extLst>
          </p:cNvPr>
          <p:cNvCxnSpPr/>
          <p:nvPr/>
        </p:nvCxnSpPr>
        <p:spPr>
          <a:xfrm flipV="1">
            <a:off x="4393949" y="50715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495A184-4B6D-D74A-AB3B-B58F07E5BD06}"/>
              </a:ext>
            </a:extLst>
          </p:cNvPr>
          <p:cNvCxnSpPr/>
          <p:nvPr/>
        </p:nvCxnSpPr>
        <p:spPr>
          <a:xfrm flipV="1">
            <a:off x="8812171" y="5066985"/>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996B4640-C4D8-4E49-BB60-6B934571B52E}"/>
              </a:ext>
            </a:extLst>
          </p:cNvPr>
          <p:cNvSpPr txBox="1"/>
          <p:nvPr/>
        </p:nvSpPr>
        <p:spPr>
          <a:xfrm>
            <a:off x="4013333" y="5452646"/>
            <a:ext cx="76123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“Thus”</a:t>
            </a:r>
          </a:p>
        </p:txBody>
      </p:sp>
      <p:sp>
        <p:nvSpPr>
          <p:cNvPr id="38" name="TextBox 37">
            <a:extLst>
              <a:ext uri="{FF2B5EF4-FFF2-40B4-BE49-F238E27FC236}">
                <a16:creationId xmlns:a16="http://schemas.microsoft.com/office/drawing/2014/main" id="{0A47F6EE-49C8-6447-AA44-DADDB5FE2839}"/>
              </a:ext>
            </a:extLst>
          </p:cNvPr>
          <p:cNvSpPr txBox="1"/>
          <p:nvPr/>
        </p:nvSpPr>
        <p:spPr>
          <a:xfrm>
            <a:off x="8440658" y="5408196"/>
            <a:ext cx="73007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“Lord”</a:t>
            </a:r>
          </a:p>
        </p:txBody>
      </p:sp>
      <p:sp>
        <p:nvSpPr>
          <p:cNvPr id="39" name="Rectangle 38">
            <a:extLst>
              <a:ext uri="{FF2B5EF4-FFF2-40B4-BE49-F238E27FC236}">
                <a16:creationId xmlns:a16="http://schemas.microsoft.com/office/drawing/2014/main" id="{46AEB3F1-1F74-B944-A23E-E97304B249C1}"/>
              </a:ext>
            </a:extLst>
          </p:cNvPr>
          <p:cNvSpPr/>
          <p:nvPr/>
        </p:nvSpPr>
        <p:spPr>
          <a:xfrm>
            <a:off x="5366519" y="4690747"/>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40" name="Straight Arrow Connector 39">
            <a:extLst>
              <a:ext uri="{FF2B5EF4-FFF2-40B4-BE49-F238E27FC236}">
                <a16:creationId xmlns:a16="http://schemas.microsoft.com/office/drawing/2014/main" id="{571C4290-4319-3245-96FC-CA2DA9F70971}"/>
              </a:ext>
            </a:extLst>
          </p:cNvPr>
          <p:cNvCxnSpPr/>
          <p:nvPr/>
        </p:nvCxnSpPr>
        <p:spPr>
          <a:xfrm>
            <a:off x="6343110" y="4879867"/>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1E1E02F-9D30-1E4A-A6B3-6D5466C8B01A}"/>
              </a:ext>
            </a:extLst>
          </p:cNvPr>
          <p:cNvSpPr txBox="1"/>
          <p:nvPr/>
        </p:nvSpPr>
        <p:spPr>
          <a:xfrm>
            <a:off x="6396029" y="49277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42" name="Straight Arrow Connector 41">
            <a:extLst>
              <a:ext uri="{FF2B5EF4-FFF2-40B4-BE49-F238E27FC236}">
                <a16:creationId xmlns:a16="http://schemas.microsoft.com/office/drawing/2014/main" id="{11ACB52B-48D9-AA40-8800-8EB7F3FBC3BD}"/>
              </a:ext>
            </a:extLst>
          </p:cNvPr>
          <p:cNvCxnSpPr/>
          <p:nvPr/>
        </p:nvCxnSpPr>
        <p:spPr>
          <a:xfrm flipV="1">
            <a:off x="5851512" y="430135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A86C5685-5868-904D-BB22-1AB7984F360B}"/>
              </a:ext>
            </a:extLst>
          </p:cNvPr>
          <p:cNvSpPr txBox="1"/>
          <p:nvPr/>
        </p:nvSpPr>
        <p:spPr>
          <a:xfrm>
            <a:off x="5533155" y="3091799"/>
            <a:ext cx="636713"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44" name="TextBox 43">
            <a:extLst>
              <a:ext uri="{FF2B5EF4-FFF2-40B4-BE49-F238E27FC236}">
                <a16:creationId xmlns:a16="http://schemas.microsoft.com/office/drawing/2014/main" id="{7A56CC79-C0FF-0B49-B9B4-091BB85008EA}"/>
              </a:ext>
            </a:extLst>
          </p:cNvPr>
          <p:cNvSpPr txBox="1"/>
          <p:nvPr/>
        </p:nvSpPr>
        <p:spPr>
          <a:xfrm>
            <a:off x="5817331" y="4352770"/>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45" name="Rectangle 44">
            <a:extLst>
              <a:ext uri="{FF2B5EF4-FFF2-40B4-BE49-F238E27FC236}">
                <a16:creationId xmlns:a16="http://schemas.microsoft.com/office/drawing/2014/main" id="{5F631165-B42F-BA43-A1EC-D6C9E3E874E3}"/>
              </a:ext>
            </a:extLst>
          </p:cNvPr>
          <p:cNvSpPr/>
          <p:nvPr/>
        </p:nvSpPr>
        <p:spPr>
          <a:xfrm>
            <a:off x="5363216" y="3870440"/>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6" name="Straight Arrow Connector 45">
            <a:extLst>
              <a:ext uri="{FF2B5EF4-FFF2-40B4-BE49-F238E27FC236}">
                <a16:creationId xmlns:a16="http://schemas.microsoft.com/office/drawing/2014/main" id="{BDEA20DC-4E03-5142-BF19-C75142F027A7}"/>
              </a:ext>
            </a:extLst>
          </p:cNvPr>
          <p:cNvCxnSpPr>
            <a:cxnSpLocks/>
            <a:stCxn id="45" idx="0"/>
            <a:endCxn id="43" idx="2"/>
          </p:cNvCxnSpPr>
          <p:nvPr/>
        </p:nvCxnSpPr>
        <p:spPr>
          <a:xfrm flipH="1" flipV="1">
            <a:off x="5851512" y="3430353"/>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C6513E22-436F-D942-B8F4-9B876FAA4EEE}"/>
              </a:ext>
            </a:extLst>
          </p:cNvPr>
          <p:cNvCxnSpPr/>
          <p:nvPr/>
        </p:nvCxnSpPr>
        <p:spPr>
          <a:xfrm flipV="1">
            <a:off x="5857988" y="5065387"/>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D40F8641-DEF6-4840-9001-897DCE1D995C}"/>
              </a:ext>
            </a:extLst>
          </p:cNvPr>
          <p:cNvSpPr txBox="1"/>
          <p:nvPr/>
        </p:nvSpPr>
        <p:spPr>
          <a:xfrm>
            <a:off x="5481060" y="5446459"/>
            <a:ext cx="753861"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saith</a:t>
            </a:r>
            <a:r>
              <a:rPr lang="en-US" sz="1600" b="0" dirty="0">
                <a:solidFill>
                  <a:srgbClr val="521B93"/>
                </a:solidFill>
                <a:latin typeface="CMU Bright Oblique"/>
                <a:cs typeface="CMU Bright Oblique"/>
              </a:rPr>
              <a:t>”</a:t>
            </a:r>
          </a:p>
        </p:txBody>
      </p:sp>
      <p:sp>
        <p:nvSpPr>
          <p:cNvPr id="49" name="Rectangle 48">
            <a:extLst>
              <a:ext uri="{FF2B5EF4-FFF2-40B4-BE49-F238E27FC236}">
                <a16:creationId xmlns:a16="http://schemas.microsoft.com/office/drawing/2014/main" id="{BA532B74-F988-7549-9ED2-B3EC36848589}"/>
              </a:ext>
            </a:extLst>
          </p:cNvPr>
          <p:cNvSpPr/>
          <p:nvPr/>
        </p:nvSpPr>
        <p:spPr>
          <a:xfrm>
            <a:off x="6850403" y="4687566"/>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0" name="Straight Arrow Connector 49">
            <a:extLst>
              <a:ext uri="{FF2B5EF4-FFF2-40B4-BE49-F238E27FC236}">
                <a16:creationId xmlns:a16="http://schemas.microsoft.com/office/drawing/2014/main" id="{8E3949EC-DD11-4646-A1D0-1641D2E18EB6}"/>
              </a:ext>
            </a:extLst>
          </p:cNvPr>
          <p:cNvCxnSpPr/>
          <p:nvPr/>
        </p:nvCxnSpPr>
        <p:spPr>
          <a:xfrm flipV="1">
            <a:off x="7335396" y="429816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42D4C2CB-BABD-494E-9A89-D8EA7F93859A}"/>
              </a:ext>
            </a:extLst>
          </p:cNvPr>
          <p:cNvSpPr txBox="1"/>
          <p:nvPr/>
        </p:nvSpPr>
        <p:spPr>
          <a:xfrm>
            <a:off x="6970359" y="3088618"/>
            <a:ext cx="730073" cy="338554"/>
          </a:xfrm>
          <a:prstGeom prst="rect">
            <a:avLst/>
          </a:prstGeom>
          <a:noFill/>
        </p:spPr>
        <p:txBody>
          <a:bodyPr wrap="none" rtlCol="0">
            <a:spAutoFit/>
          </a:bodyPr>
          <a:lstStyle/>
          <a:p>
            <a:pPr algn="ctr"/>
            <a:r>
              <a:rPr lang="en-US" sz="1600" b="0" dirty="0">
                <a:latin typeface="CMU Bright Oblique"/>
                <a:cs typeface="CMU Bright Oblique"/>
              </a:rPr>
              <a:t>“Lord”</a:t>
            </a:r>
          </a:p>
        </p:txBody>
      </p:sp>
      <p:sp>
        <p:nvSpPr>
          <p:cNvPr id="52" name="TextBox 51">
            <a:extLst>
              <a:ext uri="{FF2B5EF4-FFF2-40B4-BE49-F238E27FC236}">
                <a16:creationId xmlns:a16="http://schemas.microsoft.com/office/drawing/2014/main" id="{4C04B42F-628E-9D47-A873-57FCD9F1C439}"/>
              </a:ext>
            </a:extLst>
          </p:cNvPr>
          <p:cNvSpPr txBox="1"/>
          <p:nvPr/>
        </p:nvSpPr>
        <p:spPr>
          <a:xfrm>
            <a:off x="7301215" y="4349589"/>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53" name="Rectangle 52">
            <a:extLst>
              <a:ext uri="{FF2B5EF4-FFF2-40B4-BE49-F238E27FC236}">
                <a16:creationId xmlns:a16="http://schemas.microsoft.com/office/drawing/2014/main" id="{5CED8D48-8F5D-A941-9761-099188FF1B2A}"/>
              </a:ext>
            </a:extLst>
          </p:cNvPr>
          <p:cNvSpPr/>
          <p:nvPr/>
        </p:nvSpPr>
        <p:spPr>
          <a:xfrm>
            <a:off x="6847100" y="3867259"/>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54" name="Straight Arrow Connector 53">
            <a:extLst>
              <a:ext uri="{FF2B5EF4-FFF2-40B4-BE49-F238E27FC236}">
                <a16:creationId xmlns:a16="http://schemas.microsoft.com/office/drawing/2014/main" id="{76B6589C-3DDD-394A-A790-10E64226354A}"/>
              </a:ext>
            </a:extLst>
          </p:cNvPr>
          <p:cNvCxnSpPr>
            <a:cxnSpLocks/>
            <a:stCxn id="53" idx="0"/>
            <a:endCxn id="51" idx="2"/>
          </p:cNvCxnSpPr>
          <p:nvPr/>
        </p:nvCxnSpPr>
        <p:spPr>
          <a:xfrm flipH="1" flipV="1">
            <a:off x="7335396" y="3427172"/>
            <a:ext cx="1" cy="44008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EDC82B06-89F2-624D-8511-93C74C961962}"/>
              </a:ext>
            </a:extLst>
          </p:cNvPr>
          <p:cNvCxnSpPr/>
          <p:nvPr/>
        </p:nvCxnSpPr>
        <p:spPr>
          <a:xfrm flipV="1">
            <a:off x="7341872" y="5062206"/>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8889EC5A-C1DE-9D49-8BFF-D793C6F24775}"/>
              </a:ext>
            </a:extLst>
          </p:cNvPr>
          <p:cNvSpPr txBox="1"/>
          <p:nvPr/>
        </p:nvSpPr>
        <p:spPr>
          <a:xfrm>
            <a:off x="7023516" y="5443278"/>
            <a:ext cx="63671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7" name="TextBox 56">
            <a:extLst>
              <a:ext uri="{FF2B5EF4-FFF2-40B4-BE49-F238E27FC236}">
                <a16:creationId xmlns:a16="http://schemas.microsoft.com/office/drawing/2014/main" id="{6E887F7B-E079-0346-9A2A-B4ADF0D3F03A}"/>
              </a:ext>
            </a:extLst>
          </p:cNvPr>
          <p:cNvSpPr txBox="1"/>
          <p:nvPr/>
        </p:nvSpPr>
        <p:spPr>
          <a:xfrm>
            <a:off x="2490240" y="5431044"/>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58" name="Straight Arrow Connector 57">
            <a:extLst>
              <a:ext uri="{FF2B5EF4-FFF2-40B4-BE49-F238E27FC236}">
                <a16:creationId xmlns:a16="http://schemas.microsoft.com/office/drawing/2014/main" id="{C13F8D7A-B0B6-ED41-BC8E-6EB4E4CA7247}"/>
              </a:ext>
            </a:extLst>
          </p:cNvPr>
          <p:cNvCxnSpPr/>
          <p:nvPr/>
        </p:nvCxnSpPr>
        <p:spPr>
          <a:xfrm>
            <a:off x="9296400" y="4876413"/>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9" name="TextBox 58">
            <a:extLst>
              <a:ext uri="{FF2B5EF4-FFF2-40B4-BE49-F238E27FC236}">
                <a16:creationId xmlns:a16="http://schemas.microsoft.com/office/drawing/2014/main" id="{B746F596-F630-CF4F-90A9-563BD7A16635}"/>
              </a:ext>
            </a:extLst>
          </p:cNvPr>
          <p:cNvSpPr txBox="1"/>
          <p:nvPr/>
        </p:nvSpPr>
        <p:spPr>
          <a:xfrm>
            <a:off x="9374653" y="4919246"/>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Tree>
    <p:extLst>
      <p:ext uri="{BB962C8B-B14F-4D97-AF65-F5344CB8AC3E}">
        <p14:creationId xmlns:p14="http://schemas.microsoft.com/office/powerpoint/2010/main" val="127966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5" grpId="0"/>
      <p:bldP spid="18" grpId="0"/>
      <p:bldP spid="19" grpId="0"/>
      <p:bldP spid="20" grpId="0"/>
      <p:bldP spid="21" grpId="0"/>
      <p:bldP spid="22" grpId="0" animBg="1"/>
      <p:bldP spid="24" grpId="0" animBg="1"/>
      <p:bldP spid="26" grpId="0" animBg="1"/>
      <p:bldP spid="27" grpId="0"/>
      <p:bldP spid="28" grpId="0"/>
      <p:bldP spid="29" grpId="0" animBg="1"/>
      <p:bldP spid="33" grpId="0"/>
      <p:bldP spid="37" grpId="0"/>
      <p:bldP spid="38" grpId="0"/>
      <p:bldP spid="39" grpId="0" animBg="1"/>
      <p:bldP spid="41" grpId="0"/>
      <p:bldP spid="43" grpId="0"/>
      <p:bldP spid="44" grpId="0"/>
      <p:bldP spid="45" grpId="0" animBg="1"/>
      <p:bldP spid="48" grpId="0"/>
      <p:bldP spid="49" grpId="0" animBg="1"/>
      <p:bldP spid="51" grpId="0"/>
      <p:bldP spid="52" grpId="0"/>
      <p:bldP spid="53" grpId="0" animBg="1"/>
      <p:bldP spid="56" grpId="0"/>
      <p:bldP spid="57" grpId="0"/>
      <p:bldP spid="5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7DF2-F361-4179-A923-9D1E51C19692}"/>
              </a:ext>
            </a:extLst>
          </p:cNvPr>
          <p:cNvSpPr>
            <a:spLocks noGrp="1"/>
          </p:cNvSpPr>
          <p:nvPr>
            <p:ph type="title"/>
          </p:nvPr>
        </p:nvSpPr>
        <p:spPr>
          <a:xfrm>
            <a:off x="838200" y="-196290"/>
            <a:ext cx="10515600" cy="1325563"/>
          </a:xfrm>
        </p:spPr>
        <p:txBody>
          <a:bodyPr/>
          <a:lstStyle/>
          <a:p>
            <a:r>
              <a:rPr lang="en-US" dirty="0"/>
              <a:t>Outline</a:t>
            </a:r>
          </a:p>
        </p:txBody>
      </p:sp>
      <p:sp>
        <p:nvSpPr>
          <p:cNvPr id="3" name="Content Placeholder 2">
            <a:extLst>
              <a:ext uri="{FF2B5EF4-FFF2-40B4-BE49-F238E27FC236}">
                <a16:creationId xmlns:a16="http://schemas.microsoft.com/office/drawing/2014/main" id="{D3975AEE-6190-4CE1-BCFF-C4705B95BA4E}"/>
              </a:ext>
            </a:extLst>
          </p:cNvPr>
          <p:cNvSpPr>
            <a:spLocks noGrp="1"/>
          </p:cNvSpPr>
          <p:nvPr>
            <p:ph idx="1"/>
          </p:nvPr>
        </p:nvSpPr>
        <p:spPr>
          <a:xfrm>
            <a:off x="838200" y="1129273"/>
            <a:ext cx="10781714" cy="5728727"/>
          </a:xfrm>
        </p:spPr>
        <p:txBody>
          <a:bodyPr>
            <a:normAutofit fontScale="32500" lnSpcReduction="20000"/>
          </a:bodyPr>
          <a:lstStyle/>
          <a:p>
            <a:r>
              <a:rPr lang="en-US" sz="6000" dirty="0"/>
              <a:t>Recurrent Neural Networks</a:t>
            </a:r>
          </a:p>
          <a:p>
            <a:pPr lvl="1"/>
            <a:r>
              <a:rPr lang="en-US" sz="6000" dirty="0"/>
              <a:t>Vanilla RNN</a:t>
            </a:r>
          </a:p>
          <a:p>
            <a:pPr lvl="1"/>
            <a:r>
              <a:rPr lang="en-US" sz="6000" dirty="0"/>
              <a:t>Exploding and Vanishing Gradients</a:t>
            </a:r>
          </a:p>
          <a:p>
            <a:pPr lvl="1"/>
            <a:endParaRPr lang="en-US" sz="6000" dirty="0"/>
          </a:p>
          <a:p>
            <a:r>
              <a:rPr lang="en-US" sz="6000" dirty="0"/>
              <a:t>Networks with Memory</a:t>
            </a:r>
          </a:p>
          <a:p>
            <a:pPr lvl="1"/>
            <a:r>
              <a:rPr lang="en-US" sz="6000" dirty="0"/>
              <a:t>Long Short-Term Memory (LSTM)</a:t>
            </a:r>
          </a:p>
          <a:p>
            <a:pPr lvl="1"/>
            <a:r>
              <a:rPr lang="en-US" sz="6000" dirty="0"/>
              <a:t>Gated Recurrent Unit (GRU)</a:t>
            </a:r>
          </a:p>
          <a:p>
            <a:pPr lvl="1"/>
            <a:endParaRPr lang="en-US" sz="6000" dirty="0"/>
          </a:p>
          <a:p>
            <a:r>
              <a:rPr lang="en-US" sz="6000" dirty="0"/>
              <a:t>Sequence Learning Architectures</a:t>
            </a:r>
          </a:p>
          <a:p>
            <a:pPr lvl="1"/>
            <a:r>
              <a:rPr lang="en-US" sz="6000" dirty="0"/>
              <a:t>Sequence Learning with one RNN Layer</a:t>
            </a:r>
          </a:p>
          <a:p>
            <a:pPr lvl="1"/>
            <a:r>
              <a:rPr lang="en-US" sz="6000" dirty="0"/>
              <a:t>Sequence Learning with multiple RNN Layers</a:t>
            </a:r>
          </a:p>
          <a:p>
            <a:pPr lvl="1"/>
            <a:endParaRPr lang="en-US" sz="6000" dirty="0"/>
          </a:p>
          <a:p>
            <a:r>
              <a:rPr lang="en-US" sz="6000" dirty="0"/>
              <a:t>Implementation example using </a:t>
            </a:r>
            <a:r>
              <a:rPr lang="en-US" sz="6000" dirty="0" err="1"/>
              <a:t>Keras</a:t>
            </a:r>
            <a:r>
              <a:rPr lang="en-US" sz="6000" dirty="0"/>
              <a:t> in Python: sentiment analysis</a:t>
            </a:r>
          </a:p>
          <a:p>
            <a:pPr lvl="1"/>
            <a:endParaRPr lang="en-US" sz="6000" dirty="0"/>
          </a:p>
          <a:p>
            <a:r>
              <a:rPr lang="en-US" sz="6000" dirty="0"/>
              <a:t>Application: Sequence-to-Sequence Model in Activities of Daily Living (ADL) Recognition</a:t>
            </a:r>
          </a:p>
          <a:p>
            <a:endParaRPr lang="en-US" dirty="0"/>
          </a:p>
        </p:txBody>
      </p:sp>
      <p:sp>
        <p:nvSpPr>
          <p:cNvPr id="4" name="Slide Number Placeholder 3">
            <a:extLst>
              <a:ext uri="{FF2B5EF4-FFF2-40B4-BE49-F238E27FC236}">
                <a16:creationId xmlns:a16="http://schemas.microsoft.com/office/drawing/2014/main" id="{ADE81939-4185-4AC0-8293-DF37876FB07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13</a:t>
            </a:fld>
            <a:endParaRPr lang="en-US"/>
          </a:p>
        </p:txBody>
      </p:sp>
    </p:spTree>
    <p:extLst>
      <p:ext uri="{BB962C8B-B14F-4D97-AF65-F5344CB8AC3E}">
        <p14:creationId xmlns:p14="http://schemas.microsoft.com/office/powerpoint/2010/main" val="2369882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Sequential prediction example 3: Image captioning</a:t>
            </a:r>
          </a:p>
        </p:txBody>
      </p:sp>
      <p:pic>
        <p:nvPicPr>
          <p:cNvPr id="4" name="Google Shape;1823;p82"/>
          <p:cNvPicPr preferRelativeResize="0"/>
          <p:nvPr/>
        </p:nvPicPr>
        <p:blipFill>
          <a:blip r:embed="rId2">
            <a:alphaModFix/>
          </a:blip>
          <a:stretch>
            <a:fillRect/>
          </a:stretch>
        </p:blipFill>
        <p:spPr>
          <a:xfrm>
            <a:off x="358483" y="1180136"/>
            <a:ext cx="2481747" cy="1822559"/>
          </a:xfrm>
          <a:prstGeom prst="rect">
            <a:avLst/>
          </a:prstGeom>
          <a:noFill/>
          <a:ln>
            <a:noFill/>
          </a:ln>
        </p:spPr>
      </p:pic>
      <p:sp>
        <p:nvSpPr>
          <p:cNvPr id="5" name="Google Shape;1824;p82"/>
          <p:cNvSpPr txBox="1"/>
          <p:nvPr/>
        </p:nvSpPr>
        <p:spPr>
          <a:xfrm>
            <a:off x="358482" y="3002694"/>
            <a:ext cx="2481754" cy="699018"/>
          </a:xfrm>
          <a:prstGeom prst="rect">
            <a:avLst/>
          </a:prstGeom>
          <a:noFill/>
          <a:ln>
            <a:noFill/>
          </a:ln>
        </p:spPr>
        <p:txBody>
          <a:bodyPr spcFirstLastPara="1" wrap="square" lIns="121868" tIns="121868" rIns="121868" bIns="121868" anchor="t" anchorCtr="0">
            <a:noAutofit/>
          </a:bodyPr>
          <a:lstStyle/>
          <a:p>
            <a:r>
              <a:rPr lang="en" sz="1600" b="0" i="1"/>
              <a:t>A cat sitting on a suitcase on the floor</a:t>
            </a:r>
            <a:endParaRPr sz="1600" b="0" i="1"/>
          </a:p>
        </p:txBody>
      </p:sp>
      <p:pic>
        <p:nvPicPr>
          <p:cNvPr id="6" name="Google Shape;1825;p82"/>
          <p:cNvPicPr preferRelativeResize="0"/>
          <p:nvPr/>
        </p:nvPicPr>
        <p:blipFill>
          <a:blip r:embed="rId3">
            <a:alphaModFix/>
          </a:blip>
          <a:stretch>
            <a:fillRect/>
          </a:stretch>
        </p:blipFill>
        <p:spPr>
          <a:xfrm>
            <a:off x="3093370" y="1180135"/>
            <a:ext cx="2734912" cy="1822560"/>
          </a:xfrm>
          <a:prstGeom prst="rect">
            <a:avLst/>
          </a:prstGeom>
          <a:noFill/>
          <a:ln>
            <a:noFill/>
          </a:ln>
        </p:spPr>
      </p:pic>
      <p:sp>
        <p:nvSpPr>
          <p:cNvPr id="7" name="Google Shape;1826;p82"/>
          <p:cNvSpPr txBox="1"/>
          <p:nvPr/>
        </p:nvSpPr>
        <p:spPr>
          <a:xfrm>
            <a:off x="3093386" y="3002694"/>
            <a:ext cx="2734888" cy="834983"/>
          </a:xfrm>
          <a:prstGeom prst="rect">
            <a:avLst/>
          </a:prstGeom>
          <a:noFill/>
          <a:ln>
            <a:noFill/>
          </a:ln>
        </p:spPr>
        <p:txBody>
          <a:bodyPr spcFirstLastPara="1" wrap="square" lIns="121868" tIns="121868" rIns="121868" bIns="121868" anchor="t" anchorCtr="0">
            <a:noAutofit/>
          </a:bodyPr>
          <a:lstStyle/>
          <a:p>
            <a:r>
              <a:rPr lang="en" sz="1600" b="0" i="1"/>
              <a:t>A cat is sitting on a tree branch</a:t>
            </a:r>
            <a:endParaRPr sz="1600" b="0" i="1"/>
          </a:p>
        </p:txBody>
      </p:sp>
      <p:pic>
        <p:nvPicPr>
          <p:cNvPr id="8" name="Google Shape;1827;p82"/>
          <p:cNvPicPr preferRelativeResize="0"/>
          <p:nvPr/>
        </p:nvPicPr>
        <p:blipFill>
          <a:blip r:embed="rId4">
            <a:alphaModFix/>
          </a:blip>
          <a:stretch>
            <a:fillRect/>
          </a:stretch>
        </p:blipFill>
        <p:spPr>
          <a:xfrm>
            <a:off x="6150907" y="1180136"/>
            <a:ext cx="2734921" cy="1824705"/>
          </a:xfrm>
          <a:prstGeom prst="rect">
            <a:avLst/>
          </a:prstGeom>
          <a:noFill/>
          <a:ln>
            <a:noFill/>
          </a:ln>
        </p:spPr>
      </p:pic>
      <p:sp>
        <p:nvSpPr>
          <p:cNvPr id="9" name="Google Shape;1828;p82"/>
          <p:cNvSpPr txBox="1"/>
          <p:nvPr/>
        </p:nvSpPr>
        <p:spPr>
          <a:xfrm>
            <a:off x="6150922" y="3002694"/>
            <a:ext cx="2734888" cy="834983"/>
          </a:xfrm>
          <a:prstGeom prst="rect">
            <a:avLst/>
          </a:prstGeom>
          <a:noFill/>
          <a:ln>
            <a:noFill/>
          </a:ln>
        </p:spPr>
        <p:txBody>
          <a:bodyPr spcFirstLastPara="1" wrap="square" lIns="121868" tIns="121868" rIns="121868" bIns="121868" anchor="t" anchorCtr="0">
            <a:noAutofit/>
          </a:bodyPr>
          <a:lstStyle/>
          <a:p>
            <a:r>
              <a:rPr lang="en" sz="1600" b="0" i="1"/>
              <a:t>A dog is running in the grass with a frisbee</a:t>
            </a:r>
            <a:endParaRPr sz="1600" b="0" i="1"/>
          </a:p>
        </p:txBody>
      </p:sp>
      <p:pic>
        <p:nvPicPr>
          <p:cNvPr id="10" name="Google Shape;1829;p82"/>
          <p:cNvPicPr preferRelativeResize="0"/>
          <p:nvPr/>
        </p:nvPicPr>
        <p:blipFill>
          <a:blip r:embed="rId5">
            <a:alphaModFix/>
          </a:blip>
          <a:stretch>
            <a:fillRect/>
          </a:stretch>
        </p:blipFill>
        <p:spPr>
          <a:xfrm>
            <a:off x="9075446" y="1181197"/>
            <a:ext cx="2734886" cy="1822548"/>
          </a:xfrm>
          <a:prstGeom prst="rect">
            <a:avLst/>
          </a:prstGeom>
          <a:noFill/>
          <a:ln>
            <a:noFill/>
          </a:ln>
        </p:spPr>
      </p:pic>
      <p:sp>
        <p:nvSpPr>
          <p:cNvPr id="11" name="Google Shape;1830;p82"/>
          <p:cNvSpPr txBox="1"/>
          <p:nvPr/>
        </p:nvSpPr>
        <p:spPr>
          <a:xfrm>
            <a:off x="9075427" y="3002694"/>
            <a:ext cx="2734888" cy="834983"/>
          </a:xfrm>
          <a:prstGeom prst="rect">
            <a:avLst/>
          </a:prstGeom>
          <a:noFill/>
          <a:ln>
            <a:noFill/>
          </a:ln>
        </p:spPr>
        <p:txBody>
          <a:bodyPr spcFirstLastPara="1" wrap="square" lIns="121868" tIns="121868" rIns="121868" bIns="121868" anchor="t" anchorCtr="0">
            <a:noAutofit/>
          </a:bodyPr>
          <a:lstStyle/>
          <a:p>
            <a:r>
              <a:rPr lang="en" sz="1600" b="0" i="1"/>
              <a:t>A white teddy bear sitting in the grass</a:t>
            </a:r>
            <a:endParaRPr sz="1600" b="0" i="1"/>
          </a:p>
        </p:txBody>
      </p:sp>
      <p:pic>
        <p:nvPicPr>
          <p:cNvPr id="12" name="Google Shape;1831;p82"/>
          <p:cNvPicPr preferRelativeResize="0"/>
          <p:nvPr/>
        </p:nvPicPr>
        <p:blipFill>
          <a:blip r:embed="rId6">
            <a:alphaModFix/>
          </a:blip>
          <a:stretch>
            <a:fillRect/>
          </a:stretch>
        </p:blipFill>
        <p:spPr>
          <a:xfrm>
            <a:off x="358482" y="3837690"/>
            <a:ext cx="2481751" cy="1653857"/>
          </a:xfrm>
          <a:prstGeom prst="rect">
            <a:avLst/>
          </a:prstGeom>
          <a:noFill/>
          <a:ln>
            <a:noFill/>
          </a:ln>
        </p:spPr>
      </p:pic>
      <p:sp>
        <p:nvSpPr>
          <p:cNvPr id="13" name="Google Shape;1832;p82"/>
          <p:cNvSpPr txBox="1"/>
          <p:nvPr/>
        </p:nvSpPr>
        <p:spPr>
          <a:xfrm>
            <a:off x="291499"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people walking on the beach with surfboards</a:t>
            </a:r>
            <a:endParaRPr sz="1600" b="0" i="1"/>
          </a:p>
        </p:txBody>
      </p:sp>
      <p:sp>
        <p:nvSpPr>
          <p:cNvPr id="14" name="Google Shape;1833;p82"/>
          <p:cNvSpPr txBox="1"/>
          <p:nvPr/>
        </p:nvSpPr>
        <p:spPr>
          <a:xfrm>
            <a:off x="6372531" y="5491546"/>
            <a:ext cx="2615719" cy="699018"/>
          </a:xfrm>
          <a:prstGeom prst="rect">
            <a:avLst/>
          </a:prstGeom>
          <a:noFill/>
          <a:ln>
            <a:noFill/>
          </a:ln>
        </p:spPr>
        <p:txBody>
          <a:bodyPr spcFirstLastPara="1" wrap="square" lIns="121868" tIns="121868" rIns="121868" bIns="121868" anchor="t" anchorCtr="0">
            <a:noAutofit/>
          </a:bodyPr>
          <a:lstStyle/>
          <a:p>
            <a:r>
              <a:rPr lang="en" sz="1600" b="0" i="1"/>
              <a:t>Two giraffes standing in a grassy field</a:t>
            </a:r>
            <a:endParaRPr sz="1600" b="0" i="1"/>
          </a:p>
        </p:txBody>
      </p:sp>
      <p:pic>
        <p:nvPicPr>
          <p:cNvPr id="15" name="Google Shape;1834;p82"/>
          <p:cNvPicPr preferRelativeResize="0"/>
          <p:nvPr/>
        </p:nvPicPr>
        <p:blipFill>
          <a:blip r:embed="rId7">
            <a:alphaModFix/>
          </a:blip>
          <a:stretch>
            <a:fillRect/>
          </a:stretch>
        </p:blipFill>
        <p:spPr>
          <a:xfrm>
            <a:off x="6376516" y="3837680"/>
            <a:ext cx="2481756" cy="1653867"/>
          </a:xfrm>
          <a:prstGeom prst="rect">
            <a:avLst/>
          </a:prstGeom>
          <a:noFill/>
          <a:ln>
            <a:noFill/>
          </a:ln>
        </p:spPr>
      </p:pic>
      <p:pic>
        <p:nvPicPr>
          <p:cNvPr id="16" name="Google Shape;1835;p82"/>
          <p:cNvPicPr preferRelativeResize="0"/>
          <p:nvPr/>
        </p:nvPicPr>
        <p:blipFill>
          <a:blip r:embed="rId8">
            <a:alphaModFix/>
          </a:blip>
          <a:stretch>
            <a:fillRect/>
          </a:stretch>
        </p:blipFill>
        <p:spPr>
          <a:xfrm>
            <a:off x="9388964" y="3837678"/>
            <a:ext cx="2481751" cy="1653863"/>
          </a:xfrm>
          <a:prstGeom prst="rect">
            <a:avLst/>
          </a:prstGeom>
          <a:noFill/>
          <a:ln>
            <a:noFill/>
          </a:ln>
        </p:spPr>
      </p:pic>
      <p:sp>
        <p:nvSpPr>
          <p:cNvPr id="17" name="Google Shape;1836;p82"/>
          <p:cNvSpPr txBox="1"/>
          <p:nvPr/>
        </p:nvSpPr>
        <p:spPr>
          <a:xfrm>
            <a:off x="9321963" y="5491546"/>
            <a:ext cx="2615719" cy="699018"/>
          </a:xfrm>
          <a:prstGeom prst="rect">
            <a:avLst/>
          </a:prstGeom>
          <a:noFill/>
          <a:ln>
            <a:noFill/>
          </a:ln>
        </p:spPr>
        <p:txBody>
          <a:bodyPr spcFirstLastPara="1" wrap="square" lIns="121868" tIns="121868" rIns="121868" bIns="121868" anchor="t" anchorCtr="0">
            <a:noAutofit/>
          </a:bodyPr>
          <a:lstStyle/>
          <a:p>
            <a:r>
              <a:rPr lang="en" sz="1600" b="0" i="1"/>
              <a:t>A man riding a dirt bike on a dirt track</a:t>
            </a:r>
            <a:endParaRPr sz="1600" b="0" i="1"/>
          </a:p>
        </p:txBody>
      </p:sp>
      <p:pic>
        <p:nvPicPr>
          <p:cNvPr id="18" name="Google Shape;1838;p82"/>
          <p:cNvPicPr preferRelativeResize="0"/>
          <p:nvPr/>
        </p:nvPicPr>
        <p:blipFill>
          <a:blip r:embed="rId9">
            <a:alphaModFix/>
          </a:blip>
          <a:stretch>
            <a:fillRect/>
          </a:stretch>
        </p:blipFill>
        <p:spPr>
          <a:xfrm>
            <a:off x="3471926" y="3842745"/>
            <a:ext cx="2481756" cy="1649985"/>
          </a:xfrm>
          <a:prstGeom prst="rect">
            <a:avLst/>
          </a:prstGeom>
          <a:noFill/>
          <a:ln>
            <a:noFill/>
          </a:ln>
        </p:spPr>
      </p:pic>
      <p:sp>
        <p:nvSpPr>
          <p:cNvPr id="19" name="Google Shape;1839;p82"/>
          <p:cNvSpPr txBox="1"/>
          <p:nvPr/>
        </p:nvSpPr>
        <p:spPr>
          <a:xfrm>
            <a:off x="3457849" y="5537185"/>
            <a:ext cx="2481754" cy="699018"/>
          </a:xfrm>
          <a:prstGeom prst="rect">
            <a:avLst/>
          </a:prstGeom>
          <a:noFill/>
          <a:ln>
            <a:noFill/>
          </a:ln>
        </p:spPr>
        <p:txBody>
          <a:bodyPr spcFirstLastPara="1" wrap="square" lIns="121868" tIns="121868" rIns="121868" bIns="121868" anchor="t" anchorCtr="0">
            <a:noAutofit/>
          </a:bodyPr>
          <a:lstStyle/>
          <a:p>
            <a:r>
              <a:rPr lang="en" sz="1600" b="0" i="1" dirty="0"/>
              <a:t>A tennis player in action on the court</a:t>
            </a:r>
            <a:endParaRPr sz="1600" b="0" i="1" dirty="0"/>
          </a:p>
        </p:txBody>
      </p:sp>
      <p:sp>
        <p:nvSpPr>
          <p:cNvPr id="20" name="Google Shape;1840;p82"/>
          <p:cNvSpPr txBox="1"/>
          <p:nvPr/>
        </p:nvSpPr>
        <p:spPr>
          <a:xfrm>
            <a:off x="8779485" y="6172200"/>
            <a:ext cx="3336315" cy="680448"/>
          </a:xfrm>
          <a:prstGeom prst="rect">
            <a:avLst/>
          </a:prstGeom>
          <a:noFill/>
          <a:ln>
            <a:noFill/>
          </a:ln>
        </p:spPr>
        <p:txBody>
          <a:bodyPr spcFirstLastPara="1" wrap="square" lIns="121868" tIns="121868" rIns="121868" bIns="121868" anchor="t" anchorCtr="0">
            <a:noAutofit/>
          </a:bodyPr>
          <a:lstStyle/>
          <a:p>
            <a:pPr algn="r"/>
            <a:r>
              <a:rPr lang="en" sz="1400" b="0" dirty="0"/>
              <a:t>Source: </a:t>
            </a:r>
            <a:r>
              <a:rPr lang="en" sz="1400" b="0" dirty="0">
                <a:hlinkClick r:id="rId10"/>
              </a:rPr>
              <a:t>J. Johnson</a:t>
            </a:r>
            <a:endParaRPr lang="en" sz="1400" b="0" dirty="0"/>
          </a:p>
          <a:p>
            <a:pPr algn="r"/>
            <a:r>
              <a:rPr lang="en" sz="1400" b="0" dirty="0"/>
              <a:t>Captions generated using </a:t>
            </a:r>
            <a:r>
              <a:rPr lang="en" sz="1400" b="0" u="sng" dirty="0">
                <a:solidFill>
                  <a:srgbClr val="0000FF"/>
                </a:solidFill>
                <a:hlinkClick r:id="rId11">
                  <a:extLst>
                    <a:ext uri="{A12FA001-AC4F-418D-AE19-62706E023703}">
                      <ahyp:hlinkClr xmlns:ahyp="http://schemas.microsoft.com/office/drawing/2018/hyperlinkcolor" val="tx"/>
                    </a:ext>
                  </a:extLst>
                </a:hlinkClick>
              </a:rPr>
              <a:t>neuraltalk2</a:t>
            </a:r>
            <a:endParaRPr lang="en" sz="1400" b="0" u="sng" dirty="0">
              <a:solidFill>
                <a:srgbClr val="0000FF"/>
              </a:solidFill>
            </a:endParaRPr>
          </a:p>
          <a:p>
            <a:pPr algn="r"/>
            <a:endParaRPr sz="800" b="0" dirty="0">
              <a:solidFill>
                <a:srgbClr val="B7B7B7"/>
              </a:solidFill>
            </a:endParaRPr>
          </a:p>
        </p:txBody>
      </p:sp>
    </p:spTree>
    <p:extLst>
      <p:ext uri="{BB962C8B-B14F-4D97-AF65-F5344CB8AC3E}">
        <p14:creationId xmlns:p14="http://schemas.microsoft.com/office/powerpoint/2010/main" val="225191060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0287CE1-093A-D24F-8E61-9A798024910F}"/>
              </a:ext>
            </a:extLst>
          </p:cNvPr>
          <p:cNvSpPr/>
          <p:nvPr/>
        </p:nvSpPr>
        <p:spPr>
          <a:xfrm>
            <a:off x="1680186" y="1274373"/>
            <a:ext cx="8183743" cy="446877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F45E0B5-E184-044E-A89C-40DB851E5B4E}"/>
              </a:ext>
            </a:extLst>
          </p:cNvPr>
          <p:cNvPicPr>
            <a:picLocks noChangeAspect="1"/>
          </p:cNvPicPr>
          <p:nvPr/>
        </p:nvPicPr>
        <p:blipFill>
          <a:blip r:embed="rId2"/>
          <a:stretch>
            <a:fillRect/>
          </a:stretch>
        </p:blipFill>
        <p:spPr>
          <a:xfrm>
            <a:off x="1920212" y="4186989"/>
            <a:ext cx="994611" cy="994611"/>
          </a:xfrm>
          <a:prstGeom prst="rect">
            <a:avLst/>
          </a:prstGeom>
        </p:spPr>
      </p:pic>
      <p:cxnSp>
        <p:nvCxnSpPr>
          <p:cNvPr id="13" name="Straight Arrow Connector 12">
            <a:extLst>
              <a:ext uri="{FF2B5EF4-FFF2-40B4-BE49-F238E27FC236}">
                <a16:creationId xmlns:a16="http://schemas.microsoft.com/office/drawing/2014/main" id="{C4D6E91A-A67A-7A40-94BC-4EDA398F6BCB}"/>
              </a:ext>
            </a:extLst>
          </p:cNvPr>
          <p:cNvCxnSpPr>
            <a:stCxn id="11" idx="0"/>
            <a:endCxn id="12" idx="2"/>
          </p:cNvCxnSpPr>
          <p:nvPr/>
        </p:nvCxnSpPr>
        <p:spPr>
          <a:xfrm flipH="1" flipV="1">
            <a:off x="2413825" y="3795990"/>
            <a:ext cx="3693"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A1191C0-BED4-3A4C-BBC2-2F1E0AA9BB55}"/>
              </a:ext>
            </a:extLst>
          </p:cNvPr>
          <p:cNvSpPr/>
          <p:nvPr/>
        </p:nvSpPr>
        <p:spPr>
          <a:xfrm>
            <a:off x="1925529" y="3414915"/>
            <a:ext cx="976593" cy="381074"/>
          </a:xfrm>
          <a:prstGeom prst="rect">
            <a:avLst/>
          </a:prstGeom>
          <a:solidFill>
            <a:schemeClr val="accent6">
              <a:lumMod val="60000"/>
              <a:lumOff val="40000"/>
              <a:alpha val="33000"/>
            </a:schemeClr>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CNN</a:t>
            </a:r>
          </a:p>
        </p:txBody>
      </p:sp>
      <p:sp>
        <p:nvSpPr>
          <p:cNvPr id="14" name="Rectangle 13">
            <a:extLst>
              <a:ext uri="{FF2B5EF4-FFF2-40B4-BE49-F238E27FC236}">
                <a16:creationId xmlns:a16="http://schemas.microsoft.com/office/drawing/2014/main" id="{3966AA9A-5405-7D4A-B553-477EAFCC521B}"/>
              </a:ext>
            </a:extLst>
          </p:cNvPr>
          <p:cNvSpPr/>
          <p:nvPr/>
        </p:nvSpPr>
        <p:spPr>
          <a:xfrm>
            <a:off x="338989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15" name="Rectangle 14">
            <a:extLst>
              <a:ext uri="{FF2B5EF4-FFF2-40B4-BE49-F238E27FC236}">
                <a16:creationId xmlns:a16="http://schemas.microsoft.com/office/drawing/2014/main" id="{3C86286D-B155-7641-BDE5-D227C57C04E5}"/>
              </a:ext>
            </a:extLst>
          </p:cNvPr>
          <p:cNvSpPr/>
          <p:nvPr/>
        </p:nvSpPr>
        <p:spPr>
          <a:xfrm>
            <a:off x="4853970" y="3410858"/>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73CA5FC6-A1DB-894C-8167-5CDCC7277215}"/>
              </a:ext>
            </a:extLst>
          </p:cNvPr>
          <p:cNvCxnSpPr>
            <a:stCxn id="14" idx="3"/>
            <a:endCxn id="15" idx="1"/>
          </p:cNvCxnSpPr>
          <p:nvPr/>
        </p:nvCxnSpPr>
        <p:spPr>
          <a:xfrm>
            <a:off x="4366482"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F0A40A26-C893-4E44-B83D-75F1EEE067B9}"/>
              </a:ext>
            </a:extLst>
          </p:cNvPr>
          <p:cNvSpPr txBox="1"/>
          <p:nvPr/>
        </p:nvSpPr>
        <p:spPr>
          <a:xfrm>
            <a:off x="4423416"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cxnSp>
        <p:nvCxnSpPr>
          <p:cNvPr id="18" name="Straight Arrow Connector 17">
            <a:extLst>
              <a:ext uri="{FF2B5EF4-FFF2-40B4-BE49-F238E27FC236}">
                <a16:creationId xmlns:a16="http://schemas.microsoft.com/office/drawing/2014/main" id="{E3B9B106-D1DB-DA4B-BE8D-603EA4E94B9F}"/>
              </a:ext>
            </a:extLst>
          </p:cNvPr>
          <p:cNvCxnSpPr/>
          <p:nvPr/>
        </p:nvCxnSpPr>
        <p:spPr>
          <a:xfrm>
            <a:off x="5830561" y="359997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F43F73E-472B-FD45-BD46-489EACF7C2A8}"/>
              </a:ext>
            </a:extLst>
          </p:cNvPr>
          <p:cNvSpPr txBox="1"/>
          <p:nvPr/>
        </p:nvSpPr>
        <p:spPr>
          <a:xfrm>
            <a:off x="5883480"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1" name="TextBox 20">
            <a:extLst>
              <a:ext uri="{FF2B5EF4-FFF2-40B4-BE49-F238E27FC236}">
                <a16:creationId xmlns:a16="http://schemas.microsoft.com/office/drawing/2014/main" id="{07B0B592-7AD2-544A-9217-A64810D59AE6}"/>
              </a:ext>
            </a:extLst>
          </p:cNvPr>
          <p:cNvSpPr txBox="1"/>
          <p:nvPr/>
        </p:nvSpPr>
        <p:spPr>
          <a:xfrm>
            <a:off x="2953675" y="3647892"/>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0</a:t>
            </a:r>
            <a:endParaRPr lang="en-US" sz="1600" b="0" dirty="0">
              <a:latin typeface="CMU Bright Oblique"/>
              <a:cs typeface="CMU Bright Oblique"/>
            </a:endParaRPr>
          </a:p>
        </p:txBody>
      </p:sp>
      <p:cxnSp>
        <p:nvCxnSpPr>
          <p:cNvPr id="22" name="Straight Arrow Connector 21">
            <a:extLst>
              <a:ext uri="{FF2B5EF4-FFF2-40B4-BE49-F238E27FC236}">
                <a16:creationId xmlns:a16="http://schemas.microsoft.com/office/drawing/2014/main" id="{0102717E-5416-4342-82FF-DC024C0AE81A}"/>
              </a:ext>
            </a:extLst>
          </p:cNvPr>
          <p:cNvCxnSpPr/>
          <p:nvPr/>
        </p:nvCxnSpPr>
        <p:spPr>
          <a:xfrm flipV="1">
            <a:off x="3871400" y="30198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8D932A1-D3CB-3343-9B60-C168B467D414}"/>
              </a:ext>
            </a:extLst>
          </p:cNvPr>
          <p:cNvCxnSpPr/>
          <p:nvPr/>
        </p:nvCxnSpPr>
        <p:spPr>
          <a:xfrm flipV="1">
            <a:off x="5338963" y="302146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C086C217-FEB0-2D4D-BF18-427082CAC0BD}"/>
              </a:ext>
            </a:extLst>
          </p:cNvPr>
          <p:cNvSpPr txBox="1"/>
          <p:nvPr/>
        </p:nvSpPr>
        <p:spPr>
          <a:xfrm>
            <a:off x="3539741" y="1811910"/>
            <a:ext cx="676275" cy="338554"/>
          </a:xfrm>
          <a:prstGeom prst="rect">
            <a:avLst/>
          </a:prstGeom>
          <a:noFill/>
        </p:spPr>
        <p:txBody>
          <a:bodyPr wrap="none" rtlCol="0">
            <a:spAutoFit/>
          </a:bodyPr>
          <a:lstStyle/>
          <a:p>
            <a:pPr algn="ctr"/>
            <a:r>
              <a:rPr lang="en-US" sz="1600" b="0" dirty="0">
                <a:latin typeface="CMU Bright Oblique"/>
                <a:cs typeface="CMU Bright Oblique"/>
              </a:rPr>
              <a:t>“The”</a:t>
            </a:r>
          </a:p>
        </p:txBody>
      </p:sp>
      <p:sp>
        <p:nvSpPr>
          <p:cNvPr id="25" name="TextBox 24">
            <a:extLst>
              <a:ext uri="{FF2B5EF4-FFF2-40B4-BE49-F238E27FC236}">
                <a16:creationId xmlns:a16="http://schemas.microsoft.com/office/drawing/2014/main" id="{07B20BD2-15F5-724F-952A-4D40772FF27D}"/>
              </a:ext>
            </a:extLst>
          </p:cNvPr>
          <p:cNvSpPr txBox="1"/>
          <p:nvPr/>
        </p:nvSpPr>
        <p:spPr>
          <a:xfrm>
            <a:off x="5004256" y="1811910"/>
            <a:ext cx="669414" cy="338554"/>
          </a:xfrm>
          <a:prstGeom prst="rect">
            <a:avLst/>
          </a:prstGeom>
          <a:noFill/>
        </p:spPr>
        <p:txBody>
          <a:bodyPr wrap="none" rtlCol="0">
            <a:spAutoFit/>
          </a:bodyPr>
          <a:lstStyle/>
          <a:p>
            <a:pPr algn="ctr"/>
            <a:r>
              <a:rPr lang="en-US" sz="1600" b="0" dirty="0">
                <a:latin typeface="CMU Bright Oblique"/>
                <a:cs typeface="CMU Bright Oblique"/>
              </a:rPr>
              <a:t>“dog”</a:t>
            </a:r>
          </a:p>
        </p:txBody>
      </p:sp>
      <p:sp>
        <p:nvSpPr>
          <p:cNvPr id="27" name="TextBox 26">
            <a:extLst>
              <a:ext uri="{FF2B5EF4-FFF2-40B4-BE49-F238E27FC236}">
                <a16:creationId xmlns:a16="http://schemas.microsoft.com/office/drawing/2014/main" id="{A95A72FB-5C24-B34F-B87C-5ADCFA22550F}"/>
              </a:ext>
            </a:extLst>
          </p:cNvPr>
          <p:cNvSpPr txBox="1"/>
          <p:nvPr/>
        </p:nvSpPr>
        <p:spPr>
          <a:xfrm>
            <a:off x="3837220"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1</a:t>
            </a:r>
            <a:endParaRPr lang="en-US" sz="1600" b="0" dirty="0">
              <a:latin typeface="CMU Bright Oblique"/>
              <a:cs typeface="CMU Bright Oblique"/>
            </a:endParaRPr>
          </a:p>
        </p:txBody>
      </p:sp>
      <p:sp>
        <p:nvSpPr>
          <p:cNvPr id="28" name="TextBox 27">
            <a:extLst>
              <a:ext uri="{FF2B5EF4-FFF2-40B4-BE49-F238E27FC236}">
                <a16:creationId xmlns:a16="http://schemas.microsoft.com/office/drawing/2014/main" id="{D4FDC0E1-AA0C-8542-BD9D-0B898B2B1476}"/>
              </a:ext>
            </a:extLst>
          </p:cNvPr>
          <p:cNvSpPr txBox="1"/>
          <p:nvPr/>
        </p:nvSpPr>
        <p:spPr>
          <a:xfrm>
            <a:off x="5304782" y="307288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2</a:t>
            </a:r>
            <a:endParaRPr lang="en-US" sz="1600" b="0" dirty="0">
              <a:latin typeface="CMU Bright Oblique"/>
              <a:cs typeface="CMU Bright Oblique"/>
            </a:endParaRPr>
          </a:p>
        </p:txBody>
      </p:sp>
      <p:sp>
        <p:nvSpPr>
          <p:cNvPr id="29" name="Rectangle 28">
            <a:extLst>
              <a:ext uri="{FF2B5EF4-FFF2-40B4-BE49-F238E27FC236}">
                <a16:creationId xmlns:a16="http://schemas.microsoft.com/office/drawing/2014/main" id="{D82563B3-9980-AE4F-AA93-D2AA35F6842B}"/>
              </a:ext>
            </a:extLst>
          </p:cNvPr>
          <p:cNvSpPr/>
          <p:nvPr/>
        </p:nvSpPr>
        <p:spPr>
          <a:xfrm>
            <a:off x="3389890"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0" name="Straight Arrow Connector 29">
            <a:extLst>
              <a:ext uri="{FF2B5EF4-FFF2-40B4-BE49-F238E27FC236}">
                <a16:creationId xmlns:a16="http://schemas.microsoft.com/office/drawing/2014/main" id="{699A7A40-DD5C-DE4D-BCD4-FCB77F94937E}"/>
              </a:ext>
            </a:extLst>
          </p:cNvPr>
          <p:cNvCxnSpPr>
            <a:cxnSpLocks/>
            <a:stCxn id="29" idx="0"/>
            <a:endCxn id="24" idx="2"/>
          </p:cNvCxnSpPr>
          <p:nvPr/>
        </p:nvCxnSpPr>
        <p:spPr>
          <a:xfrm flipH="1" flipV="1">
            <a:off x="3877878" y="2150464"/>
            <a:ext cx="308"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C5A1F003-59E9-CB47-B996-BD6220962CC4}"/>
              </a:ext>
            </a:extLst>
          </p:cNvPr>
          <p:cNvSpPr/>
          <p:nvPr/>
        </p:nvSpPr>
        <p:spPr>
          <a:xfrm>
            <a:off x="4850667" y="2590551"/>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34" name="Straight Arrow Connector 33">
            <a:extLst>
              <a:ext uri="{FF2B5EF4-FFF2-40B4-BE49-F238E27FC236}">
                <a16:creationId xmlns:a16="http://schemas.microsoft.com/office/drawing/2014/main" id="{C77D0B23-805C-1E40-8047-05B014943FBD}"/>
              </a:ext>
            </a:extLst>
          </p:cNvPr>
          <p:cNvCxnSpPr>
            <a:cxnSpLocks/>
            <a:stCxn id="31" idx="0"/>
            <a:endCxn id="25" idx="2"/>
          </p:cNvCxnSpPr>
          <p:nvPr/>
        </p:nvCxnSpPr>
        <p:spPr>
          <a:xfrm flipV="1">
            <a:off x="5338963" y="2150464"/>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a:extLst>
              <a:ext uri="{FF2B5EF4-FFF2-40B4-BE49-F238E27FC236}">
                <a16:creationId xmlns:a16="http://schemas.microsoft.com/office/drawing/2014/main" id="{C81A28F6-87B2-6F42-B08A-8C4D5A282F35}"/>
              </a:ext>
            </a:extLst>
          </p:cNvPr>
          <p:cNvSpPr/>
          <p:nvPr/>
        </p:nvSpPr>
        <p:spPr>
          <a:xfrm>
            <a:off x="9272191" y="340787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sp>
        <p:nvSpPr>
          <p:cNvPr id="40" name="TextBox 39">
            <a:extLst>
              <a:ext uri="{FF2B5EF4-FFF2-40B4-BE49-F238E27FC236}">
                <a16:creationId xmlns:a16="http://schemas.microsoft.com/office/drawing/2014/main" id="{BD174392-1E54-1B42-804C-13FF8071600B}"/>
              </a:ext>
            </a:extLst>
          </p:cNvPr>
          <p:cNvSpPr txBox="1"/>
          <p:nvPr/>
        </p:nvSpPr>
        <p:spPr>
          <a:xfrm>
            <a:off x="9361501" y="1808922"/>
            <a:ext cx="791371" cy="338554"/>
          </a:xfrm>
          <a:prstGeom prst="rect">
            <a:avLst/>
          </a:prstGeom>
          <a:noFill/>
        </p:spPr>
        <p:txBody>
          <a:bodyPr wrap="none" rtlCol="0">
            <a:spAutoFit/>
          </a:bodyPr>
          <a:lstStyle/>
          <a:p>
            <a:pPr algn="ctr"/>
            <a:r>
              <a:rPr lang="en-US" sz="1600" b="0" dirty="0">
                <a:latin typeface="CMU Bright Oblique"/>
                <a:cs typeface="CMU Bright Oblique"/>
              </a:rPr>
              <a:t>“STOP”</a:t>
            </a:r>
          </a:p>
        </p:txBody>
      </p:sp>
      <p:sp>
        <p:nvSpPr>
          <p:cNvPr id="41" name="TextBox 40">
            <a:extLst>
              <a:ext uri="{FF2B5EF4-FFF2-40B4-BE49-F238E27FC236}">
                <a16:creationId xmlns:a16="http://schemas.microsoft.com/office/drawing/2014/main" id="{80082AA5-BA3F-2D42-B09C-D763F92EC6B4}"/>
              </a:ext>
            </a:extLst>
          </p:cNvPr>
          <p:cNvSpPr txBox="1"/>
          <p:nvPr/>
        </p:nvSpPr>
        <p:spPr>
          <a:xfrm>
            <a:off x="9723003" y="306989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5</a:t>
            </a:r>
            <a:endParaRPr lang="en-US" sz="1600" b="0" dirty="0">
              <a:latin typeface="CMU Bright Oblique"/>
              <a:cs typeface="CMU Bright Oblique"/>
            </a:endParaRPr>
          </a:p>
        </p:txBody>
      </p:sp>
      <p:sp>
        <p:nvSpPr>
          <p:cNvPr id="42" name="Rectangle 41">
            <a:extLst>
              <a:ext uri="{FF2B5EF4-FFF2-40B4-BE49-F238E27FC236}">
                <a16:creationId xmlns:a16="http://schemas.microsoft.com/office/drawing/2014/main" id="{83795EC1-3B59-414F-AF53-18E178804DB5}"/>
              </a:ext>
            </a:extLst>
          </p:cNvPr>
          <p:cNvSpPr/>
          <p:nvPr/>
        </p:nvSpPr>
        <p:spPr>
          <a:xfrm>
            <a:off x="9268889" y="258756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43" name="Straight Arrow Connector 42">
            <a:extLst>
              <a:ext uri="{FF2B5EF4-FFF2-40B4-BE49-F238E27FC236}">
                <a16:creationId xmlns:a16="http://schemas.microsoft.com/office/drawing/2014/main" id="{F3830CFD-C9B2-0B4C-B7B7-FF0AC97B5AA7}"/>
              </a:ext>
            </a:extLst>
          </p:cNvPr>
          <p:cNvCxnSpPr>
            <a:cxnSpLocks/>
            <a:stCxn id="42" idx="0"/>
            <a:endCxn id="40" idx="2"/>
          </p:cNvCxnSpPr>
          <p:nvPr/>
        </p:nvCxnSpPr>
        <p:spPr>
          <a:xfrm flipV="1">
            <a:off x="9757186" y="214747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ACF49EAA-5D17-104B-B9FF-CCC1F2BABC0A}"/>
              </a:ext>
            </a:extLst>
          </p:cNvPr>
          <p:cNvCxnSpPr/>
          <p:nvPr/>
        </p:nvCxnSpPr>
        <p:spPr>
          <a:xfrm>
            <a:off x="8781400" y="3595208"/>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FB9F8200-C04F-4045-8CAA-584CB1D638EB}"/>
              </a:ext>
            </a:extLst>
          </p:cNvPr>
          <p:cNvCxnSpPr/>
          <p:nvPr/>
        </p:nvCxnSpPr>
        <p:spPr>
          <a:xfrm flipV="1">
            <a:off x="9757184" y="3016872"/>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F67D29CF-CA06-1843-B1AC-F58C52D79641}"/>
              </a:ext>
            </a:extLst>
          </p:cNvPr>
          <p:cNvSpPr txBox="1"/>
          <p:nvPr/>
        </p:nvSpPr>
        <p:spPr>
          <a:xfrm>
            <a:off x="8859653" y="3638041"/>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cxnSp>
        <p:nvCxnSpPr>
          <p:cNvPr id="48" name="Straight Arrow Connector 47">
            <a:extLst>
              <a:ext uri="{FF2B5EF4-FFF2-40B4-BE49-F238E27FC236}">
                <a16:creationId xmlns:a16="http://schemas.microsoft.com/office/drawing/2014/main" id="{7B089999-F65F-6845-8ED6-4F6FA393FA17}"/>
              </a:ext>
            </a:extLst>
          </p:cNvPr>
          <p:cNvCxnSpPr/>
          <p:nvPr/>
        </p:nvCxnSpPr>
        <p:spPr>
          <a:xfrm flipV="1">
            <a:off x="3877877" y="37838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F0AAFDD-363E-3F4C-81FF-34E2B96E6233}"/>
              </a:ext>
            </a:extLst>
          </p:cNvPr>
          <p:cNvCxnSpPr/>
          <p:nvPr/>
        </p:nvCxnSpPr>
        <p:spPr>
          <a:xfrm flipV="1">
            <a:off x="5345439" y="3785498"/>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442F6EE2-E158-304A-BC83-ED1A0BFB7F30}"/>
              </a:ext>
            </a:extLst>
          </p:cNvPr>
          <p:cNvCxnSpPr/>
          <p:nvPr/>
        </p:nvCxnSpPr>
        <p:spPr>
          <a:xfrm flipV="1">
            <a:off x="9763661" y="3780909"/>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9A0059AB-CAAC-DD4D-B2A7-A37A86749DCC}"/>
              </a:ext>
            </a:extLst>
          </p:cNvPr>
          <p:cNvSpPr txBox="1"/>
          <p:nvPr/>
        </p:nvSpPr>
        <p:spPr>
          <a:xfrm>
            <a:off x="5007303" y="4166570"/>
            <a:ext cx="67627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“The”</a:t>
            </a:r>
          </a:p>
        </p:txBody>
      </p:sp>
      <p:sp>
        <p:nvSpPr>
          <p:cNvPr id="52" name="TextBox 51">
            <a:extLst>
              <a:ext uri="{FF2B5EF4-FFF2-40B4-BE49-F238E27FC236}">
                <a16:creationId xmlns:a16="http://schemas.microsoft.com/office/drawing/2014/main" id="{4123D9F7-6C5A-C249-9F0A-9A39B263CA47}"/>
              </a:ext>
            </a:extLst>
          </p:cNvPr>
          <p:cNvSpPr txBox="1"/>
          <p:nvPr/>
        </p:nvSpPr>
        <p:spPr>
          <a:xfrm>
            <a:off x="9318443" y="4122120"/>
            <a:ext cx="87748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“hiding”</a:t>
            </a:r>
          </a:p>
        </p:txBody>
      </p:sp>
      <p:sp>
        <p:nvSpPr>
          <p:cNvPr id="54" name="Rectangle 53">
            <a:extLst>
              <a:ext uri="{FF2B5EF4-FFF2-40B4-BE49-F238E27FC236}">
                <a16:creationId xmlns:a16="http://schemas.microsoft.com/office/drawing/2014/main" id="{8598B8DA-80B8-0142-95E7-6D34831F8F0C}"/>
              </a:ext>
            </a:extLst>
          </p:cNvPr>
          <p:cNvSpPr/>
          <p:nvPr/>
        </p:nvSpPr>
        <p:spPr>
          <a:xfrm>
            <a:off x="6318009" y="3404671"/>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55" name="Straight Arrow Connector 54">
            <a:extLst>
              <a:ext uri="{FF2B5EF4-FFF2-40B4-BE49-F238E27FC236}">
                <a16:creationId xmlns:a16="http://schemas.microsoft.com/office/drawing/2014/main" id="{A8224A2B-D05F-FE45-8654-9F2EF0EE4E6B}"/>
              </a:ext>
            </a:extLst>
          </p:cNvPr>
          <p:cNvCxnSpPr/>
          <p:nvPr/>
        </p:nvCxnSpPr>
        <p:spPr>
          <a:xfrm>
            <a:off x="7294600" y="3593791"/>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7FE0B76-57B8-5443-A071-B4BFBEC1358F}"/>
              </a:ext>
            </a:extLst>
          </p:cNvPr>
          <p:cNvSpPr txBox="1"/>
          <p:nvPr/>
        </p:nvSpPr>
        <p:spPr>
          <a:xfrm>
            <a:off x="7347519" y="3641705"/>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cxnSp>
        <p:nvCxnSpPr>
          <p:cNvPr id="57" name="Straight Arrow Connector 56">
            <a:extLst>
              <a:ext uri="{FF2B5EF4-FFF2-40B4-BE49-F238E27FC236}">
                <a16:creationId xmlns:a16="http://schemas.microsoft.com/office/drawing/2014/main" id="{44372BD1-2265-6C4A-B421-A00A08FC5F12}"/>
              </a:ext>
            </a:extLst>
          </p:cNvPr>
          <p:cNvCxnSpPr/>
          <p:nvPr/>
        </p:nvCxnSpPr>
        <p:spPr>
          <a:xfrm flipV="1">
            <a:off x="6803002" y="3015274"/>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FCC4A7E1-C692-5B4A-B239-CC82AEF29D86}"/>
              </a:ext>
            </a:extLst>
          </p:cNvPr>
          <p:cNvSpPr txBox="1"/>
          <p:nvPr/>
        </p:nvSpPr>
        <p:spPr>
          <a:xfrm>
            <a:off x="6560788" y="1805723"/>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sp>
        <p:nvSpPr>
          <p:cNvPr id="59" name="TextBox 58">
            <a:extLst>
              <a:ext uri="{FF2B5EF4-FFF2-40B4-BE49-F238E27FC236}">
                <a16:creationId xmlns:a16="http://schemas.microsoft.com/office/drawing/2014/main" id="{C013A14B-CCF4-6349-B234-D1570A87A320}"/>
              </a:ext>
            </a:extLst>
          </p:cNvPr>
          <p:cNvSpPr txBox="1"/>
          <p:nvPr/>
        </p:nvSpPr>
        <p:spPr>
          <a:xfrm>
            <a:off x="6768821" y="3066694"/>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3</a:t>
            </a:r>
            <a:endParaRPr lang="en-US" sz="1600" b="0" dirty="0">
              <a:latin typeface="CMU Bright Oblique"/>
              <a:cs typeface="CMU Bright Oblique"/>
            </a:endParaRPr>
          </a:p>
        </p:txBody>
      </p:sp>
      <p:sp>
        <p:nvSpPr>
          <p:cNvPr id="60" name="Rectangle 59">
            <a:extLst>
              <a:ext uri="{FF2B5EF4-FFF2-40B4-BE49-F238E27FC236}">
                <a16:creationId xmlns:a16="http://schemas.microsoft.com/office/drawing/2014/main" id="{4285DE82-13A0-744D-8B39-C77B62207BB8}"/>
              </a:ext>
            </a:extLst>
          </p:cNvPr>
          <p:cNvSpPr/>
          <p:nvPr/>
        </p:nvSpPr>
        <p:spPr>
          <a:xfrm>
            <a:off x="6314706" y="2584364"/>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61" name="Straight Arrow Connector 60">
            <a:extLst>
              <a:ext uri="{FF2B5EF4-FFF2-40B4-BE49-F238E27FC236}">
                <a16:creationId xmlns:a16="http://schemas.microsoft.com/office/drawing/2014/main" id="{6A403E41-1F56-5648-BB57-821D2C01E352}"/>
              </a:ext>
            </a:extLst>
          </p:cNvPr>
          <p:cNvCxnSpPr>
            <a:cxnSpLocks/>
            <a:stCxn id="60" idx="0"/>
            <a:endCxn id="58" idx="2"/>
          </p:cNvCxnSpPr>
          <p:nvPr/>
        </p:nvCxnSpPr>
        <p:spPr>
          <a:xfrm flipV="1">
            <a:off x="6803002" y="2144277"/>
            <a:ext cx="0"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5F37C9BE-D936-0C4A-8D10-F3C0F516E99C}"/>
              </a:ext>
            </a:extLst>
          </p:cNvPr>
          <p:cNvCxnSpPr/>
          <p:nvPr/>
        </p:nvCxnSpPr>
        <p:spPr>
          <a:xfrm flipV="1">
            <a:off x="6809478" y="3779311"/>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D89231EC-1E2D-8A4A-AB8F-4BE29AE6DCDE}"/>
              </a:ext>
            </a:extLst>
          </p:cNvPr>
          <p:cNvSpPr txBox="1"/>
          <p:nvPr/>
        </p:nvSpPr>
        <p:spPr>
          <a:xfrm>
            <a:off x="6474772" y="4160383"/>
            <a:ext cx="669414"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“dog”</a:t>
            </a:r>
          </a:p>
        </p:txBody>
      </p:sp>
      <p:sp>
        <p:nvSpPr>
          <p:cNvPr id="64" name="Rectangle 63">
            <a:extLst>
              <a:ext uri="{FF2B5EF4-FFF2-40B4-BE49-F238E27FC236}">
                <a16:creationId xmlns:a16="http://schemas.microsoft.com/office/drawing/2014/main" id="{EF034F6C-C697-C34E-8918-55316B391DA5}"/>
              </a:ext>
            </a:extLst>
          </p:cNvPr>
          <p:cNvSpPr/>
          <p:nvPr/>
        </p:nvSpPr>
        <p:spPr>
          <a:xfrm>
            <a:off x="7801893" y="3401490"/>
            <a:ext cx="976593" cy="381074"/>
          </a:xfrm>
          <a:prstGeom prst="rect">
            <a:avLst/>
          </a:prstGeom>
          <a:solidFill>
            <a:schemeClr val="bg2">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0" dirty="0">
              <a:solidFill>
                <a:srgbClr val="000000"/>
              </a:solidFill>
              <a:latin typeface="CMU Bright Roman"/>
              <a:cs typeface="CMU Bright Roman"/>
            </a:endParaRPr>
          </a:p>
        </p:txBody>
      </p:sp>
      <p:cxnSp>
        <p:nvCxnSpPr>
          <p:cNvPr id="67" name="Straight Arrow Connector 66">
            <a:extLst>
              <a:ext uri="{FF2B5EF4-FFF2-40B4-BE49-F238E27FC236}">
                <a16:creationId xmlns:a16="http://schemas.microsoft.com/office/drawing/2014/main" id="{0E8F3C9D-DA77-4D42-BBEF-9E1ADD36FE46}"/>
              </a:ext>
            </a:extLst>
          </p:cNvPr>
          <p:cNvCxnSpPr/>
          <p:nvPr/>
        </p:nvCxnSpPr>
        <p:spPr>
          <a:xfrm flipV="1">
            <a:off x="8286886" y="3012093"/>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9F28585-CC4B-9644-9CAE-3AEE2F15ABB8}"/>
              </a:ext>
            </a:extLst>
          </p:cNvPr>
          <p:cNvSpPr txBox="1"/>
          <p:nvPr/>
        </p:nvSpPr>
        <p:spPr>
          <a:xfrm>
            <a:off x="7848145" y="1802542"/>
            <a:ext cx="877484" cy="338554"/>
          </a:xfrm>
          <a:prstGeom prst="rect">
            <a:avLst/>
          </a:prstGeom>
          <a:noFill/>
        </p:spPr>
        <p:txBody>
          <a:bodyPr wrap="none" rtlCol="0">
            <a:spAutoFit/>
          </a:bodyPr>
          <a:lstStyle/>
          <a:p>
            <a:pPr algn="ctr"/>
            <a:r>
              <a:rPr lang="en-US" sz="1600" b="0" dirty="0">
                <a:latin typeface="CMU Bright Oblique"/>
                <a:cs typeface="CMU Bright Oblique"/>
              </a:rPr>
              <a:t>“hiding”</a:t>
            </a:r>
          </a:p>
        </p:txBody>
      </p:sp>
      <p:sp>
        <p:nvSpPr>
          <p:cNvPr id="69" name="TextBox 68">
            <a:extLst>
              <a:ext uri="{FF2B5EF4-FFF2-40B4-BE49-F238E27FC236}">
                <a16:creationId xmlns:a16="http://schemas.microsoft.com/office/drawing/2014/main" id="{E4B320EE-1893-464C-B108-CA72F600C3EB}"/>
              </a:ext>
            </a:extLst>
          </p:cNvPr>
          <p:cNvSpPr txBox="1"/>
          <p:nvPr/>
        </p:nvSpPr>
        <p:spPr>
          <a:xfrm>
            <a:off x="8252705" y="3063513"/>
            <a:ext cx="360997" cy="338554"/>
          </a:xfrm>
          <a:prstGeom prst="rect">
            <a:avLst/>
          </a:prstGeom>
          <a:noFill/>
        </p:spPr>
        <p:txBody>
          <a:bodyPr wrap="none" rtlCol="0">
            <a:spAutoFit/>
          </a:bodyPr>
          <a:lstStyle/>
          <a:p>
            <a:pPr algn="ctr"/>
            <a:r>
              <a:rPr lang="en-US" sz="1600" b="0" dirty="0">
                <a:latin typeface="CMU Bright Oblique"/>
                <a:cs typeface="CMU Bright Oblique"/>
              </a:rPr>
              <a:t>h</a:t>
            </a:r>
            <a:r>
              <a:rPr lang="en-US" sz="1600" b="0" baseline="-25000" dirty="0">
                <a:latin typeface="CMU Bright Oblique"/>
                <a:cs typeface="CMU Bright Oblique"/>
              </a:rPr>
              <a:t>4</a:t>
            </a:r>
            <a:endParaRPr lang="en-US" sz="1600" b="0" dirty="0">
              <a:latin typeface="CMU Bright Oblique"/>
              <a:cs typeface="CMU Bright Oblique"/>
            </a:endParaRPr>
          </a:p>
        </p:txBody>
      </p:sp>
      <p:sp>
        <p:nvSpPr>
          <p:cNvPr id="70" name="Rectangle 69">
            <a:extLst>
              <a:ext uri="{FF2B5EF4-FFF2-40B4-BE49-F238E27FC236}">
                <a16:creationId xmlns:a16="http://schemas.microsoft.com/office/drawing/2014/main" id="{D5A1E61D-56CD-054D-BEA6-2E5A8B222218}"/>
              </a:ext>
            </a:extLst>
          </p:cNvPr>
          <p:cNvSpPr/>
          <p:nvPr/>
        </p:nvSpPr>
        <p:spPr>
          <a:xfrm>
            <a:off x="7798590" y="2581183"/>
            <a:ext cx="976593" cy="429309"/>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dirty="0">
                <a:solidFill>
                  <a:srgbClr val="000000"/>
                </a:solidFill>
                <a:latin typeface="CMU Bright Roman"/>
                <a:cs typeface="CMU Bright Roman"/>
              </a:rPr>
              <a:t>Classifier</a:t>
            </a:r>
          </a:p>
        </p:txBody>
      </p:sp>
      <p:cxnSp>
        <p:nvCxnSpPr>
          <p:cNvPr id="71" name="Straight Arrow Connector 70">
            <a:extLst>
              <a:ext uri="{FF2B5EF4-FFF2-40B4-BE49-F238E27FC236}">
                <a16:creationId xmlns:a16="http://schemas.microsoft.com/office/drawing/2014/main" id="{72660965-77CA-234A-A930-82A307AF3637}"/>
              </a:ext>
            </a:extLst>
          </p:cNvPr>
          <p:cNvCxnSpPr>
            <a:cxnSpLocks/>
            <a:stCxn id="70" idx="0"/>
            <a:endCxn id="68" idx="2"/>
          </p:cNvCxnSpPr>
          <p:nvPr/>
        </p:nvCxnSpPr>
        <p:spPr>
          <a:xfrm flipV="1">
            <a:off x="8286887" y="2141096"/>
            <a:ext cx="1" cy="44008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49F69376-B940-C143-BFEA-F0CCB44EF4D4}"/>
              </a:ext>
            </a:extLst>
          </p:cNvPr>
          <p:cNvCxnSpPr/>
          <p:nvPr/>
        </p:nvCxnSpPr>
        <p:spPr>
          <a:xfrm flipV="1">
            <a:off x="8293362" y="3776130"/>
            <a:ext cx="0" cy="39099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DD2068EF-5023-C14B-87FA-20FCEB3DC5B9}"/>
              </a:ext>
            </a:extLst>
          </p:cNvPr>
          <p:cNvSpPr txBox="1"/>
          <p:nvPr/>
        </p:nvSpPr>
        <p:spPr>
          <a:xfrm>
            <a:off x="8051149" y="4157202"/>
            <a:ext cx="484428"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“is”</a:t>
            </a:r>
          </a:p>
        </p:txBody>
      </p:sp>
      <p:sp>
        <p:nvSpPr>
          <p:cNvPr id="74" name="TextBox 73">
            <a:extLst>
              <a:ext uri="{FF2B5EF4-FFF2-40B4-BE49-F238E27FC236}">
                <a16:creationId xmlns:a16="http://schemas.microsoft.com/office/drawing/2014/main" id="{08EB1212-96AB-E841-B7DF-8AF748908BBC}"/>
              </a:ext>
            </a:extLst>
          </p:cNvPr>
          <p:cNvSpPr txBox="1"/>
          <p:nvPr/>
        </p:nvSpPr>
        <p:spPr>
          <a:xfrm>
            <a:off x="3441730" y="4144968"/>
            <a:ext cx="867353"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“START”</a:t>
            </a:r>
          </a:p>
        </p:txBody>
      </p:sp>
      <p:cxnSp>
        <p:nvCxnSpPr>
          <p:cNvPr id="66" name="Straight Arrow Connector 65">
            <a:extLst>
              <a:ext uri="{FF2B5EF4-FFF2-40B4-BE49-F238E27FC236}">
                <a16:creationId xmlns:a16="http://schemas.microsoft.com/office/drawing/2014/main" id="{0C567D63-414C-9540-8430-4A8EFB1C8EE6}"/>
              </a:ext>
            </a:extLst>
          </p:cNvPr>
          <p:cNvCxnSpPr>
            <a:cxnSpLocks/>
          </p:cNvCxnSpPr>
          <p:nvPr/>
        </p:nvCxnSpPr>
        <p:spPr>
          <a:xfrm>
            <a:off x="2904767" y="3601395"/>
            <a:ext cx="48748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9CE39BC7-8685-CD4E-8F89-4D3B15BB11DE}"/>
              </a:ext>
            </a:extLst>
          </p:cNvPr>
          <p:cNvSpPr>
            <a:spLocks noGrp="1"/>
          </p:cNvSpPr>
          <p:nvPr>
            <p:ph type="title"/>
          </p:nvPr>
        </p:nvSpPr>
        <p:spPr/>
        <p:txBody>
          <a:bodyPr>
            <a:normAutofit fontScale="90000"/>
          </a:bodyPr>
          <a:lstStyle/>
          <a:p>
            <a:r>
              <a:rPr lang="en-US" dirty="0"/>
              <a:t>Sequential prediction example 3: Image captioning</a:t>
            </a:r>
          </a:p>
        </p:txBody>
      </p:sp>
    </p:spTree>
    <p:extLst>
      <p:ext uri="{BB962C8B-B14F-4D97-AF65-F5344CB8AC3E}">
        <p14:creationId xmlns:p14="http://schemas.microsoft.com/office/powerpoint/2010/main" val="421827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1"/>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0"/>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p:bldP spid="19" grpId="0"/>
      <p:bldP spid="21" grpId="0"/>
      <p:bldP spid="24" grpId="0"/>
      <p:bldP spid="25" grpId="0"/>
      <p:bldP spid="27" grpId="0"/>
      <p:bldP spid="28" grpId="0"/>
      <p:bldP spid="29" grpId="0" animBg="1"/>
      <p:bldP spid="31" grpId="0" animBg="1"/>
      <p:bldP spid="38" grpId="0" animBg="1"/>
      <p:bldP spid="40" grpId="0"/>
      <p:bldP spid="41" grpId="0"/>
      <p:bldP spid="42" grpId="0" animBg="1"/>
      <p:bldP spid="47" grpId="0"/>
      <p:bldP spid="51" grpId="0"/>
      <p:bldP spid="52" grpId="0"/>
      <p:bldP spid="54" grpId="0" animBg="1"/>
      <p:bldP spid="56" grpId="0"/>
      <p:bldP spid="58" grpId="0"/>
      <p:bldP spid="59" grpId="0"/>
      <p:bldP spid="60" grpId="0" animBg="1"/>
      <p:bldP spid="63" grpId="0"/>
      <p:bldP spid="64" grpId="0" animBg="1"/>
      <p:bldP spid="68" grpId="0"/>
      <p:bldP spid="69" grpId="0"/>
      <p:bldP spid="70" grpId="0" animBg="1"/>
      <p:bldP spid="73" grpId="0"/>
      <p:bldP spid="7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pic>
        <p:nvPicPr>
          <p:cNvPr id="6" name="Content Placeholder 5">
            <a:extLst>
              <a:ext uri="{FF2B5EF4-FFF2-40B4-BE49-F238E27FC236}">
                <a16:creationId xmlns:a16="http://schemas.microsoft.com/office/drawing/2014/main" id="{83E354C5-08C1-1E47-B42A-C0B3120BDD0A}"/>
              </a:ext>
            </a:extLst>
          </p:cNvPr>
          <p:cNvPicPr>
            <a:picLocks noGrp="1" noChangeAspect="1"/>
          </p:cNvPicPr>
          <p:nvPr>
            <p:ph idx="1"/>
          </p:nvPr>
        </p:nvPicPr>
        <p:blipFill>
          <a:blip r:embed="rId2"/>
          <a:stretch>
            <a:fillRect/>
          </a:stretch>
        </p:blipFill>
        <p:spPr>
          <a:xfrm>
            <a:off x="2368952" y="1941526"/>
            <a:ext cx="7493446" cy="4329358"/>
          </a:xfrm>
        </p:spPr>
      </p:pic>
      <p:pic>
        <p:nvPicPr>
          <p:cNvPr id="8" name="Picture 7">
            <a:extLst>
              <a:ext uri="{FF2B5EF4-FFF2-40B4-BE49-F238E27FC236}">
                <a16:creationId xmlns:a16="http://schemas.microsoft.com/office/drawing/2014/main" id="{8BBC7D8E-D3AF-5341-A68E-20BF28A4C588}"/>
              </a:ext>
            </a:extLst>
          </p:cNvPr>
          <p:cNvPicPr>
            <a:picLocks noChangeAspect="1"/>
          </p:cNvPicPr>
          <p:nvPr/>
        </p:nvPicPr>
        <p:blipFill rotWithShape="1">
          <a:blip r:embed="rId3"/>
          <a:srcRect r="16956"/>
          <a:stretch/>
        </p:blipFill>
        <p:spPr>
          <a:xfrm>
            <a:off x="2458760" y="1371338"/>
            <a:ext cx="7263639" cy="507520"/>
          </a:xfrm>
          <a:prstGeom prst="rect">
            <a:avLst/>
          </a:prstGeom>
        </p:spPr>
      </p:pic>
      <p:sp>
        <p:nvSpPr>
          <p:cNvPr id="3" name="Rectangle 2">
            <a:extLst>
              <a:ext uri="{FF2B5EF4-FFF2-40B4-BE49-F238E27FC236}">
                <a16:creationId xmlns:a16="http://schemas.microsoft.com/office/drawing/2014/main" id="{E13D39EF-6F83-B84C-9C14-F2602D6FC6AD}"/>
              </a:ext>
            </a:extLst>
          </p:cNvPr>
          <p:cNvSpPr/>
          <p:nvPr/>
        </p:nvSpPr>
        <p:spPr>
          <a:xfrm>
            <a:off x="4165043" y="6284214"/>
            <a:ext cx="4051109" cy="461665"/>
          </a:xfrm>
          <a:prstGeom prst="rect">
            <a:avLst/>
          </a:prstGeom>
        </p:spPr>
        <p:txBody>
          <a:bodyPr wrap="none">
            <a:spAutoFit/>
          </a:bodyPr>
          <a:lstStyle/>
          <a:p>
            <a:r>
              <a:rPr lang="en-US" sz="2400" b="0" dirty="0">
                <a:hlinkClick r:id="rId4"/>
              </a:rPr>
              <a:t>https://</a:t>
            </a:r>
            <a:r>
              <a:rPr lang="en-US" sz="2400" b="0" dirty="0" err="1">
                <a:hlinkClick r:id="rId4"/>
              </a:rPr>
              <a:t>translate.google.com</a:t>
            </a:r>
            <a:r>
              <a:rPr lang="en-US" sz="2400" b="0" dirty="0">
                <a:hlinkClick r:id="rId4"/>
              </a:rPr>
              <a:t>/</a:t>
            </a:r>
            <a:endParaRPr lang="en-US" sz="2400" b="0" dirty="0"/>
          </a:p>
        </p:txBody>
      </p:sp>
    </p:spTree>
    <p:extLst>
      <p:ext uri="{BB962C8B-B14F-4D97-AF65-F5344CB8AC3E}">
        <p14:creationId xmlns:p14="http://schemas.microsoft.com/office/powerpoint/2010/main" val="11446358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FA98-3482-014D-832E-5F11A7253D80}"/>
              </a:ext>
            </a:extLst>
          </p:cNvPr>
          <p:cNvSpPr>
            <a:spLocks noGrp="1"/>
          </p:cNvSpPr>
          <p:nvPr>
            <p:ph type="title"/>
          </p:nvPr>
        </p:nvSpPr>
        <p:spPr/>
        <p:txBody>
          <a:bodyPr/>
          <a:lstStyle/>
          <a:p>
            <a:r>
              <a:rPr lang="en-US" dirty="0"/>
              <a:t>Example 4: Machine translation</a:t>
            </a:r>
          </a:p>
        </p:txBody>
      </p:sp>
      <p:sp>
        <p:nvSpPr>
          <p:cNvPr id="5" name="Content Placeholder 4">
            <a:extLst>
              <a:ext uri="{FF2B5EF4-FFF2-40B4-BE49-F238E27FC236}">
                <a16:creationId xmlns:a16="http://schemas.microsoft.com/office/drawing/2014/main" id="{12BEEEAB-EABF-E54E-9AB9-7A19A03EE5FD}"/>
              </a:ext>
            </a:extLst>
          </p:cNvPr>
          <p:cNvSpPr>
            <a:spLocks noGrp="1"/>
          </p:cNvSpPr>
          <p:nvPr>
            <p:ph idx="1"/>
          </p:nvPr>
        </p:nvSpPr>
        <p:spPr/>
        <p:txBody>
          <a:bodyPr/>
          <a:lstStyle/>
          <a:p>
            <a:pPr marL="457200" indent="-457200">
              <a:buFont typeface="Arial" panose="020B0604020202020204" pitchFamily="34" charset="0"/>
              <a:buChar char="•"/>
            </a:pPr>
            <a:r>
              <a:rPr lang="en-US" dirty="0"/>
              <a:t>Multiple input – multiple output (or sequence to sequence) scenario:</a:t>
            </a:r>
          </a:p>
        </p:txBody>
      </p:sp>
      <p:sp>
        <p:nvSpPr>
          <p:cNvPr id="9" name="Rectangle 8">
            <a:extLst>
              <a:ext uri="{FF2B5EF4-FFF2-40B4-BE49-F238E27FC236}">
                <a16:creationId xmlns:a16="http://schemas.microsoft.com/office/drawing/2014/main" id="{17359089-7AEB-6147-9FBF-CF7C7EB5F2EC}"/>
              </a:ext>
            </a:extLst>
          </p:cNvPr>
          <p:cNvSpPr/>
          <p:nvPr/>
        </p:nvSpPr>
        <p:spPr>
          <a:xfrm>
            <a:off x="211805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0" name="Straight Arrow Connector 9">
            <a:extLst>
              <a:ext uri="{FF2B5EF4-FFF2-40B4-BE49-F238E27FC236}">
                <a16:creationId xmlns:a16="http://schemas.microsoft.com/office/drawing/2014/main" id="{762920F1-6BBF-1C4D-8204-9ED97A7C96E6}"/>
              </a:ext>
            </a:extLst>
          </p:cNvPr>
          <p:cNvCxnSpPr/>
          <p:nvPr/>
        </p:nvCxnSpPr>
        <p:spPr>
          <a:xfrm flipV="1">
            <a:off x="2413470"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9D67C54-93D0-CF44-A163-613B91A9C5DF}"/>
              </a:ext>
            </a:extLst>
          </p:cNvPr>
          <p:cNvCxnSpPr/>
          <p:nvPr/>
        </p:nvCxnSpPr>
        <p:spPr>
          <a:xfrm>
            <a:off x="2683008"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2AD3F816-8973-8C4F-81A5-483CEAACB468}"/>
              </a:ext>
            </a:extLst>
          </p:cNvPr>
          <p:cNvSpPr/>
          <p:nvPr/>
        </p:nvSpPr>
        <p:spPr>
          <a:xfrm>
            <a:off x="3199817"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3" name="Straight Arrow Connector 12">
            <a:extLst>
              <a:ext uri="{FF2B5EF4-FFF2-40B4-BE49-F238E27FC236}">
                <a16:creationId xmlns:a16="http://schemas.microsoft.com/office/drawing/2014/main" id="{FC2A49CB-7049-AE41-8563-4AA437E7F444}"/>
              </a:ext>
            </a:extLst>
          </p:cNvPr>
          <p:cNvCxnSpPr/>
          <p:nvPr/>
        </p:nvCxnSpPr>
        <p:spPr>
          <a:xfrm flipV="1">
            <a:off x="3480995"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EDB230CB-691B-DA49-BBD6-CDB0EAB148EB}"/>
              </a:ext>
            </a:extLst>
          </p:cNvPr>
          <p:cNvCxnSpPr/>
          <p:nvPr/>
        </p:nvCxnSpPr>
        <p:spPr>
          <a:xfrm>
            <a:off x="3749976" y="4383153"/>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38FEEE89-70A2-5E41-B124-5BB248369104}"/>
              </a:ext>
            </a:extLst>
          </p:cNvPr>
          <p:cNvSpPr/>
          <p:nvPr/>
        </p:nvSpPr>
        <p:spPr>
          <a:xfrm>
            <a:off x="4266785"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6" name="Straight Arrow Connector 15">
            <a:extLst>
              <a:ext uri="{FF2B5EF4-FFF2-40B4-BE49-F238E27FC236}">
                <a16:creationId xmlns:a16="http://schemas.microsoft.com/office/drawing/2014/main" id="{A8E75A67-E403-9548-97DB-932C8F4CC143}"/>
              </a:ext>
            </a:extLst>
          </p:cNvPr>
          <p:cNvCxnSpPr/>
          <p:nvPr/>
        </p:nvCxnSpPr>
        <p:spPr>
          <a:xfrm flipV="1">
            <a:off x="4547963" y="4642259"/>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12A5E4A-D08A-5A44-9BBA-C77DC3F4FEDA}"/>
              </a:ext>
            </a:extLst>
          </p:cNvPr>
          <p:cNvSpPr/>
          <p:nvPr/>
        </p:nvSpPr>
        <p:spPr>
          <a:xfrm>
            <a:off x="6619278" y="4124048"/>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18" name="Straight Arrow Connector 17">
            <a:extLst>
              <a:ext uri="{FF2B5EF4-FFF2-40B4-BE49-F238E27FC236}">
                <a16:creationId xmlns:a16="http://schemas.microsoft.com/office/drawing/2014/main" id="{C1AB72BF-92ED-3443-9E6F-212D826E72A7}"/>
              </a:ext>
            </a:extLst>
          </p:cNvPr>
          <p:cNvCxnSpPr/>
          <p:nvPr/>
        </p:nvCxnSpPr>
        <p:spPr>
          <a:xfrm>
            <a:off x="4834325"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9EF9A93-2C64-0542-9DB7-0278787DE877}"/>
              </a:ext>
            </a:extLst>
          </p:cNvPr>
          <p:cNvCxnSpPr/>
          <p:nvPr/>
        </p:nvCxnSpPr>
        <p:spPr>
          <a:xfrm flipV="1">
            <a:off x="6903048" y="3677476"/>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EF1BA8C1-1AEB-CF40-ACFA-4AFD9E647530}"/>
              </a:ext>
            </a:extLst>
          </p:cNvPr>
          <p:cNvSpPr/>
          <p:nvPr/>
        </p:nvSpPr>
        <p:spPr>
          <a:xfrm>
            <a:off x="7701037"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1" name="Straight Arrow Connector 20">
            <a:extLst>
              <a:ext uri="{FF2B5EF4-FFF2-40B4-BE49-F238E27FC236}">
                <a16:creationId xmlns:a16="http://schemas.microsoft.com/office/drawing/2014/main" id="{8852C06D-8CCC-BC4C-AD2F-6FC850C00831}"/>
              </a:ext>
            </a:extLst>
          </p:cNvPr>
          <p:cNvCxnSpPr/>
          <p:nvPr/>
        </p:nvCxnSpPr>
        <p:spPr>
          <a:xfrm>
            <a:off x="7177766"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127995C-A515-F74E-A46C-9A7A55601FCC}"/>
              </a:ext>
            </a:extLst>
          </p:cNvPr>
          <p:cNvCxnSpPr/>
          <p:nvPr/>
        </p:nvCxnSpPr>
        <p:spPr>
          <a:xfrm flipV="1">
            <a:off x="7984807"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98705A27-A4E6-734D-92A9-F6CCE399E8BC}"/>
              </a:ext>
            </a:extLst>
          </p:cNvPr>
          <p:cNvSpPr/>
          <p:nvPr/>
        </p:nvSpPr>
        <p:spPr>
          <a:xfrm>
            <a:off x="8788523" y="4139814"/>
            <a:ext cx="567541" cy="518210"/>
          </a:xfrm>
          <a:prstGeom prst="rect">
            <a:avLst/>
          </a:prstGeom>
          <a:solidFill>
            <a:schemeClr val="bg1">
              <a:lumMod val="50000"/>
              <a:alpha val="33000"/>
            </a:schemeClr>
          </a:solidFill>
          <a:ln>
            <a:solidFill>
              <a:srgbClr val="99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0000"/>
              </a:solidFill>
              <a:latin typeface="CMU Bright Roman"/>
              <a:cs typeface="CMU Bright Roman"/>
            </a:endParaRPr>
          </a:p>
        </p:txBody>
      </p:sp>
      <p:cxnSp>
        <p:nvCxnSpPr>
          <p:cNvPr id="24" name="Straight Arrow Connector 23">
            <a:extLst>
              <a:ext uri="{FF2B5EF4-FFF2-40B4-BE49-F238E27FC236}">
                <a16:creationId xmlns:a16="http://schemas.microsoft.com/office/drawing/2014/main" id="{404DF728-6F7A-9745-BAE7-3426D0A4A10B}"/>
              </a:ext>
            </a:extLst>
          </p:cNvPr>
          <p:cNvCxnSpPr/>
          <p:nvPr/>
        </p:nvCxnSpPr>
        <p:spPr>
          <a:xfrm>
            <a:off x="8265252" y="4414685"/>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04782D4E-143E-3241-B4ED-F37B5E342556}"/>
              </a:ext>
            </a:extLst>
          </p:cNvPr>
          <p:cNvCxnSpPr/>
          <p:nvPr/>
        </p:nvCxnSpPr>
        <p:spPr>
          <a:xfrm flipV="1">
            <a:off x="9072293" y="3693242"/>
            <a:ext cx="0" cy="44657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469E2DD1-094E-EE46-807E-3EF8A5A12064}"/>
              </a:ext>
            </a:extLst>
          </p:cNvPr>
          <p:cNvSpPr txBox="1"/>
          <p:nvPr/>
        </p:nvSpPr>
        <p:spPr>
          <a:xfrm>
            <a:off x="1528403" y="5118395"/>
            <a:ext cx="1805815"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a:t>
            </a:r>
            <a:r>
              <a:rPr lang="en-US" sz="1600" b="0" dirty="0" err="1">
                <a:solidFill>
                  <a:srgbClr val="521B93"/>
                </a:solidFill>
                <a:latin typeface="CMU Bright Oblique"/>
                <a:cs typeface="CMU Bright Oblique"/>
              </a:rPr>
              <a:t>Correspondances</a:t>
            </a:r>
            <a:r>
              <a:rPr lang="en-US" sz="1600" b="0" dirty="0">
                <a:solidFill>
                  <a:srgbClr val="521B93"/>
                </a:solidFill>
                <a:latin typeface="CMU Bright Oblique"/>
                <a:cs typeface="CMU Bright Oblique"/>
              </a:rPr>
              <a:t>”</a:t>
            </a:r>
          </a:p>
        </p:txBody>
      </p:sp>
      <p:sp>
        <p:nvSpPr>
          <p:cNvPr id="27" name="TextBox 26">
            <a:extLst>
              <a:ext uri="{FF2B5EF4-FFF2-40B4-BE49-F238E27FC236}">
                <a16:creationId xmlns:a16="http://schemas.microsoft.com/office/drawing/2014/main" id="{317DF70F-5174-EA41-9EBD-6E1F581A64A0}"/>
              </a:ext>
            </a:extLst>
          </p:cNvPr>
          <p:cNvSpPr txBox="1"/>
          <p:nvPr/>
        </p:nvSpPr>
        <p:spPr>
          <a:xfrm>
            <a:off x="3213139" y="5118395"/>
            <a:ext cx="54213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“La”</a:t>
            </a:r>
          </a:p>
        </p:txBody>
      </p:sp>
      <p:sp>
        <p:nvSpPr>
          <p:cNvPr id="28" name="TextBox 27">
            <a:extLst>
              <a:ext uri="{FF2B5EF4-FFF2-40B4-BE49-F238E27FC236}">
                <a16:creationId xmlns:a16="http://schemas.microsoft.com/office/drawing/2014/main" id="{91233DBB-8CF8-7446-A69B-0036F169A16F}"/>
              </a:ext>
            </a:extLst>
          </p:cNvPr>
          <p:cNvSpPr txBox="1"/>
          <p:nvPr/>
        </p:nvSpPr>
        <p:spPr>
          <a:xfrm>
            <a:off x="4093257" y="5110435"/>
            <a:ext cx="909416" cy="338554"/>
          </a:xfrm>
          <a:prstGeom prst="rect">
            <a:avLst/>
          </a:prstGeom>
          <a:noFill/>
        </p:spPr>
        <p:txBody>
          <a:bodyPr wrap="none" rtlCol="0">
            <a:spAutoFit/>
          </a:bodyPr>
          <a:lstStyle/>
          <a:p>
            <a:pPr algn="ctr"/>
            <a:r>
              <a:rPr lang="en-US" sz="1600" b="0" dirty="0">
                <a:solidFill>
                  <a:srgbClr val="521B93"/>
                </a:solidFill>
                <a:latin typeface="CMU Bright Oblique"/>
                <a:cs typeface="CMU Bright Oblique"/>
              </a:rPr>
              <a:t>“nature”</a:t>
            </a:r>
          </a:p>
        </p:txBody>
      </p:sp>
      <p:sp>
        <p:nvSpPr>
          <p:cNvPr id="29" name="TextBox 28">
            <a:extLst>
              <a:ext uri="{FF2B5EF4-FFF2-40B4-BE49-F238E27FC236}">
                <a16:creationId xmlns:a16="http://schemas.microsoft.com/office/drawing/2014/main" id="{B9F0BD4C-9DBE-704F-949F-93EFED401D62}"/>
              </a:ext>
            </a:extLst>
          </p:cNvPr>
          <p:cNvSpPr txBox="1"/>
          <p:nvPr/>
        </p:nvSpPr>
        <p:spPr>
          <a:xfrm>
            <a:off x="6419883" y="3197437"/>
            <a:ext cx="1071512" cy="338554"/>
          </a:xfrm>
          <a:prstGeom prst="rect">
            <a:avLst/>
          </a:prstGeom>
          <a:noFill/>
        </p:spPr>
        <p:txBody>
          <a:bodyPr wrap="none" rtlCol="0">
            <a:spAutoFit/>
          </a:bodyPr>
          <a:lstStyle/>
          <a:p>
            <a:pPr algn="ctr"/>
            <a:r>
              <a:rPr lang="en-US" sz="1600" b="0" dirty="0">
                <a:latin typeface="CMU Bright Oblique"/>
                <a:cs typeface="CMU Bright Oblique"/>
              </a:rPr>
              <a:t>“Matches”</a:t>
            </a:r>
          </a:p>
        </p:txBody>
      </p:sp>
      <p:sp>
        <p:nvSpPr>
          <p:cNvPr id="30" name="TextBox 29">
            <a:extLst>
              <a:ext uri="{FF2B5EF4-FFF2-40B4-BE49-F238E27FC236}">
                <a16:creationId xmlns:a16="http://schemas.microsoft.com/office/drawing/2014/main" id="{DF10D87D-30BF-E545-A51A-05E4A107B4E7}"/>
              </a:ext>
            </a:extLst>
          </p:cNvPr>
          <p:cNvSpPr txBox="1"/>
          <p:nvPr/>
        </p:nvSpPr>
        <p:spPr>
          <a:xfrm>
            <a:off x="7541003" y="3197437"/>
            <a:ext cx="935064" cy="338554"/>
          </a:xfrm>
          <a:prstGeom prst="rect">
            <a:avLst/>
          </a:prstGeom>
          <a:noFill/>
        </p:spPr>
        <p:txBody>
          <a:bodyPr wrap="none" rtlCol="0">
            <a:spAutoFit/>
          </a:bodyPr>
          <a:lstStyle/>
          <a:p>
            <a:pPr algn="ctr"/>
            <a:r>
              <a:rPr lang="en-US" sz="1600" b="0" dirty="0">
                <a:latin typeface="CMU Bright Oblique"/>
                <a:cs typeface="CMU Bright Oblique"/>
              </a:rPr>
              <a:t>“Nature”</a:t>
            </a:r>
          </a:p>
        </p:txBody>
      </p:sp>
      <p:sp>
        <p:nvSpPr>
          <p:cNvPr id="31" name="TextBox 30">
            <a:extLst>
              <a:ext uri="{FF2B5EF4-FFF2-40B4-BE49-F238E27FC236}">
                <a16:creationId xmlns:a16="http://schemas.microsoft.com/office/drawing/2014/main" id="{79D6C1D6-1F65-B140-A1AA-96A148711EA4}"/>
              </a:ext>
            </a:extLst>
          </p:cNvPr>
          <p:cNvSpPr txBox="1"/>
          <p:nvPr/>
        </p:nvSpPr>
        <p:spPr>
          <a:xfrm>
            <a:off x="8830078" y="3189477"/>
            <a:ext cx="484428" cy="338554"/>
          </a:xfrm>
          <a:prstGeom prst="rect">
            <a:avLst/>
          </a:prstGeom>
          <a:noFill/>
        </p:spPr>
        <p:txBody>
          <a:bodyPr wrap="none" rtlCol="0">
            <a:spAutoFit/>
          </a:bodyPr>
          <a:lstStyle/>
          <a:p>
            <a:pPr algn="ctr"/>
            <a:r>
              <a:rPr lang="en-US" sz="1600" b="0" dirty="0">
                <a:latin typeface="CMU Bright Oblique"/>
                <a:cs typeface="CMU Bright Oblique"/>
              </a:rPr>
              <a:t>“is”</a:t>
            </a:r>
          </a:p>
        </p:txBody>
      </p:sp>
      <p:cxnSp>
        <p:nvCxnSpPr>
          <p:cNvPr id="32" name="Straight Arrow Connector 31">
            <a:extLst>
              <a:ext uri="{FF2B5EF4-FFF2-40B4-BE49-F238E27FC236}">
                <a16:creationId xmlns:a16="http://schemas.microsoft.com/office/drawing/2014/main" id="{D82CB51F-303D-284B-AFD5-2CD9A87A915A}"/>
              </a:ext>
            </a:extLst>
          </p:cNvPr>
          <p:cNvCxnSpPr/>
          <p:nvPr/>
        </p:nvCxnSpPr>
        <p:spPr>
          <a:xfrm>
            <a:off x="5491147" y="4403914"/>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3C40FD9-6F2F-2040-BEC0-A9F76FAA4576}"/>
              </a:ext>
            </a:extLst>
          </p:cNvPr>
          <p:cNvCxnSpPr/>
          <p:nvPr/>
        </p:nvCxnSpPr>
        <p:spPr>
          <a:xfrm>
            <a:off x="9356063"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9152AF9-A10C-7440-A27E-45EE848B5110}"/>
              </a:ext>
            </a:extLst>
          </p:cNvPr>
          <p:cNvCxnSpPr/>
          <p:nvPr/>
        </p:nvCxnSpPr>
        <p:spPr>
          <a:xfrm>
            <a:off x="6102469" y="4398919"/>
            <a:ext cx="516808"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2F814CF-032D-1847-B8C5-41FCD17F9F47}"/>
              </a:ext>
            </a:extLst>
          </p:cNvPr>
          <p:cNvCxnSpPr/>
          <p:nvPr/>
        </p:nvCxnSpPr>
        <p:spPr>
          <a:xfrm>
            <a:off x="10016766" y="4414685"/>
            <a:ext cx="491259" cy="0"/>
          </a:xfrm>
          <a:prstGeom prst="straightConnector1">
            <a:avLst/>
          </a:prstGeom>
          <a:ln w="12700">
            <a:solidFill>
              <a:schemeClr val="tx1"/>
            </a:solidFill>
            <a:prstDash val="dash"/>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47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9" grpId="0"/>
      <p:bldP spid="30" grpId="0"/>
      <p:bldP spid="31"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734465" y="990600"/>
            <a:ext cx="2491833" cy="1130481"/>
            <a:chOff x="210464" y="1833229"/>
            <a:chExt cx="2491833" cy="1130481"/>
          </a:xfrm>
        </p:grpSpPr>
        <p:grpSp>
          <p:nvGrpSpPr>
            <p:cNvPr id="6" name="Group 5"/>
            <p:cNvGrpSpPr/>
            <p:nvPr/>
          </p:nvGrpSpPr>
          <p:grpSpPr>
            <a:xfrm>
              <a:off x="2370923" y="1833229"/>
              <a:ext cx="331374" cy="946494"/>
              <a:chOff x="2370923" y="1833229"/>
              <a:chExt cx="331374" cy="946494"/>
            </a:xfrm>
          </p:grpSpPr>
          <p:sp>
            <p:nvSpPr>
              <p:cNvPr id="25" name="Rectangle 24"/>
              <p:cNvSpPr/>
              <p:nvPr/>
            </p:nvSpPr>
            <p:spPr>
              <a:xfrm>
                <a:off x="2370923" y="2132713"/>
                <a:ext cx="331374" cy="347526"/>
              </a:xfrm>
              <a:prstGeom prst="rect">
                <a:avLst/>
              </a:prstGeom>
              <a:solidFill>
                <a:srgbClr val="FFC9B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26" name="Straight Arrow Connector 25"/>
              <p:cNvCxnSpPr/>
              <p:nvPr/>
            </p:nvCxnSpPr>
            <p:spPr>
              <a:xfrm flipV="1">
                <a:off x="2536610" y="248023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2536610" y="183322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210464" y="2132713"/>
              <a:ext cx="1825019" cy="830997"/>
            </a:xfrm>
            <a:prstGeom prst="rect">
              <a:avLst/>
            </a:prstGeom>
            <a:noFill/>
          </p:spPr>
          <p:txBody>
            <a:bodyPr wrap="square" rtlCol="0">
              <a:spAutoFit/>
            </a:bodyPr>
            <a:lstStyle/>
            <a:p>
              <a:r>
                <a:rPr lang="en-US" b="0" dirty="0">
                  <a:latin typeface="+mn-lt"/>
                  <a:cs typeface="CMU Bright Roman"/>
                </a:rPr>
                <a:t>Single - Single</a:t>
              </a:r>
            </a:p>
          </p:txBody>
        </p:sp>
      </p:grpSp>
      <p:grpSp>
        <p:nvGrpSpPr>
          <p:cNvPr id="15" name="Group 14"/>
          <p:cNvGrpSpPr/>
          <p:nvPr/>
        </p:nvGrpSpPr>
        <p:grpSpPr>
          <a:xfrm>
            <a:off x="1734465" y="3238328"/>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2107498"/>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5414173"/>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61552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79" name="TextBox 78"/>
          <p:cNvSpPr txBox="1"/>
          <p:nvPr/>
        </p:nvSpPr>
        <p:spPr>
          <a:xfrm>
            <a:off x="7686834" y="1290084"/>
            <a:ext cx="2981166" cy="830997"/>
          </a:xfrm>
          <a:prstGeom prst="rect">
            <a:avLst/>
          </a:prstGeom>
          <a:noFill/>
        </p:spPr>
        <p:txBody>
          <a:bodyPr wrap="square" rtlCol="0">
            <a:spAutoFit/>
          </a:bodyPr>
          <a:lstStyle/>
          <a:p>
            <a:r>
              <a:rPr lang="en-US" b="0" dirty="0">
                <a:latin typeface="+mn-lt"/>
                <a:cs typeface="CMU Bright Roman"/>
              </a:rPr>
              <a:t>Feedforward Network</a:t>
            </a:r>
          </a:p>
        </p:txBody>
      </p:sp>
      <p:sp>
        <p:nvSpPr>
          <p:cNvPr id="80" name="TextBox 79"/>
          <p:cNvSpPr txBox="1"/>
          <p:nvPr/>
        </p:nvSpPr>
        <p:spPr>
          <a:xfrm>
            <a:off x="7686834" y="3516006"/>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2361359"/>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615528"/>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4256125"/>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533803"/>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544706"/>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Summary: Input-output scenarios</a:t>
            </a:r>
          </a:p>
        </p:txBody>
      </p:sp>
    </p:spTree>
    <p:extLst>
      <p:ext uri="{BB962C8B-B14F-4D97-AF65-F5344CB8AC3E}">
        <p14:creationId xmlns:p14="http://schemas.microsoft.com/office/powerpoint/2010/main" val="35851308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34465" y="2807230"/>
            <a:ext cx="4379551" cy="1108675"/>
            <a:chOff x="210464" y="2860348"/>
            <a:chExt cx="4379551" cy="1108675"/>
          </a:xfrm>
          <a:solidFill>
            <a:srgbClr val="FFC9BA"/>
          </a:solidFill>
        </p:grpSpPr>
        <p:grpSp>
          <p:nvGrpSpPr>
            <p:cNvPr id="7" name="Group 6"/>
            <p:cNvGrpSpPr/>
            <p:nvPr/>
          </p:nvGrpSpPr>
          <p:grpSpPr>
            <a:xfrm>
              <a:off x="2370923" y="2860348"/>
              <a:ext cx="2219092" cy="946494"/>
              <a:chOff x="2370923" y="2860348"/>
              <a:chExt cx="2219092" cy="946494"/>
            </a:xfrm>
            <a:grpFill/>
          </p:grpSpPr>
          <p:sp>
            <p:nvSpPr>
              <p:cNvPr id="27" name="Rectangle 26"/>
              <p:cNvSpPr/>
              <p:nvPr/>
            </p:nvSpPr>
            <p:spPr>
              <a:xfrm>
                <a:off x="237092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37" name="Straight Arrow Connector 36"/>
              <p:cNvCxnSpPr>
                <a:endCxn id="27" idx="2"/>
              </p:cNvCxnSpPr>
              <p:nvPr/>
            </p:nvCxnSpPr>
            <p:spPr>
              <a:xfrm flipV="1">
                <a:off x="2536610" y="350735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27" idx="3"/>
              </p:cNvCxnSpPr>
              <p:nvPr/>
            </p:nvCxnSpPr>
            <p:spPr>
              <a:xfrm>
                <a:off x="2702297"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3004049"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0" name="Straight Arrow Connector 39"/>
              <p:cNvCxnSpPr/>
              <p:nvPr/>
            </p:nvCxnSpPr>
            <p:spPr>
              <a:xfrm flipV="1">
                <a:off x="3168223"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333911"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635663"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3" name="Straight Arrow Connector 42"/>
              <p:cNvCxnSpPr/>
              <p:nvPr/>
            </p:nvCxnSpPr>
            <p:spPr>
              <a:xfrm flipV="1">
                <a:off x="3799837"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956889" y="3333595"/>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4258641" y="3159832"/>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6" name="Straight Arrow Connector 45"/>
              <p:cNvCxnSpPr/>
              <p:nvPr/>
            </p:nvCxnSpPr>
            <p:spPr>
              <a:xfrm flipV="1">
                <a:off x="4422815" y="2860348"/>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6" name="TextBox 75"/>
            <p:cNvSpPr txBox="1"/>
            <p:nvPr/>
          </p:nvSpPr>
          <p:spPr>
            <a:xfrm>
              <a:off x="210464" y="3138026"/>
              <a:ext cx="1825019" cy="830997"/>
            </a:xfrm>
            <a:prstGeom prst="rect">
              <a:avLst/>
            </a:prstGeom>
            <a:noFill/>
          </p:spPr>
          <p:txBody>
            <a:bodyPr wrap="square" rtlCol="0">
              <a:spAutoFit/>
            </a:bodyPr>
            <a:lstStyle/>
            <a:p>
              <a:r>
                <a:rPr lang="en-US" b="0" dirty="0">
                  <a:latin typeface="+mn-lt"/>
                  <a:cs typeface="CMU Bright Roman"/>
                </a:rPr>
                <a:t>Single - Multiple</a:t>
              </a:r>
            </a:p>
          </p:txBody>
        </p:sp>
      </p:grpSp>
      <p:grpSp>
        <p:nvGrpSpPr>
          <p:cNvPr id="14" name="Group 13"/>
          <p:cNvGrpSpPr/>
          <p:nvPr/>
        </p:nvGrpSpPr>
        <p:grpSpPr>
          <a:xfrm>
            <a:off x="1734464" y="1676400"/>
            <a:ext cx="4378038" cy="1119578"/>
            <a:chOff x="210464" y="3923354"/>
            <a:chExt cx="4378038" cy="1119578"/>
          </a:xfrm>
          <a:solidFill>
            <a:srgbClr val="FFC9BA"/>
          </a:solidFill>
        </p:grpSpPr>
        <p:grpSp>
          <p:nvGrpSpPr>
            <p:cNvPr id="10" name="Group 9"/>
            <p:cNvGrpSpPr/>
            <p:nvPr/>
          </p:nvGrpSpPr>
          <p:grpSpPr>
            <a:xfrm>
              <a:off x="2365637" y="3923354"/>
              <a:ext cx="2222865" cy="946494"/>
              <a:chOff x="2365637" y="3923354"/>
              <a:chExt cx="2222865" cy="946494"/>
            </a:xfrm>
            <a:grpFill/>
          </p:grpSpPr>
          <p:sp>
            <p:nvSpPr>
              <p:cNvPr id="47" name="Rectangle 46"/>
              <p:cNvSpPr/>
              <p:nvPr/>
            </p:nvSpPr>
            <p:spPr>
              <a:xfrm>
                <a:off x="2365637"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48" name="Straight Arrow Connector 47"/>
              <p:cNvCxnSpPr/>
              <p:nvPr/>
            </p:nvCxnSpPr>
            <p:spPr>
              <a:xfrm flipV="1">
                <a:off x="2536610"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2695499"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2997251"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1" name="Straight Arrow Connector 50"/>
              <p:cNvCxnSpPr/>
              <p:nvPr/>
            </p:nvCxnSpPr>
            <p:spPr>
              <a:xfrm flipV="1">
                <a:off x="3161425"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18477" y="4396601"/>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3620229"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4" name="Straight Arrow Connector 53"/>
              <p:cNvCxnSpPr/>
              <p:nvPr/>
            </p:nvCxnSpPr>
            <p:spPr>
              <a:xfrm flipV="1">
                <a:off x="3784403" y="457036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4257128" y="4222838"/>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cs typeface="CMU Bright Roman"/>
                </a:endParaRPr>
              </a:p>
            </p:txBody>
          </p:sp>
          <p:cxnSp>
            <p:nvCxnSpPr>
              <p:cNvPr id="56" name="Straight Arrow Connector 55"/>
              <p:cNvCxnSpPr/>
              <p:nvPr/>
            </p:nvCxnSpPr>
            <p:spPr>
              <a:xfrm>
                <a:off x="3951603" y="4407174"/>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422815" y="3923354"/>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10464" y="4211935"/>
              <a:ext cx="1825019" cy="830997"/>
            </a:xfrm>
            <a:prstGeom prst="rect">
              <a:avLst/>
            </a:prstGeom>
            <a:noFill/>
          </p:spPr>
          <p:txBody>
            <a:bodyPr wrap="square" rtlCol="0">
              <a:spAutoFit/>
            </a:bodyPr>
            <a:lstStyle/>
            <a:p>
              <a:r>
                <a:rPr lang="en-US" b="0" dirty="0">
                  <a:latin typeface="+mn-lt"/>
                  <a:cs typeface="CMU Bright Roman"/>
                </a:rPr>
                <a:t>Multiple - Single</a:t>
              </a:r>
            </a:p>
          </p:txBody>
        </p:sp>
      </p:grpSp>
      <p:grpSp>
        <p:nvGrpSpPr>
          <p:cNvPr id="8" name="Group 7"/>
          <p:cNvGrpSpPr/>
          <p:nvPr/>
        </p:nvGrpSpPr>
        <p:grpSpPr>
          <a:xfrm>
            <a:off x="3888126" y="4983075"/>
            <a:ext cx="3489437" cy="946494"/>
            <a:chOff x="2364125" y="5034286"/>
            <a:chExt cx="3489437" cy="946494"/>
          </a:xfrm>
          <a:solidFill>
            <a:srgbClr val="FFC9BA"/>
          </a:solidFill>
        </p:grpSpPr>
        <p:sp>
          <p:nvSpPr>
            <p:cNvPr id="58" name="Rectangle 57"/>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Rectangle 60"/>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2" name="Straight Arrow Connector 61"/>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5" name="Straight Arrow Connector 64"/>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421303"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4887230"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4581705"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5052917"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2" name="Rectangle 71"/>
            <p:cNvSpPr/>
            <p:nvPr/>
          </p:nvSpPr>
          <p:spPr>
            <a:xfrm>
              <a:off x="5522188" y="5344343"/>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3" name="Straight Arrow Connector 72"/>
            <p:cNvCxnSpPr/>
            <p:nvPr/>
          </p:nvCxnSpPr>
          <p:spPr>
            <a:xfrm>
              <a:off x="5216663" y="5528679"/>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687875" y="5044859"/>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8" name="TextBox 77"/>
          <p:cNvSpPr txBox="1"/>
          <p:nvPr/>
        </p:nvSpPr>
        <p:spPr>
          <a:xfrm>
            <a:off x="1734465" y="5184430"/>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80" name="TextBox 79"/>
          <p:cNvSpPr txBox="1"/>
          <p:nvPr/>
        </p:nvSpPr>
        <p:spPr>
          <a:xfrm>
            <a:off x="7686834" y="3084908"/>
            <a:ext cx="34383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1" name="TextBox 80"/>
          <p:cNvSpPr txBox="1"/>
          <p:nvPr/>
        </p:nvSpPr>
        <p:spPr>
          <a:xfrm>
            <a:off x="7686834" y="1930261"/>
            <a:ext cx="2981166" cy="830997"/>
          </a:xfrm>
          <a:prstGeom prst="rect">
            <a:avLst/>
          </a:prstGeom>
          <a:noFill/>
        </p:spPr>
        <p:txBody>
          <a:bodyPr wrap="square" rtlCol="0">
            <a:spAutoFit/>
          </a:bodyPr>
          <a:lstStyle/>
          <a:p>
            <a:r>
              <a:rPr lang="en-US" b="0" dirty="0">
                <a:latin typeface="+mn-lt"/>
                <a:cs typeface="CMU Bright Roman"/>
              </a:rPr>
              <a:t>Sequence Classification</a:t>
            </a:r>
          </a:p>
        </p:txBody>
      </p:sp>
      <p:sp>
        <p:nvSpPr>
          <p:cNvPr id="82" name="TextBox 81"/>
          <p:cNvSpPr txBox="1"/>
          <p:nvPr/>
        </p:nvSpPr>
        <p:spPr>
          <a:xfrm>
            <a:off x="7686834" y="5184430"/>
            <a:ext cx="2981166" cy="461665"/>
          </a:xfrm>
          <a:prstGeom prst="rect">
            <a:avLst/>
          </a:prstGeom>
          <a:noFill/>
        </p:spPr>
        <p:txBody>
          <a:bodyPr wrap="square" rtlCol="0">
            <a:spAutoFit/>
          </a:bodyPr>
          <a:lstStyle/>
          <a:p>
            <a:r>
              <a:rPr lang="en-US" b="0" dirty="0">
                <a:latin typeface="+mn-lt"/>
                <a:cs typeface="CMU Bright Roman"/>
              </a:rPr>
              <a:t>Translation</a:t>
            </a:r>
          </a:p>
        </p:txBody>
      </p:sp>
      <p:grpSp>
        <p:nvGrpSpPr>
          <p:cNvPr id="84" name="Group 83"/>
          <p:cNvGrpSpPr/>
          <p:nvPr/>
        </p:nvGrpSpPr>
        <p:grpSpPr>
          <a:xfrm>
            <a:off x="3881773" y="3825027"/>
            <a:ext cx="2222865" cy="946494"/>
            <a:chOff x="2364125" y="5034286"/>
            <a:chExt cx="2222865" cy="946494"/>
          </a:xfrm>
          <a:solidFill>
            <a:srgbClr val="FFC9BA"/>
          </a:solidFill>
        </p:grpSpPr>
        <p:sp>
          <p:nvSpPr>
            <p:cNvPr id="85" name="Rectangle 84"/>
            <p:cNvSpPr/>
            <p:nvPr/>
          </p:nvSpPr>
          <p:spPr>
            <a:xfrm>
              <a:off x="2364125"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6" name="Straight Arrow Connector 85"/>
            <p:cNvCxnSpPr/>
            <p:nvPr/>
          </p:nvCxnSpPr>
          <p:spPr>
            <a:xfrm flipV="1">
              <a:off x="2536610"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2693987"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2995739"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9" name="Straight Arrow Connector 88"/>
            <p:cNvCxnSpPr/>
            <p:nvPr/>
          </p:nvCxnSpPr>
          <p:spPr>
            <a:xfrm flipV="1">
              <a:off x="3159913"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a:off x="3316965" y="5507533"/>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1" name="Rectangle 90"/>
            <p:cNvSpPr/>
            <p:nvPr/>
          </p:nvSpPr>
          <p:spPr>
            <a:xfrm>
              <a:off x="3618717"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2" name="Straight Arrow Connector 91"/>
            <p:cNvCxnSpPr/>
            <p:nvPr/>
          </p:nvCxnSpPr>
          <p:spPr>
            <a:xfrm flipV="1">
              <a:off x="3782891" y="568129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3" name="Rectangle 92"/>
            <p:cNvSpPr/>
            <p:nvPr/>
          </p:nvSpPr>
          <p:spPr>
            <a:xfrm>
              <a:off x="4255616" y="5333770"/>
              <a:ext cx="331374" cy="347526"/>
            </a:xfrm>
            <a:prstGeom prst="rect">
              <a:avLst/>
            </a:prstGeom>
            <a:grp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94" name="Straight Arrow Connector 93"/>
            <p:cNvCxnSpPr/>
            <p:nvPr/>
          </p:nvCxnSpPr>
          <p:spPr>
            <a:xfrm>
              <a:off x="3950091" y="5518106"/>
              <a:ext cx="301752" cy="0"/>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316626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3782891"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4427656" y="5034286"/>
              <a:ext cx="0" cy="299484"/>
            </a:xfrm>
            <a:prstGeom prst="straightConnector1">
              <a:avLst/>
            </a:prstGeom>
            <a:grpFill/>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7686834" y="4102705"/>
            <a:ext cx="3285966" cy="830997"/>
          </a:xfrm>
          <a:prstGeom prst="rect">
            <a:avLst/>
          </a:prstGeom>
          <a:noFill/>
        </p:spPr>
        <p:txBody>
          <a:bodyPr wrap="square" rtlCol="0">
            <a:spAutoFit/>
          </a:bodyPr>
          <a:lstStyle/>
          <a:p>
            <a:r>
              <a:rPr lang="en-US" b="0" dirty="0">
                <a:latin typeface="+mn-lt"/>
                <a:cs typeface="CMU Bright Roman"/>
              </a:rPr>
              <a:t>Sequence generation, captioning</a:t>
            </a:r>
          </a:p>
        </p:txBody>
      </p:sp>
      <p:sp>
        <p:nvSpPr>
          <p:cNvPr id="83" name="TextBox 82">
            <a:extLst>
              <a:ext uri="{FF2B5EF4-FFF2-40B4-BE49-F238E27FC236}">
                <a16:creationId xmlns:a16="http://schemas.microsoft.com/office/drawing/2014/main" id="{A0DCE2EB-5015-3F46-9458-3B3074721E96}"/>
              </a:ext>
            </a:extLst>
          </p:cNvPr>
          <p:cNvSpPr txBox="1"/>
          <p:nvPr/>
        </p:nvSpPr>
        <p:spPr>
          <a:xfrm>
            <a:off x="1739154" y="4113608"/>
            <a:ext cx="2153661" cy="830997"/>
          </a:xfrm>
          <a:prstGeom prst="rect">
            <a:avLst/>
          </a:prstGeom>
          <a:noFill/>
        </p:spPr>
        <p:txBody>
          <a:bodyPr wrap="square" rtlCol="0">
            <a:spAutoFit/>
          </a:bodyPr>
          <a:lstStyle/>
          <a:p>
            <a:r>
              <a:rPr lang="en-US" b="0" dirty="0">
                <a:latin typeface="+mn-lt"/>
                <a:cs typeface="CMU Bright Roman"/>
              </a:rPr>
              <a:t>Multiple - Multiple</a:t>
            </a:r>
          </a:p>
        </p:txBody>
      </p:sp>
      <p:sp>
        <p:nvSpPr>
          <p:cNvPr id="3" name="Title 2">
            <a:extLst>
              <a:ext uri="{FF2B5EF4-FFF2-40B4-BE49-F238E27FC236}">
                <a16:creationId xmlns:a16="http://schemas.microsoft.com/office/drawing/2014/main" id="{76C66C3F-F79A-0C42-826B-44EC31BEE182}"/>
              </a:ext>
            </a:extLst>
          </p:cNvPr>
          <p:cNvSpPr>
            <a:spLocks noGrp="1"/>
          </p:cNvSpPr>
          <p:nvPr>
            <p:ph type="title"/>
          </p:nvPr>
        </p:nvSpPr>
        <p:spPr/>
        <p:txBody>
          <a:bodyPr/>
          <a:lstStyle/>
          <a:p>
            <a:r>
              <a:rPr lang="en-US" dirty="0"/>
              <a:t>Recall: Input-output scenarios</a:t>
            </a:r>
          </a:p>
        </p:txBody>
      </p:sp>
    </p:spTree>
    <p:extLst>
      <p:ext uri="{BB962C8B-B14F-4D97-AF65-F5344CB8AC3E}">
        <p14:creationId xmlns:p14="http://schemas.microsoft.com/office/powerpoint/2010/main" val="34246152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architectures</a:t>
            </a:r>
            <a:endParaRPr lang="en-US" sz="4000" dirty="0">
              <a:latin typeface="CMU Bright SemiBold"/>
              <a:cs typeface="CMU Bright SemiBold"/>
            </a:endParaRP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Most general configuration:</a:t>
            </a:r>
          </a:p>
        </p:txBody>
      </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84308" y="289637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Tree>
    <p:extLst>
      <p:ext uri="{BB962C8B-B14F-4D97-AF65-F5344CB8AC3E}">
        <p14:creationId xmlns:p14="http://schemas.microsoft.com/office/powerpoint/2010/main" val="41253256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Tree>
    <p:extLst>
      <p:ext uri="{BB962C8B-B14F-4D97-AF65-F5344CB8AC3E}">
        <p14:creationId xmlns:p14="http://schemas.microsoft.com/office/powerpoint/2010/main" val="38448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a:off x="4657344" y="319430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2" name="Freeform 91">
            <a:extLst>
              <a:ext uri="{FF2B5EF4-FFF2-40B4-BE49-F238E27FC236}">
                <a16:creationId xmlns:a16="http://schemas.microsoft.com/office/drawing/2014/main" id="{409317B9-CBB3-234A-99C4-4551C456DBE0}"/>
              </a:ext>
            </a:extLst>
          </p:cNvPr>
          <p:cNvSpPr/>
          <p:nvPr/>
        </p:nvSpPr>
        <p:spPr bwMode="auto">
          <a:xfrm>
            <a:off x="5287734" y="319135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3" name="Freeform 92">
            <a:extLst>
              <a:ext uri="{FF2B5EF4-FFF2-40B4-BE49-F238E27FC236}">
                <a16:creationId xmlns:a16="http://schemas.microsoft.com/office/drawing/2014/main" id="{FE9C3F5F-D073-684B-8276-CE324DE3BDB5}"/>
              </a:ext>
            </a:extLst>
          </p:cNvPr>
          <p:cNvSpPr/>
          <p:nvPr/>
        </p:nvSpPr>
        <p:spPr bwMode="auto">
          <a:xfrm>
            <a:off x="5919494"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4" name="Freeform 93">
            <a:extLst>
              <a:ext uri="{FF2B5EF4-FFF2-40B4-BE49-F238E27FC236}">
                <a16:creationId xmlns:a16="http://schemas.microsoft.com/office/drawing/2014/main" id="{4A904241-C7B5-9849-A612-0B24DE4BDDAD}"/>
              </a:ext>
            </a:extLst>
          </p:cNvPr>
          <p:cNvSpPr/>
          <p:nvPr/>
        </p:nvSpPr>
        <p:spPr bwMode="auto">
          <a:xfrm>
            <a:off x="6553173"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5" name="Freeform 94">
            <a:extLst>
              <a:ext uri="{FF2B5EF4-FFF2-40B4-BE49-F238E27FC236}">
                <a16:creationId xmlns:a16="http://schemas.microsoft.com/office/drawing/2014/main" id="{1AEA2821-00D5-8D47-804B-8612E8257170}"/>
              </a:ext>
            </a:extLst>
          </p:cNvPr>
          <p:cNvSpPr/>
          <p:nvPr/>
        </p:nvSpPr>
        <p:spPr bwMode="auto">
          <a:xfrm>
            <a:off x="7176878" y="321249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6" name="Freeform 95">
            <a:extLst>
              <a:ext uri="{FF2B5EF4-FFF2-40B4-BE49-F238E27FC236}">
                <a16:creationId xmlns:a16="http://schemas.microsoft.com/office/drawing/2014/main" id="{9D2C1E63-1B2B-0C47-AD88-E725AF795625}"/>
              </a:ext>
            </a:extLst>
          </p:cNvPr>
          <p:cNvSpPr/>
          <p:nvPr/>
        </p:nvSpPr>
        <p:spPr bwMode="auto">
          <a:xfrm>
            <a:off x="7821928" y="322757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7" name="Freeform 96">
            <a:extLst>
              <a:ext uri="{FF2B5EF4-FFF2-40B4-BE49-F238E27FC236}">
                <a16:creationId xmlns:a16="http://schemas.microsoft.com/office/drawing/2014/main" id="{4ADC3AA8-B392-994B-8387-3C9F944351E7}"/>
              </a:ext>
            </a:extLst>
          </p:cNvPr>
          <p:cNvSpPr/>
          <p:nvPr/>
        </p:nvSpPr>
        <p:spPr bwMode="auto">
          <a:xfrm>
            <a:off x="4648200" y="2572774"/>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99" name="Freeform 98">
            <a:extLst>
              <a:ext uri="{FF2B5EF4-FFF2-40B4-BE49-F238E27FC236}">
                <a16:creationId xmlns:a16="http://schemas.microsoft.com/office/drawing/2014/main" id="{4FB636FF-DCD4-0540-9FF5-FACC58EAD6AF}"/>
              </a:ext>
            </a:extLst>
          </p:cNvPr>
          <p:cNvSpPr/>
          <p:nvPr/>
        </p:nvSpPr>
        <p:spPr bwMode="auto">
          <a:xfrm>
            <a:off x="5278590" y="2569822"/>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1" name="Freeform 100">
            <a:extLst>
              <a:ext uri="{FF2B5EF4-FFF2-40B4-BE49-F238E27FC236}">
                <a16:creationId xmlns:a16="http://schemas.microsoft.com/office/drawing/2014/main" id="{A409E028-0DA4-0B4E-B333-F99D4F436ACB}"/>
              </a:ext>
            </a:extLst>
          </p:cNvPr>
          <p:cNvSpPr/>
          <p:nvPr/>
        </p:nvSpPr>
        <p:spPr bwMode="auto">
          <a:xfrm>
            <a:off x="5910350"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4" name="Freeform 103">
            <a:extLst>
              <a:ext uri="{FF2B5EF4-FFF2-40B4-BE49-F238E27FC236}">
                <a16:creationId xmlns:a16="http://schemas.microsoft.com/office/drawing/2014/main" id="{218DD754-C22A-0E4B-8750-DC7F475FCC31}"/>
              </a:ext>
            </a:extLst>
          </p:cNvPr>
          <p:cNvSpPr/>
          <p:nvPr/>
        </p:nvSpPr>
        <p:spPr bwMode="auto">
          <a:xfrm>
            <a:off x="6544029"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07" name="Freeform 106">
            <a:extLst>
              <a:ext uri="{FF2B5EF4-FFF2-40B4-BE49-F238E27FC236}">
                <a16:creationId xmlns:a16="http://schemas.microsoft.com/office/drawing/2014/main" id="{A78238C9-3E33-2245-A9A1-444A0AEC4410}"/>
              </a:ext>
            </a:extLst>
          </p:cNvPr>
          <p:cNvSpPr/>
          <p:nvPr/>
        </p:nvSpPr>
        <p:spPr bwMode="auto">
          <a:xfrm>
            <a:off x="7167734" y="2590968"/>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10" name="Freeform 109">
            <a:extLst>
              <a:ext uri="{FF2B5EF4-FFF2-40B4-BE49-F238E27FC236}">
                <a16:creationId xmlns:a16="http://schemas.microsoft.com/office/drawing/2014/main" id="{66BF03FC-E41A-B54A-943C-9A553B4E2037}"/>
              </a:ext>
            </a:extLst>
          </p:cNvPr>
          <p:cNvSpPr/>
          <p:nvPr/>
        </p:nvSpPr>
        <p:spPr bwMode="auto">
          <a:xfrm>
            <a:off x="7812784" y="2606040"/>
            <a:ext cx="109788"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40078395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Multi-layer</a:t>
            </a:r>
            <a:r>
              <a:rPr lang="en-US" sz="4000" dirty="0">
                <a:latin typeface="CMU Bright SemiBold"/>
                <a:cs typeface="CMU Bright SemiBold"/>
              </a:rPr>
              <a:t>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We can of course design RNNs with multiple hidden layers</a:t>
            </a:r>
          </a:p>
        </p:txBody>
      </p:sp>
      <p:grpSp>
        <p:nvGrpSpPr>
          <p:cNvPr id="8" name="Group 7"/>
          <p:cNvGrpSpPr/>
          <p:nvPr/>
        </p:nvGrpSpPr>
        <p:grpSpPr>
          <a:xfrm>
            <a:off x="4319959" y="3358185"/>
            <a:ext cx="3489437" cy="657583"/>
            <a:chOff x="2795958" y="3739184"/>
            <a:chExt cx="3489437" cy="657583"/>
          </a:xfrm>
        </p:grpSpPr>
        <p:sp>
          <p:nvSpPr>
            <p:cNvPr id="58" name="Rectangle 57"/>
            <p:cNvSpPr/>
            <p:nvPr/>
          </p:nvSpPr>
          <p:spPr>
            <a:xfrm>
              <a:off x="2795958"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59" name="Straight Arrow Connector 58"/>
            <p:cNvCxnSpPr/>
            <p:nvPr/>
          </p:nvCxnSpPr>
          <p:spPr>
            <a:xfrm>
              <a:off x="3125820"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3427572"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1" name="Straight Arrow Connector 60"/>
            <p:cNvCxnSpPr/>
            <p:nvPr/>
          </p:nvCxnSpPr>
          <p:spPr>
            <a:xfrm>
              <a:off x="3748798" y="421243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050550"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63" name="Rectangle 62"/>
            <p:cNvSpPr/>
            <p:nvPr/>
          </p:nvSpPr>
          <p:spPr>
            <a:xfrm>
              <a:off x="4687449" y="4038668"/>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4" name="Straight Arrow Connector 63"/>
            <p:cNvCxnSpPr/>
            <p:nvPr/>
          </p:nvCxnSpPr>
          <p:spPr>
            <a:xfrm>
              <a:off x="4381924" y="422300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853136" y="373918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319063"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67" name="Straight Arrow Connector 66"/>
            <p:cNvCxnSpPr/>
            <p:nvPr/>
          </p:nvCxnSpPr>
          <p:spPr>
            <a:xfrm>
              <a:off x="5013538"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5484750"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Rectangle 68"/>
            <p:cNvSpPr/>
            <p:nvPr/>
          </p:nvSpPr>
          <p:spPr>
            <a:xfrm>
              <a:off x="5954021" y="4049241"/>
              <a:ext cx="331374" cy="347526"/>
            </a:xfrm>
            <a:prstGeom prst="rect">
              <a:avLst/>
            </a:prstGeom>
            <a:solidFill>
              <a:schemeClr val="accent3">
                <a:lumMod val="75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0" name="Straight Arrow Connector 69"/>
            <p:cNvCxnSpPr/>
            <p:nvPr/>
          </p:nvCxnSpPr>
          <p:spPr>
            <a:xfrm>
              <a:off x="5648496" y="423357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flipV="1">
              <a:off x="6119708" y="374975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V="1">
              <a:off x="2960132" y="374184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3591746"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4226704" y="375241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a:off x="4307439" y="2711175"/>
            <a:ext cx="3489437" cy="657583"/>
            <a:chOff x="2783438" y="3092174"/>
            <a:chExt cx="3489437" cy="657583"/>
          </a:xfrm>
        </p:grpSpPr>
        <p:sp>
          <p:nvSpPr>
            <p:cNvPr id="75" name="Rectangle 74"/>
            <p:cNvSpPr/>
            <p:nvPr/>
          </p:nvSpPr>
          <p:spPr>
            <a:xfrm>
              <a:off x="2783438"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6" name="Straight Arrow Connector 75"/>
            <p:cNvCxnSpPr/>
            <p:nvPr/>
          </p:nvCxnSpPr>
          <p:spPr>
            <a:xfrm>
              <a:off x="3113300"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7" name="Rectangle 76"/>
            <p:cNvSpPr/>
            <p:nvPr/>
          </p:nvSpPr>
          <p:spPr>
            <a:xfrm>
              <a:off x="3415052"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78" name="Straight Arrow Connector 77"/>
            <p:cNvCxnSpPr/>
            <p:nvPr/>
          </p:nvCxnSpPr>
          <p:spPr>
            <a:xfrm>
              <a:off x="3736278" y="356542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Rectangle 78"/>
            <p:cNvSpPr/>
            <p:nvPr/>
          </p:nvSpPr>
          <p:spPr>
            <a:xfrm>
              <a:off x="4038030"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80" name="Rectangle 79"/>
            <p:cNvSpPr/>
            <p:nvPr/>
          </p:nvSpPr>
          <p:spPr>
            <a:xfrm>
              <a:off x="4674929" y="3391658"/>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1" name="Straight Arrow Connector 80"/>
            <p:cNvCxnSpPr/>
            <p:nvPr/>
          </p:nvCxnSpPr>
          <p:spPr>
            <a:xfrm>
              <a:off x="4369404" y="357599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4840616" y="309217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5306543"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4" name="Straight Arrow Connector 83"/>
            <p:cNvCxnSpPr/>
            <p:nvPr/>
          </p:nvCxnSpPr>
          <p:spPr>
            <a:xfrm>
              <a:off x="5001018"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5472230"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5941501" y="3402231"/>
              <a:ext cx="331374" cy="347526"/>
            </a:xfrm>
            <a:prstGeom prst="rect">
              <a:avLst/>
            </a:prstGeom>
            <a:solidFill>
              <a:schemeClr val="accent3">
                <a:lumMod val="5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7" name="Straight Arrow Connector 86"/>
            <p:cNvCxnSpPr/>
            <p:nvPr/>
          </p:nvCxnSpPr>
          <p:spPr>
            <a:xfrm>
              <a:off x="5635976" y="358656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6107188" y="310274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947612" y="309483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579226"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4214184" y="310540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4284308" y="4005194"/>
            <a:ext cx="3557835" cy="1408667"/>
            <a:chOff x="2760308" y="4386194"/>
            <a:chExt cx="3557835" cy="1408667"/>
          </a:xfrm>
        </p:grpSpPr>
        <p:sp>
          <p:nvSpPr>
            <p:cNvPr id="31" name="Rectangle 30"/>
            <p:cNvSpPr/>
            <p:nvPr/>
          </p:nvSpPr>
          <p:spPr>
            <a:xfrm>
              <a:off x="2798778"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3" name="Straight Arrow Connector 32"/>
            <p:cNvCxnSpPr/>
            <p:nvPr/>
          </p:nvCxnSpPr>
          <p:spPr>
            <a:xfrm flipV="1">
              <a:off x="2971263"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3128640"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3430392"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6" name="Straight Arrow Connector 35"/>
            <p:cNvCxnSpPr/>
            <p:nvPr/>
          </p:nvCxnSpPr>
          <p:spPr>
            <a:xfrm flipV="1">
              <a:off x="3594566"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51618" y="485944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4053370"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9" name="Straight Arrow Connector 38"/>
            <p:cNvCxnSpPr/>
            <p:nvPr/>
          </p:nvCxnSpPr>
          <p:spPr>
            <a:xfrm flipV="1">
              <a:off x="4217544" y="503320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4690269" y="4685678"/>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1" name="Straight Arrow Connector 40"/>
            <p:cNvCxnSpPr/>
            <p:nvPr/>
          </p:nvCxnSpPr>
          <p:spPr>
            <a:xfrm>
              <a:off x="4384744" y="487001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4855956" y="43861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321883"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4" name="Straight Arrow Connector 43"/>
            <p:cNvCxnSpPr/>
            <p:nvPr/>
          </p:nvCxnSpPr>
          <p:spPr>
            <a:xfrm>
              <a:off x="5016358"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5487570"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5956841" y="4696251"/>
              <a:ext cx="331374" cy="347526"/>
            </a:xfrm>
            <a:prstGeom prst="rect">
              <a:avLst/>
            </a:prstGeom>
            <a:solidFill>
              <a:schemeClr val="bg2">
                <a:lumMod val="20000"/>
                <a:lumOff val="8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47" name="Straight Arrow Connector 46"/>
            <p:cNvCxnSpPr/>
            <p:nvPr/>
          </p:nvCxnSpPr>
          <p:spPr>
            <a:xfrm>
              <a:off x="5651316" y="488058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6122528" y="439676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760308"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3389963"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4006588"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cxnSp>
          <p:nvCxnSpPr>
            <p:cNvPr id="55" name="Straight Arrow Connector 54"/>
            <p:cNvCxnSpPr/>
            <p:nvPr/>
          </p:nvCxnSpPr>
          <p:spPr>
            <a:xfrm flipV="1">
              <a:off x="2962952" y="43888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3594566"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4229524" y="4399425"/>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4649952" y="533268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5279607"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5896232" y="533319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p:nvPr/>
          </p:nvCxnSpPr>
          <p:spPr>
            <a:xfrm flipV="1">
              <a:off x="4857134"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p:nvPr/>
          </p:nvCxnSpPr>
          <p:spPr>
            <a:xfrm flipV="1">
              <a:off x="5480437"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p:nvPr/>
          </p:nvCxnSpPr>
          <p:spPr>
            <a:xfrm flipV="1">
              <a:off x="6103415" y="5043777"/>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4277330" y="1600200"/>
            <a:ext cx="3564246" cy="1110974"/>
            <a:chOff x="2753329" y="1981200"/>
            <a:chExt cx="3564246" cy="1110974"/>
          </a:xfrm>
        </p:grpSpPr>
        <p:sp>
          <p:nvSpPr>
            <p:cNvPr id="98" name="Rectangle 97"/>
            <p:cNvSpPr/>
            <p:nvPr/>
          </p:nvSpPr>
          <p:spPr>
            <a:xfrm>
              <a:off x="2779665"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0" name="Rectangle 99"/>
            <p:cNvSpPr/>
            <p:nvPr/>
          </p:nvSpPr>
          <p:spPr>
            <a:xfrm>
              <a:off x="3411279"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2" name="Rectangle 101"/>
            <p:cNvSpPr/>
            <p:nvPr/>
          </p:nvSpPr>
          <p:spPr>
            <a:xfrm>
              <a:off x="4034257"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sp>
          <p:nvSpPr>
            <p:cNvPr id="103" name="Rectangle 102"/>
            <p:cNvSpPr/>
            <p:nvPr/>
          </p:nvSpPr>
          <p:spPr>
            <a:xfrm>
              <a:off x="4671156" y="2734075"/>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5" name="Straight Arrow Connector 104"/>
            <p:cNvCxnSpPr/>
            <p:nvPr/>
          </p:nvCxnSpPr>
          <p:spPr>
            <a:xfrm flipV="1">
              <a:off x="4836843" y="243459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5302770"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8" name="Straight Arrow Connector 107"/>
            <p:cNvCxnSpPr/>
            <p:nvPr/>
          </p:nvCxnSpPr>
          <p:spPr>
            <a:xfrm flipV="1">
              <a:off x="5468457"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5937728" y="2744648"/>
              <a:ext cx="331374" cy="347526"/>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11" name="Straight Arrow Connector 110"/>
            <p:cNvCxnSpPr/>
            <p:nvPr/>
          </p:nvCxnSpPr>
          <p:spPr>
            <a:xfrm flipV="1">
              <a:off x="6103415" y="244516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2943839" y="243724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3575453"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4210411" y="244782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2753329"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3382984"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3999609"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4642973" y="19812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5272628"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5889253" y="19817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grpSp>
      <p:sp>
        <p:nvSpPr>
          <p:cNvPr id="127" name="Content Placeholder 2"/>
          <p:cNvSpPr txBox="1">
            <a:spLocks/>
          </p:cNvSpPr>
          <p:nvPr/>
        </p:nvSpPr>
        <p:spPr>
          <a:xfrm>
            <a:off x="609600" y="5802961"/>
            <a:ext cx="11353800" cy="57673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0" dirty="0">
                <a:cs typeface="CMU Bright Roman"/>
              </a:rPr>
              <a:t>Anything goes: skip connections across layers, across time, …</a:t>
            </a:r>
          </a:p>
        </p:txBody>
      </p:sp>
      <p:sp>
        <p:nvSpPr>
          <p:cNvPr id="4" name="Freeform 3">
            <a:extLst>
              <a:ext uri="{FF2B5EF4-FFF2-40B4-BE49-F238E27FC236}">
                <a16:creationId xmlns:a16="http://schemas.microsoft.com/office/drawing/2014/main" id="{27F1E311-A6F0-CC4E-87CA-62297705C0CB}"/>
              </a:ext>
            </a:extLst>
          </p:cNvPr>
          <p:cNvSpPr/>
          <p:nvPr/>
        </p:nvSpPr>
        <p:spPr bwMode="auto">
          <a:xfrm rot="5400000">
            <a:off x="5160149" y="39947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8" name="Freeform 127">
            <a:extLst>
              <a:ext uri="{FF2B5EF4-FFF2-40B4-BE49-F238E27FC236}">
                <a16:creationId xmlns:a16="http://schemas.microsoft.com/office/drawing/2014/main" id="{3CB04BD7-8C70-E349-BBAA-326B1B57D4B2}"/>
              </a:ext>
            </a:extLst>
          </p:cNvPr>
          <p:cNvSpPr/>
          <p:nvPr/>
        </p:nvSpPr>
        <p:spPr bwMode="auto">
          <a:xfrm rot="5400000">
            <a:off x="5768130" y="40016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29" name="Freeform 128">
            <a:extLst>
              <a:ext uri="{FF2B5EF4-FFF2-40B4-BE49-F238E27FC236}">
                <a16:creationId xmlns:a16="http://schemas.microsoft.com/office/drawing/2014/main" id="{E99262B8-859A-1D4F-AE7E-1BB82A182900}"/>
              </a:ext>
            </a:extLst>
          </p:cNvPr>
          <p:cNvSpPr/>
          <p:nvPr/>
        </p:nvSpPr>
        <p:spPr bwMode="auto">
          <a:xfrm rot="5400000">
            <a:off x="6433562" y="40011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0" name="Freeform 129">
            <a:extLst>
              <a:ext uri="{FF2B5EF4-FFF2-40B4-BE49-F238E27FC236}">
                <a16:creationId xmlns:a16="http://schemas.microsoft.com/office/drawing/2014/main" id="{32C49BE2-4008-B046-BAE8-4A742426005F}"/>
              </a:ext>
            </a:extLst>
          </p:cNvPr>
          <p:cNvSpPr/>
          <p:nvPr/>
        </p:nvSpPr>
        <p:spPr bwMode="auto">
          <a:xfrm rot="5400000">
            <a:off x="7053928" y="40129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1" name="Freeform 130">
            <a:extLst>
              <a:ext uri="{FF2B5EF4-FFF2-40B4-BE49-F238E27FC236}">
                <a16:creationId xmlns:a16="http://schemas.microsoft.com/office/drawing/2014/main" id="{BDC6909C-C88C-7C4D-AFF2-105250408668}"/>
              </a:ext>
            </a:extLst>
          </p:cNvPr>
          <p:cNvSpPr/>
          <p:nvPr/>
        </p:nvSpPr>
        <p:spPr bwMode="auto">
          <a:xfrm rot="5400000">
            <a:off x="5140713" y="3317488"/>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2" name="Freeform 131">
            <a:extLst>
              <a:ext uri="{FF2B5EF4-FFF2-40B4-BE49-F238E27FC236}">
                <a16:creationId xmlns:a16="http://schemas.microsoft.com/office/drawing/2014/main" id="{323C0EDF-0472-C149-B537-47D637A5B1DB}"/>
              </a:ext>
            </a:extLst>
          </p:cNvPr>
          <p:cNvSpPr/>
          <p:nvPr/>
        </p:nvSpPr>
        <p:spPr bwMode="auto">
          <a:xfrm rot="5400000">
            <a:off x="5748694" y="332442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3" name="Freeform 132">
            <a:extLst>
              <a:ext uri="{FF2B5EF4-FFF2-40B4-BE49-F238E27FC236}">
                <a16:creationId xmlns:a16="http://schemas.microsoft.com/office/drawing/2014/main" id="{147B0C66-FBFD-A745-83BA-B41A6A081233}"/>
              </a:ext>
            </a:extLst>
          </p:cNvPr>
          <p:cNvSpPr/>
          <p:nvPr/>
        </p:nvSpPr>
        <p:spPr bwMode="auto">
          <a:xfrm rot="5400000">
            <a:off x="6414126" y="3323914"/>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4" name="Freeform 133">
            <a:extLst>
              <a:ext uri="{FF2B5EF4-FFF2-40B4-BE49-F238E27FC236}">
                <a16:creationId xmlns:a16="http://schemas.microsoft.com/office/drawing/2014/main" id="{880EC5BA-00EC-3A43-9909-8EDEB0E8B373}"/>
              </a:ext>
            </a:extLst>
          </p:cNvPr>
          <p:cNvSpPr/>
          <p:nvPr/>
        </p:nvSpPr>
        <p:spPr bwMode="auto">
          <a:xfrm rot="5400000">
            <a:off x="7034492" y="333568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5" name="Freeform 134">
            <a:extLst>
              <a:ext uri="{FF2B5EF4-FFF2-40B4-BE49-F238E27FC236}">
                <a16:creationId xmlns:a16="http://schemas.microsoft.com/office/drawing/2014/main" id="{9194A21F-274E-DC4E-BE8F-BBBC0DF4A568}"/>
              </a:ext>
            </a:extLst>
          </p:cNvPr>
          <p:cNvSpPr/>
          <p:nvPr/>
        </p:nvSpPr>
        <p:spPr bwMode="auto">
          <a:xfrm rot="5400000">
            <a:off x="5140713" y="2699355"/>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6" name="Freeform 135">
            <a:extLst>
              <a:ext uri="{FF2B5EF4-FFF2-40B4-BE49-F238E27FC236}">
                <a16:creationId xmlns:a16="http://schemas.microsoft.com/office/drawing/2014/main" id="{E1C656BB-D3CB-194E-BF02-44D8079CADB1}"/>
              </a:ext>
            </a:extLst>
          </p:cNvPr>
          <p:cNvSpPr/>
          <p:nvPr/>
        </p:nvSpPr>
        <p:spPr bwMode="auto">
          <a:xfrm rot="5400000">
            <a:off x="5748694" y="2706289"/>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7" name="Freeform 136">
            <a:extLst>
              <a:ext uri="{FF2B5EF4-FFF2-40B4-BE49-F238E27FC236}">
                <a16:creationId xmlns:a16="http://schemas.microsoft.com/office/drawing/2014/main" id="{EF67E748-697D-0C48-9C77-1988D84B8502}"/>
              </a:ext>
            </a:extLst>
          </p:cNvPr>
          <p:cNvSpPr/>
          <p:nvPr/>
        </p:nvSpPr>
        <p:spPr bwMode="auto">
          <a:xfrm rot="5400000">
            <a:off x="6414126" y="2705781"/>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
        <p:nvSpPr>
          <p:cNvPr id="138" name="Freeform 137">
            <a:extLst>
              <a:ext uri="{FF2B5EF4-FFF2-40B4-BE49-F238E27FC236}">
                <a16:creationId xmlns:a16="http://schemas.microsoft.com/office/drawing/2014/main" id="{886C9485-50FB-5743-ABA9-4CCDD6F235AF}"/>
              </a:ext>
            </a:extLst>
          </p:cNvPr>
          <p:cNvSpPr/>
          <p:nvPr/>
        </p:nvSpPr>
        <p:spPr bwMode="auto">
          <a:xfrm rot="5400000">
            <a:off x="7034492" y="2717552"/>
            <a:ext cx="295135" cy="1280160"/>
          </a:xfrm>
          <a:custGeom>
            <a:avLst/>
            <a:gdLst>
              <a:gd name="connsiteX0" fmla="*/ 12192 w 109788"/>
              <a:gd name="connsiteY0" fmla="*/ 1280160 h 1280160"/>
              <a:gd name="connsiteX1" fmla="*/ 109728 w 109788"/>
              <a:gd name="connsiteY1" fmla="*/ 633984 h 1280160"/>
              <a:gd name="connsiteX2" fmla="*/ 0 w 109788"/>
              <a:gd name="connsiteY2" fmla="*/ 0 h 1280160"/>
            </a:gdLst>
            <a:ahLst/>
            <a:cxnLst>
              <a:cxn ang="0">
                <a:pos x="connsiteX0" y="connsiteY0"/>
              </a:cxn>
              <a:cxn ang="0">
                <a:pos x="connsiteX1" y="connsiteY1"/>
              </a:cxn>
              <a:cxn ang="0">
                <a:pos x="connsiteX2" y="connsiteY2"/>
              </a:cxn>
            </a:cxnLst>
            <a:rect l="l" t="t" r="r" b="b"/>
            <a:pathLst>
              <a:path w="109788" h="1280160">
                <a:moveTo>
                  <a:pt x="12192" y="1280160"/>
                </a:moveTo>
                <a:cubicBezTo>
                  <a:pt x="61976" y="1063752"/>
                  <a:pt x="111760" y="847344"/>
                  <a:pt x="109728" y="633984"/>
                </a:cubicBezTo>
                <a:cubicBezTo>
                  <a:pt x="107696" y="420624"/>
                  <a:pt x="53848" y="210312"/>
                  <a:pt x="0" y="0"/>
                </a:cubicBezTo>
              </a:path>
            </a:pathLst>
          </a:custGeom>
          <a:noFill/>
          <a:ln w="22225" cap="flat" cmpd="sng" algn="ctr">
            <a:solidFill>
              <a:srgbClr val="0000FF"/>
            </a:solidFill>
            <a:prstDash val="solid"/>
            <a:round/>
            <a:headEnd type="none" w="med" len="med"/>
            <a:tailEnd type="stealth"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2139579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05" y="181769"/>
            <a:ext cx="10515600" cy="1325563"/>
          </a:xfrm>
        </p:spPr>
        <p:txBody>
          <a:bodyPr/>
          <a:lstStyle/>
          <a:p>
            <a:r>
              <a:rPr lang="en-US" dirty="0"/>
              <a:t>Recurrent Neural Networks</a:t>
            </a:r>
          </a:p>
        </p:txBody>
      </p:sp>
      <p:sp>
        <p:nvSpPr>
          <p:cNvPr id="3" name="Content Placeholder 2"/>
          <p:cNvSpPr>
            <a:spLocks noGrp="1"/>
          </p:cNvSpPr>
          <p:nvPr>
            <p:ph idx="1"/>
          </p:nvPr>
        </p:nvSpPr>
        <p:spPr>
          <a:xfrm>
            <a:off x="838200" y="1507332"/>
            <a:ext cx="10781714" cy="5032375"/>
          </a:xfrm>
        </p:spPr>
        <p:txBody>
          <a:bodyPr>
            <a:normAutofit fontScale="70000" lnSpcReduction="20000"/>
          </a:bodyPr>
          <a:lstStyle/>
          <a:p>
            <a:r>
              <a:rPr lang="en-US" dirty="0"/>
              <a:t>Human brain deals with information streams. Most data is obtained, processed, and generated sequentially.</a:t>
            </a:r>
          </a:p>
          <a:p>
            <a:pPr lvl="1"/>
            <a:r>
              <a:rPr lang="en-US" dirty="0"/>
              <a:t>E.g., listening: soundwaves </a:t>
            </a:r>
            <a:r>
              <a:rPr lang="en-US" dirty="0">
                <a:sym typeface="Wingdings" panose="05000000000000000000" pitchFamily="2" charset="2"/>
              </a:rPr>
              <a:t> vocabularies/sentences</a:t>
            </a:r>
          </a:p>
          <a:p>
            <a:pPr lvl="1"/>
            <a:r>
              <a:rPr lang="en-US" dirty="0">
                <a:sym typeface="Wingdings" panose="05000000000000000000" pitchFamily="2" charset="2"/>
              </a:rPr>
              <a:t>E.g., action: brain signals/instructions  sequential muscle movements</a:t>
            </a:r>
          </a:p>
          <a:p>
            <a:r>
              <a:rPr lang="en-US" dirty="0"/>
              <a:t>Human thoughts have persistence; humans don’t start their thinking from scratch every second. </a:t>
            </a:r>
          </a:p>
          <a:p>
            <a:pPr lvl="1"/>
            <a:r>
              <a:rPr lang="en-US" dirty="0"/>
              <a:t>As you read this sentence, you understand each word based on your prior knowledge.</a:t>
            </a:r>
          </a:p>
          <a:p>
            <a:r>
              <a:rPr lang="en-US" dirty="0"/>
              <a:t>The applications of standard Artificial Neural Networks (and also Convolutional Networks) are limited due to:</a:t>
            </a:r>
          </a:p>
          <a:p>
            <a:pPr lvl="1"/>
            <a:r>
              <a:rPr lang="en-US" dirty="0"/>
              <a:t>They only accepted a fixed-size vector as input (e.g., an image) and produce a fixed-size vector as output (e.g., probabilities of different classes). </a:t>
            </a:r>
          </a:p>
          <a:p>
            <a:pPr lvl="1"/>
            <a:r>
              <a:rPr lang="en-US" dirty="0"/>
              <a:t>These models use a fixed amount of computational steps (e.g. the number of layers in the model).</a:t>
            </a:r>
          </a:p>
          <a:p>
            <a:r>
              <a:rPr lang="en-US" dirty="0"/>
              <a:t>Recurrent Neural Networks (RNNs) are a family of neural networks introduced to </a:t>
            </a:r>
            <a:r>
              <a:rPr lang="en-US" b="1" dirty="0"/>
              <a:t>learn sequential data</a:t>
            </a:r>
            <a:r>
              <a:rPr lang="en-US" dirty="0"/>
              <a:t>.</a:t>
            </a:r>
          </a:p>
          <a:p>
            <a:pPr lvl="1"/>
            <a:r>
              <a:rPr lang="en-US" dirty="0"/>
              <a:t>Inspired by the temporal-dependent and persistent human thoughts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14</a:t>
            </a:fld>
            <a:endParaRPr lang="en-US"/>
          </a:p>
        </p:txBody>
      </p:sp>
    </p:spTree>
    <p:extLst>
      <p:ext uri="{BB962C8B-B14F-4D97-AF65-F5344CB8AC3E}">
        <p14:creationId xmlns:p14="http://schemas.microsoft.com/office/powerpoint/2010/main" val="5335370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Bi-directional RNNs</a:t>
            </a:r>
          </a:p>
        </p:txBody>
      </p:sp>
      <p:sp>
        <p:nvSpPr>
          <p:cNvPr id="5" name="Content Placeholder 2"/>
          <p:cNvSpPr>
            <a:spLocks noGrp="1"/>
          </p:cNvSpPr>
          <p:nvPr>
            <p:ph idx="1"/>
          </p:nvPr>
        </p:nvSpPr>
        <p:spPr/>
        <p:txBody>
          <a:bodyPr>
            <a:normAutofit/>
          </a:bodyPr>
          <a:lstStyle/>
          <a:p>
            <a:pPr>
              <a:buFont typeface="Arial" panose="020B0604020202020204" pitchFamily="34" charset="0"/>
              <a:buChar char="•"/>
            </a:pPr>
            <a:r>
              <a:rPr lang="en-US" dirty="0">
                <a:cs typeface="CMU Bright Roman"/>
              </a:rPr>
              <a:t>RNNs can process the input sequence in forward and in the reverse direction (common in speech recognition)</a:t>
            </a:r>
          </a:p>
        </p:txBody>
      </p:sp>
      <p:sp>
        <p:nvSpPr>
          <p:cNvPr id="31" name="Rectangle 30"/>
          <p:cNvSpPr/>
          <p:nvPr/>
        </p:nvSpPr>
        <p:spPr>
          <a:xfrm>
            <a:off x="4587763"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3" name="Straight Arrow Connector 32"/>
          <p:cNvCxnSpPr>
            <a:stCxn id="52" idx="0"/>
            <a:endCxn id="31" idx="2"/>
          </p:cNvCxnSpPr>
          <p:nvPr/>
        </p:nvCxnSpPr>
        <p:spPr>
          <a:xfrm flipV="1">
            <a:off x="4531126" y="5037834"/>
            <a:ext cx="222324"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917625"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219377"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6" name="Straight Arrow Connector 35"/>
          <p:cNvCxnSpPr>
            <a:stCxn id="53" idx="0"/>
            <a:endCxn id="35" idx="2"/>
          </p:cNvCxnSpPr>
          <p:nvPr/>
        </p:nvCxnSpPr>
        <p:spPr>
          <a:xfrm flipV="1">
            <a:off x="5160781" y="5037834"/>
            <a:ext cx="224283"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540603" y="4864071"/>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5842355"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39" name="Straight Arrow Connector 38"/>
          <p:cNvCxnSpPr>
            <a:stCxn id="54" idx="0"/>
            <a:endCxn id="38" idx="2"/>
          </p:cNvCxnSpPr>
          <p:nvPr/>
        </p:nvCxnSpPr>
        <p:spPr>
          <a:xfrm flipV="1">
            <a:off x="5777406" y="5037834"/>
            <a:ext cx="230636" cy="299992"/>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6479254" y="4690308"/>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1" name="Straight Arrow Connector 40"/>
          <p:cNvCxnSpPr/>
          <p:nvPr/>
        </p:nvCxnSpPr>
        <p:spPr>
          <a:xfrm>
            <a:off x="6173729" y="4874644"/>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110868"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4" name="Straight Arrow Connector 43"/>
          <p:cNvCxnSpPr/>
          <p:nvPr/>
        </p:nvCxnSpPr>
        <p:spPr>
          <a:xfrm>
            <a:off x="6805343"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7745826" y="4700881"/>
            <a:ext cx="331374" cy="347526"/>
          </a:xfrm>
          <a:prstGeom prst="rect">
            <a:avLst/>
          </a:prstGeom>
          <a:solidFill>
            <a:srgbClr val="FFC9BA">
              <a:alpha val="33000"/>
            </a:srgbClr>
          </a:solidFill>
          <a:ln>
            <a:solidFill>
              <a:srgbClr val="FF7E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47" name="Straight Arrow Connector 46"/>
          <p:cNvCxnSpPr/>
          <p:nvPr/>
        </p:nvCxnSpPr>
        <p:spPr>
          <a:xfrm>
            <a:off x="7440301" y="4885217"/>
            <a:ext cx="301752"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320170"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53" name="TextBox 52"/>
          <p:cNvSpPr txBox="1"/>
          <p:nvPr/>
        </p:nvSpPr>
        <p:spPr>
          <a:xfrm>
            <a:off x="4949825"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54" name="TextBox 53"/>
          <p:cNvSpPr txBox="1"/>
          <p:nvPr/>
        </p:nvSpPr>
        <p:spPr>
          <a:xfrm>
            <a:off x="5566450"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15" name="TextBox 114"/>
          <p:cNvSpPr txBox="1"/>
          <p:nvPr/>
        </p:nvSpPr>
        <p:spPr>
          <a:xfrm>
            <a:off x="6209814" y="5337318"/>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16" name="TextBox 115"/>
          <p:cNvSpPr txBox="1"/>
          <p:nvPr/>
        </p:nvSpPr>
        <p:spPr>
          <a:xfrm>
            <a:off x="6839469"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17" name="TextBox 116"/>
          <p:cNvSpPr txBox="1"/>
          <p:nvPr/>
        </p:nvSpPr>
        <p:spPr>
          <a:xfrm>
            <a:off x="7456094" y="5337826"/>
            <a:ext cx="421911" cy="461665"/>
          </a:xfrm>
          <a:prstGeom prst="rect">
            <a:avLst/>
          </a:prstGeom>
          <a:noFill/>
        </p:spPr>
        <p:txBody>
          <a:bodyPr wrap="none" rtlCol="0">
            <a:spAutoFit/>
          </a:bodyPr>
          <a:lstStyle/>
          <a:p>
            <a:pPr algn="ctr"/>
            <a:r>
              <a:rPr lang="en-US" b="0" dirty="0">
                <a:latin typeface="CMU Bright Oblique"/>
                <a:cs typeface="CMU Bright Oblique"/>
              </a:rPr>
              <a:t>x</a:t>
            </a:r>
            <a:r>
              <a:rPr lang="en-US" b="0" baseline="-25000" dirty="0">
                <a:latin typeface="CMU Bright Oblique"/>
                <a:cs typeface="CMU Bright Oblique"/>
              </a:rPr>
              <a:t>6</a:t>
            </a:r>
            <a:endParaRPr lang="en-US" b="0" baseline="-25000" dirty="0">
              <a:latin typeface="CMU Bright Roman"/>
              <a:cs typeface="CMU Bright Roman"/>
            </a:endParaRPr>
          </a:p>
        </p:txBody>
      </p:sp>
      <p:cxnSp>
        <p:nvCxnSpPr>
          <p:cNvPr id="118" name="Straight Arrow Connector 117"/>
          <p:cNvCxnSpPr>
            <a:stCxn id="115" idx="0"/>
            <a:endCxn id="40" idx="2"/>
          </p:cNvCxnSpPr>
          <p:nvPr/>
        </p:nvCxnSpPr>
        <p:spPr>
          <a:xfrm flipV="1">
            <a:off x="6420770" y="5037834"/>
            <a:ext cx="224171" cy="299484"/>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116" idx="0"/>
            <a:endCxn id="43" idx="2"/>
          </p:cNvCxnSpPr>
          <p:nvPr/>
        </p:nvCxnSpPr>
        <p:spPr>
          <a:xfrm flipV="1">
            <a:off x="7050425" y="5048407"/>
            <a:ext cx="226130"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0" name="Straight Arrow Connector 119"/>
          <p:cNvCxnSpPr>
            <a:stCxn id="117" idx="0"/>
            <a:endCxn id="46" idx="2"/>
          </p:cNvCxnSpPr>
          <p:nvPr/>
        </p:nvCxnSpPr>
        <p:spPr>
          <a:xfrm flipV="1">
            <a:off x="7667050" y="5048407"/>
            <a:ext cx="244463" cy="289419"/>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8" name="Rectangle 97"/>
          <p:cNvSpPr/>
          <p:nvPr/>
        </p:nvSpPr>
        <p:spPr>
          <a:xfrm>
            <a:off x="4339527"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0" name="Rectangle 99"/>
          <p:cNvSpPr/>
          <p:nvPr/>
        </p:nvSpPr>
        <p:spPr>
          <a:xfrm>
            <a:off x="4971141"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2" name="Rectangle 101"/>
          <p:cNvSpPr/>
          <p:nvPr/>
        </p:nvSpPr>
        <p:spPr>
          <a:xfrm>
            <a:off x="5594119"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103" name="Rectangle 102"/>
          <p:cNvSpPr/>
          <p:nvPr/>
        </p:nvSpPr>
        <p:spPr>
          <a:xfrm>
            <a:off x="6231018" y="2738705"/>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5" name="Straight Arrow Connector 104"/>
          <p:cNvCxnSpPr/>
          <p:nvPr/>
        </p:nvCxnSpPr>
        <p:spPr>
          <a:xfrm flipV="1">
            <a:off x="6396705" y="2439221"/>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6" name="Rectangle 105"/>
          <p:cNvSpPr/>
          <p:nvPr/>
        </p:nvSpPr>
        <p:spPr>
          <a:xfrm>
            <a:off x="6862632"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8" name="Straight Arrow Connector 107"/>
          <p:cNvCxnSpPr/>
          <p:nvPr/>
        </p:nvCxnSpPr>
        <p:spPr>
          <a:xfrm flipV="1">
            <a:off x="7028319"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7497590" y="2749278"/>
            <a:ext cx="331374" cy="347526"/>
          </a:xfrm>
          <a:prstGeom prst="rect">
            <a:avLst/>
          </a:prstGeom>
          <a:solidFill>
            <a:schemeClr val="accent5">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11" name="Straight Arrow Connector 110"/>
          <p:cNvCxnSpPr/>
          <p:nvPr/>
        </p:nvCxnSpPr>
        <p:spPr>
          <a:xfrm flipV="1">
            <a:off x="7663277" y="2449794"/>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4503701" y="2441879"/>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5135315"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p:nvPr/>
        </p:nvCxnSpPr>
        <p:spPr>
          <a:xfrm flipV="1">
            <a:off x="5770273" y="2452452"/>
            <a:ext cx="0" cy="2994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1" name="TextBox 120"/>
          <p:cNvSpPr txBox="1"/>
          <p:nvPr/>
        </p:nvSpPr>
        <p:spPr>
          <a:xfrm>
            <a:off x="4313191"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1</a:t>
            </a:r>
            <a:endParaRPr lang="en-US" b="0" baseline="-25000" dirty="0">
              <a:latin typeface="CMU Bright Roman"/>
              <a:cs typeface="CMU Bright Roman"/>
            </a:endParaRPr>
          </a:p>
        </p:txBody>
      </p:sp>
      <p:sp>
        <p:nvSpPr>
          <p:cNvPr id="122" name="TextBox 121"/>
          <p:cNvSpPr txBox="1"/>
          <p:nvPr/>
        </p:nvSpPr>
        <p:spPr>
          <a:xfrm>
            <a:off x="4942846"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2</a:t>
            </a:r>
            <a:endParaRPr lang="en-US" b="0" baseline="-25000" dirty="0">
              <a:latin typeface="CMU Bright Roman"/>
              <a:cs typeface="CMU Bright Roman"/>
            </a:endParaRPr>
          </a:p>
        </p:txBody>
      </p:sp>
      <p:sp>
        <p:nvSpPr>
          <p:cNvPr id="123" name="TextBox 122"/>
          <p:cNvSpPr txBox="1"/>
          <p:nvPr/>
        </p:nvSpPr>
        <p:spPr>
          <a:xfrm>
            <a:off x="5559471"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3</a:t>
            </a:r>
            <a:endParaRPr lang="en-US" b="0" baseline="-25000" dirty="0">
              <a:latin typeface="CMU Bright Roman"/>
              <a:cs typeface="CMU Bright Roman"/>
            </a:endParaRPr>
          </a:p>
        </p:txBody>
      </p:sp>
      <p:sp>
        <p:nvSpPr>
          <p:cNvPr id="124" name="TextBox 123"/>
          <p:cNvSpPr txBox="1"/>
          <p:nvPr/>
        </p:nvSpPr>
        <p:spPr>
          <a:xfrm>
            <a:off x="6202835" y="1905000"/>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4</a:t>
            </a:r>
            <a:endParaRPr lang="en-US" b="0" baseline="-25000" dirty="0">
              <a:latin typeface="CMU Bright Roman"/>
              <a:cs typeface="CMU Bright Roman"/>
            </a:endParaRPr>
          </a:p>
        </p:txBody>
      </p:sp>
      <p:sp>
        <p:nvSpPr>
          <p:cNvPr id="125" name="TextBox 124"/>
          <p:cNvSpPr txBox="1"/>
          <p:nvPr/>
        </p:nvSpPr>
        <p:spPr>
          <a:xfrm>
            <a:off x="6832490"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5</a:t>
            </a:r>
            <a:endParaRPr lang="en-US" b="0" baseline="-25000" dirty="0">
              <a:latin typeface="CMU Bright Roman"/>
              <a:cs typeface="CMU Bright Roman"/>
            </a:endParaRPr>
          </a:p>
        </p:txBody>
      </p:sp>
      <p:sp>
        <p:nvSpPr>
          <p:cNvPr id="126" name="TextBox 125"/>
          <p:cNvSpPr txBox="1"/>
          <p:nvPr/>
        </p:nvSpPr>
        <p:spPr>
          <a:xfrm>
            <a:off x="7449115" y="1905508"/>
            <a:ext cx="428322" cy="461665"/>
          </a:xfrm>
          <a:prstGeom prst="rect">
            <a:avLst/>
          </a:prstGeom>
          <a:noFill/>
        </p:spPr>
        <p:txBody>
          <a:bodyPr wrap="none" rtlCol="0">
            <a:spAutoFit/>
          </a:bodyPr>
          <a:lstStyle/>
          <a:p>
            <a:pPr algn="ctr"/>
            <a:r>
              <a:rPr lang="en-US" b="0" dirty="0">
                <a:latin typeface="CMU Bright Oblique"/>
                <a:cs typeface="CMU Bright Oblique"/>
              </a:rPr>
              <a:t>y</a:t>
            </a:r>
            <a:r>
              <a:rPr lang="en-US" b="0" baseline="-25000" dirty="0">
                <a:latin typeface="CMU Bright Oblique"/>
                <a:cs typeface="CMU Bright Oblique"/>
              </a:rPr>
              <a:t>6</a:t>
            </a:r>
            <a:endParaRPr lang="en-US" b="0" baseline="-25000" dirty="0">
              <a:latin typeface="CMU Bright Roman"/>
              <a:cs typeface="CMU Bright Roman"/>
            </a:endParaRPr>
          </a:p>
        </p:txBody>
      </p:sp>
      <p:sp>
        <p:nvSpPr>
          <p:cNvPr id="92" name="Rectangle 91"/>
          <p:cNvSpPr/>
          <p:nvPr/>
        </p:nvSpPr>
        <p:spPr>
          <a:xfrm>
            <a:off x="4225528"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3" name="Straight Arrow Connector 92"/>
          <p:cNvCxnSpPr/>
          <p:nvPr/>
        </p:nvCxnSpPr>
        <p:spPr>
          <a:xfrm>
            <a:off x="4555390"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4857142"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5" name="Straight Arrow Connector 94"/>
          <p:cNvCxnSpPr/>
          <p:nvPr/>
        </p:nvCxnSpPr>
        <p:spPr>
          <a:xfrm>
            <a:off x="5178368" y="4102824"/>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6" name="Rectangle 95"/>
          <p:cNvSpPr/>
          <p:nvPr/>
        </p:nvSpPr>
        <p:spPr>
          <a:xfrm>
            <a:off x="5480120"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sp>
        <p:nvSpPr>
          <p:cNvPr id="97" name="Rectangle 96"/>
          <p:cNvSpPr/>
          <p:nvPr/>
        </p:nvSpPr>
        <p:spPr>
          <a:xfrm>
            <a:off x="6117019" y="3929061"/>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99" name="Straight Arrow Connector 98"/>
          <p:cNvCxnSpPr/>
          <p:nvPr/>
        </p:nvCxnSpPr>
        <p:spPr>
          <a:xfrm>
            <a:off x="5811494" y="4113397"/>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6282707" y="3086231"/>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6748633"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07" name="Straight Arrow Connector 106"/>
          <p:cNvCxnSpPr/>
          <p:nvPr/>
        </p:nvCxnSpPr>
        <p:spPr>
          <a:xfrm>
            <a:off x="6443108"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6914321"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28" name="Rectangle 127"/>
          <p:cNvSpPr/>
          <p:nvPr/>
        </p:nvSpPr>
        <p:spPr>
          <a:xfrm>
            <a:off x="7383591" y="3939634"/>
            <a:ext cx="331374" cy="347526"/>
          </a:xfrm>
          <a:prstGeom prst="rect">
            <a:avLst/>
          </a:prstGeom>
          <a:solidFill>
            <a:schemeClr val="accent2">
              <a:lumMod val="60000"/>
              <a:lumOff val="40000"/>
              <a:alpha val="33000"/>
            </a:schemeClr>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latin typeface="CMU Bright Roman"/>
              <a:cs typeface="CMU Bright Roman"/>
            </a:endParaRPr>
          </a:p>
        </p:txBody>
      </p:sp>
      <p:cxnSp>
        <p:nvCxnSpPr>
          <p:cNvPr id="129" name="Straight Arrow Connector 128"/>
          <p:cNvCxnSpPr/>
          <p:nvPr/>
        </p:nvCxnSpPr>
        <p:spPr>
          <a:xfrm>
            <a:off x="7078066" y="4123970"/>
            <a:ext cx="301752" cy="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V="1">
            <a:off x="7549279" y="3096804"/>
            <a:ext cx="113999" cy="842830"/>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flipV="1">
            <a:off x="4389702" y="3086231"/>
            <a:ext cx="115512" cy="845488"/>
          </a:xfrm>
          <a:prstGeom prst="straightConnector1">
            <a:avLst/>
          </a:prstGeom>
          <a:ln w="19050" cmpd="sng">
            <a:solidFill>
              <a:srgbClr val="C0504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flipV="1">
            <a:off x="5021316" y="3086231"/>
            <a:ext cx="11551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flipV="1">
            <a:off x="5656274" y="3086231"/>
            <a:ext cx="103532" cy="856062"/>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4327627" y="4276588"/>
            <a:ext cx="186830" cy="1040805"/>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Freeform 133"/>
          <p:cNvSpPr/>
          <p:nvPr/>
        </p:nvSpPr>
        <p:spPr>
          <a:xfrm>
            <a:off x="4974107"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5" name="Freeform 134"/>
          <p:cNvSpPr/>
          <p:nvPr/>
        </p:nvSpPr>
        <p:spPr>
          <a:xfrm>
            <a:off x="5585805"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6" name="Freeform 135"/>
          <p:cNvSpPr/>
          <p:nvPr/>
        </p:nvSpPr>
        <p:spPr>
          <a:xfrm>
            <a:off x="6237026"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Freeform 136"/>
          <p:cNvSpPr/>
          <p:nvPr/>
        </p:nvSpPr>
        <p:spPr>
          <a:xfrm>
            <a:off x="6856810" y="4276587"/>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8" name="Freeform 137"/>
          <p:cNvSpPr/>
          <p:nvPr/>
        </p:nvSpPr>
        <p:spPr>
          <a:xfrm>
            <a:off x="7479533" y="4280236"/>
            <a:ext cx="206424" cy="1036638"/>
          </a:xfrm>
          <a:custGeom>
            <a:avLst/>
            <a:gdLst>
              <a:gd name="connsiteX0" fmla="*/ 425257 w 425257"/>
              <a:gd name="connsiteY0" fmla="*/ 932973 h 932973"/>
              <a:gd name="connsiteX1" fmla="*/ 10578 w 425257"/>
              <a:gd name="connsiteY1" fmla="*/ 401697 h 932973"/>
              <a:gd name="connsiteX2" fmla="*/ 114248 w 425257"/>
              <a:gd name="connsiteY2" fmla="*/ 0 h 932973"/>
            </a:gdLst>
            <a:ahLst/>
            <a:cxnLst>
              <a:cxn ang="0">
                <a:pos x="connsiteX0" y="connsiteY0"/>
              </a:cxn>
              <a:cxn ang="0">
                <a:pos x="connsiteX1" y="connsiteY1"/>
              </a:cxn>
              <a:cxn ang="0">
                <a:pos x="connsiteX2" y="connsiteY2"/>
              </a:cxn>
            </a:cxnLst>
            <a:rect l="l" t="t" r="r" b="b"/>
            <a:pathLst>
              <a:path w="425257" h="932973">
                <a:moveTo>
                  <a:pt x="425257" y="932973"/>
                </a:moveTo>
                <a:cubicBezTo>
                  <a:pt x="243835" y="745082"/>
                  <a:pt x="62413" y="557192"/>
                  <a:pt x="10578" y="401697"/>
                </a:cubicBezTo>
                <a:cubicBezTo>
                  <a:pt x="-41257" y="246201"/>
                  <a:pt x="114248" y="0"/>
                  <a:pt x="114248" y="0"/>
                </a:cubicBezTo>
              </a:path>
            </a:pathLst>
          </a:custGeom>
          <a:ln w="12700">
            <a:solidFill>
              <a:schemeClr val="accent2"/>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39" name="Straight Arrow Connector 138"/>
          <p:cNvCxnSpPr>
            <a:stCxn id="46" idx="0"/>
            <a:endCxn id="109" idx="2"/>
          </p:cNvCxnSpPr>
          <p:nvPr/>
        </p:nvCxnSpPr>
        <p:spPr>
          <a:xfrm flipH="1" flipV="1">
            <a:off x="7663277"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43" idx="0"/>
            <a:endCxn id="106" idx="2"/>
          </p:cNvCxnSpPr>
          <p:nvPr/>
        </p:nvCxnSpPr>
        <p:spPr>
          <a:xfrm flipH="1" flipV="1">
            <a:off x="7028319" y="3096805"/>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a:stCxn id="40" idx="0"/>
            <a:endCxn id="103" idx="2"/>
          </p:cNvCxnSpPr>
          <p:nvPr/>
        </p:nvCxnSpPr>
        <p:spPr>
          <a:xfrm flipH="1" flipV="1">
            <a:off x="6396705"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a:stCxn id="38" idx="0"/>
            <a:endCxn id="102" idx="2"/>
          </p:cNvCxnSpPr>
          <p:nvPr/>
        </p:nvCxnSpPr>
        <p:spPr>
          <a:xfrm flipH="1" flipV="1">
            <a:off x="5759806"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35" idx="0"/>
            <a:endCxn id="100" idx="2"/>
          </p:cNvCxnSpPr>
          <p:nvPr/>
        </p:nvCxnSpPr>
        <p:spPr>
          <a:xfrm flipH="1" flipV="1">
            <a:off x="5136828" y="3086232"/>
            <a:ext cx="248236" cy="1604077"/>
          </a:xfrm>
          <a:prstGeom prst="straightConnector1">
            <a:avLst/>
          </a:prstGeom>
          <a:ln w="19050" cmpd="sng">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31" idx="0"/>
            <a:endCxn id="98" idx="2"/>
          </p:cNvCxnSpPr>
          <p:nvPr/>
        </p:nvCxnSpPr>
        <p:spPr>
          <a:xfrm flipH="1" flipV="1">
            <a:off x="4505214" y="3086232"/>
            <a:ext cx="248236" cy="1604077"/>
          </a:xfrm>
          <a:prstGeom prst="straightConnector1">
            <a:avLst/>
          </a:prstGeom>
          <a:ln w="19050"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871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1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26"/>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9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1"/>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0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10"/>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2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2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3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3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3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3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4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4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100" grpId="0" animBg="1"/>
      <p:bldP spid="102" grpId="0" animBg="1"/>
      <p:bldP spid="103" grpId="0" animBg="1"/>
      <p:bldP spid="106" grpId="0" animBg="1"/>
      <p:bldP spid="109" grpId="0" animBg="1"/>
      <p:bldP spid="121" grpId="0"/>
      <p:bldP spid="122" grpId="0"/>
      <p:bldP spid="123" grpId="0"/>
      <p:bldP spid="124" grpId="0"/>
      <p:bldP spid="125" grpId="0"/>
      <p:bldP spid="126" grpId="0"/>
      <p:bldP spid="92" grpId="0" animBg="1"/>
      <p:bldP spid="92" grpId="1" animBg="1"/>
      <p:bldP spid="94" grpId="0" animBg="1"/>
      <p:bldP spid="94" grpId="1" animBg="1"/>
      <p:bldP spid="96" grpId="0" animBg="1"/>
      <p:bldP spid="96" grpId="1" animBg="1"/>
      <p:bldP spid="97" grpId="0" animBg="1"/>
      <p:bldP spid="97" grpId="1" animBg="1"/>
      <p:bldP spid="104" grpId="0" animBg="1"/>
      <p:bldP spid="104" grpId="1" animBg="1"/>
      <p:bldP spid="128" grpId="0" animBg="1"/>
      <p:bldP spid="128" grpId="1" animBg="1"/>
      <p:bldP spid="17" grpId="0" animBg="1"/>
      <p:bldP spid="134" grpId="0" animBg="1"/>
      <p:bldP spid="135" grpId="0" animBg="1"/>
      <p:bldP spid="136" grpId="0" animBg="1"/>
      <p:bldP spid="137" grpId="0" animBg="1"/>
      <p:bldP spid="13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6755-E875-704F-9097-FA1C07626D5D}"/>
              </a:ext>
            </a:extLst>
          </p:cNvPr>
          <p:cNvSpPr>
            <a:spLocks noGrp="1"/>
          </p:cNvSpPr>
          <p:nvPr>
            <p:ph type="title"/>
          </p:nvPr>
        </p:nvSpPr>
        <p:spPr/>
        <p:txBody>
          <a:bodyPr/>
          <a:lstStyle/>
          <a:p>
            <a:r>
              <a:rPr lang="en-US" dirty="0"/>
              <a:t>Google Neural Machine Translation (GNMT)</a:t>
            </a:r>
          </a:p>
        </p:txBody>
      </p:sp>
      <p:pic>
        <p:nvPicPr>
          <p:cNvPr id="6" name="Content Placeholder 5">
            <a:extLst>
              <a:ext uri="{FF2B5EF4-FFF2-40B4-BE49-F238E27FC236}">
                <a16:creationId xmlns:a16="http://schemas.microsoft.com/office/drawing/2014/main" id="{11CAD155-5F38-4044-8A54-06F5BCECA9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7064" y="914400"/>
            <a:ext cx="10337871" cy="5257800"/>
          </a:xfrm>
        </p:spPr>
      </p:pic>
      <p:sp>
        <p:nvSpPr>
          <p:cNvPr id="4" name="Rectangle 3">
            <a:extLst>
              <a:ext uri="{FF2B5EF4-FFF2-40B4-BE49-F238E27FC236}">
                <a16:creationId xmlns:a16="http://schemas.microsoft.com/office/drawing/2014/main" id="{05022439-9C02-3446-8CA5-225C240EE3BB}"/>
              </a:ext>
            </a:extLst>
          </p:cNvPr>
          <p:cNvSpPr/>
          <p:nvPr/>
        </p:nvSpPr>
        <p:spPr>
          <a:xfrm>
            <a:off x="1600200" y="6172201"/>
            <a:ext cx="8991600" cy="584775"/>
          </a:xfrm>
          <a:prstGeom prst="rect">
            <a:avLst/>
          </a:prstGeom>
        </p:spPr>
        <p:txBody>
          <a:bodyPr wrap="square">
            <a:spAutoFit/>
          </a:bodyPr>
          <a:lstStyle/>
          <a:p>
            <a:pPr algn="ctr"/>
            <a:r>
              <a:rPr lang="en-US" sz="1600" b="0" dirty="0"/>
              <a:t>Y. Wu et al., </a:t>
            </a:r>
            <a:r>
              <a:rPr lang="en-US" sz="1600" b="0" dirty="0">
                <a:hlinkClick r:id="rId4"/>
              </a:rPr>
              <a:t>Google's Neural Machine Translation System: Bridging the Gap between Human and Machine Translation</a:t>
            </a:r>
            <a:r>
              <a:rPr lang="en-US" sz="1600" b="0" dirty="0"/>
              <a:t>, </a:t>
            </a:r>
            <a:r>
              <a:rPr lang="en-US" sz="1600" b="0" dirty="0" err="1"/>
              <a:t>arXiv</a:t>
            </a:r>
            <a:r>
              <a:rPr lang="en-US" sz="1600" b="0" dirty="0"/>
              <a:t> 2016</a:t>
            </a:r>
          </a:p>
        </p:txBody>
      </p:sp>
    </p:spTree>
    <p:extLst>
      <p:ext uri="{BB962C8B-B14F-4D97-AF65-F5344CB8AC3E}">
        <p14:creationId xmlns:p14="http://schemas.microsoft.com/office/powerpoint/2010/main" val="40523627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Successful Applications of LSTMs</a:t>
            </a:r>
          </a:p>
        </p:txBody>
      </p:sp>
      <p:sp>
        <p:nvSpPr>
          <p:cNvPr id="3" name="Content Placeholder 2"/>
          <p:cNvSpPr>
            <a:spLocks noGrp="1"/>
          </p:cNvSpPr>
          <p:nvPr>
            <p:ph idx="1"/>
          </p:nvPr>
        </p:nvSpPr>
        <p:spPr>
          <a:xfrm>
            <a:off x="2052221" y="1371600"/>
            <a:ext cx="8243246" cy="4687888"/>
          </a:xfrm>
        </p:spPr>
        <p:txBody>
          <a:bodyPr>
            <a:normAutofit lnSpcReduction="10000"/>
          </a:bodyPr>
          <a:lstStyle/>
          <a:p>
            <a:r>
              <a:rPr lang="en-US" sz="2800" dirty="0"/>
              <a:t>Speech recognition: Language and acoustic modeling</a:t>
            </a:r>
          </a:p>
          <a:p>
            <a:r>
              <a:rPr lang="en-US" sz="2800" dirty="0"/>
              <a:t>Sequence labeling</a:t>
            </a:r>
          </a:p>
          <a:p>
            <a:pPr lvl="1"/>
            <a:r>
              <a:rPr lang="en-US" sz="2400" dirty="0"/>
              <a:t>POS Tagging </a:t>
            </a:r>
            <a:r>
              <a:rPr lang="en-US" sz="1600" dirty="0">
                <a:hlinkClick r:id="rId2"/>
              </a:rPr>
              <a:t>https://www.aclweb.org/aclwiki/index.php?title=POS_Tagging_(State_of_the_art)</a:t>
            </a:r>
            <a:endParaRPr lang="en-US" sz="2400" dirty="0"/>
          </a:p>
          <a:p>
            <a:pPr lvl="1"/>
            <a:r>
              <a:rPr lang="en-US" sz="2400" dirty="0"/>
              <a:t>NER</a:t>
            </a:r>
          </a:p>
          <a:p>
            <a:pPr lvl="1"/>
            <a:r>
              <a:rPr lang="en-US" sz="2400" dirty="0"/>
              <a:t>Phrase Chunking </a:t>
            </a:r>
          </a:p>
          <a:p>
            <a:r>
              <a:rPr lang="en-US" sz="2800" dirty="0"/>
              <a:t>Neural syntactic and semantic parsing</a:t>
            </a:r>
          </a:p>
          <a:p>
            <a:r>
              <a:rPr lang="en-US" sz="2800" dirty="0"/>
              <a:t>Image captioning: CNN output vector to sequence</a:t>
            </a:r>
            <a:endParaRPr lang="en-US" sz="2400" dirty="0"/>
          </a:p>
          <a:p>
            <a:r>
              <a:rPr lang="en-US" sz="2800" dirty="0"/>
              <a:t>Sequence to Sequence</a:t>
            </a:r>
          </a:p>
          <a:p>
            <a:pPr lvl="1"/>
            <a:r>
              <a:rPr lang="en-US" sz="2400" dirty="0"/>
              <a:t>Machine Translation </a:t>
            </a:r>
            <a:r>
              <a:rPr lang="en-US" sz="2000" dirty="0">
                <a:solidFill>
                  <a:srgbClr val="006600"/>
                </a:solidFill>
              </a:rPr>
              <a:t>(</a:t>
            </a:r>
            <a:r>
              <a:rPr lang="en-US" sz="2000" dirty="0" err="1">
                <a:solidFill>
                  <a:srgbClr val="006600"/>
                </a:solidFill>
              </a:rPr>
              <a:t>Sustkever</a:t>
            </a:r>
            <a:r>
              <a:rPr lang="en-US" sz="2000" dirty="0">
                <a:solidFill>
                  <a:srgbClr val="006600"/>
                </a:solidFill>
              </a:rPr>
              <a:t>, </a:t>
            </a:r>
            <a:r>
              <a:rPr lang="en-US" sz="2000" dirty="0" err="1">
                <a:solidFill>
                  <a:srgbClr val="006600"/>
                </a:solidFill>
              </a:rPr>
              <a:t>Vinyals</a:t>
            </a:r>
            <a:r>
              <a:rPr lang="en-US" sz="2000" dirty="0">
                <a:solidFill>
                  <a:srgbClr val="006600"/>
                </a:solidFill>
              </a:rPr>
              <a:t>, &amp; Le, 2014)</a:t>
            </a:r>
          </a:p>
          <a:p>
            <a:pPr lvl="1"/>
            <a:r>
              <a:rPr lang="en-US" sz="2400" dirty="0"/>
              <a:t>Video Captioning (input sequence </a:t>
            </a:r>
            <a:r>
              <a:rPr lang="en-US" sz="2400"/>
              <a:t>of CNN </a:t>
            </a:r>
            <a:r>
              <a:rPr lang="en-US" sz="2400" dirty="0"/>
              <a:t>frame outputs)</a:t>
            </a:r>
            <a:endParaRPr lang="en-US" sz="2400" dirty="0">
              <a:solidFill>
                <a:srgbClr val="006600"/>
              </a:solidFill>
            </a:endParaRP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142</a:t>
            </a:fld>
            <a:endParaRPr lang="en-US">
              <a:latin typeface="+mn-lt"/>
            </a:endParaRPr>
          </a:p>
        </p:txBody>
      </p:sp>
    </p:spTree>
    <p:extLst>
      <p:ext uri="{BB962C8B-B14F-4D97-AF65-F5344CB8AC3E}">
        <p14:creationId xmlns:p14="http://schemas.microsoft.com/office/powerpoint/2010/main" val="283163411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8333106" y="4645378"/>
            <a:ext cx="449248" cy="315242"/>
            <a:chOff x="3547904" y="4645378"/>
            <a:chExt cx="449248" cy="315242"/>
          </a:xfrm>
        </p:grpSpPr>
        <p:cxnSp>
          <p:nvCxnSpPr>
            <p:cNvPr id="41" name="Straight Arrow Connector 40"/>
            <p:cNvCxnSpPr>
              <a:cxnSpLocks/>
            </p:cNvCxnSpPr>
            <p:nvPr/>
          </p:nvCxnSpPr>
          <p:spPr bwMode="auto">
            <a:xfrm>
              <a:off x="3717117" y="4778290"/>
              <a:ext cx="280035"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42" name="Straight Connector 41"/>
            <p:cNvCxnSpPr/>
            <p:nvPr/>
          </p:nvCxnSpPr>
          <p:spPr bwMode="auto">
            <a:xfrm>
              <a:off x="3547904" y="4645378"/>
              <a:ext cx="161509" cy="12118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3" name="Straight Connector 42"/>
            <p:cNvCxnSpPr/>
            <p:nvPr/>
          </p:nvCxnSpPr>
          <p:spPr bwMode="auto">
            <a:xfrm flipV="1">
              <a:off x="3563144" y="4766567"/>
              <a:ext cx="153973" cy="194053"/>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36" name="Group 35"/>
          <p:cNvGrpSpPr/>
          <p:nvPr/>
        </p:nvGrpSpPr>
        <p:grpSpPr>
          <a:xfrm>
            <a:off x="6744854" y="4635672"/>
            <a:ext cx="449248" cy="315242"/>
            <a:chOff x="3547904" y="4645378"/>
            <a:chExt cx="449248" cy="315242"/>
          </a:xfrm>
        </p:grpSpPr>
        <p:cxnSp>
          <p:nvCxnSpPr>
            <p:cNvPr id="37" name="Straight Arrow Connector 36"/>
            <p:cNvCxnSpPr>
              <a:cxnSpLocks/>
            </p:cNvCxnSpPr>
            <p:nvPr/>
          </p:nvCxnSpPr>
          <p:spPr bwMode="auto">
            <a:xfrm>
              <a:off x="3717117" y="4778290"/>
              <a:ext cx="280035"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8" name="Straight Connector 37"/>
            <p:cNvCxnSpPr/>
            <p:nvPr/>
          </p:nvCxnSpPr>
          <p:spPr bwMode="auto">
            <a:xfrm>
              <a:off x="3547904" y="4645378"/>
              <a:ext cx="161509" cy="12118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V="1">
              <a:off x="3563144" y="4766567"/>
              <a:ext cx="153973" cy="194053"/>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
        <p:nvSpPr>
          <p:cNvPr id="2" name="Title 1"/>
          <p:cNvSpPr>
            <a:spLocks noGrp="1"/>
          </p:cNvSpPr>
          <p:nvPr>
            <p:ph type="title"/>
          </p:nvPr>
        </p:nvSpPr>
        <p:spPr/>
        <p:txBody>
          <a:bodyPr/>
          <a:lstStyle/>
          <a:p>
            <a:r>
              <a:rPr lang="en-US" dirty="0"/>
              <a:t>Bi-directional LSTM (Bi-LSTM)</a:t>
            </a:r>
          </a:p>
        </p:txBody>
      </p:sp>
      <p:sp>
        <p:nvSpPr>
          <p:cNvPr id="3" name="Content Placeholder 2"/>
          <p:cNvSpPr>
            <a:spLocks noGrp="1"/>
          </p:cNvSpPr>
          <p:nvPr>
            <p:ph idx="1"/>
          </p:nvPr>
        </p:nvSpPr>
        <p:spPr>
          <a:xfrm>
            <a:off x="2200922" y="1371601"/>
            <a:ext cx="7772400" cy="1535837"/>
          </a:xfrm>
        </p:spPr>
        <p:txBody>
          <a:bodyPr/>
          <a:lstStyle/>
          <a:p>
            <a:r>
              <a:rPr lang="en-US" sz="2800" dirty="0"/>
              <a:t>Separate LSTMs process sequence forward and backward and hidden layers at each time step are concatenated to form the cell output.</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143</a:t>
            </a:fld>
            <a:endParaRPr lang="en-US">
              <a:latin typeface="+mn-lt"/>
            </a:endParaRPr>
          </a:p>
        </p:txBody>
      </p:sp>
      <p:pic>
        <p:nvPicPr>
          <p:cNvPr id="5" name="Content Placeholder 4" descr="A LSTM neural network."/>
          <p:cNvPicPr>
            <a:picLocks noChangeAspect="1"/>
          </p:cNvPicPr>
          <p:nvPr/>
        </p:nvPicPr>
        <p:blipFill>
          <a:blip r:embed="rId2" cstate="print"/>
          <a:stretch>
            <a:fillRect/>
          </a:stretch>
        </p:blipFill>
        <p:spPr bwMode="auto">
          <a:xfrm>
            <a:off x="3661300" y="4857917"/>
            <a:ext cx="4869401" cy="1829568"/>
          </a:xfrm>
          <a:prstGeom prst="rect">
            <a:avLst/>
          </a:prstGeom>
          <a:noFill/>
          <a:ln w="9525">
            <a:noFill/>
            <a:miter lim="800000"/>
            <a:headEnd/>
            <a:tailEnd/>
          </a:ln>
          <a:effectLst/>
        </p:spPr>
      </p:pic>
      <p:pic>
        <p:nvPicPr>
          <p:cNvPr id="6" name="Content Placeholder 4" descr="A LSTM neural network."/>
          <p:cNvPicPr>
            <a:picLocks noChangeAspect="1"/>
          </p:cNvPicPr>
          <p:nvPr/>
        </p:nvPicPr>
        <p:blipFill>
          <a:blip r:embed="rId3" cstate="print"/>
          <a:stretch>
            <a:fillRect/>
          </a:stretch>
        </p:blipFill>
        <p:spPr bwMode="auto">
          <a:xfrm rot="10800000">
            <a:off x="4651474" y="2920369"/>
            <a:ext cx="4944862" cy="1857921"/>
          </a:xfrm>
          <a:prstGeom prst="rect">
            <a:avLst/>
          </a:prstGeom>
          <a:noFill/>
          <a:ln w="9525">
            <a:noFill/>
            <a:miter lim="800000"/>
            <a:headEnd/>
            <a:tailEnd/>
          </a:ln>
          <a:effectLst/>
        </p:spPr>
      </p:pic>
      <p:sp>
        <p:nvSpPr>
          <p:cNvPr id="8" name="Oval 7"/>
          <p:cNvSpPr/>
          <p:nvPr/>
        </p:nvSpPr>
        <p:spPr bwMode="auto">
          <a:xfrm>
            <a:off x="9360764" y="2930880"/>
            <a:ext cx="220277" cy="565697"/>
          </a:xfrm>
          <a:prstGeom prst="ellipse">
            <a:avLst/>
          </a:prstGeom>
          <a:solidFill>
            <a:srgbClr val="99CC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9" name="TextBox 8"/>
          <p:cNvSpPr txBox="1"/>
          <p:nvPr/>
        </p:nvSpPr>
        <p:spPr>
          <a:xfrm>
            <a:off x="9222421" y="2860600"/>
            <a:ext cx="528221" cy="276999"/>
          </a:xfrm>
          <a:prstGeom prst="rect">
            <a:avLst/>
          </a:prstGeom>
          <a:noFill/>
        </p:spPr>
        <p:txBody>
          <a:bodyPr wrap="square" rtlCol="0">
            <a:spAutoFit/>
          </a:bodyPr>
          <a:lstStyle/>
          <a:p>
            <a:r>
              <a:rPr lang="en-US" sz="1200" dirty="0"/>
              <a:t>x</a:t>
            </a:r>
            <a:r>
              <a:rPr lang="en-US" sz="1200" baseline="-25000" dirty="0"/>
              <a:t>t+1</a:t>
            </a:r>
            <a:endParaRPr lang="en-US" sz="1200" dirty="0"/>
          </a:p>
        </p:txBody>
      </p:sp>
      <p:grpSp>
        <p:nvGrpSpPr>
          <p:cNvPr id="12" name="Group 11"/>
          <p:cNvGrpSpPr/>
          <p:nvPr/>
        </p:nvGrpSpPr>
        <p:grpSpPr>
          <a:xfrm>
            <a:off x="7569082" y="2861644"/>
            <a:ext cx="528221" cy="635977"/>
            <a:chOff x="8310979" y="2827382"/>
            <a:chExt cx="528221" cy="635977"/>
          </a:xfrm>
        </p:grpSpPr>
        <p:sp>
          <p:nvSpPr>
            <p:cNvPr id="13" name="Oval 12"/>
            <p:cNvSpPr/>
            <p:nvPr/>
          </p:nvSpPr>
          <p:spPr bwMode="auto">
            <a:xfrm>
              <a:off x="8449322" y="2897662"/>
              <a:ext cx="220277" cy="565697"/>
            </a:xfrm>
            <a:prstGeom prst="ellipse">
              <a:avLst/>
            </a:prstGeom>
            <a:solidFill>
              <a:srgbClr val="99CC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4" name="TextBox 13"/>
            <p:cNvSpPr txBox="1"/>
            <p:nvPr/>
          </p:nvSpPr>
          <p:spPr>
            <a:xfrm>
              <a:off x="8310979" y="2827382"/>
              <a:ext cx="528221" cy="276999"/>
            </a:xfrm>
            <a:prstGeom prst="rect">
              <a:avLst/>
            </a:prstGeom>
            <a:noFill/>
          </p:spPr>
          <p:txBody>
            <a:bodyPr wrap="square" rtlCol="0">
              <a:spAutoFit/>
            </a:bodyPr>
            <a:lstStyle/>
            <a:p>
              <a:r>
                <a:rPr lang="en-US" sz="1200" dirty="0" err="1"/>
                <a:t>x</a:t>
              </a:r>
              <a:r>
                <a:rPr lang="en-US" sz="1200" baseline="-25000" dirty="0" err="1"/>
                <a:t>t</a:t>
              </a:r>
              <a:endParaRPr lang="en-US" sz="1200" dirty="0"/>
            </a:p>
          </p:txBody>
        </p:sp>
      </p:grpSp>
      <p:sp>
        <p:nvSpPr>
          <p:cNvPr id="16" name="Oval 15"/>
          <p:cNvSpPr/>
          <p:nvPr/>
        </p:nvSpPr>
        <p:spPr bwMode="auto">
          <a:xfrm>
            <a:off x="6086068" y="2928919"/>
            <a:ext cx="220277" cy="565697"/>
          </a:xfrm>
          <a:prstGeom prst="ellipse">
            <a:avLst/>
          </a:prstGeom>
          <a:solidFill>
            <a:srgbClr val="99CCFF"/>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18" name="TextBox 17"/>
          <p:cNvSpPr txBox="1"/>
          <p:nvPr/>
        </p:nvSpPr>
        <p:spPr>
          <a:xfrm>
            <a:off x="5937514" y="2857571"/>
            <a:ext cx="528221" cy="276999"/>
          </a:xfrm>
          <a:prstGeom prst="rect">
            <a:avLst/>
          </a:prstGeom>
          <a:noFill/>
        </p:spPr>
        <p:txBody>
          <a:bodyPr wrap="square" rtlCol="0">
            <a:spAutoFit/>
          </a:bodyPr>
          <a:lstStyle/>
          <a:p>
            <a:r>
              <a:rPr lang="en-US" sz="1200" dirty="0"/>
              <a:t>x</a:t>
            </a:r>
            <a:r>
              <a:rPr lang="en-US" sz="1200" baseline="-25000" dirty="0"/>
              <a:t>t-1</a:t>
            </a:r>
            <a:endParaRPr lang="en-US" sz="1200" dirty="0"/>
          </a:p>
        </p:txBody>
      </p:sp>
      <p:sp>
        <p:nvSpPr>
          <p:cNvPr id="19" name="Oval 18"/>
          <p:cNvSpPr/>
          <p:nvPr/>
        </p:nvSpPr>
        <p:spPr bwMode="auto">
          <a:xfrm>
            <a:off x="4851628" y="4532929"/>
            <a:ext cx="220277" cy="565697"/>
          </a:xfrm>
          <a:prstGeom prst="ellipse">
            <a:avLst/>
          </a:prstGeom>
          <a:solidFill>
            <a:srgbClr val="FF99CC"/>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21" name="Oval 20"/>
          <p:cNvSpPr/>
          <p:nvPr/>
        </p:nvSpPr>
        <p:spPr bwMode="auto">
          <a:xfrm>
            <a:off x="6512788" y="4541669"/>
            <a:ext cx="220277" cy="565697"/>
          </a:xfrm>
          <a:prstGeom prst="ellipse">
            <a:avLst/>
          </a:prstGeom>
          <a:solidFill>
            <a:srgbClr val="FF99CC"/>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22" name="Oval 21"/>
          <p:cNvSpPr/>
          <p:nvPr/>
        </p:nvSpPr>
        <p:spPr bwMode="auto">
          <a:xfrm>
            <a:off x="8137753" y="4541668"/>
            <a:ext cx="220277" cy="565697"/>
          </a:xfrm>
          <a:prstGeom prst="ellipse">
            <a:avLst/>
          </a:prstGeom>
          <a:solidFill>
            <a:srgbClr val="FF99CC"/>
          </a:solidFill>
          <a:ln w="12700" cap="flat" cmpd="sng" algn="ctr">
            <a:solidFill>
              <a:schemeClr val="tx1"/>
            </a:solidFill>
            <a:prstDash val="solid"/>
            <a:round/>
            <a:headEnd type="none" w="med" len="med"/>
            <a:tailEnd type="none" w="med" len="med"/>
          </a:ln>
          <a:effectLst/>
        </p:spPr>
        <p:txBody>
          <a:bodyPr vert="horz" wrap="square" lIns="90000" tIns="46800" rIns="90000" bIns="46800" numCol="1" rtlCol="0" anchor="t" anchorCtr="0" compatLnSpc="1">
            <a:prstTxWarp prst="textNoShape">
              <a:avLst/>
            </a:prstTxWarp>
            <a:spAutoFit/>
          </a:bodyPr>
          <a:lstStyle/>
          <a:p>
            <a:pPr algn="ctr" fontAlgn="base">
              <a:spcBef>
                <a:spcPct val="0"/>
              </a:spcBef>
              <a:spcAft>
                <a:spcPct val="0"/>
              </a:spcAft>
            </a:pPr>
            <a:endParaRPr lang="en-US" sz="2000">
              <a:latin typeface="Times New Roman" pitchFamily="18" charset="0"/>
            </a:endParaRPr>
          </a:p>
        </p:txBody>
      </p:sp>
      <p:sp>
        <p:nvSpPr>
          <p:cNvPr id="23" name="TextBox 22"/>
          <p:cNvSpPr txBox="1"/>
          <p:nvPr/>
        </p:nvSpPr>
        <p:spPr>
          <a:xfrm>
            <a:off x="4697655" y="4480831"/>
            <a:ext cx="528221" cy="276999"/>
          </a:xfrm>
          <a:prstGeom prst="rect">
            <a:avLst/>
          </a:prstGeom>
          <a:noFill/>
        </p:spPr>
        <p:txBody>
          <a:bodyPr wrap="square" rtlCol="0">
            <a:spAutoFit/>
          </a:bodyPr>
          <a:lstStyle/>
          <a:p>
            <a:r>
              <a:rPr lang="en-US" sz="1200" dirty="0"/>
              <a:t>h</a:t>
            </a:r>
            <a:r>
              <a:rPr lang="en-US" sz="1200" baseline="-25000" dirty="0"/>
              <a:t>t-1</a:t>
            </a:r>
            <a:endParaRPr lang="en-US" sz="1200" dirty="0"/>
          </a:p>
        </p:txBody>
      </p:sp>
      <p:sp>
        <p:nvSpPr>
          <p:cNvPr id="24" name="TextBox 23"/>
          <p:cNvSpPr txBox="1"/>
          <p:nvPr/>
        </p:nvSpPr>
        <p:spPr>
          <a:xfrm>
            <a:off x="7989495" y="4489569"/>
            <a:ext cx="528221" cy="276999"/>
          </a:xfrm>
          <a:prstGeom prst="rect">
            <a:avLst/>
          </a:prstGeom>
          <a:noFill/>
        </p:spPr>
        <p:txBody>
          <a:bodyPr wrap="square" rtlCol="0">
            <a:spAutoFit/>
          </a:bodyPr>
          <a:lstStyle/>
          <a:p>
            <a:r>
              <a:rPr lang="en-US" sz="1200" dirty="0"/>
              <a:t>h</a:t>
            </a:r>
            <a:r>
              <a:rPr lang="en-US" sz="1200" baseline="-25000" dirty="0"/>
              <a:t>t+1</a:t>
            </a:r>
            <a:endParaRPr lang="en-US" sz="1200" dirty="0"/>
          </a:p>
        </p:txBody>
      </p:sp>
      <p:sp>
        <p:nvSpPr>
          <p:cNvPr id="20" name="TextBox 19"/>
          <p:cNvSpPr txBox="1"/>
          <p:nvPr/>
        </p:nvSpPr>
        <p:spPr>
          <a:xfrm>
            <a:off x="6343575" y="4489570"/>
            <a:ext cx="528221" cy="276999"/>
          </a:xfrm>
          <a:prstGeom prst="rect">
            <a:avLst/>
          </a:prstGeom>
          <a:noFill/>
        </p:spPr>
        <p:txBody>
          <a:bodyPr wrap="square" rtlCol="0">
            <a:spAutoFit/>
          </a:bodyPr>
          <a:lstStyle/>
          <a:p>
            <a:r>
              <a:rPr lang="en-US" sz="1200" dirty="0" err="1"/>
              <a:t>h</a:t>
            </a:r>
            <a:r>
              <a:rPr lang="en-US" sz="1200" baseline="-25000" dirty="0" err="1"/>
              <a:t>t</a:t>
            </a:r>
            <a:endParaRPr lang="en-US" sz="1200" dirty="0"/>
          </a:p>
        </p:txBody>
      </p:sp>
      <p:grpSp>
        <p:nvGrpSpPr>
          <p:cNvPr id="35" name="Group 34"/>
          <p:cNvGrpSpPr/>
          <p:nvPr/>
        </p:nvGrpSpPr>
        <p:grpSpPr>
          <a:xfrm>
            <a:off x="5071904" y="4645378"/>
            <a:ext cx="449248" cy="315242"/>
            <a:chOff x="3547904" y="4645378"/>
            <a:chExt cx="449248" cy="315242"/>
          </a:xfrm>
        </p:grpSpPr>
        <p:cxnSp>
          <p:nvCxnSpPr>
            <p:cNvPr id="27" name="Straight Arrow Connector 26"/>
            <p:cNvCxnSpPr>
              <a:cxnSpLocks/>
            </p:cNvCxnSpPr>
            <p:nvPr/>
          </p:nvCxnSpPr>
          <p:spPr bwMode="auto">
            <a:xfrm>
              <a:off x="3717117" y="4778290"/>
              <a:ext cx="280035"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32" name="Straight Connector 31"/>
            <p:cNvCxnSpPr/>
            <p:nvPr/>
          </p:nvCxnSpPr>
          <p:spPr bwMode="auto">
            <a:xfrm>
              <a:off x="3547904" y="4645378"/>
              <a:ext cx="161509" cy="12118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Straight Connector 33"/>
            <p:cNvCxnSpPr/>
            <p:nvPr/>
          </p:nvCxnSpPr>
          <p:spPr bwMode="auto">
            <a:xfrm flipV="1">
              <a:off x="3563144" y="4766567"/>
              <a:ext cx="153973" cy="194053"/>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7663260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Gated Recurrent Unit</a:t>
            </a:r>
            <a:br>
              <a:rPr lang="en-US" dirty="0"/>
            </a:br>
            <a:r>
              <a:rPr lang="en-US" dirty="0"/>
              <a:t>(GRU)</a:t>
            </a:r>
          </a:p>
        </p:txBody>
      </p:sp>
      <p:sp>
        <p:nvSpPr>
          <p:cNvPr id="3" name="Content Placeholder 2"/>
          <p:cNvSpPr>
            <a:spLocks noGrp="1"/>
          </p:cNvSpPr>
          <p:nvPr>
            <p:ph idx="1"/>
          </p:nvPr>
        </p:nvSpPr>
        <p:spPr>
          <a:xfrm>
            <a:off x="2209800" y="1371600"/>
            <a:ext cx="7772400" cy="2667000"/>
          </a:xfrm>
        </p:spPr>
        <p:txBody>
          <a:bodyPr/>
          <a:lstStyle/>
          <a:p>
            <a:r>
              <a:rPr lang="en-US" dirty="0"/>
              <a:t>Alternative RNN to LSTM that uses fewer gates </a:t>
            </a:r>
            <a:r>
              <a:rPr lang="en-US" sz="2400" dirty="0">
                <a:solidFill>
                  <a:srgbClr val="006600"/>
                </a:solidFill>
              </a:rPr>
              <a:t>(</a:t>
            </a:r>
            <a:r>
              <a:rPr lang="en-US" sz="2400" dirty="0">
                <a:solidFill>
                  <a:srgbClr val="006600"/>
                </a:solidFill>
                <a:hlinkClick r:id="rId2"/>
              </a:rPr>
              <a:t>Cho, et al., 2014)</a:t>
            </a:r>
            <a:endParaRPr lang="en-US" dirty="0">
              <a:solidFill>
                <a:srgbClr val="006600"/>
              </a:solidFill>
            </a:endParaRPr>
          </a:p>
          <a:p>
            <a:pPr lvl="1"/>
            <a:r>
              <a:rPr lang="en-US" dirty="0"/>
              <a:t>Combines forget and input gates into “update” gate.</a:t>
            </a:r>
          </a:p>
          <a:p>
            <a:pPr lvl="1"/>
            <a:r>
              <a:rPr lang="en-US" dirty="0"/>
              <a:t>Eliminates cell state vector</a:t>
            </a:r>
          </a:p>
          <a:p>
            <a:pPr>
              <a:buNone/>
            </a:pPr>
            <a:endParaRPr lang="en-US" dirty="0"/>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144</a:t>
            </a:fld>
            <a:endParaRPr lang="en-US">
              <a:latin typeface="+mn-lt"/>
            </a:endParaRPr>
          </a:p>
        </p:txBody>
      </p:sp>
      <p:pic>
        <p:nvPicPr>
          <p:cNvPr id="1026" name="Picture 2" descr="A gated recurrent unit neural network."/>
          <p:cNvPicPr>
            <a:picLocks noChangeAspect="1" noChangeArrowheads="1"/>
          </p:cNvPicPr>
          <p:nvPr/>
        </p:nvPicPr>
        <p:blipFill>
          <a:blip r:embed="rId3" cstate="print"/>
          <a:srcRect/>
          <a:stretch>
            <a:fillRect/>
          </a:stretch>
        </p:blipFill>
        <p:spPr bwMode="auto">
          <a:xfrm>
            <a:off x="2146521" y="3940808"/>
            <a:ext cx="8335213" cy="2574513"/>
          </a:xfrm>
          <a:prstGeom prst="rect">
            <a:avLst/>
          </a:prstGeom>
          <a:noFill/>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GRU vs. LSTM</a:t>
            </a:r>
          </a:p>
        </p:txBody>
      </p:sp>
      <p:sp>
        <p:nvSpPr>
          <p:cNvPr id="3" name="Content Placeholder 2"/>
          <p:cNvSpPr>
            <a:spLocks noGrp="1"/>
          </p:cNvSpPr>
          <p:nvPr>
            <p:ph idx="1"/>
          </p:nvPr>
        </p:nvSpPr>
        <p:spPr>
          <a:xfrm>
            <a:off x="2209800" y="1371601"/>
            <a:ext cx="7772400" cy="3488267"/>
          </a:xfrm>
        </p:spPr>
        <p:txBody>
          <a:bodyPr/>
          <a:lstStyle/>
          <a:p>
            <a:r>
              <a:rPr lang="en-US" dirty="0"/>
              <a:t>GRU has significantly fewer parameters and trains faster.</a:t>
            </a:r>
          </a:p>
          <a:p>
            <a:r>
              <a:rPr lang="en-US" dirty="0"/>
              <a:t>Experimental results comparing the two are still inconclusive, many problems they perform the same, but each has problems on which they work better.</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145</a:t>
            </a:fld>
            <a:endParaRPr lang="en-US">
              <a:latin typeface="+mn-lt"/>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838200" y="1163637"/>
            <a:ext cx="10515600" cy="4530725"/>
          </a:xfrm>
        </p:spPr>
        <p:txBody>
          <a:bodyPr>
            <a:normAutofit fontScale="92500" lnSpcReduction="10000"/>
          </a:bodyPr>
          <a:lstStyle/>
          <a:p>
            <a:pPr marL="457200" lvl="1" indent="0">
              <a:buNone/>
            </a:pPr>
            <a:endParaRPr lang="en-US" dirty="0"/>
          </a:p>
          <a:p>
            <a:r>
              <a:rPr lang="en-US" dirty="0"/>
              <a:t>LSTM and GRU are RNNs that retain past information and update with a gated design. </a:t>
            </a:r>
          </a:p>
          <a:p>
            <a:pPr lvl="1"/>
            <a:r>
              <a:rPr lang="en-US" dirty="0"/>
              <a:t>The “additive” structure avoids vanishing gradient problem.</a:t>
            </a:r>
          </a:p>
          <a:p>
            <a:r>
              <a:rPr lang="en-US" dirty="0"/>
              <a:t>RNNs allow flexible architecture designs to adapt to different sequence learning requirements.</a:t>
            </a:r>
          </a:p>
          <a:p>
            <a:r>
              <a:rPr lang="en-US" dirty="0"/>
              <a:t>RNNs have broad real-life applications.</a:t>
            </a:r>
          </a:p>
          <a:p>
            <a:pPr lvl="1"/>
            <a:r>
              <a:rPr lang="en-US" dirty="0"/>
              <a:t>Text processing, machine translation, signal extraction/recognition, image captioning</a:t>
            </a:r>
          </a:p>
          <a:p>
            <a:pPr lvl="1"/>
            <a:r>
              <a:rPr lang="en-US" dirty="0"/>
              <a:t>Mobile health analytics, activity of daily living, senior care</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146</a:t>
            </a:fld>
            <a:endParaRPr lang="en-US"/>
          </a:p>
        </p:txBody>
      </p:sp>
    </p:spTree>
    <p:extLst>
      <p:ext uri="{BB962C8B-B14F-4D97-AF65-F5344CB8AC3E}">
        <p14:creationId xmlns:p14="http://schemas.microsoft.com/office/powerpoint/2010/main" val="28553506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Attention</a:t>
            </a:r>
          </a:p>
        </p:txBody>
      </p:sp>
      <p:sp>
        <p:nvSpPr>
          <p:cNvPr id="3" name="Content Placeholder 2"/>
          <p:cNvSpPr>
            <a:spLocks noGrp="1"/>
          </p:cNvSpPr>
          <p:nvPr>
            <p:ph idx="1"/>
          </p:nvPr>
        </p:nvSpPr>
        <p:spPr>
          <a:xfrm>
            <a:off x="335360" y="1371600"/>
            <a:ext cx="11617291" cy="4687888"/>
          </a:xfrm>
        </p:spPr>
        <p:txBody>
          <a:bodyPr>
            <a:normAutofit/>
          </a:bodyPr>
          <a:lstStyle/>
          <a:p>
            <a:r>
              <a:rPr lang="en-US" sz="2800" dirty="0"/>
              <a:t>For many applications, it helps to add “attention” to RNNs.</a:t>
            </a:r>
          </a:p>
          <a:p>
            <a:r>
              <a:rPr lang="en-US" sz="2800" dirty="0"/>
              <a:t>Allows network to learn to attend to different parts of the input at different time steps, shifting its attention to focus on different aspects during its processing.</a:t>
            </a:r>
          </a:p>
          <a:p>
            <a:r>
              <a:rPr lang="en-US" sz="2800" dirty="0"/>
              <a:t>Used in image captioning to focus on different parts of an image when generating different parts of the output sentence.</a:t>
            </a:r>
          </a:p>
          <a:p>
            <a:r>
              <a:rPr lang="en-US" sz="2800" dirty="0"/>
              <a:t>In MT, allows focusing attention on different parts of the source sentence when generating different parts of the translation.</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147</a:t>
            </a:fld>
            <a:endParaRPr lang="en-US">
              <a:latin typeface="+mn-lt"/>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3EF8-C63F-4E19-B9AB-10D076A9D7C8}"/>
              </a:ext>
            </a:extLst>
          </p:cNvPr>
          <p:cNvSpPr>
            <a:spLocks noGrp="1"/>
          </p:cNvSpPr>
          <p:nvPr>
            <p:ph type="title"/>
          </p:nvPr>
        </p:nvSpPr>
        <p:spPr/>
        <p:txBody>
          <a:bodyPr/>
          <a:lstStyle/>
          <a:p>
            <a:r>
              <a:rPr lang="en-US" dirty="0"/>
              <a:t>Important References</a:t>
            </a:r>
          </a:p>
        </p:txBody>
      </p:sp>
      <p:sp>
        <p:nvSpPr>
          <p:cNvPr id="3" name="Content Placeholder 2">
            <a:extLst>
              <a:ext uri="{FF2B5EF4-FFF2-40B4-BE49-F238E27FC236}">
                <a16:creationId xmlns:a16="http://schemas.microsoft.com/office/drawing/2014/main" id="{1E47C3F6-B580-469B-8C2B-22D49F1503D3}"/>
              </a:ext>
            </a:extLst>
          </p:cNvPr>
          <p:cNvSpPr>
            <a:spLocks noGrp="1"/>
          </p:cNvSpPr>
          <p:nvPr>
            <p:ph idx="1"/>
          </p:nvPr>
        </p:nvSpPr>
        <p:spPr/>
        <p:txBody>
          <a:bodyPr>
            <a:normAutofit fontScale="85000" lnSpcReduction="20000"/>
          </a:bodyPr>
          <a:lstStyle/>
          <a:p>
            <a:r>
              <a:rPr lang="en-US" dirty="0" err="1"/>
              <a:t>Bengio</a:t>
            </a:r>
            <a:r>
              <a:rPr lang="en-US" dirty="0"/>
              <a:t>, Y., Simard, P., &amp; </a:t>
            </a:r>
            <a:r>
              <a:rPr lang="en-US" dirty="0" err="1"/>
              <a:t>Frasconi</a:t>
            </a:r>
            <a:r>
              <a:rPr lang="en-US" dirty="0"/>
              <a:t>, P. (1994). Learning long-term dependencies with gradient descent is difficult. </a:t>
            </a:r>
            <a:r>
              <a:rPr lang="en-US" i="1" dirty="0"/>
              <a:t>IEEE transactions on neural networks</a:t>
            </a:r>
            <a:r>
              <a:rPr lang="en-US" dirty="0"/>
              <a:t>, </a:t>
            </a:r>
            <a:r>
              <a:rPr lang="en-US" i="1" dirty="0"/>
              <a:t>5</a:t>
            </a:r>
            <a:r>
              <a:rPr lang="en-US" dirty="0"/>
              <a:t>(2), 157-166.</a:t>
            </a:r>
          </a:p>
          <a:p>
            <a:r>
              <a:rPr lang="en-US" dirty="0" err="1"/>
              <a:t>Goodfellow</a:t>
            </a:r>
            <a:r>
              <a:rPr lang="en-US" dirty="0"/>
              <a:t>, I., </a:t>
            </a:r>
            <a:r>
              <a:rPr lang="en-US" dirty="0" err="1"/>
              <a:t>Bengio</a:t>
            </a:r>
            <a:r>
              <a:rPr lang="en-US" dirty="0"/>
              <a:t>, Y., Courville, A., &amp; </a:t>
            </a:r>
            <a:r>
              <a:rPr lang="en-US" dirty="0" err="1"/>
              <a:t>Bengio</a:t>
            </a:r>
            <a:r>
              <a:rPr lang="en-US" dirty="0"/>
              <a:t>, Y. (2016). </a:t>
            </a:r>
            <a:r>
              <a:rPr lang="en-US" i="1" dirty="0"/>
              <a:t>Deep learning</a:t>
            </a:r>
            <a:r>
              <a:rPr lang="en-US" dirty="0"/>
              <a:t> (Vol. 1). Cambridge: MIT press.</a:t>
            </a:r>
          </a:p>
          <a:p>
            <a:r>
              <a:rPr lang="en-US" dirty="0"/>
              <a:t>Graves, A. (2012). </a:t>
            </a:r>
            <a:r>
              <a:rPr lang="en-US" i="1" dirty="0"/>
              <a:t>Supervised sequence labelling with recurrent neural networks</a:t>
            </a:r>
            <a:r>
              <a:rPr lang="en-US" dirty="0"/>
              <a:t>.</a:t>
            </a:r>
            <a:r>
              <a:rPr lang="en-US" i="1" dirty="0"/>
              <a:t> </a:t>
            </a:r>
            <a:r>
              <a:rPr lang="en-US" i="1" dirty="0">
                <a:hlinkClick r:id="rId2"/>
              </a:rPr>
              <a:t>https://www.cs.toronto.edu/~graves/preprint.pdf</a:t>
            </a:r>
            <a:endParaRPr lang="en-US" i="1" dirty="0"/>
          </a:p>
          <a:p>
            <a:r>
              <a:rPr lang="en-US" dirty="0" err="1"/>
              <a:t>Jozefowicz</a:t>
            </a:r>
            <a:r>
              <a:rPr lang="en-US" dirty="0"/>
              <a:t>, R., </a:t>
            </a:r>
            <a:r>
              <a:rPr lang="en-US" dirty="0" err="1"/>
              <a:t>Zaremba</a:t>
            </a:r>
            <a:r>
              <a:rPr lang="en-US" dirty="0"/>
              <a:t>, W., &amp; </a:t>
            </a:r>
            <a:r>
              <a:rPr lang="en-US" dirty="0" err="1"/>
              <a:t>Sutskever</a:t>
            </a:r>
            <a:r>
              <a:rPr lang="en-US" dirty="0"/>
              <a:t>, I. (2015, June). An empirical exploration of recurrent network architectures. In </a:t>
            </a:r>
            <a:r>
              <a:rPr lang="en-US" i="1" dirty="0"/>
              <a:t>International Conference on Machine Learning</a:t>
            </a:r>
            <a:r>
              <a:rPr lang="en-US" dirty="0"/>
              <a:t> (pp. 2342-2350).</a:t>
            </a:r>
          </a:p>
          <a:p>
            <a:r>
              <a:rPr lang="en-US" dirty="0"/>
              <a:t>Lipton, Z. C., Berkowitz, J., &amp; Elkan, C. (2015). A critical review of recurrent neural networks for sequence learning. </a:t>
            </a:r>
            <a:r>
              <a:rPr lang="en-US" i="1" dirty="0" err="1"/>
              <a:t>arXiv</a:t>
            </a:r>
            <a:r>
              <a:rPr lang="en-US" i="1" dirty="0"/>
              <a:t> preprint arXiv:1506.00019</a:t>
            </a:r>
            <a:r>
              <a:rPr lang="en-US" dirty="0"/>
              <a:t>.</a:t>
            </a:r>
          </a:p>
          <a:p>
            <a:r>
              <a:rPr lang="en-US" dirty="0" err="1"/>
              <a:t>Salehinejad</a:t>
            </a:r>
            <a:r>
              <a:rPr lang="en-US" dirty="0"/>
              <a:t>, H., </a:t>
            </a:r>
            <a:r>
              <a:rPr lang="en-US" dirty="0" err="1"/>
              <a:t>Baarbe</a:t>
            </a:r>
            <a:r>
              <a:rPr lang="en-US" dirty="0"/>
              <a:t>, J., Sankar, S., </a:t>
            </a:r>
            <a:r>
              <a:rPr lang="en-US" dirty="0" err="1"/>
              <a:t>Barfett</a:t>
            </a:r>
            <a:r>
              <a:rPr lang="en-US" dirty="0"/>
              <a:t>, J., </a:t>
            </a:r>
            <a:r>
              <a:rPr lang="en-US" dirty="0" err="1"/>
              <a:t>Colak</a:t>
            </a:r>
            <a:r>
              <a:rPr lang="en-US" dirty="0"/>
              <a:t>, E., &amp; </a:t>
            </a:r>
            <a:r>
              <a:rPr lang="en-US" dirty="0" err="1"/>
              <a:t>Valaee</a:t>
            </a:r>
            <a:r>
              <a:rPr lang="en-US" dirty="0"/>
              <a:t>, S. (2017). Recent Advances in Recurrent Neural Networks. </a:t>
            </a:r>
            <a:r>
              <a:rPr lang="en-US" i="1" dirty="0" err="1"/>
              <a:t>arXiv</a:t>
            </a:r>
            <a:r>
              <a:rPr lang="en-US" i="1" dirty="0"/>
              <a:t> preprint arXiv:1801.01078</a:t>
            </a:r>
            <a:r>
              <a:rPr lang="en-US" dirty="0"/>
              <a:t>.</a:t>
            </a:r>
          </a:p>
        </p:txBody>
      </p:sp>
      <p:sp>
        <p:nvSpPr>
          <p:cNvPr id="4" name="Slide Number Placeholder 3">
            <a:extLst>
              <a:ext uri="{FF2B5EF4-FFF2-40B4-BE49-F238E27FC236}">
                <a16:creationId xmlns:a16="http://schemas.microsoft.com/office/drawing/2014/main" id="{7DB8D822-1C91-4927-8AA2-D1603DF62D42}"/>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148</a:t>
            </a:fld>
            <a:endParaRPr lang="en-US"/>
          </a:p>
        </p:txBody>
      </p:sp>
    </p:spTree>
    <p:extLst>
      <p:ext uri="{BB962C8B-B14F-4D97-AF65-F5344CB8AC3E}">
        <p14:creationId xmlns:p14="http://schemas.microsoft.com/office/powerpoint/2010/main" val="23330365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txBox="1"/>
          <p:nvPr/>
        </p:nvSpPr>
        <p:spPr>
          <a:xfrm>
            <a:off x="40463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134080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2276975" y="3151393"/>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371978"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7" name="object 7"/>
          <p:cNvSpPr txBox="1"/>
          <p:nvPr/>
        </p:nvSpPr>
        <p:spPr>
          <a:xfrm>
            <a:off x="1311822"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8" name="object 8"/>
          <p:cNvSpPr txBox="1"/>
          <p:nvPr/>
        </p:nvSpPr>
        <p:spPr>
          <a:xfrm>
            <a:off x="2247991"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9" name="object 9"/>
          <p:cNvSpPr txBox="1"/>
          <p:nvPr/>
        </p:nvSpPr>
        <p:spPr>
          <a:xfrm>
            <a:off x="3213144"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0" name="object 10"/>
          <p:cNvSpPr txBox="1"/>
          <p:nvPr/>
        </p:nvSpPr>
        <p:spPr>
          <a:xfrm>
            <a:off x="3184159"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txBox="1"/>
          <p:nvPr/>
        </p:nvSpPr>
        <p:spPr>
          <a:xfrm>
            <a:off x="343070" y="1353311"/>
            <a:ext cx="3275965" cy="304800"/>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endParaRPr sz="2400">
              <a:latin typeface="Calibri"/>
              <a:cs typeface="Calibri"/>
            </a:endParaRPr>
          </a:p>
        </p:txBody>
      </p:sp>
      <p:sp>
        <p:nvSpPr>
          <p:cNvPr id="19" name="object 19"/>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sz="1800" b="1" spc="145" dirty="0">
                <a:solidFill>
                  <a:srgbClr val="70AD47"/>
                </a:solidFill>
                <a:latin typeface="Calibri"/>
                <a:cs typeface="Calibri"/>
              </a:rPr>
              <a:t>h</a:t>
            </a:r>
            <a:r>
              <a:rPr sz="1800" b="1" spc="5" dirty="0">
                <a:solidFill>
                  <a:srgbClr val="70AD47"/>
                </a:solidFill>
                <a:latin typeface="Calibri"/>
                <a:cs typeface="Calibri"/>
              </a:rPr>
              <a:t>e</a:t>
            </a:r>
            <a:r>
              <a:rPr sz="1800" b="1" dirty="0">
                <a:solidFill>
                  <a:srgbClr val="70AD47"/>
                </a:solidFill>
                <a:latin typeface="Calibri"/>
                <a:cs typeface="Calibri"/>
              </a:rPr>
              <a:t>r</a:t>
            </a:r>
            <a:endParaRPr sz="180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sz="1800" b="1" spc="35" dirty="0">
                <a:solidFill>
                  <a:srgbClr val="C00000"/>
                </a:solidFill>
                <a:latin typeface="Calibri"/>
                <a:cs typeface="Calibri"/>
              </a:rPr>
              <a:t>0al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Real-life Sequence Learning Applications</a:t>
            </a:r>
          </a:p>
        </p:txBody>
      </p:sp>
      <p:sp>
        <p:nvSpPr>
          <p:cNvPr id="3" name="Content Placeholder 2"/>
          <p:cNvSpPr>
            <a:spLocks noGrp="1"/>
          </p:cNvSpPr>
          <p:nvPr>
            <p:ph idx="1"/>
          </p:nvPr>
        </p:nvSpPr>
        <p:spPr>
          <a:xfrm>
            <a:off x="838200" y="1825625"/>
            <a:ext cx="10515600" cy="2007466"/>
          </a:xfrm>
        </p:spPr>
        <p:txBody>
          <a:bodyPr>
            <a:normAutofit fontScale="70000" lnSpcReduction="20000"/>
          </a:bodyPr>
          <a:lstStyle/>
          <a:p>
            <a:r>
              <a:rPr lang="en-US" dirty="0"/>
              <a:t>RNNs can be applied to various type of sequential data to learn the temporal patterns.</a:t>
            </a:r>
          </a:p>
          <a:p>
            <a:pPr lvl="1"/>
            <a:r>
              <a:rPr lang="en-US" dirty="0"/>
              <a:t>Time-series data (e.g., stock price) </a:t>
            </a:r>
            <a:r>
              <a:rPr lang="en-US" dirty="0">
                <a:sym typeface="Wingdings" panose="05000000000000000000" pitchFamily="2" charset="2"/>
              </a:rPr>
              <a:t> Prediction, regression</a:t>
            </a:r>
          </a:p>
          <a:p>
            <a:pPr lvl="1"/>
            <a:r>
              <a:rPr lang="en-US" dirty="0"/>
              <a:t>Raw sensor data (e.g., signal, voice, handwriting) </a:t>
            </a:r>
            <a:r>
              <a:rPr lang="en-US" dirty="0">
                <a:sym typeface="Wingdings" panose="05000000000000000000" pitchFamily="2" charset="2"/>
              </a:rPr>
              <a:t> Labels or text sequences</a:t>
            </a:r>
          </a:p>
          <a:p>
            <a:pPr lvl="1"/>
            <a:r>
              <a:rPr lang="en-US" dirty="0">
                <a:sym typeface="Wingdings" panose="05000000000000000000" pitchFamily="2" charset="2"/>
              </a:rPr>
              <a:t>Text  Label (e.g., sentiment) or text sequence (e.g., translation, summary, answer) </a:t>
            </a:r>
          </a:p>
          <a:p>
            <a:pPr lvl="1"/>
            <a:r>
              <a:rPr lang="en-US" dirty="0">
                <a:sym typeface="Wingdings" panose="05000000000000000000" pitchFamily="2" charset="2"/>
              </a:rPr>
              <a:t>Image and video  Text description (e.g., captions, scene interpretation)</a:t>
            </a:r>
          </a:p>
          <a:p>
            <a:pPr lvl="1"/>
            <a:endParaRPr lang="en-US" dirty="0"/>
          </a:p>
          <a:p>
            <a:pPr marL="457200" lvl="1" indent="0">
              <a:buNone/>
            </a:pPr>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15</a:t>
            </a:fld>
            <a:endParaRPr lang="en-US"/>
          </a:p>
        </p:txBody>
      </p:sp>
      <p:graphicFrame>
        <p:nvGraphicFramePr>
          <p:cNvPr id="5" name="Table 4"/>
          <p:cNvGraphicFramePr>
            <a:graphicFrameLocks noGrp="1"/>
          </p:cNvGraphicFramePr>
          <p:nvPr/>
        </p:nvGraphicFramePr>
        <p:xfrm>
          <a:off x="1190478" y="3853837"/>
          <a:ext cx="9811043" cy="2377424"/>
        </p:xfrm>
        <a:graphic>
          <a:graphicData uri="http://schemas.openxmlformats.org/drawingml/2006/table">
            <a:tbl>
              <a:tblPr firstRow="1" bandRow="1">
                <a:tableStyleId>{5940675A-B579-460E-94D1-54222C63F5DA}</a:tableStyleId>
              </a:tblPr>
              <a:tblGrid>
                <a:gridCol w="4586223">
                  <a:extLst>
                    <a:ext uri="{9D8B030D-6E8A-4147-A177-3AD203B41FA5}">
                      <a16:colId xmlns:a16="http://schemas.microsoft.com/office/drawing/2014/main" val="20000"/>
                    </a:ext>
                  </a:extLst>
                </a:gridCol>
                <a:gridCol w="2471092">
                  <a:extLst>
                    <a:ext uri="{9D8B030D-6E8A-4147-A177-3AD203B41FA5}">
                      <a16:colId xmlns:a16="http://schemas.microsoft.com/office/drawing/2014/main" val="20001"/>
                    </a:ext>
                  </a:extLst>
                </a:gridCol>
                <a:gridCol w="2753728">
                  <a:extLst>
                    <a:ext uri="{9D8B030D-6E8A-4147-A177-3AD203B41FA5}">
                      <a16:colId xmlns:a16="http://schemas.microsoft.com/office/drawing/2014/main" val="20002"/>
                    </a:ext>
                  </a:extLst>
                </a:gridCol>
              </a:tblGrid>
              <a:tr h="339632">
                <a:tc>
                  <a:txBody>
                    <a:bodyPr/>
                    <a:lstStyle/>
                    <a:p>
                      <a:r>
                        <a:rPr lang="en-US" sz="1600" b="1" dirty="0"/>
                        <a:t>Task</a:t>
                      </a:r>
                    </a:p>
                  </a:txBody>
                  <a:tcPr/>
                </a:tc>
                <a:tc>
                  <a:txBody>
                    <a:bodyPr/>
                    <a:lstStyle/>
                    <a:p>
                      <a:r>
                        <a:rPr lang="en-US" sz="1600" b="1" dirty="0"/>
                        <a:t>Input</a:t>
                      </a:r>
                    </a:p>
                  </a:txBody>
                  <a:tcPr/>
                </a:tc>
                <a:tc>
                  <a:txBody>
                    <a:bodyPr/>
                    <a:lstStyle/>
                    <a:p>
                      <a:r>
                        <a:rPr lang="en-US" sz="1600" b="1" dirty="0"/>
                        <a:t>Output</a:t>
                      </a:r>
                    </a:p>
                  </a:txBody>
                  <a:tcPr/>
                </a:tc>
                <a:extLst>
                  <a:ext uri="{0D108BD9-81ED-4DB2-BD59-A6C34878D82A}">
                    <a16:rowId xmlns:a16="http://schemas.microsoft.com/office/drawing/2014/main" val="10000"/>
                  </a:ext>
                </a:extLst>
              </a:tr>
              <a:tr h="339632">
                <a:tc>
                  <a:txBody>
                    <a:bodyPr/>
                    <a:lstStyle/>
                    <a:p>
                      <a:r>
                        <a:rPr lang="en-US" sz="1600" b="1" dirty="0"/>
                        <a:t>Activity Recognition</a:t>
                      </a:r>
                      <a:r>
                        <a:rPr lang="en-US" sz="1600" b="1" baseline="0" dirty="0"/>
                        <a:t> (Zhu et al. 2018)</a:t>
                      </a:r>
                      <a:endParaRPr lang="en-US" sz="1600" b="1" dirty="0"/>
                    </a:p>
                  </a:txBody>
                  <a:tcPr/>
                </a:tc>
                <a:tc>
                  <a:txBody>
                    <a:bodyPr/>
                    <a:lstStyle/>
                    <a:p>
                      <a:r>
                        <a:rPr lang="en-US" sz="1600" dirty="0"/>
                        <a:t>Sensor Signals</a:t>
                      </a:r>
                    </a:p>
                  </a:txBody>
                  <a:tcPr/>
                </a:tc>
                <a:tc>
                  <a:txBody>
                    <a:bodyPr/>
                    <a:lstStyle/>
                    <a:p>
                      <a:r>
                        <a:rPr lang="en-US" sz="1600" dirty="0"/>
                        <a:t>Activity</a:t>
                      </a:r>
                      <a:r>
                        <a:rPr lang="en-US" sz="1600" baseline="0" dirty="0"/>
                        <a:t> Labels</a:t>
                      </a:r>
                      <a:endParaRPr lang="en-US" sz="1600" dirty="0"/>
                    </a:p>
                  </a:txBody>
                  <a:tcPr/>
                </a:tc>
                <a:extLst>
                  <a:ext uri="{0D108BD9-81ED-4DB2-BD59-A6C34878D82A}">
                    <a16:rowId xmlns:a16="http://schemas.microsoft.com/office/drawing/2014/main" val="2689177718"/>
                  </a:ext>
                </a:extLst>
              </a:tr>
              <a:tr h="339632">
                <a:tc>
                  <a:txBody>
                    <a:bodyPr/>
                    <a:lstStyle/>
                    <a:p>
                      <a:r>
                        <a:rPr lang="en-US" sz="1600" b="1" dirty="0"/>
                        <a:t>Machine translation (</a:t>
                      </a:r>
                      <a:r>
                        <a:rPr lang="en-US" sz="1600" b="1" dirty="0" err="1"/>
                        <a:t>Sutskever</a:t>
                      </a:r>
                      <a:r>
                        <a:rPr lang="en-US" sz="1600" b="1" dirty="0"/>
                        <a:t> et al. 2014)</a:t>
                      </a:r>
                    </a:p>
                  </a:txBody>
                  <a:tcPr/>
                </a:tc>
                <a:tc>
                  <a:txBody>
                    <a:bodyPr/>
                    <a:lstStyle/>
                    <a:p>
                      <a:r>
                        <a:rPr lang="en-US" sz="1600" dirty="0"/>
                        <a:t>English text</a:t>
                      </a:r>
                    </a:p>
                  </a:txBody>
                  <a:tcPr/>
                </a:tc>
                <a:tc>
                  <a:txBody>
                    <a:bodyPr/>
                    <a:lstStyle/>
                    <a:p>
                      <a:r>
                        <a:rPr lang="en-US" sz="1600" dirty="0"/>
                        <a:t>French text</a:t>
                      </a:r>
                    </a:p>
                  </a:txBody>
                  <a:tcPr/>
                </a:tc>
                <a:extLst>
                  <a:ext uri="{0D108BD9-81ED-4DB2-BD59-A6C34878D82A}">
                    <a16:rowId xmlns:a16="http://schemas.microsoft.com/office/drawing/2014/main" val="10001"/>
                  </a:ext>
                </a:extLst>
              </a:tr>
              <a:tr h="339632">
                <a:tc>
                  <a:txBody>
                    <a:bodyPr/>
                    <a:lstStyle/>
                    <a:p>
                      <a:r>
                        <a:rPr lang="en-US" sz="1600" b="1" dirty="0"/>
                        <a:t>Question answering (</a:t>
                      </a:r>
                      <a:r>
                        <a:rPr lang="en-US" sz="1600" b="1" dirty="0" err="1"/>
                        <a:t>Bordes</a:t>
                      </a:r>
                      <a:r>
                        <a:rPr lang="en-US" sz="1600" b="1" dirty="0"/>
                        <a:t> et al. 2014)</a:t>
                      </a:r>
                    </a:p>
                  </a:txBody>
                  <a:tcPr/>
                </a:tc>
                <a:tc>
                  <a:txBody>
                    <a:bodyPr/>
                    <a:lstStyle/>
                    <a:p>
                      <a:r>
                        <a:rPr lang="en-US" sz="1600" dirty="0"/>
                        <a:t>Question</a:t>
                      </a:r>
                    </a:p>
                  </a:txBody>
                  <a:tcPr/>
                </a:tc>
                <a:tc>
                  <a:txBody>
                    <a:bodyPr/>
                    <a:lstStyle/>
                    <a:p>
                      <a:r>
                        <a:rPr lang="en-US" sz="1600" dirty="0"/>
                        <a:t>Answer </a:t>
                      </a:r>
                    </a:p>
                  </a:txBody>
                  <a:tcPr/>
                </a:tc>
                <a:extLst>
                  <a:ext uri="{0D108BD9-81ED-4DB2-BD59-A6C34878D82A}">
                    <a16:rowId xmlns:a16="http://schemas.microsoft.com/office/drawing/2014/main" val="10002"/>
                  </a:ext>
                </a:extLst>
              </a:tr>
              <a:tr h="339632">
                <a:tc>
                  <a:txBody>
                    <a:bodyPr/>
                    <a:lstStyle/>
                    <a:p>
                      <a:r>
                        <a:rPr lang="en-US" sz="1600" b="1" dirty="0"/>
                        <a:t>Speech recognition (Graves et al. 2013)</a:t>
                      </a:r>
                    </a:p>
                  </a:txBody>
                  <a:tcPr/>
                </a:tc>
                <a:tc>
                  <a:txBody>
                    <a:bodyPr/>
                    <a:lstStyle/>
                    <a:p>
                      <a:r>
                        <a:rPr lang="en-US" sz="1600" dirty="0"/>
                        <a:t>Voice</a:t>
                      </a:r>
                    </a:p>
                  </a:txBody>
                  <a:tcPr/>
                </a:tc>
                <a:tc>
                  <a:txBody>
                    <a:bodyPr/>
                    <a:lstStyle/>
                    <a:p>
                      <a:r>
                        <a:rPr lang="en-US" sz="1600" dirty="0"/>
                        <a:t>Text </a:t>
                      </a:r>
                    </a:p>
                  </a:txBody>
                  <a:tcPr/>
                </a:tc>
                <a:extLst>
                  <a:ext uri="{0D108BD9-81ED-4DB2-BD59-A6C34878D82A}">
                    <a16:rowId xmlns:a16="http://schemas.microsoft.com/office/drawing/2014/main" val="10003"/>
                  </a:ext>
                </a:extLst>
              </a:tr>
              <a:tr h="339632">
                <a:tc>
                  <a:txBody>
                    <a:bodyPr/>
                    <a:lstStyle/>
                    <a:p>
                      <a:r>
                        <a:rPr lang="en-US" sz="1600" b="1" dirty="0"/>
                        <a:t>Handwriting prediction (Graves</a:t>
                      </a:r>
                      <a:r>
                        <a:rPr lang="en-US" sz="1600" b="1" baseline="0" dirty="0"/>
                        <a:t> 2013</a:t>
                      </a:r>
                      <a:r>
                        <a:rPr lang="en-US" sz="1600" b="1" dirty="0"/>
                        <a:t>)</a:t>
                      </a:r>
                    </a:p>
                  </a:txBody>
                  <a:tcPr/>
                </a:tc>
                <a:tc>
                  <a:txBody>
                    <a:bodyPr/>
                    <a:lstStyle/>
                    <a:p>
                      <a:r>
                        <a:rPr lang="en-US" sz="1600" dirty="0"/>
                        <a:t>Handwriting</a:t>
                      </a:r>
                    </a:p>
                  </a:txBody>
                  <a:tcPr/>
                </a:tc>
                <a:tc>
                  <a:txBody>
                    <a:bodyPr/>
                    <a:lstStyle/>
                    <a:p>
                      <a:r>
                        <a:rPr lang="en-US" sz="1600" dirty="0"/>
                        <a:t>Text</a:t>
                      </a:r>
                    </a:p>
                  </a:txBody>
                  <a:tcPr/>
                </a:tc>
                <a:extLst>
                  <a:ext uri="{0D108BD9-81ED-4DB2-BD59-A6C34878D82A}">
                    <a16:rowId xmlns:a16="http://schemas.microsoft.com/office/drawing/2014/main" val="10004"/>
                  </a:ext>
                </a:extLst>
              </a:tr>
              <a:tr h="339632">
                <a:tc>
                  <a:txBody>
                    <a:bodyPr/>
                    <a:lstStyle/>
                    <a:p>
                      <a:r>
                        <a:rPr lang="en-US" sz="1600" b="1" dirty="0"/>
                        <a:t>Opinion mining (</a:t>
                      </a:r>
                      <a:r>
                        <a:rPr lang="en-US" sz="1600" b="1" dirty="0" err="1"/>
                        <a:t>Irsoy</a:t>
                      </a:r>
                      <a:r>
                        <a:rPr lang="en-US" sz="1600" b="1" dirty="0"/>
                        <a:t> et al. 2014)</a:t>
                      </a:r>
                    </a:p>
                  </a:txBody>
                  <a:tcPr/>
                </a:tc>
                <a:tc>
                  <a:txBody>
                    <a:bodyPr/>
                    <a:lstStyle/>
                    <a:p>
                      <a:r>
                        <a:rPr lang="en-US" sz="1600" dirty="0"/>
                        <a:t>Text</a:t>
                      </a:r>
                      <a:r>
                        <a:rPr lang="en-US" sz="1600" baseline="0" dirty="0"/>
                        <a:t> </a:t>
                      </a:r>
                      <a:endParaRPr lang="en-US" sz="1600" dirty="0"/>
                    </a:p>
                  </a:txBody>
                  <a:tcPr/>
                </a:tc>
                <a:tc>
                  <a:txBody>
                    <a:bodyPr/>
                    <a:lstStyle/>
                    <a:p>
                      <a:r>
                        <a:rPr lang="en-US" sz="1600" dirty="0"/>
                        <a:t>Opinion expression</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5787593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txBox="1"/>
          <p:nvPr/>
        </p:nvSpPr>
        <p:spPr>
          <a:xfrm>
            <a:off x="40463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134080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2276975" y="3151393"/>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371978"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7" name="object 7"/>
          <p:cNvSpPr txBox="1"/>
          <p:nvPr/>
        </p:nvSpPr>
        <p:spPr>
          <a:xfrm>
            <a:off x="1311822"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8" name="object 8"/>
          <p:cNvSpPr txBox="1"/>
          <p:nvPr/>
        </p:nvSpPr>
        <p:spPr>
          <a:xfrm>
            <a:off x="2247991"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9" name="object 9"/>
          <p:cNvSpPr txBox="1"/>
          <p:nvPr/>
        </p:nvSpPr>
        <p:spPr>
          <a:xfrm>
            <a:off x="3213144"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0" name="object 10"/>
          <p:cNvSpPr txBox="1"/>
          <p:nvPr/>
        </p:nvSpPr>
        <p:spPr>
          <a:xfrm>
            <a:off x="3184159"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txBox="1"/>
          <p:nvPr/>
        </p:nvSpPr>
        <p:spPr>
          <a:xfrm>
            <a:off x="4589627"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19" name="object 19"/>
          <p:cNvSpPr txBox="1"/>
          <p:nvPr/>
        </p:nvSpPr>
        <p:spPr>
          <a:xfrm>
            <a:off x="553347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20" name="object 20"/>
          <p:cNvSpPr txBox="1"/>
          <p:nvPr/>
        </p:nvSpPr>
        <p:spPr>
          <a:xfrm>
            <a:off x="646338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21" name="object 21"/>
          <p:cNvSpPr txBox="1"/>
          <p:nvPr/>
        </p:nvSpPr>
        <p:spPr>
          <a:xfrm>
            <a:off x="7393296"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22" name="object 22"/>
          <p:cNvSpPr txBox="1"/>
          <p:nvPr/>
        </p:nvSpPr>
        <p:spPr>
          <a:xfrm>
            <a:off x="4558390"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23" name="object 23"/>
          <p:cNvSpPr txBox="1"/>
          <p:nvPr/>
        </p:nvSpPr>
        <p:spPr>
          <a:xfrm>
            <a:off x="5498234"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24" name="object 24"/>
          <p:cNvSpPr txBox="1"/>
          <p:nvPr/>
        </p:nvSpPr>
        <p:spPr>
          <a:xfrm>
            <a:off x="6434404"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25" name="object 25"/>
          <p:cNvSpPr txBox="1"/>
          <p:nvPr/>
        </p:nvSpPr>
        <p:spPr>
          <a:xfrm>
            <a:off x="7370573"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26" name="object 26"/>
          <p:cNvSpPr/>
          <p:nvPr/>
        </p:nvSpPr>
        <p:spPr>
          <a:xfrm>
            <a:off x="4740083" y="2593500"/>
            <a:ext cx="76200" cy="558165"/>
          </a:xfrm>
          <a:custGeom>
            <a:avLst/>
            <a:gdLst/>
            <a:ahLst/>
            <a:cxnLst/>
            <a:rect l="l" t="t" r="r" b="b"/>
            <a:pathLst>
              <a:path w="76200" h="558164">
                <a:moveTo>
                  <a:pt x="50799" y="76147"/>
                </a:moveTo>
                <a:lnTo>
                  <a:pt x="25399" y="76250"/>
                </a:lnTo>
                <a:lnTo>
                  <a:pt x="27345" y="557941"/>
                </a:lnTo>
                <a:lnTo>
                  <a:pt x="52745" y="557838"/>
                </a:lnTo>
                <a:lnTo>
                  <a:pt x="50799" y="76147"/>
                </a:lnTo>
                <a:close/>
              </a:path>
              <a:path w="76200" h="558164">
                <a:moveTo>
                  <a:pt x="37791" y="0"/>
                </a:moveTo>
                <a:lnTo>
                  <a:pt x="0" y="76353"/>
                </a:lnTo>
                <a:lnTo>
                  <a:pt x="25399" y="76250"/>
                </a:lnTo>
                <a:lnTo>
                  <a:pt x="25347" y="63550"/>
                </a:lnTo>
                <a:lnTo>
                  <a:pt x="69836" y="63447"/>
                </a:lnTo>
                <a:lnTo>
                  <a:pt x="37791" y="0"/>
                </a:lnTo>
                <a:close/>
              </a:path>
              <a:path w="76200" h="558164">
                <a:moveTo>
                  <a:pt x="50747" y="63447"/>
                </a:moveTo>
                <a:lnTo>
                  <a:pt x="25347" y="63550"/>
                </a:lnTo>
                <a:lnTo>
                  <a:pt x="25399" y="76250"/>
                </a:lnTo>
                <a:lnTo>
                  <a:pt x="50799" y="76147"/>
                </a:lnTo>
                <a:lnTo>
                  <a:pt x="50747" y="63447"/>
                </a:lnTo>
                <a:close/>
              </a:path>
              <a:path w="76200" h="558164">
                <a:moveTo>
                  <a:pt x="69836" y="63447"/>
                </a:moveTo>
                <a:lnTo>
                  <a:pt x="50747" y="63447"/>
                </a:lnTo>
                <a:lnTo>
                  <a:pt x="50799" y="76147"/>
                </a:lnTo>
                <a:lnTo>
                  <a:pt x="76198" y="76045"/>
                </a:lnTo>
                <a:lnTo>
                  <a:pt x="69836" y="63447"/>
                </a:lnTo>
                <a:close/>
              </a:path>
            </a:pathLst>
          </a:custGeom>
          <a:solidFill>
            <a:srgbClr val="000000"/>
          </a:solidFill>
        </p:spPr>
        <p:txBody>
          <a:bodyPr wrap="square" lIns="0" tIns="0" rIns="0" bIns="0" rtlCol="0"/>
          <a:lstStyle/>
          <a:p>
            <a:endParaRPr/>
          </a:p>
        </p:txBody>
      </p:sp>
      <p:sp>
        <p:nvSpPr>
          <p:cNvPr id="27" name="object 27"/>
          <p:cNvSpPr/>
          <p:nvPr/>
        </p:nvSpPr>
        <p:spPr>
          <a:xfrm>
            <a:off x="4968986" y="2593497"/>
            <a:ext cx="525780" cy="567055"/>
          </a:xfrm>
          <a:custGeom>
            <a:avLst/>
            <a:gdLst/>
            <a:ahLst/>
            <a:cxnLst/>
            <a:rect l="l" t="t" r="r" b="b"/>
            <a:pathLst>
              <a:path w="525779" h="567055">
                <a:moveTo>
                  <a:pt x="464497" y="47303"/>
                </a:moveTo>
                <a:lnTo>
                  <a:pt x="0" y="549267"/>
                </a:lnTo>
                <a:lnTo>
                  <a:pt x="18642" y="566517"/>
                </a:lnTo>
                <a:lnTo>
                  <a:pt x="483140" y="64554"/>
                </a:lnTo>
                <a:lnTo>
                  <a:pt x="464497" y="47303"/>
                </a:lnTo>
                <a:close/>
              </a:path>
              <a:path w="525779" h="567055">
                <a:moveTo>
                  <a:pt x="514527" y="37981"/>
                </a:moveTo>
                <a:lnTo>
                  <a:pt x="473123" y="37981"/>
                </a:lnTo>
                <a:lnTo>
                  <a:pt x="491765" y="55233"/>
                </a:lnTo>
                <a:lnTo>
                  <a:pt x="483140" y="64554"/>
                </a:lnTo>
                <a:lnTo>
                  <a:pt x="501783" y="81805"/>
                </a:lnTo>
                <a:lnTo>
                  <a:pt x="514527" y="37981"/>
                </a:lnTo>
                <a:close/>
              </a:path>
              <a:path w="525779" h="567055">
                <a:moveTo>
                  <a:pt x="473123" y="37981"/>
                </a:moveTo>
                <a:lnTo>
                  <a:pt x="464497" y="47303"/>
                </a:lnTo>
                <a:lnTo>
                  <a:pt x="483140" y="64554"/>
                </a:lnTo>
                <a:lnTo>
                  <a:pt x="491765" y="55233"/>
                </a:lnTo>
                <a:lnTo>
                  <a:pt x="473123" y="37981"/>
                </a:lnTo>
                <a:close/>
              </a:path>
              <a:path w="525779" h="567055">
                <a:moveTo>
                  <a:pt x="525572" y="0"/>
                </a:moveTo>
                <a:lnTo>
                  <a:pt x="445855" y="30052"/>
                </a:lnTo>
                <a:lnTo>
                  <a:pt x="464497" y="47303"/>
                </a:lnTo>
                <a:lnTo>
                  <a:pt x="473123" y="37981"/>
                </a:lnTo>
                <a:lnTo>
                  <a:pt x="514527" y="37981"/>
                </a:lnTo>
                <a:lnTo>
                  <a:pt x="525572" y="0"/>
                </a:lnTo>
                <a:close/>
              </a:path>
            </a:pathLst>
          </a:custGeom>
          <a:solidFill>
            <a:srgbClr val="000000"/>
          </a:solidFill>
        </p:spPr>
        <p:txBody>
          <a:bodyPr wrap="square" lIns="0" tIns="0" rIns="0" bIns="0" rtlCol="0"/>
          <a:lstStyle/>
          <a:p>
            <a:endParaRPr/>
          </a:p>
        </p:txBody>
      </p:sp>
      <p:sp>
        <p:nvSpPr>
          <p:cNvPr id="28" name="object 28"/>
          <p:cNvSpPr/>
          <p:nvPr/>
        </p:nvSpPr>
        <p:spPr>
          <a:xfrm>
            <a:off x="4978308" y="2593496"/>
            <a:ext cx="522605" cy="558800"/>
          </a:xfrm>
          <a:custGeom>
            <a:avLst/>
            <a:gdLst/>
            <a:ahLst/>
            <a:cxnLst/>
            <a:rect l="l" t="t" r="r" b="b"/>
            <a:pathLst>
              <a:path w="522604" h="558800">
                <a:moveTo>
                  <a:pt x="61271" y="47048"/>
                </a:moveTo>
                <a:lnTo>
                  <a:pt x="42700" y="64376"/>
                </a:lnTo>
                <a:lnTo>
                  <a:pt x="503656" y="558394"/>
                </a:lnTo>
                <a:lnTo>
                  <a:pt x="522227" y="541066"/>
                </a:lnTo>
                <a:lnTo>
                  <a:pt x="61271" y="47048"/>
                </a:lnTo>
                <a:close/>
              </a:path>
              <a:path w="522604" h="558800">
                <a:moveTo>
                  <a:pt x="0" y="0"/>
                </a:moveTo>
                <a:lnTo>
                  <a:pt x="24128" y="81705"/>
                </a:lnTo>
                <a:lnTo>
                  <a:pt x="42700" y="64376"/>
                </a:lnTo>
                <a:lnTo>
                  <a:pt x="34036" y="55091"/>
                </a:lnTo>
                <a:lnTo>
                  <a:pt x="52607" y="37763"/>
                </a:lnTo>
                <a:lnTo>
                  <a:pt x="71222" y="37763"/>
                </a:lnTo>
                <a:lnTo>
                  <a:pt x="79842" y="29720"/>
                </a:lnTo>
                <a:lnTo>
                  <a:pt x="0" y="0"/>
                </a:lnTo>
                <a:close/>
              </a:path>
              <a:path w="522604" h="558800">
                <a:moveTo>
                  <a:pt x="52607" y="37763"/>
                </a:moveTo>
                <a:lnTo>
                  <a:pt x="34036" y="55091"/>
                </a:lnTo>
                <a:lnTo>
                  <a:pt x="42700" y="64376"/>
                </a:lnTo>
                <a:lnTo>
                  <a:pt x="61271" y="47048"/>
                </a:lnTo>
                <a:lnTo>
                  <a:pt x="52607" y="37763"/>
                </a:lnTo>
                <a:close/>
              </a:path>
              <a:path w="522604" h="558800">
                <a:moveTo>
                  <a:pt x="71222" y="37763"/>
                </a:moveTo>
                <a:lnTo>
                  <a:pt x="52607" y="37763"/>
                </a:lnTo>
                <a:lnTo>
                  <a:pt x="61271" y="47048"/>
                </a:lnTo>
                <a:lnTo>
                  <a:pt x="71222" y="37763"/>
                </a:lnTo>
                <a:close/>
              </a:path>
            </a:pathLst>
          </a:custGeom>
          <a:solidFill>
            <a:srgbClr val="000000"/>
          </a:solidFill>
        </p:spPr>
        <p:txBody>
          <a:bodyPr wrap="square" lIns="0" tIns="0" rIns="0" bIns="0" rtlCol="0"/>
          <a:lstStyle/>
          <a:p>
            <a:endParaRPr/>
          </a:p>
        </p:txBody>
      </p:sp>
      <p:sp>
        <p:nvSpPr>
          <p:cNvPr id="29" name="object 29"/>
          <p:cNvSpPr/>
          <p:nvPr/>
        </p:nvSpPr>
        <p:spPr>
          <a:xfrm>
            <a:off x="5680476" y="2593500"/>
            <a:ext cx="76200" cy="558165"/>
          </a:xfrm>
          <a:custGeom>
            <a:avLst/>
            <a:gdLst/>
            <a:ahLst/>
            <a:cxnLst/>
            <a:rect l="l" t="t" r="r" b="b"/>
            <a:pathLst>
              <a:path w="76200" h="558164">
                <a:moveTo>
                  <a:pt x="50796" y="76053"/>
                </a:moveTo>
                <a:lnTo>
                  <a:pt x="25397" y="76338"/>
                </a:lnTo>
                <a:lnTo>
                  <a:pt x="30801" y="558031"/>
                </a:lnTo>
                <a:lnTo>
                  <a:pt x="56200" y="557745"/>
                </a:lnTo>
                <a:lnTo>
                  <a:pt x="50796" y="76053"/>
                </a:lnTo>
                <a:close/>
              </a:path>
              <a:path w="76200" h="558164">
                <a:moveTo>
                  <a:pt x="37242" y="0"/>
                </a:moveTo>
                <a:lnTo>
                  <a:pt x="0" y="76622"/>
                </a:lnTo>
                <a:lnTo>
                  <a:pt x="25397" y="76338"/>
                </a:lnTo>
                <a:lnTo>
                  <a:pt x="25255" y="63638"/>
                </a:lnTo>
                <a:lnTo>
                  <a:pt x="50653" y="63353"/>
                </a:lnTo>
                <a:lnTo>
                  <a:pt x="69812" y="63353"/>
                </a:lnTo>
                <a:lnTo>
                  <a:pt x="37242" y="0"/>
                </a:lnTo>
                <a:close/>
              </a:path>
              <a:path w="76200" h="558164">
                <a:moveTo>
                  <a:pt x="50653" y="63353"/>
                </a:moveTo>
                <a:lnTo>
                  <a:pt x="25255" y="63638"/>
                </a:lnTo>
                <a:lnTo>
                  <a:pt x="25397" y="76338"/>
                </a:lnTo>
                <a:lnTo>
                  <a:pt x="50796" y="76053"/>
                </a:lnTo>
                <a:lnTo>
                  <a:pt x="50653" y="63353"/>
                </a:lnTo>
                <a:close/>
              </a:path>
              <a:path w="76200" h="558164">
                <a:moveTo>
                  <a:pt x="69812" y="63353"/>
                </a:moveTo>
                <a:lnTo>
                  <a:pt x="50653" y="63353"/>
                </a:lnTo>
                <a:lnTo>
                  <a:pt x="50796" y="76053"/>
                </a:lnTo>
                <a:lnTo>
                  <a:pt x="76194" y="75768"/>
                </a:lnTo>
                <a:lnTo>
                  <a:pt x="69812" y="63353"/>
                </a:lnTo>
                <a:close/>
              </a:path>
            </a:pathLst>
          </a:custGeom>
          <a:solidFill>
            <a:srgbClr val="000000"/>
          </a:solidFill>
        </p:spPr>
        <p:txBody>
          <a:bodyPr wrap="square" lIns="0" tIns="0" rIns="0" bIns="0" rtlCol="0"/>
          <a:lstStyle/>
          <a:p>
            <a:endParaRPr/>
          </a:p>
        </p:txBody>
      </p:sp>
      <p:sp>
        <p:nvSpPr>
          <p:cNvPr id="30" name="object 30"/>
          <p:cNvSpPr/>
          <p:nvPr/>
        </p:nvSpPr>
        <p:spPr>
          <a:xfrm>
            <a:off x="5925522" y="2599888"/>
            <a:ext cx="460375" cy="538480"/>
          </a:xfrm>
          <a:custGeom>
            <a:avLst/>
            <a:gdLst/>
            <a:ahLst/>
            <a:cxnLst/>
            <a:rect l="l" t="t" r="r" b="b"/>
            <a:pathLst>
              <a:path w="460375" h="538480">
                <a:moveTo>
                  <a:pt x="401222" y="49834"/>
                </a:moveTo>
                <a:lnTo>
                  <a:pt x="0" y="521862"/>
                </a:lnTo>
                <a:lnTo>
                  <a:pt x="19352" y="538312"/>
                </a:lnTo>
                <a:lnTo>
                  <a:pt x="420575" y="66284"/>
                </a:lnTo>
                <a:lnTo>
                  <a:pt x="401222" y="49834"/>
                </a:lnTo>
                <a:close/>
              </a:path>
              <a:path w="460375" h="538480">
                <a:moveTo>
                  <a:pt x="450387" y="40157"/>
                </a:moveTo>
                <a:lnTo>
                  <a:pt x="409448" y="40157"/>
                </a:lnTo>
                <a:lnTo>
                  <a:pt x="428801" y="56607"/>
                </a:lnTo>
                <a:lnTo>
                  <a:pt x="420575" y="66284"/>
                </a:lnTo>
                <a:lnTo>
                  <a:pt x="439929" y="82735"/>
                </a:lnTo>
                <a:lnTo>
                  <a:pt x="450387" y="40157"/>
                </a:lnTo>
                <a:close/>
              </a:path>
              <a:path w="460375" h="538480">
                <a:moveTo>
                  <a:pt x="409448" y="40157"/>
                </a:moveTo>
                <a:lnTo>
                  <a:pt x="401222" y="49834"/>
                </a:lnTo>
                <a:lnTo>
                  <a:pt x="420575" y="66284"/>
                </a:lnTo>
                <a:lnTo>
                  <a:pt x="428801" y="56607"/>
                </a:lnTo>
                <a:lnTo>
                  <a:pt x="409448" y="40157"/>
                </a:lnTo>
                <a:close/>
              </a:path>
              <a:path w="460375" h="538480">
                <a:moveTo>
                  <a:pt x="460250" y="0"/>
                </a:moveTo>
                <a:lnTo>
                  <a:pt x="381869" y="33384"/>
                </a:lnTo>
                <a:lnTo>
                  <a:pt x="401222" y="49834"/>
                </a:lnTo>
                <a:lnTo>
                  <a:pt x="409448" y="40157"/>
                </a:lnTo>
                <a:lnTo>
                  <a:pt x="450387" y="40157"/>
                </a:lnTo>
                <a:lnTo>
                  <a:pt x="460250" y="0"/>
                </a:lnTo>
                <a:close/>
              </a:path>
            </a:pathLst>
          </a:custGeom>
          <a:solidFill>
            <a:srgbClr val="000000"/>
          </a:solidFill>
        </p:spPr>
        <p:txBody>
          <a:bodyPr wrap="square" lIns="0" tIns="0" rIns="0" bIns="0" rtlCol="0"/>
          <a:lstStyle/>
          <a:p>
            <a:endParaRPr/>
          </a:p>
        </p:txBody>
      </p:sp>
      <p:sp>
        <p:nvSpPr>
          <p:cNvPr id="31" name="object 31"/>
          <p:cNvSpPr/>
          <p:nvPr/>
        </p:nvSpPr>
        <p:spPr>
          <a:xfrm>
            <a:off x="5951159" y="2580243"/>
            <a:ext cx="522605" cy="558800"/>
          </a:xfrm>
          <a:custGeom>
            <a:avLst/>
            <a:gdLst/>
            <a:ahLst/>
            <a:cxnLst/>
            <a:rect l="l" t="t" r="r" b="b"/>
            <a:pathLst>
              <a:path w="522604" h="558800">
                <a:moveTo>
                  <a:pt x="61270" y="47049"/>
                </a:moveTo>
                <a:lnTo>
                  <a:pt x="42699" y="64378"/>
                </a:lnTo>
                <a:lnTo>
                  <a:pt x="503656" y="558394"/>
                </a:lnTo>
                <a:lnTo>
                  <a:pt x="522227" y="541066"/>
                </a:lnTo>
                <a:lnTo>
                  <a:pt x="61270" y="47049"/>
                </a:lnTo>
                <a:close/>
              </a:path>
              <a:path w="522604" h="558800">
                <a:moveTo>
                  <a:pt x="0" y="0"/>
                </a:moveTo>
                <a:lnTo>
                  <a:pt x="24128" y="81706"/>
                </a:lnTo>
                <a:lnTo>
                  <a:pt x="42699" y="64378"/>
                </a:lnTo>
                <a:lnTo>
                  <a:pt x="34034" y="55092"/>
                </a:lnTo>
                <a:lnTo>
                  <a:pt x="52605" y="37763"/>
                </a:lnTo>
                <a:lnTo>
                  <a:pt x="71221" y="37763"/>
                </a:lnTo>
                <a:lnTo>
                  <a:pt x="79841" y="29720"/>
                </a:lnTo>
                <a:lnTo>
                  <a:pt x="0" y="0"/>
                </a:lnTo>
                <a:close/>
              </a:path>
              <a:path w="522604" h="558800">
                <a:moveTo>
                  <a:pt x="52605" y="37763"/>
                </a:moveTo>
                <a:lnTo>
                  <a:pt x="34034" y="55092"/>
                </a:lnTo>
                <a:lnTo>
                  <a:pt x="42699" y="64378"/>
                </a:lnTo>
                <a:lnTo>
                  <a:pt x="61270" y="47049"/>
                </a:lnTo>
                <a:lnTo>
                  <a:pt x="52605" y="37763"/>
                </a:lnTo>
                <a:close/>
              </a:path>
              <a:path w="522604" h="558800">
                <a:moveTo>
                  <a:pt x="71221" y="37763"/>
                </a:moveTo>
                <a:lnTo>
                  <a:pt x="52605" y="37763"/>
                </a:lnTo>
                <a:lnTo>
                  <a:pt x="61270" y="47049"/>
                </a:lnTo>
                <a:lnTo>
                  <a:pt x="71221" y="37763"/>
                </a:lnTo>
                <a:close/>
              </a:path>
            </a:pathLst>
          </a:custGeom>
          <a:solidFill>
            <a:srgbClr val="000000"/>
          </a:solidFill>
        </p:spPr>
        <p:txBody>
          <a:bodyPr wrap="square" lIns="0" tIns="0" rIns="0" bIns="0" rtlCol="0"/>
          <a:lstStyle/>
          <a:p>
            <a:endParaRPr/>
          </a:p>
        </p:txBody>
      </p:sp>
      <p:sp>
        <p:nvSpPr>
          <p:cNvPr id="32" name="object 32"/>
          <p:cNvSpPr/>
          <p:nvPr/>
        </p:nvSpPr>
        <p:spPr>
          <a:xfrm>
            <a:off x="6878494" y="2586635"/>
            <a:ext cx="460375" cy="538480"/>
          </a:xfrm>
          <a:custGeom>
            <a:avLst/>
            <a:gdLst/>
            <a:ahLst/>
            <a:cxnLst/>
            <a:rect l="l" t="t" r="r" b="b"/>
            <a:pathLst>
              <a:path w="460375" h="538480">
                <a:moveTo>
                  <a:pt x="401224" y="49835"/>
                </a:moveTo>
                <a:lnTo>
                  <a:pt x="0" y="521862"/>
                </a:lnTo>
                <a:lnTo>
                  <a:pt x="19353" y="538312"/>
                </a:lnTo>
                <a:lnTo>
                  <a:pt x="420576" y="66285"/>
                </a:lnTo>
                <a:lnTo>
                  <a:pt x="401224" y="49835"/>
                </a:lnTo>
                <a:close/>
              </a:path>
              <a:path w="460375" h="538480">
                <a:moveTo>
                  <a:pt x="450387" y="40158"/>
                </a:moveTo>
                <a:lnTo>
                  <a:pt x="409449" y="40158"/>
                </a:lnTo>
                <a:lnTo>
                  <a:pt x="428801" y="56608"/>
                </a:lnTo>
                <a:lnTo>
                  <a:pt x="420576" y="66285"/>
                </a:lnTo>
                <a:lnTo>
                  <a:pt x="439930" y="82735"/>
                </a:lnTo>
                <a:lnTo>
                  <a:pt x="450387" y="40158"/>
                </a:lnTo>
                <a:close/>
              </a:path>
              <a:path w="460375" h="538480">
                <a:moveTo>
                  <a:pt x="409449" y="40158"/>
                </a:moveTo>
                <a:lnTo>
                  <a:pt x="401224" y="49835"/>
                </a:lnTo>
                <a:lnTo>
                  <a:pt x="420576" y="66285"/>
                </a:lnTo>
                <a:lnTo>
                  <a:pt x="428801" y="56608"/>
                </a:lnTo>
                <a:lnTo>
                  <a:pt x="409449" y="40158"/>
                </a:lnTo>
                <a:close/>
              </a:path>
              <a:path w="460375" h="538480">
                <a:moveTo>
                  <a:pt x="460250" y="0"/>
                </a:moveTo>
                <a:lnTo>
                  <a:pt x="381869" y="33384"/>
                </a:lnTo>
                <a:lnTo>
                  <a:pt x="401224" y="49835"/>
                </a:lnTo>
                <a:lnTo>
                  <a:pt x="409449" y="40158"/>
                </a:lnTo>
                <a:lnTo>
                  <a:pt x="450387" y="40158"/>
                </a:lnTo>
                <a:lnTo>
                  <a:pt x="460250" y="0"/>
                </a:lnTo>
                <a:close/>
              </a:path>
            </a:pathLst>
          </a:custGeom>
          <a:solidFill>
            <a:srgbClr val="000000"/>
          </a:solidFill>
        </p:spPr>
        <p:txBody>
          <a:bodyPr wrap="square" lIns="0" tIns="0" rIns="0" bIns="0" rtlCol="0"/>
          <a:lstStyle/>
          <a:p>
            <a:endParaRPr/>
          </a:p>
        </p:txBody>
      </p:sp>
      <p:sp>
        <p:nvSpPr>
          <p:cNvPr id="33" name="object 33"/>
          <p:cNvSpPr/>
          <p:nvPr/>
        </p:nvSpPr>
        <p:spPr>
          <a:xfrm>
            <a:off x="6615786" y="2593498"/>
            <a:ext cx="76200" cy="558165"/>
          </a:xfrm>
          <a:custGeom>
            <a:avLst/>
            <a:gdLst/>
            <a:ahLst/>
            <a:cxnLst/>
            <a:rect l="l" t="t" r="r" b="b"/>
            <a:pathLst>
              <a:path w="76200" h="558164">
                <a:moveTo>
                  <a:pt x="50800" y="63500"/>
                </a:moveTo>
                <a:lnTo>
                  <a:pt x="25400" y="63500"/>
                </a:lnTo>
                <a:lnTo>
                  <a:pt x="25400" y="557890"/>
                </a:lnTo>
                <a:lnTo>
                  <a:pt x="50800" y="557890"/>
                </a:lnTo>
                <a:lnTo>
                  <a:pt x="50800" y="63500"/>
                </a:lnTo>
                <a:close/>
              </a:path>
              <a:path w="76200" h="558164">
                <a:moveTo>
                  <a:pt x="38101" y="0"/>
                </a:moveTo>
                <a:lnTo>
                  <a:pt x="0" y="76200"/>
                </a:lnTo>
                <a:lnTo>
                  <a:pt x="25400" y="76200"/>
                </a:lnTo>
                <a:lnTo>
                  <a:pt x="25400" y="63500"/>
                </a:lnTo>
                <a:lnTo>
                  <a:pt x="69850" y="63500"/>
                </a:lnTo>
                <a:lnTo>
                  <a:pt x="38101"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551103" y="2593497"/>
            <a:ext cx="76200" cy="558165"/>
          </a:xfrm>
          <a:custGeom>
            <a:avLst/>
            <a:gdLst/>
            <a:ahLst/>
            <a:cxnLst/>
            <a:rect l="l" t="t" r="r" b="b"/>
            <a:pathLst>
              <a:path w="76200" h="558164">
                <a:moveTo>
                  <a:pt x="25398" y="76051"/>
                </a:moveTo>
                <a:lnTo>
                  <a:pt x="19993" y="557748"/>
                </a:lnTo>
                <a:lnTo>
                  <a:pt x="45392" y="558034"/>
                </a:lnTo>
                <a:lnTo>
                  <a:pt x="50797" y="76336"/>
                </a:lnTo>
                <a:lnTo>
                  <a:pt x="25398" y="76051"/>
                </a:lnTo>
                <a:close/>
              </a:path>
              <a:path w="76200" h="558164">
                <a:moveTo>
                  <a:pt x="69745" y="63352"/>
                </a:moveTo>
                <a:lnTo>
                  <a:pt x="25540" y="63352"/>
                </a:lnTo>
                <a:lnTo>
                  <a:pt x="50939" y="63638"/>
                </a:lnTo>
                <a:lnTo>
                  <a:pt x="50797" y="76336"/>
                </a:lnTo>
                <a:lnTo>
                  <a:pt x="76194" y="76621"/>
                </a:lnTo>
                <a:lnTo>
                  <a:pt x="69745" y="63352"/>
                </a:lnTo>
                <a:close/>
              </a:path>
              <a:path w="76200" h="558164">
                <a:moveTo>
                  <a:pt x="25540" y="63352"/>
                </a:moveTo>
                <a:lnTo>
                  <a:pt x="25398" y="76051"/>
                </a:lnTo>
                <a:lnTo>
                  <a:pt x="50797" y="76336"/>
                </a:lnTo>
                <a:lnTo>
                  <a:pt x="50939" y="63638"/>
                </a:lnTo>
                <a:lnTo>
                  <a:pt x="25540" y="63352"/>
                </a:lnTo>
                <a:close/>
              </a:path>
              <a:path w="76200" h="558164">
                <a:moveTo>
                  <a:pt x="38953" y="0"/>
                </a:moveTo>
                <a:lnTo>
                  <a:pt x="0" y="75766"/>
                </a:lnTo>
                <a:lnTo>
                  <a:pt x="25398" y="76051"/>
                </a:lnTo>
                <a:lnTo>
                  <a:pt x="25540" y="63352"/>
                </a:lnTo>
                <a:lnTo>
                  <a:pt x="69745" y="63352"/>
                </a:lnTo>
                <a:lnTo>
                  <a:pt x="38953" y="0"/>
                </a:lnTo>
                <a:close/>
              </a:path>
            </a:pathLst>
          </a:custGeom>
          <a:solidFill>
            <a:srgbClr val="000000"/>
          </a:solidFill>
        </p:spPr>
        <p:txBody>
          <a:bodyPr wrap="square" lIns="0" tIns="0" rIns="0" bIns="0" rtlCol="0"/>
          <a:lstStyle/>
          <a:p>
            <a:endParaRPr/>
          </a:p>
        </p:txBody>
      </p:sp>
      <p:sp>
        <p:nvSpPr>
          <p:cNvPr id="35" name="object 35"/>
          <p:cNvSpPr/>
          <p:nvPr/>
        </p:nvSpPr>
        <p:spPr>
          <a:xfrm>
            <a:off x="6885013" y="2593496"/>
            <a:ext cx="522605" cy="558800"/>
          </a:xfrm>
          <a:custGeom>
            <a:avLst/>
            <a:gdLst/>
            <a:ahLst/>
            <a:cxnLst/>
            <a:rect l="l" t="t" r="r" b="b"/>
            <a:pathLst>
              <a:path w="522604" h="558800">
                <a:moveTo>
                  <a:pt x="61269" y="47048"/>
                </a:moveTo>
                <a:lnTo>
                  <a:pt x="42698" y="64376"/>
                </a:lnTo>
                <a:lnTo>
                  <a:pt x="503655" y="558394"/>
                </a:lnTo>
                <a:lnTo>
                  <a:pt x="522226" y="541066"/>
                </a:lnTo>
                <a:lnTo>
                  <a:pt x="61269" y="47048"/>
                </a:lnTo>
                <a:close/>
              </a:path>
              <a:path w="522604" h="558800">
                <a:moveTo>
                  <a:pt x="0" y="0"/>
                </a:moveTo>
                <a:lnTo>
                  <a:pt x="24127" y="81705"/>
                </a:lnTo>
                <a:lnTo>
                  <a:pt x="42698" y="64376"/>
                </a:lnTo>
                <a:lnTo>
                  <a:pt x="34034" y="55091"/>
                </a:lnTo>
                <a:lnTo>
                  <a:pt x="52605" y="37763"/>
                </a:lnTo>
                <a:lnTo>
                  <a:pt x="71221" y="37763"/>
                </a:lnTo>
                <a:lnTo>
                  <a:pt x="79841" y="29720"/>
                </a:lnTo>
                <a:lnTo>
                  <a:pt x="0" y="0"/>
                </a:lnTo>
                <a:close/>
              </a:path>
              <a:path w="522604" h="558800">
                <a:moveTo>
                  <a:pt x="52605" y="37763"/>
                </a:moveTo>
                <a:lnTo>
                  <a:pt x="34034" y="55091"/>
                </a:lnTo>
                <a:lnTo>
                  <a:pt x="42698" y="64376"/>
                </a:lnTo>
                <a:lnTo>
                  <a:pt x="61269" y="47048"/>
                </a:lnTo>
                <a:lnTo>
                  <a:pt x="52605" y="37763"/>
                </a:lnTo>
                <a:close/>
              </a:path>
              <a:path w="522604" h="558800">
                <a:moveTo>
                  <a:pt x="71221" y="37763"/>
                </a:moveTo>
                <a:lnTo>
                  <a:pt x="52605" y="37763"/>
                </a:lnTo>
                <a:lnTo>
                  <a:pt x="61269" y="47048"/>
                </a:lnTo>
                <a:lnTo>
                  <a:pt x="71221" y="37763"/>
                </a:lnTo>
                <a:close/>
              </a:path>
            </a:pathLst>
          </a:custGeom>
          <a:solidFill>
            <a:srgbClr val="000000"/>
          </a:solidFill>
        </p:spPr>
        <p:txBody>
          <a:bodyPr wrap="square" lIns="0" tIns="0" rIns="0" bIns="0" rtlCol="0"/>
          <a:lstStyle/>
          <a:p>
            <a:endParaRPr/>
          </a:p>
        </p:txBody>
      </p:sp>
      <p:sp>
        <p:nvSpPr>
          <p:cNvPr id="36" name="object 36"/>
          <p:cNvSpPr txBox="1"/>
          <p:nvPr/>
        </p:nvSpPr>
        <p:spPr>
          <a:xfrm>
            <a:off x="343070" y="1353311"/>
            <a:ext cx="6766559" cy="304800"/>
          </a:xfrm>
          <a:prstGeom prst="rect">
            <a:avLst/>
          </a:prstGeom>
        </p:spPr>
        <p:txBody>
          <a:bodyPr vert="horz" wrap="square" lIns="0" tIns="0" rIns="0" bIns="0" rtlCol="0">
            <a:spAutoFit/>
          </a:bodyPr>
          <a:lstStyle/>
          <a:p>
            <a:pPr marL="12700">
              <a:lnSpc>
                <a:spcPct val="100000"/>
              </a:lnSpc>
              <a:tabLst>
                <a:tab pos="4850130" algn="l"/>
              </a:tabLst>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r>
              <a:rPr sz="2400" dirty="0">
                <a:latin typeface="Calibri"/>
                <a:cs typeface="Calibri"/>
              </a:rPr>
              <a:t>	</a:t>
            </a:r>
            <a:r>
              <a:rPr sz="2400" spc="-5" dirty="0">
                <a:latin typeface="Calibri"/>
                <a:cs typeface="Calibri"/>
              </a:rPr>
              <a:t>1</a:t>
            </a:r>
            <a:r>
              <a:rPr sz="2400" dirty="0">
                <a:latin typeface="Calibri"/>
                <a:cs typeface="Calibri"/>
              </a:rPr>
              <a:t>D</a:t>
            </a:r>
            <a:r>
              <a:rPr sz="2400" spc="-10" dirty="0">
                <a:latin typeface="Calibri"/>
                <a:cs typeface="Calibri"/>
              </a:rPr>
              <a:t> </a:t>
            </a:r>
            <a:r>
              <a:rPr sz="2400" spc="-5" dirty="0">
                <a:latin typeface="Calibri"/>
                <a:cs typeface="Calibri"/>
              </a:rPr>
              <a:t>Co</a:t>
            </a:r>
            <a:r>
              <a:rPr sz="2400" spc="-40" dirty="0">
                <a:latin typeface="Calibri"/>
                <a:cs typeface="Calibri"/>
              </a:rPr>
              <a:t>nv</a:t>
            </a:r>
            <a:r>
              <a:rPr sz="2400" spc="-5" dirty="0">
                <a:latin typeface="Calibri"/>
                <a:cs typeface="Calibri"/>
              </a:rPr>
              <a:t>ol</a:t>
            </a:r>
            <a:r>
              <a:rPr sz="2400" dirty="0">
                <a:latin typeface="Calibri"/>
                <a:cs typeface="Calibri"/>
              </a:rPr>
              <a:t>u</a:t>
            </a:r>
            <a:r>
              <a:rPr sz="2400" spc="105" dirty="0">
                <a:latin typeface="Calibri"/>
                <a:cs typeface="Calibri"/>
              </a:rPr>
              <a:t>$</a:t>
            </a:r>
            <a:r>
              <a:rPr sz="2400" spc="-5" dirty="0">
                <a:latin typeface="Calibri"/>
                <a:cs typeface="Calibri"/>
              </a:rPr>
              <a:t>o</a:t>
            </a:r>
            <a:r>
              <a:rPr sz="2400" dirty="0">
                <a:latin typeface="Calibri"/>
                <a:cs typeface="Calibri"/>
              </a:rPr>
              <a:t>n</a:t>
            </a:r>
            <a:endParaRPr sz="2400">
              <a:latin typeface="Calibri"/>
              <a:cs typeface="Calibri"/>
            </a:endParaRPr>
          </a:p>
        </p:txBody>
      </p:sp>
      <p:sp>
        <p:nvSpPr>
          <p:cNvPr id="37" name="object 37"/>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sz="1800" b="1" spc="145" dirty="0">
                <a:solidFill>
                  <a:srgbClr val="70AD47"/>
                </a:solidFill>
                <a:latin typeface="Calibri"/>
                <a:cs typeface="Calibri"/>
              </a:rPr>
              <a:t>h</a:t>
            </a:r>
            <a:r>
              <a:rPr sz="1800" b="1" spc="5" dirty="0">
                <a:solidFill>
                  <a:srgbClr val="70AD47"/>
                </a:solidFill>
                <a:latin typeface="Calibri"/>
                <a:cs typeface="Calibri"/>
              </a:rPr>
              <a:t>e</a:t>
            </a:r>
            <a:r>
              <a:rPr sz="1800" b="1" dirty="0">
                <a:solidFill>
                  <a:srgbClr val="70AD47"/>
                </a:solidFill>
                <a:latin typeface="Calibri"/>
                <a:cs typeface="Calibri"/>
              </a:rPr>
              <a:t>r</a:t>
            </a:r>
            <a:endParaRPr sz="180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sz="1800" b="1" spc="35" dirty="0">
                <a:solidFill>
                  <a:srgbClr val="C00000"/>
                </a:solidFill>
                <a:latin typeface="Calibri"/>
                <a:cs typeface="Calibri"/>
              </a:rPr>
              <a:t>0al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a:latin typeface="Calibri"/>
              <a:cs typeface="Calibri"/>
            </a:endParaRPr>
          </a:p>
        </p:txBody>
      </p:sp>
      <p:sp>
        <p:nvSpPr>
          <p:cNvPr id="38" name="object 38"/>
          <p:cNvSpPr txBox="1"/>
          <p:nvPr/>
        </p:nvSpPr>
        <p:spPr>
          <a:xfrm>
            <a:off x="4329018" y="4316984"/>
            <a:ext cx="3322954" cy="1625600"/>
          </a:xfrm>
          <a:prstGeom prst="rect">
            <a:avLst/>
          </a:prstGeom>
        </p:spPr>
        <p:txBody>
          <a:bodyPr vert="horz" wrap="square" lIns="0" tIns="0" rIns="0" bIns="0" rtlCol="0">
            <a:spAutoFit/>
          </a:bodyPr>
          <a:lstStyle/>
          <a:p>
            <a:pPr marL="12700" marR="23495">
              <a:lnSpc>
                <a:spcPct val="10000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20" dirty="0">
                <a:latin typeface="Calibri"/>
                <a:cs typeface="Calibri"/>
              </a:rPr>
              <a:t>M</a:t>
            </a:r>
            <a:r>
              <a:rPr sz="1800" b="1" spc="-15" dirty="0">
                <a:latin typeface="Calibri"/>
                <a:cs typeface="Calibri"/>
              </a:rPr>
              <a:t>ul</a:t>
            </a:r>
            <a:r>
              <a:rPr sz="1800" b="1" spc="130" dirty="0">
                <a:latin typeface="Calibri"/>
                <a:cs typeface="Calibri"/>
              </a:rPr>
              <a:t>0</a:t>
            </a:r>
            <a:r>
              <a:rPr sz="1800" b="1" spc="-15" dirty="0">
                <a:latin typeface="Calibri"/>
                <a:cs typeface="Calibri"/>
              </a:rPr>
              <a:t>di</a:t>
            </a:r>
            <a:r>
              <a:rPr sz="1800" b="1" spc="-5" dirty="0">
                <a:latin typeface="Calibri"/>
                <a:cs typeface="Calibri"/>
              </a:rPr>
              <a:t>m</a:t>
            </a:r>
            <a:r>
              <a:rPr sz="1800" b="1" spc="-10" dirty="0">
                <a:latin typeface="Calibri"/>
                <a:cs typeface="Calibri"/>
              </a:rPr>
              <a:t>e</a:t>
            </a:r>
            <a:r>
              <a:rPr sz="1800" b="1" spc="-15" dirty="0">
                <a:latin typeface="Calibri"/>
                <a:cs typeface="Calibri"/>
              </a:rPr>
              <a:t>n</a:t>
            </a:r>
            <a:r>
              <a:rPr sz="1800" b="1" spc="-20" dirty="0">
                <a:latin typeface="Calibri"/>
                <a:cs typeface="Calibri"/>
              </a:rPr>
              <a:t>s</a:t>
            </a:r>
            <a:r>
              <a:rPr sz="1800" b="1" spc="-15" dirty="0">
                <a:latin typeface="Calibri"/>
                <a:cs typeface="Calibri"/>
              </a:rPr>
              <a:t>iona</a:t>
            </a:r>
            <a:r>
              <a:rPr sz="1800" b="1" spc="-5" dirty="0">
                <a:latin typeface="Calibri"/>
                <a:cs typeface="Calibri"/>
              </a:rPr>
              <a:t>l</a:t>
            </a:r>
            <a:r>
              <a:rPr sz="1800" b="1" dirty="0">
                <a:latin typeface="Calibri"/>
                <a:cs typeface="Calibri"/>
              </a:rPr>
              <a:t> G</a:t>
            </a:r>
            <a:r>
              <a:rPr sz="1800" b="1" spc="-5" dirty="0">
                <a:latin typeface="Calibri"/>
                <a:cs typeface="Calibri"/>
              </a:rPr>
              <a:t>r</a:t>
            </a:r>
            <a:r>
              <a:rPr sz="1800" b="1" spc="-15" dirty="0">
                <a:latin typeface="Calibri"/>
                <a:cs typeface="Calibri"/>
              </a:rPr>
              <a:t>id</a:t>
            </a:r>
            <a:r>
              <a:rPr sz="1800" b="1" spc="-10" dirty="0">
                <a:latin typeface="Calibri"/>
                <a:cs typeface="Calibri"/>
              </a:rPr>
              <a:t>s</a:t>
            </a:r>
            <a:r>
              <a:rPr sz="1800" b="1" spc="-5" dirty="0">
                <a:latin typeface="Calibri"/>
                <a:cs typeface="Calibri"/>
              </a:rPr>
              <a:t>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0" dirty="0">
                <a:solidFill>
                  <a:srgbClr val="C00000"/>
                </a:solidFill>
                <a:latin typeface="Calibri"/>
                <a:cs typeface="Calibri"/>
              </a:rPr>
              <a:t>B</a:t>
            </a:r>
            <a:r>
              <a:rPr sz="1800" b="1" spc="-15" dirty="0">
                <a:solidFill>
                  <a:srgbClr val="C00000"/>
                </a:solidFill>
                <a:latin typeface="Calibri"/>
                <a:cs typeface="Calibri"/>
              </a:rPr>
              <a:t>a</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a</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0" dirty="0">
                <a:solidFill>
                  <a:srgbClr val="C00000"/>
                </a:solidFill>
                <a:latin typeface="Calibri"/>
                <a:cs typeface="Calibri"/>
              </a:rPr>
              <a:t>l</a:t>
            </a:r>
            <a:r>
              <a:rPr sz="1800" b="1" spc="-20" dirty="0">
                <a:solidFill>
                  <a:srgbClr val="C00000"/>
                </a:solidFill>
                <a:latin typeface="Calibri"/>
                <a:cs typeface="Calibri"/>
              </a:rPr>
              <a:t>o</a:t>
            </a:r>
            <a:r>
              <a:rPr sz="1800" b="1" spc="-15" dirty="0">
                <a:solidFill>
                  <a:srgbClr val="C00000"/>
                </a:solidFill>
                <a:latin typeface="Calibri"/>
                <a:cs typeface="Calibri"/>
              </a:rPr>
              <a:t>n</a:t>
            </a:r>
            <a:r>
              <a:rPr sz="1800" b="1" dirty="0">
                <a:solidFill>
                  <a:srgbClr val="C00000"/>
                </a:solidFill>
                <a:latin typeface="Calibri"/>
                <a:cs typeface="Calibri"/>
              </a:rPr>
              <a:t>g </a:t>
            </a:r>
            <a:r>
              <a:rPr sz="1800" b="1" spc="-20"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spc="5" dirty="0">
                <a:solidFill>
                  <a:srgbClr val="C00000"/>
                </a:solidFill>
                <a:latin typeface="Calibri"/>
                <a:cs typeface="Calibri"/>
              </a:rPr>
              <a:t>e</a:t>
            </a:r>
            <a:r>
              <a:rPr sz="1800" b="1" spc="-20" dirty="0">
                <a:solidFill>
                  <a:srgbClr val="C00000"/>
                </a:solidFill>
                <a:latin typeface="Calibri"/>
                <a:cs typeface="Calibri"/>
              </a:rPr>
              <a:t>s</a:t>
            </a:r>
            <a:r>
              <a:rPr sz="1800" b="1" spc="-5" dirty="0">
                <a:solidFill>
                  <a:srgbClr val="C00000"/>
                </a:solidFill>
                <a:latin typeface="Calibri"/>
                <a:cs typeface="Calibri"/>
              </a:rPr>
              <a:t>:</a:t>
            </a:r>
            <a:r>
              <a:rPr sz="1800" b="1" spc="5" dirty="0">
                <a:solidFill>
                  <a:srgbClr val="C00000"/>
                </a:solidFill>
                <a:latin typeface="Calibri"/>
                <a:cs typeface="Calibri"/>
              </a:rPr>
              <a:t> </a:t>
            </a:r>
            <a:r>
              <a:rPr sz="1800" b="1" dirty="0">
                <a:solidFill>
                  <a:srgbClr val="C00000"/>
                </a:solidFill>
                <a:latin typeface="Calibri"/>
                <a:cs typeface="Calibri"/>
              </a:rPr>
              <a:t>N</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spc="-5"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t>
            </a:r>
            <a:r>
              <a:rPr sz="1800" b="1" spc="-15" dirty="0">
                <a:solidFill>
                  <a:srgbClr val="C00000"/>
                </a:solidFill>
                <a:latin typeface="Calibri"/>
                <a:cs typeface="Calibri"/>
              </a:rPr>
              <a:t>a</a:t>
            </a:r>
            <a:r>
              <a:rPr sz="1800" b="1" spc="-5" dirty="0">
                <a:solidFill>
                  <a:srgbClr val="C00000"/>
                </a:solidFill>
                <a:latin typeface="Calibri"/>
                <a:cs typeface="Calibri"/>
              </a:rPr>
              <a:t>c</a:t>
            </a:r>
            <a:r>
              <a:rPr sz="1800" b="1" spc="-10" dirty="0">
                <a:solidFill>
                  <a:srgbClr val="C00000"/>
                </a:solidFill>
                <a:latin typeface="Calibri"/>
                <a:cs typeface="Calibri"/>
              </a:rPr>
              <a:t>k</a:t>
            </a:r>
            <a:r>
              <a:rPr sz="1800" b="1" dirty="0">
                <a:solidFill>
                  <a:srgbClr val="C00000"/>
                </a:solidFill>
                <a:latin typeface="Calibri"/>
                <a:cs typeface="Calibri"/>
              </a:rPr>
              <a:t> </a:t>
            </a:r>
            <a:r>
              <a:rPr sz="1800" b="1" spc="-5" dirty="0">
                <a:solidFill>
                  <a:srgbClr val="C00000"/>
                </a:solidFill>
                <a:latin typeface="Calibri"/>
                <a:cs typeface="Calibri"/>
              </a:rPr>
              <a:t>m</a:t>
            </a:r>
            <a:r>
              <a:rPr sz="1800" b="1" spc="-15" dirty="0">
                <a:solidFill>
                  <a:srgbClr val="C00000"/>
                </a:solidFill>
                <a:latin typeface="Calibri"/>
                <a:cs typeface="Calibri"/>
              </a:rPr>
              <a:t>a</a:t>
            </a:r>
            <a:r>
              <a:rPr sz="1800" b="1" spc="-40" dirty="0">
                <a:solidFill>
                  <a:srgbClr val="C00000"/>
                </a:solidFill>
                <a:latin typeface="Calibri"/>
                <a:cs typeface="Calibri"/>
              </a:rPr>
              <a:t>n</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c</a:t>
            </a:r>
            <a:r>
              <a:rPr sz="1800" b="1" spc="-15" dirty="0">
                <a:solidFill>
                  <a:srgbClr val="C00000"/>
                </a:solidFill>
                <a:latin typeface="Calibri"/>
                <a:cs typeface="Calibri"/>
              </a:rPr>
              <a:t>o</a:t>
            </a:r>
            <a:r>
              <a:rPr sz="1800" b="1" spc="-40" dirty="0">
                <a:solidFill>
                  <a:srgbClr val="C00000"/>
                </a:solidFill>
                <a:latin typeface="Calibri"/>
                <a:cs typeface="Calibri"/>
              </a:rPr>
              <a:t>n</a:t>
            </a:r>
            <a:r>
              <a:rPr sz="1800" b="1" dirty="0">
                <a:solidFill>
                  <a:srgbClr val="C00000"/>
                </a:solidFill>
                <a:latin typeface="Calibri"/>
                <a:cs typeface="Calibri"/>
              </a:rPr>
              <a:t>v </a:t>
            </a:r>
            <a:r>
              <a:rPr sz="1800" b="1" spc="-10" dirty="0">
                <a:solidFill>
                  <a:srgbClr val="C00000"/>
                </a:solidFill>
                <a:latin typeface="Calibri"/>
                <a:cs typeface="Calibri"/>
              </a:rPr>
              <a:t>l</a:t>
            </a:r>
            <a:r>
              <a:rPr sz="1800" b="1" spc="-50" dirty="0">
                <a:solidFill>
                  <a:srgbClr val="C00000"/>
                </a:solidFill>
                <a:latin typeface="Calibri"/>
                <a:cs typeface="Calibri"/>
              </a:rPr>
              <a:t>a</a:t>
            </a:r>
            <a:r>
              <a:rPr sz="1800" b="1" spc="-30" dirty="0">
                <a:solidFill>
                  <a:srgbClr val="C00000"/>
                </a:solidFill>
                <a:latin typeface="Calibri"/>
                <a:cs typeface="Calibri"/>
              </a:rPr>
              <a:t>y</a:t>
            </a:r>
            <a:r>
              <a:rPr sz="1800" b="1" spc="-10" dirty="0">
                <a:solidFill>
                  <a:srgbClr val="C00000"/>
                </a:solidFill>
                <a:latin typeface="Calibri"/>
                <a:cs typeface="Calibri"/>
              </a:rPr>
              <a:t>e</a:t>
            </a:r>
            <a:r>
              <a:rPr sz="1800" b="1" spc="-30" dirty="0">
                <a:solidFill>
                  <a:srgbClr val="C00000"/>
                </a:solidFill>
                <a:latin typeface="Calibri"/>
                <a:cs typeface="Calibri"/>
              </a:rPr>
              <a:t>r</a:t>
            </a:r>
            <a:r>
              <a:rPr sz="1800" b="1" spc="-10" dirty="0">
                <a:solidFill>
                  <a:srgbClr val="C00000"/>
                </a:solidFill>
                <a:latin typeface="Calibri"/>
                <a:cs typeface="Calibri"/>
              </a:rPr>
              <a:t>s</a:t>
            </a:r>
            <a:r>
              <a:rPr sz="1800" b="1" spc="-5" dirty="0">
                <a:solidFill>
                  <a:srgbClr val="C00000"/>
                </a:solidFill>
                <a:latin typeface="Calibri"/>
                <a:cs typeface="Calibri"/>
              </a:rPr>
              <a:t> </a:t>
            </a:r>
            <a:r>
              <a:rPr sz="1800" b="1" spc="-35" dirty="0">
                <a:solidFill>
                  <a:srgbClr val="C00000"/>
                </a:solidFill>
                <a:latin typeface="Calibri"/>
                <a:cs typeface="Calibri"/>
              </a:rPr>
              <a:t>f</a:t>
            </a:r>
            <a:r>
              <a:rPr sz="1800" b="1" spc="-15" dirty="0">
                <a:solidFill>
                  <a:srgbClr val="C00000"/>
                </a:solidFill>
                <a:latin typeface="Calibri"/>
                <a:cs typeface="Calibri"/>
              </a:rPr>
              <a:t>o</a:t>
            </a:r>
            <a:r>
              <a:rPr sz="1800" b="1" dirty="0">
                <a:solidFill>
                  <a:srgbClr val="C00000"/>
                </a:solidFill>
                <a:latin typeface="Calibri"/>
                <a:cs typeface="Calibri"/>
              </a:rPr>
              <a:t>r </a:t>
            </a:r>
            <a:r>
              <a:rPr sz="1800" b="1" spc="-15" dirty="0">
                <a:solidFill>
                  <a:srgbClr val="C00000"/>
                </a:solidFill>
                <a:latin typeface="Calibri"/>
                <a:cs typeface="Calibri"/>
              </a:rPr>
              <a:t>ou</a:t>
            </a:r>
            <a:r>
              <a:rPr sz="1800" b="1" spc="-10" dirty="0">
                <a:solidFill>
                  <a:srgbClr val="C00000"/>
                </a:solidFill>
                <a:latin typeface="Calibri"/>
                <a:cs typeface="Calibri"/>
              </a:rPr>
              <a:t>t</a:t>
            </a:r>
            <a:r>
              <a:rPr sz="1800" b="1" spc="-15" dirty="0">
                <a:solidFill>
                  <a:srgbClr val="C00000"/>
                </a:solidFill>
                <a:latin typeface="Calibri"/>
                <a:cs typeface="Calibri"/>
              </a:rPr>
              <a:t>pu</a:t>
            </a:r>
            <a:r>
              <a:rPr sz="1800" b="1" spc="-10" dirty="0">
                <a:solidFill>
                  <a:srgbClr val="C00000"/>
                </a:solidFill>
                <a:latin typeface="Calibri"/>
                <a:cs typeface="Calibri"/>
              </a:rPr>
              <a:t>ts</a:t>
            </a:r>
            <a:r>
              <a:rPr sz="1800" b="1" spc="-5"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dirty="0">
                <a:solidFill>
                  <a:srgbClr val="C00000"/>
                </a:solidFill>
                <a:latin typeface="Calibri"/>
                <a:cs typeface="Calibri"/>
              </a:rPr>
              <a:t> </a:t>
            </a:r>
            <a:r>
              <a:rPr sz="1800" b="1" spc="-35" dirty="0">
                <a:solidFill>
                  <a:srgbClr val="C00000"/>
                </a:solidFill>
                <a:latin typeface="Calibri"/>
                <a:cs typeface="Calibri"/>
              </a:rPr>
              <a:t>“</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dirty="0">
                <a:solidFill>
                  <a:srgbClr val="C00000"/>
                </a:solidFill>
                <a:latin typeface="Calibri"/>
                <a:cs typeface="Calibri"/>
              </a:rPr>
              <a:t>”</a:t>
            </a:r>
            <a:r>
              <a:rPr sz="1800" b="1" spc="10" dirty="0">
                <a:solidFill>
                  <a:srgbClr val="C00000"/>
                </a:solidFill>
                <a:latin typeface="Calibri"/>
                <a:cs typeface="Calibri"/>
              </a:rPr>
              <a:t> </a:t>
            </a:r>
            <a:r>
              <a:rPr sz="1800" b="1" spc="-10" dirty="0">
                <a:solidFill>
                  <a:srgbClr val="C00000"/>
                </a:solidFill>
                <a:latin typeface="Calibri"/>
                <a:cs typeface="Calibri"/>
              </a:rPr>
              <a:t>t</a:t>
            </a:r>
            <a:r>
              <a:rPr sz="1800" b="1" spc="-15" dirty="0">
                <a:solidFill>
                  <a:srgbClr val="C00000"/>
                </a:solidFill>
                <a:latin typeface="Calibri"/>
                <a:cs typeface="Calibri"/>
              </a:rPr>
              <a:t>h</a:t>
            </a:r>
            <a:r>
              <a:rPr sz="1800" b="1" dirty="0">
                <a:solidFill>
                  <a:srgbClr val="C00000"/>
                </a:solidFill>
                <a:latin typeface="Calibri"/>
                <a:cs typeface="Calibri"/>
              </a:rPr>
              <a:t>e </a:t>
            </a:r>
            <a:r>
              <a:rPr sz="1800" b="1" spc="-5" dirty="0">
                <a:solidFill>
                  <a:srgbClr val="C00000"/>
                </a:solidFill>
                <a:latin typeface="Calibri"/>
                <a:cs typeface="Calibri"/>
              </a:rPr>
              <a:t>w</a:t>
            </a:r>
            <a:r>
              <a:rPr sz="1800" b="1" spc="-15" dirty="0">
                <a:solidFill>
                  <a:srgbClr val="C00000"/>
                </a:solidFill>
                <a:latin typeface="Calibri"/>
                <a:cs typeface="Calibri"/>
              </a:rPr>
              <a:t>h</a:t>
            </a:r>
            <a:r>
              <a:rPr sz="1800" b="1" spc="-20" dirty="0">
                <a:solidFill>
                  <a:srgbClr val="C00000"/>
                </a:solidFill>
                <a:latin typeface="Calibri"/>
                <a:cs typeface="Calibri"/>
              </a:rPr>
              <a:t>o</a:t>
            </a:r>
            <a:r>
              <a:rPr sz="1800" b="1" spc="-10" dirty="0">
                <a:solidFill>
                  <a:srgbClr val="C00000"/>
                </a:solidFill>
                <a:latin typeface="Calibri"/>
                <a:cs typeface="Calibri"/>
              </a:rPr>
              <a:t>l</a:t>
            </a:r>
            <a:r>
              <a:rPr sz="1800" b="1" dirty="0">
                <a:solidFill>
                  <a:srgbClr val="C00000"/>
                </a:solidFill>
                <a:latin typeface="Calibri"/>
                <a:cs typeface="Calibri"/>
              </a:rPr>
              <a:t>e </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dirty="0">
                <a:solidFill>
                  <a:srgbClr val="C00000"/>
                </a:solidFill>
                <a:latin typeface="Calibri"/>
                <a:cs typeface="Calibri"/>
              </a:rPr>
              <a:t>e</a:t>
            </a:r>
            <a:endParaRPr sz="1800">
              <a:latin typeface="Calibri"/>
              <a:cs typeface="Calibri"/>
            </a:endParaRPr>
          </a:p>
          <a:p>
            <a:pPr marL="12700">
              <a:lnSpc>
                <a:spcPts val="211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a:latin typeface="Calibri"/>
              <a:cs typeface="Calibri"/>
            </a:endParaRPr>
          </a:p>
          <a:p>
            <a:pPr marL="12700">
              <a:lnSpc>
                <a:spcPct val="100000"/>
              </a:lnSpc>
              <a:spcBef>
                <a:spcPts val="4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a:t>
            </a:r>
            <a:endParaRPr sz="1800">
              <a:latin typeface="Calibri"/>
              <a:cs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txBox="1"/>
          <p:nvPr/>
        </p:nvSpPr>
        <p:spPr>
          <a:xfrm>
            <a:off x="40463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1340806" y="315139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2276975" y="3151393"/>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371978"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7" name="object 7"/>
          <p:cNvSpPr txBox="1"/>
          <p:nvPr/>
        </p:nvSpPr>
        <p:spPr>
          <a:xfrm>
            <a:off x="1311822"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8" name="object 8"/>
          <p:cNvSpPr txBox="1"/>
          <p:nvPr/>
        </p:nvSpPr>
        <p:spPr>
          <a:xfrm>
            <a:off x="2247991"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9" name="object 9"/>
          <p:cNvSpPr txBox="1"/>
          <p:nvPr/>
        </p:nvSpPr>
        <p:spPr>
          <a:xfrm>
            <a:off x="3213144"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0" name="object 10"/>
          <p:cNvSpPr txBox="1"/>
          <p:nvPr/>
        </p:nvSpPr>
        <p:spPr>
          <a:xfrm>
            <a:off x="3184159"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txBox="1"/>
          <p:nvPr/>
        </p:nvSpPr>
        <p:spPr>
          <a:xfrm>
            <a:off x="4589627" y="315139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19" name="object 19"/>
          <p:cNvSpPr txBox="1"/>
          <p:nvPr/>
        </p:nvSpPr>
        <p:spPr>
          <a:xfrm>
            <a:off x="553347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20" name="object 20"/>
          <p:cNvSpPr txBox="1"/>
          <p:nvPr/>
        </p:nvSpPr>
        <p:spPr>
          <a:xfrm>
            <a:off x="6463385"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21" name="object 21"/>
          <p:cNvSpPr txBox="1"/>
          <p:nvPr/>
        </p:nvSpPr>
        <p:spPr>
          <a:xfrm>
            <a:off x="7393296" y="3151389"/>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22" name="object 22"/>
          <p:cNvSpPr txBox="1"/>
          <p:nvPr/>
        </p:nvSpPr>
        <p:spPr>
          <a:xfrm>
            <a:off x="4558390"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23" name="object 23"/>
          <p:cNvSpPr txBox="1"/>
          <p:nvPr/>
        </p:nvSpPr>
        <p:spPr>
          <a:xfrm>
            <a:off x="5498234" y="1989343"/>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24" name="object 24"/>
          <p:cNvSpPr txBox="1"/>
          <p:nvPr/>
        </p:nvSpPr>
        <p:spPr>
          <a:xfrm>
            <a:off x="6434404" y="1989341"/>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25" name="object 25"/>
          <p:cNvSpPr txBox="1"/>
          <p:nvPr/>
        </p:nvSpPr>
        <p:spPr>
          <a:xfrm>
            <a:off x="7370573" y="1989339"/>
            <a:ext cx="439420" cy="604520"/>
          </a:xfrm>
          <a:prstGeom prst="rect">
            <a:avLst/>
          </a:prstGeom>
          <a:solidFill>
            <a:srgbClr val="FFF2CC"/>
          </a:solidFill>
          <a:ln w="12700">
            <a:solidFill>
              <a:srgbClr val="FFC000"/>
            </a:solidFill>
          </a:ln>
        </p:spPr>
        <p:txBody>
          <a:bodyPr vert="horz" wrap="square" lIns="0" tIns="0" rIns="0" bIns="0" rtlCol="0">
            <a:spAutoFit/>
          </a:bodyPr>
          <a:lstStyle/>
          <a:p>
            <a:pPr marL="11303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26" name="object 26"/>
          <p:cNvSpPr/>
          <p:nvPr/>
        </p:nvSpPr>
        <p:spPr>
          <a:xfrm>
            <a:off x="4740083" y="2593500"/>
            <a:ext cx="76200" cy="558165"/>
          </a:xfrm>
          <a:custGeom>
            <a:avLst/>
            <a:gdLst/>
            <a:ahLst/>
            <a:cxnLst/>
            <a:rect l="l" t="t" r="r" b="b"/>
            <a:pathLst>
              <a:path w="76200" h="558164">
                <a:moveTo>
                  <a:pt x="50799" y="76147"/>
                </a:moveTo>
                <a:lnTo>
                  <a:pt x="25399" y="76250"/>
                </a:lnTo>
                <a:lnTo>
                  <a:pt x="27345" y="557941"/>
                </a:lnTo>
                <a:lnTo>
                  <a:pt x="52745" y="557838"/>
                </a:lnTo>
                <a:lnTo>
                  <a:pt x="50799" y="76147"/>
                </a:lnTo>
                <a:close/>
              </a:path>
              <a:path w="76200" h="558164">
                <a:moveTo>
                  <a:pt x="37791" y="0"/>
                </a:moveTo>
                <a:lnTo>
                  <a:pt x="0" y="76353"/>
                </a:lnTo>
                <a:lnTo>
                  <a:pt x="25399" y="76250"/>
                </a:lnTo>
                <a:lnTo>
                  <a:pt x="25347" y="63550"/>
                </a:lnTo>
                <a:lnTo>
                  <a:pt x="69836" y="63447"/>
                </a:lnTo>
                <a:lnTo>
                  <a:pt x="37791" y="0"/>
                </a:lnTo>
                <a:close/>
              </a:path>
              <a:path w="76200" h="558164">
                <a:moveTo>
                  <a:pt x="50747" y="63447"/>
                </a:moveTo>
                <a:lnTo>
                  <a:pt x="25347" y="63550"/>
                </a:lnTo>
                <a:lnTo>
                  <a:pt x="25399" y="76250"/>
                </a:lnTo>
                <a:lnTo>
                  <a:pt x="50799" y="76147"/>
                </a:lnTo>
                <a:lnTo>
                  <a:pt x="50747" y="63447"/>
                </a:lnTo>
                <a:close/>
              </a:path>
              <a:path w="76200" h="558164">
                <a:moveTo>
                  <a:pt x="69836" y="63447"/>
                </a:moveTo>
                <a:lnTo>
                  <a:pt x="50747" y="63447"/>
                </a:lnTo>
                <a:lnTo>
                  <a:pt x="50799" y="76147"/>
                </a:lnTo>
                <a:lnTo>
                  <a:pt x="76198" y="76045"/>
                </a:lnTo>
                <a:lnTo>
                  <a:pt x="69836" y="63447"/>
                </a:lnTo>
                <a:close/>
              </a:path>
            </a:pathLst>
          </a:custGeom>
          <a:solidFill>
            <a:srgbClr val="000000"/>
          </a:solidFill>
        </p:spPr>
        <p:txBody>
          <a:bodyPr wrap="square" lIns="0" tIns="0" rIns="0" bIns="0" rtlCol="0"/>
          <a:lstStyle/>
          <a:p>
            <a:endParaRPr/>
          </a:p>
        </p:txBody>
      </p:sp>
      <p:sp>
        <p:nvSpPr>
          <p:cNvPr id="27" name="object 27"/>
          <p:cNvSpPr/>
          <p:nvPr/>
        </p:nvSpPr>
        <p:spPr>
          <a:xfrm>
            <a:off x="4968986" y="2593497"/>
            <a:ext cx="525780" cy="567055"/>
          </a:xfrm>
          <a:custGeom>
            <a:avLst/>
            <a:gdLst/>
            <a:ahLst/>
            <a:cxnLst/>
            <a:rect l="l" t="t" r="r" b="b"/>
            <a:pathLst>
              <a:path w="525779" h="567055">
                <a:moveTo>
                  <a:pt x="464497" y="47303"/>
                </a:moveTo>
                <a:lnTo>
                  <a:pt x="0" y="549267"/>
                </a:lnTo>
                <a:lnTo>
                  <a:pt x="18642" y="566517"/>
                </a:lnTo>
                <a:lnTo>
                  <a:pt x="483140" y="64554"/>
                </a:lnTo>
                <a:lnTo>
                  <a:pt x="464497" y="47303"/>
                </a:lnTo>
                <a:close/>
              </a:path>
              <a:path w="525779" h="567055">
                <a:moveTo>
                  <a:pt x="514527" y="37981"/>
                </a:moveTo>
                <a:lnTo>
                  <a:pt x="473123" y="37981"/>
                </a:lnTo>
                <a:lnTo>
                  <a:pt x="491765" y="55233"/>
                </a:lnTo>
                <a:lnTo>
                  <a:pt x="483140" y="64554"/>
                </a:lnTo>
                <a:lnTo>
                  <a:pt x="501783" y="81805"/>
                </a:lnTo>
                <a:lnTo>
                  <a:pt x="514527" y="37981"/>
                </a:lnTo>
                <a:close/>
              </a:path>
              <a:path w="525779" h="567055">
                <a:moveTo>
                  <a:pt x="473123" y="37981"/>
                </a:moveTo>
                <a:lnTo>
                  <a:pt x="464497" y="47303"/>
                </a:lnTo>
                <a:lnTo>
                  <a:pt x="483140" y="64554"/>
                </a:lnTo>
                <a:lnTo>
                  <a:pt x="491765" y="55233"/>
                </a:lnTo>
                <a:lnTo>
                  <a:pt x="473123" y="37981"/>
                </a:lnTo>
                <a:close/>
              </a:path>
              <a:path w="525779" h="567055">
                <a:moveTo>
                  <a:pt x="525572" y="0"/>
                </a:moveTo>
                <a:lnTo>
                  <a:pt x="445855" y="30052"/>
                </a:lnTo>
                <a:lnTo>
                  <a:pt x="464497" y="47303"/>
                </a:lnTo>
                <a:lnTo>
                  <a:pt x="473123" y="37981"/>
                </a:lnTo>
                <a:lnTo>
                  <a:pt x="514527" y="37981"/>
                </a:lnTo>
                <a:lnTo>
                  <a:pt x="525572" y="0"/>
                </a:lnTo>
                <a:close/>
              </a:path>
            </a:pathLst>
          </a:custGeom>
          <a:solidFill>
            <a:srgbClr val="000000"/>
          </a:solidFill>
        </p:spPr>
        <p:txBody>
          <a:bodyPr wrap="square" lIns="0" tIns="0" rIns="0" bIns="0" rtlCol="0"/>
          <a:lstStyle/>
          <a:p>
            <a:endParaRPr/>
          </a:p>
        </p:txBody>
      </p:sp>
      <p:sp>
        <p:nvSpPr>
          <p:cNvPr id="28" name="object 28"/>
          <p:cNvSpPr/>
          <p:nvPr/>
        </p:nvSpPr>
        <p:spPr>
          <a:xfrm>
            <a:off x="4978308" y="2593496"/>
            <a:ext cx="522605" cy="558800"/>
          </a:xfrm>
          <a:custGeom>
            <a:avLst/>
            <a:gdLst/>
            <a:ahLst/>
            <a:cxnLst/>
            <a:rect l="l" t="t" r="r" b="b"/>
            <a:pathLst>
              <a:path w="522604" h="558800">
                <a:moveTo>
                  <a:pt x="61271" y="47048"/>
                </a:moveTo>
                <a:lnTo>
                  <a:pt x="42700" y="64376"/>
                </a:lnTo>
                <a:lnTo>
                  <a:pt x="503656" y="558394"/>
                </a:lnTo>
                <a:lnTo>
                  <a:pt x="522227" y="541066"/>
                </a:lnTo>
                <a:lnTo>
                  <a:pt x="61271" y="47048"/>
                </a:lnTo>
                <a:close/>
              </a:path>
              <a:path w="522604" h="558800">
                <a:moveTo>
                  <a:pt x="0" y="0"/>
                </a:moveTo>
                <a:lnTo>
                  <a:pt x="24128" y="81705"/>
                </a:lnTo>
                <a:lnTo>
                  <a:pt x="42700" y="64376"/>
                </a:lnTo>
                <a:lnTo>
                  <a:pt x="34036" y="55091"/>
                </a:lnTo>
                <a:lnTo>
                  <a:pt x="52607" y="37763"/>
                </a:lnTo>
                <a:lnTo>
                  <a:pt x="71222" y="37763"/>
                </a:lnTo>
                <a:lnTo>
                  <a:pt x="79842" y="29720"/>
                </a:lnTo>
                <a:lnTo>
                  <a:pt x="0" y="0"/>
                </a:lnTo>
                <a:close/>
              </a:path>
              <a:path w="522604" h="558800">
                <a:moveTo>
                  <a:pt x="52607" y="37763"/>
                </a:moveTo>
                <a:lnTo>
                  <a:pt x="34036" y="55091"/>
                </a:lnTo>
                <a:lnTo>
                  <a:pt x="42700" y="64376"/>
                </a:lnTo>
                <a:lnTo>
                  <a:pt x="61271" y="47048"/>
                </a:lnTo>
                <a:lnTo>
                  <a:pt x="52607" y="37763"/>
                </a:lnTo>
                <a:close/>
              </a:path>
              <a:path w="522604" h="558800">
                <a:moveTo>
                  <a:pt x="71222" y="37763"/>
                </a:moveTo>
                <a:lnTo>
                  <a:pt x="52607" y="37763"/>
                </a:lnTo>
                <a:lnTo>
                  <a:pt x="61271" y="47048"/>
                </a:lnTo>
                <a:lnTo>
                  <a:pt x="71222" y="37763"/>
                </a:lnTo>
                <a:close/>
              </a:path>
            </a:pathLst>
          </a:custGeom>
          <a:solidFill>
            <a:srgbClr val="000000"/>
          </a:solidFill>
        </p:spPr>
        <p:txBody>
          <a:bodyPr wrap="square" lIns="0" tIns="0" rIns="0" bIns="0" rtlCol="0"/>
          <a:lstStyle/>
          <a:p>
            <a:endParaRPr/>
          </a:p>
        </p:txBody>
      </p:sp>
      <p:sp>
        <p:nvSpPr>
          <p:cNvPr id="29" name="object 29"/>
          <p:cNvSpPr/>
          <p:nvPr/>
        </p:nvSpPr>
        <p:spPr>
          <a:xfrm>
            <a:off x="5680476" y="2593500"/>
            <a:ext cx="76200" cy="558165"/>
          </a:xfrm>
          <a:custGeom>
            <a:avLst/>
            <a:gdLst/>
            <a:ahLst/>
            <a:cxnLst/>
            <a:rect l="l" t="t" r="r" b="b"/>
            <a:pathLst>
              <a:path w="76200" h="558164">
                <a:moveTo>
                  <a:pt x="50796" y="76053"/>
                </a:moveTo>
                <a:lnTo>
                  <a:pt x="25397" y="76338"/>
                </a:lnTo>
                <a:lnTo>
                  <a:pt x="30801" y="558031"/>
                </a:lnTo>
                <a:lnTo>
                  <a:pt x="56200" y="557745"/>
                </a:lnTo>
                <a:lnTo>
                  <a:pt x="50796" y="76053"/>
                </a:lnTo>
                <a:close/>
              </a:path>
              <a:path w="76200" h="558164">
                <a:moveTo>
                  <a:pt x="37242" y="0"/>
                </a:moveTo>
                <a:lnTo>
                  <a:pt x="0" y="76622"/>
                </a:lnTo>
                <a:lnTo>
                  <a:pt x="25397" y="76338"/>
                </a:lnTo>
                <a:lnTo>
                  <a:pt x="25255" y="63638"/>
                </a:lnTo>
                <a:lnTo>
                  <a:pt x="50653" y="63353"/>
                </a:lnTo>
                <a:lnTo>
                  <a:pt x="69812" y="63353"/>
                </a:lnTo>
                <a:lnTo>
                  <a:pt x="37242" y="0"/>
                </a:lnTo>
                <a:close/>
              </a:path>
              <a:path w="76200" h="558164">
                <a:moveTo>
                  <a:pt x="50653" y="63353"/>
                </a:moveTo>
                <a:lnTo>
                  <a:pt x="25255" y="63638"/>
                </a:lnTo>
                <a:lnTo>
                  <a:pt x="25397" y="76338"/>
                </a:lnTo>
                <a:lnTo>
                  <a:pt x="50796" y="76053"/>
                </a:lnTo>
                <a:lnTo>
                  <a:pt x="50653" y="63353"/>
                </a:lnTo>
                <a:close/>
              </a:path>
              <a:path w="76200" h="558164">
                <a:moveTo>
                  <a:pt x="69812" y="63353"/>
                </a:moveTo>
                <a:lnTo>
                  <a:pt x="50653" y="63353"/>
                </a:lnTo>
                <a:lnTo>
                  <a:pt x="50796" y="76053"/>
                </a:lnTo>
                <a:lnTo>
                  <a:pt x="76194" y="75768"/>
                </a:lnTo>
                <a:lnTo>
                  <a:pt x="69812" y="63353"/>
                </a:lnTo>
                <a:close/>
              </a:path>
            </a:pathLst>
          </a:custGeom>
          <a:solidFill>
            <a:srgbClr val="000000"/>
          </a:solidFill>
        </p:spPr>
        <p:txBody>
          <a:bodyPr wrap="square" lIns="0" tIns="0" rIns="0" bIns="0" rtlCol="0"/>
          <a:lstStyle/>
          <a:p>
            <a:endParaRPr/>
          </a:p>
        </p:txBody>
      </p:sp>
      <p:sp>
        <p:nvSpPr>
          <p:cNvPr id="30" name="object 30"/>
          <p:cNvSpPr/>
          <p:nvPr/>
        </p:nvSpPr>
        <p:spPr>
          <a:xfrm>
            <a:off x="5925522" y="2599888"/>
            <a:ext cx="460375" cy="538480"/>
          </a:xfrm>
          <a:custGeom>
            <a:avLst/>
            <a:gdLst/>
            <a:ahLst/>
            <a:cxnLst/>
            <a:rect l="l" t="t" r="r" b="b"/>
            <a:pathLst>
              <a:path w="460375" h="538480">
                <a:moveTo>
                  <a:pt x="401222" y="49834"/>
                </a:moveTo>
                <a:lnTo>
                  <a:pt x="0" y="521862"/>
                </a:lnTo>
                <a:lnTo>
                  <a:pt x="19352" y="538312"/>
                </a:lnTo>
                <a:lnTo>
                  <a:pt x="420575" y="66284"/>
                </a:lnTo>
                <a:lnTo>
                  <a:pt x="401222" y="49834"/>
                </a:lnTo>
                <a:close/>
              </a:path>
              <a:path w="460375" h="538480">
                <a:moveTo>
                  <a:pt x="450387" y="40157"/>
                </a:moveTo>
                <a:lnTo>
                  <a:pt x="409448" y="40157"/>
                </a:lnTo>
                <a:lnTo>
                  <a:pt x="428801" y="56607"/>
                </a:lnTo>
                <a:lnTo>
                  <a:pt x="420575" y="66284"/>
                </a:lnTo>
                <a:lnTo>
                  <a:pt x="439929" y="82735"/>
                </a:lnTo>
                <a:lnTo>
                  <a:pt x="450387" y="40157"/>
                </a:lnTo>
                <a:close/>
              </a:path>
              <a:path w="460375" h="538480">
                <a:moveTo>
                  <a:pt x="409448" y="40157"/>
                </a:moveTo>
                <a:lnTo>
                  <a:pt x="401222" y="49834"/>
                </a:lnTo>
                <a:lnTo>
                  <a:pt x="420575" y="66284"/>
                </a:lnTo>
                <a:lnTo>
                  <a:pt x="428801" y="56607"/>
                </a:lnTo>
                <a:lnTo>
                  <a:pt x="409448" y="40157"/>
                </a:lnTo>
                <a:close/>
              </a:path>
              <a:path w="460375" h="538480">
                <a:moveTo>
                  <a:pt x="460250" y="0"/>
                </a:moveTo>
                <a:lnTo>
                  <a:pt x="381869" y="33384"/>
                </a:lnTo>
                <a:lnTo>
                  <a:pt x="401222" y="49834"/>
                </a:lnTo>
                <a:lnTo>
                  <a:pt x="409448" y="40157"/>
                </a:lnTo>
                <a:lnTo>
                  <a:pt x="450387" y="40157"/>
                </a:lnTo>
                <a:lnTo>
                  <a:pt x="460250" y="0"/>
                </a:lnTo>
                <a:close/>
              </a:path>
            </a:pathLst>
          </a:custGeom>
          <a:solidFill>
            <a:srgbClr val="000000"/>
          </a:solidFill>
        </p:spPr>
        <p:txBody>
          <a:bodyPr wrap="square" lIns="0" tIns="0" rIns="0" bIns="0" rtlCol="0"/>
          <a:lstStyle/>
          <a:p>
            <a:endParaRPr/>
          </a:p>
        </p:txBody>
      </p:sp>
      <p:sp>
        <p:nvSpPr>
          <p:cNvPr id="31" name="object 31"/>
          <p:cNvSpPr/>
          <p:nvPr/>
        </p:nvSpPr>
        <p:spPr>
          <a:xfrm>
            <a:off x="5951159" y="2580243"/>
            <a:ext cx="522605" cy="558800"/>
          </a:xfrm>
          <a:custGeom>
            <a:avLst/>
            <a:gdLst/>
            <a:ahLst/>
            <a:cxnLst/>
            <a:rect l="l" t="t" r="r" b="b"/>
            <a:pathLst>
              <a:path w="522604" h="558800">
                <a:moveTo>
                  <a:pt x="61270" y="47049"/>
                </a:moveTo>
                <a:lnTo>
                  <a:pt x="42699" y="64378"/>
                </a:lnTo>
                <a:lnTo>
                  <a:pt x="503656" y="558394"/>
                </a:lnTo>
                <a:lnTo>
                  <a:pt x="522227" y="541066"/>
                </a:lnTo>
                <a:lnTo>
                  <a:pt x="61270" y="47049"/>
                </a:lnTo>
                <a:close/>
              </a:path>
              <a:path w="522604" h="558800">
                <a:moveTo>
                  <a:pt x="0" y="0"/>
                </a:moveTo>
                <a:lnTo>
                  <a:pt x="24128" y="81706"/>
                </a:lnTo>
                <a:lnTo>
                  <a:pt x="42699" y="64378"/>
                </a:lnTo>
                <a:lnTo>
                  <a:pt x="34034" y="55092"/>
                </a:lnTo>
                <a:lnTo>
                  <a:pt x="52605" y="37763"/>
                </a:lnTo>
                <a:lnTo>
                  <a:pt x="71221" y="37763"/>
                </a:lnTo>
                <a:lnTo>
                  <a:pt x="79841" y="29720"/>
                </a:lnTo>
                <a:lnTo>
                  <a:pt x="0" y="0"/>
                </a:lnTo>
                <a:close/>
              </a:path>
              <a:path w="522604" h="558800">
                <a:moveTo>
                  <a:pt x="52605" y="37763"/>
                </a:moveTo>
                <a:lnTo>
                  <a:pt x="34034" y="55092"/>
                </a:lnTo>
                <a:lnTo>
                  <a:pt x="42699" y="64378"/>
                </a:lnTo>
                <a:lnTo>
                  <a:pt x="61270" y="47049"/>
                </a:lnTo>
                <a:lnTo>
                  <a:pt x="52605" y="37763"/>
                </a:lnTo>
                <a:close/>
              </a:path>
              <a:path w="522604" h="558800">
                <a:moveTo>
                  <a:pt x="71221" y="37763"/>
                </a:moveTo>
                <a:lnTo>
                  <a:pt x="52605" y="37763"/>
                </a:lnTo>
                <a:lnTo>
                  <a:pt x="61270" y="47049"/>
                </a:lnTo>
                <a:lnTo>
                  <a:pt x="71221" y="37763"/>
                </a:lnTo>
                <a:close/>
              </a:path>
            </a:pathLst>
          </a:custGeom>
          <a:solidFill>
            <a:srgbClr val="000000"/>
          </a:solidFill>
        </p:spPr>
        <p:txBody>
          <a:bodyPr wrap="square" lIns="0" tIns="0" rIns="0" bIns="0" rtlCol="0"/>
          <a:lstStyle/>
          <a:p>
            <a:endParaRPr/>
          </a:p>
        </p:txBody>
      </p:sp>
      <p:sp>
        <p:nvSpPr>
          <p:cNvPr id="32" name="object 32"/>
          <p:cNvSpPr/>
          <p:nvPr/>
        </p:nvSpPr>
        <p:spPr>
          <a:xfrm>
            <a:off x="6878494" y="2586635"/>
            <a:ext cx="460375" cy="538480"/>
          </a:xfrm>
          <a:custGeom>
            <a:avLst/>
            <a:gdLst/>
            <a:ahLst/>
            <a:cxnLst/>
            <a:rect l="l" t="t" r="r" b="b"/>
            <a:pathLst>
              <a:path w="460375" h="538480">
                <a:moveTo>
                  <a:pt x="401224" y="49835"/>
                </a:moveTo>
                <a:lnTo>
                  <a:pt x="0" y="521862"/>
                </a:lnTo>
                <a:lnTo>
                  <a:pt x="19353" y="538312"/>
                </a:lnTo>
                <a:lnTo>
                  <a:pt x="420576" y="66285"/>
                </a:lnTo>
                <a:lnTo>
                  <a:pt x="401224" y="49835"/>
                </a:lnTo>
                <a:close/>
              </a:path>
              <a:path w="460375" h="538480">
                <a:moveTo>
                  <a:pt x="450387" y="40158"/>
                </a:moveTo>
                <a:lnTo>
                  <a:pt x="409449" y="40158"/>
                </a:lnTo>
                <a:lnTo>
                  <a:pt x="428801" y="56608"/>
                </a:lnTo>
                <a:lnTo>
                  <a:pt x="420576" y="66285"/>
                </a:lnTo>
                <a:lnTo>
                  <a:pt x="439930" y="82735"/>
                </a:lnTo>
                <a:lnTo>
                  <a:pt x="450387" y="40158"/>
                </a:lnTo>
                <a:close/>
              </a:path>
              <a:path w="460375" h="538480">
                <a:moveTo>
                  <a:pt x="409449" y="40158"/>
                </a:moveTo>
                <a:lnTo>
                  <a:pt x="401224" y="49835"/>
                </a:lnTo>
                <a:lnTo>
                  <a:pt x="420576" y="66285"/>
                </a:lnTo>
                <a:lnTo>
                  <a:pt x="428801" y="56608"/>
                </a:lnTo>
                <a:lnTo>
                  <a:pt x="409449" y="40158"/>
                </a:lnTo>
                <a:close/>
              </a:path>
              <a:path w="460375" h="538480">
                <a:moveTo>
                  <a:pt x="460250" y="0"/>
                </a:moveTo>
                <a:lnTo>
                  <a:pt x="381869" y="33384"/>
                </a:lnTo>
                <a:lnTo>
                  <a:pt x="401224" y="49835"/>
                </a:lnTo>
                <a:lnTo>
                  <a:pt x="409449" y="40158"/>
                </a:lnTo>
                <a:lnTo>
                  <a:pt x="450387" y="40158"/>
                </a:lnTo>
                <a:lnTo>
                  <a:pt x="460250" y="0"/>
                </a:lnTo>
                <a:close/>
              </a:path>
            </a:pathLst>
          </a:custGeom>
          <a:solidFill>
            <a:srgbClr val="000000"/>
          </a:solidFill>
        </p:spPr>
        <p:txBody>
          <a:bodyPr wrap="square" lIns="0" tIns="0" rIns="0" bIns="0" rtlCol="0"/>
          <a:lstStyle/>
          <a:p>
            <a:endParaRPr/>
          </a:p>
        </p:txBody>
      </p:sp>
      <p:sp>
        <p:nvSpPr>
          <p:cNvPr id="33" name="object 33"/>
          <p:cNvSpPr/>
          <p:nvPr/>
        </p:nvSpPr>
        <p:spPr>
          <a:xfrm>
            <a:off x="6615786" y="2593498"/>
            <a:ext cx="76200" cy="558165"/>
          </a:xfrm>
          <a:custGeom>
            <a:avLst/>
            <a:gdLst/>
            <a:ahLst/>
            <a:cxnLst/>
            <a:rect l="l" t="t" r="r" b="b"/>
            <a:pathLst>
              <a:path w="76200" h="558164">
                <a:moveTo>
                  <a:pt x="50800" y="63500"/>
                </a:moveTo>
                <a:lnTo>
                  <a:pt x="25400" y="63500"/>
                </a:lnTo>
                <a:lnTo>
                  <a:pt x="25400" y="557890"/>
                </a:lnTo>
                <a:lnTo>
                  <a:pt x="50800" y="557890"/>
                </a:lnTo>
                <a:lnTo>
                  <a:pt x="50800" y="63500"/>
                </a:lnTo>
                <a:close/>
              </a:path>
              <a:path w="76200" h="558164">
                <a:moveTo>
                  <a:pt x="38101" y="0"/>
                </a:moveTo>
                <a:lnTo>
                  <a:pt x="0" y="76200"/>
                </a:lnTo>
                <a:lnTo>
                  <a:pt x="25400" y="76200"/>
                </a:lnTo>
                <a:lnTo>
                  <a:pt x="25400" y="63500"/>
                </a:lnTo>
                <a:lnTo>
                  <a:pt x="69850" y="63500"/>
                </a:lnTo>
                <a:lnTo>
                  <a:pt x="38101"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551103" y="2593497"/>
            <a:ext cx="76200" cy="558165"/>
          </a:xfrm>
          <a:custGeom>
            <a:avLst/>
            <a:gdLst/>
            <a:ahLst/>
            <a:cxnLst/>
            <a:rect l="l" t="t" r="r" b="b"/>
            <a:pathLst>
              <a:path w="76200" h="558164">
                <a:moveTo>
                  <a:pt x="25398" y="76051"/>
                </a:moveTo>
                <a:lnTo>
                  <a:pt x="19993" y="557748"/>
                </a:lnTo>
                <a:lnTo>
                  <a:pt x="45392" y="558034"/>
                </a:lnTo>
                <a:lnTo>
                  <a:pt x="50797" y="76336"/>
                </a:lnTo>
                <a:lnTo>
                  <a:pt x="25398" y="76051"/>
                </a:lnTo>
                <a:close/>
              </a:path>
              <a:path w="76200" h="558164">
                <a:moveTo>
                  <a:pt x="69745" y="63352"/>
                </a:moveTo>
                <a:lnTo>
                  <a:pt x="25540" y="63352"/>
                </a:lnTo>
                <a:lnTo>
                  <a:pt x="50939" y="63638"/>
                </a:lnTo>
                <a:lnTo>
                  <a:pt x="50797" y="76336"/>
                </a:lnTo>
                <a:lnTo>
                  <a:pt x="76194" y="76621"/>
                </a:lnTo>
                <a:lnTo>
                  <a:pt x="69745" y="63352"/>
                </a:lnTo>
                <a:close/>
              </a:path>
              <a:path w="76200" h="558164">
                <a:moveTo>
                  <a:pt x="25540" y="63352"/>
                </a:moveTo>
                <a:lnTo>
                  <a:pt x="25398" y="76051"/>
                </a:lnTo>
                <a:lnTo>
                  <a:pt x="50797" y="76336"/>
                </a:lnTo>
                <a:lnTo>
                  <a:pt x="50939" y="63638"/>
                </a:lnTo>
                <a:lnTo>
                  <a:pt x="25540" y="63352"/>
                </a:lnTo>
                <a:close/>
              </a:path>
              <a:path w="76200" h="558164">
                <a:moveTo>
                  <a:pt x="38953" y="0"/>
                </a:moveTo>
                <a:lnTo>
                  <a:pt x="0" y="75766"/>
                </a:lnTo>
                <a:lnTo>
                  <a:pt x="25398" y="76051"/>
                </a:lnTo>
                <a:lnTo>
                  <a:pt x="25540" y="63352"/>
                </a:lnTo>
                <a:lnTo>
                  <a:pt x="69745" y="63352"/>
                </a:lnTo>
                <a:lnTo>
                  <a:pt x="38953" y="0"/>
                </a:lnTo>
                <a:close/>
              </a:path>
            </a:pathLst>
          </a:custGeom>
          <a:solidFill>
            <a:srgbClr val="000000"/>
          </a:solidFill>
        </p:spPr>
        <p:txBody>
          <a:bodyPr wrap="square" lIns="0" tIns="0" rIns="0" bIns="0" rtlCol="0"/>
          <a:lstStyle/>
          <a:p>
            <a:endParaRPr/>
          </a:p>
        </p:txBody>
      </p:sp>
      <p:sp>
        <p:nvSpPr>
          <p:cNvPr id="35" name="object 35"/>
          <p:cNvSpPr/>
          <p:nvPr/>
        </p:nvSpPr>
        <p:spPr>
          <a:xfrm>
            <a:off x="6885013" y="2593496"/>
            <a:ext cx="522605" cy="558800"/>
          </a:xfrm>
          <a:custGeom>
            <a:avLst/>
            <a:gdLst/>
            <a:ahLst/>
            <a:cxnLst/>
            <a:rect l="l" t="t" r="r" b="b"/>
            <a:pathLst>
              <a:path w="522604" h="558800">
                <a:moveTo>
                  <a:pt x="61269" y="47048"/>
                </a:moveTo>
                <a:lnTo>
                  <a:pt x="42698" y="64376"/>
                </a:lnTo>
                <a:lnTo>
                  <a:pt x="503655" y="558394"/>
                </a:lnTo>
                <a:lnTo>
                  <a:pt x="522226" y="541066"/>
                </a:lnTo>
                <a:lnTo>
                  <a:pt x="61269" y="47048"/>
                </a:lnTo>
                <a:close/>
              </a:path>
              <a:path w="522604" h="558800">
                <a:moveTo>
                  <a:pt x="0" y="0"/>
                </a:moveTo>
                <a:lnTo>
                  <a:pt x="24127" y="81705"/>
                </a:lnTo>
                <a:lnTo>
                  <a:pt x="42698" y="64376"/>
                </a:lnTo>
                <a:lnTo>
                  <a:pt x="34034" y="55091"/>
                </a:lnTo>
                <a:lnTo>
                  <a:pt x="52605" y="37763"/>
                </a:lnTo>
                <a:lnTo>
                  <a:pt x="71221" y="37763"/>
                </a:lnTo>
                <a:lnTo>
                  <a:pt x="79841" y="29720"/>
                </a:lnTo>
                <a:lnTo>
                  <a:pt x="0" y="0"/>
                </a:lnTo>
                <a:close/>
              </a:path>
              <a:path w="522604" h="558800">
                <a:moveTo>
                  <a:pt x="52605" y="37763"/>
                </a:moveTo>
                <a:lnTo>
                  <a:pt x="34034" y="55091"/>
                </a:lnTo>
                <a:lnTo>
                  <a:pt x="42698" y="64376"/>
                </a:lnTo>
                <a:lnTo>
                  <a:pt x="61269" y="47048"/>
                </a:lnTo>
                <a:lnTo>
                  <a:pt x="52605" y="37763"/>
                </a:lnTo>
                <a:close/>
              </a:path>
              <a:path w="522604" h="558800">
                <a:moveTo>
                  <a:pt x="71221" y="37763"/>
                </a:moveTo>
                <a:lnTo>
                  <a:pt x="52605" y="37763"/>
                </a:lnTo>
                <a:lnTo>
                  <a:pt x="61269" y="47048"/>
                </a:lnTo>
                <a:lnTo>
                  <a:pt x="71221" y="37763"/>
                </a:lnTo>
                <a:close/>
              </a:path>
            </a:pathLst>
          </a:custGeom>
          <a:solidFill>
            <a:srgbClr val="000000"/>
          </a:solidFill>
        </p:spPr>
        <p:txBody>
          <a:bodyPr wrap="square" lIns="0" tIns="0" rIns="0" bIns="0" rtlCol="0"/>
          <a:lstStyle/>
          <a:p>
            <a:endParaRPr/>
          </a:p>
        </p:txBody>
      </p:sp>
      <p:sp>
        <p:nvSpPr>
          <p:cNvPr id="36" name="object 36"/>
          <p:cNvSpPr/>
          <p:nvPr/>
        </p:nvSpPr>
        <p:spPr>
          <a:xfrm>
            <a:off x="10031868"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37" name="object 37"/>
          <p:cNvSpPr/>
          <p:nvPr/>
        </p:nvSpPr>
        <p:spPr>
          <a:xfrm>
            <a:off x="10099668"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38" name="object 38"/>
          <p:cNvSpPr/>
          <p:nvPr/>
        </p:nvSpPr>
        <p:spPr>
          <a:xfrm>
            <a:off x="10349680" y="3601093"/>
            <a:ext cx="55244" cy="55244"/>
          </a:xfrm>
          <a:custGeom>
            <a:avLst/>
            <a:gdLst/>
            <a:ahLst/>
            <a:cxnLst/>
            <a:rect l="l" t="t" r="r" b="b"/>
            <a:pathLst>
              <a:path w="55245" h="55245">
                <a:moveTo>
                  <a:pt x="0" y="0"/>
                </a:moveTo>
                <a:lnTo>
                  <a:pt x="55087" y="0"/>
                </a:lnTo>
                <a:lnTo>
                  <a:pt x="55087" y="55087"/>
                </a:lnTo>
                <a:lnTo>
                  <a:pt x="0" y="55087"/>
                </a:lnTo>
                <a:lnTo>
                  <a:pt x="0" y="0"/>
                </a:lnTo>
                <a:close/>
              </a:path>
            </a:pathLst>
          </a:custGeom>
          <a:ln w="4237">
            <a:solidFill>
              <a:srgbClr val="000000"/>
            </a:solidFill>
          </a:ln>
        </p:spPr>
        <p:txBody>
          <a:bodyPr wrap="square" lIns="0" tIns="0" rIns="0" bIns="0" rtlCol="0"/>
          <a:lstStyle/>
          <a:p>
            <a:endParaRPr/>
          </a:p>
        </p:txBody>
      </p:sp>
      <p:sp>
        <p:nvSpPr>
          <p:cNvPr id="39" name="object 39"/>
          <p:cNvSpPr/>
          <p:nvPr/>
        </p:nvSpPr>
        <p:spPr>
          <a:xfrm>
            <a:off x="10298831"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40" name="object 40"/>
          <p:cNvSpPr/>
          <p:nvPr/>
        </p:nvSpPr>
        <p:spPr>
          <a:xfrm>
            <a:off x="10565793"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41" name="object 41"/>
          <p:cNvSpPr/>
          <p:nvPr/>
        </p:nvSpPr>
        <p:spPr>
          <a:xfrm>
            <a:off x="10637830" y="3656181"/>
            <a:ext cx="0" cy="2540"/>
          </a:xfrm>
          <a:custGeom>
            <a:avLst/>
            <a:gdLst/>
            <a:ahLst/>
            <a:cxnLst/>
            <a:rect l="l" t="t" r="r" b="b"/>
            <a:pathLst>
              <a:path h="2539">
                <a:moveTo>
                  <a:pt x="0" y="0"/>
                </a:moveTo>
                <a:lnTo>
                  <a:pt x="0" y="2118"/>
                </a:lnTo>
              </a:path>
            </a:pathLst>
          </a:custGeom>
          <a:ln w="56357">
            <a:solidFill>
              <a:srgbClr val="000000"/>
            </a:solidFill>
          </a:ln>
        </p:spPr>
        <p:txBody>
          <a:bodyPr wrap="square" lIns="0" tIns="0" rIns="0" bIns="0" rtlCol="0"/>
          <a:lstStyle/>
          <a:p>
            <a:endParaRPr/>
          </a:p>
        </p:txBody>
      </p:sp>
      <p:sp>
        <p:nvSpPr>
          <p:cNvPr id="42" name="object 42"/>
          <p:cNvSpPr/>
          <p:nvPr/>
        </p:nvSpPr>
        <p:spPr>
          <a:xfrm>
            <a:off x="9947118" y="2834106"/>
            <a:ext cx="784225" cy="440690"/>
          </a:xfrm>
          <a:custGeom>
            <a:avLst/>
            <a:gdLst/>
            <a:ahLst/>
            <a:cxnLst/>
            <a:rect l="l" t="t" r="r" b="b"/>
            <a:pathLst>
              <a:path w="784225" h="440689">
                <a:moveTo>
                  <a:pt x="0" y="0"/>
                </a:moveTo>
                <a:lnTo>
                  <a:pt x="783936" y="0"/>
                </a:lnTo>
                <a:lnTo>
                  <a:pt x="783936" y="440700"/>
                </a:lnTo>
                <a:lnTo>
                  <a:pt x="0" y="440700"/>
                </a:lnTo>
                <a:lnTo>
                  <a:pt x="0" y="0"/>
                </a:lnTo>
                <a:close/>
              </a:path>
            </a:pathLst>
          </a:custGeom>
          <a:solidFill>
            <a:srgbClr val="EDEDED"/>
          </a:solidFill>
        </p:spPr>
        <p:txBody>
          <a:bodyPr wrap="square" lIns="0" tIns="0" rIns="0" bIns="0" rtlCol="0"/>
          <a:lstStyle/>
          <a:p>
            <a:endParaRPr/>
          </a:p>
        </p:txBody>
      </p:sp>
      <p:sp>
        <p:nvSpPr>
          <p:cNvPr id="43" name="object 43"/>
          <p:cNvSpPr/>
          <p:nvPr/>
        </p:nvSpPr>
        <p:spPr>
          <a:xfrm>
            <a:off x="9947118" y="2834106"/>
            <a:ext cx="784225" cy="440690"/>
          </a:xfrm>
          <a:custGeom>
            <a:avLst/>
            <a:gdLst/>
            <a:ahLst/>
            <a:cxnLst/>
            <a:rect l="l" t="t" r="r" b="b"/>
            <a:pathLst>
              <a:path w="784225" h="440689">
                <a:moveTo>
                  <a:pt x="0" y="0"/>
                </a:moveTo>
                <a:lnTo>
                  <a:pt x="783937" y="0"/>
                </a:lnTo>
                <a:lnTo>
                  <a:pt x="783937" y="440700"/>
                </a:lnTo>
                <a:lnTo>
                  <a:pt x="0" y="440700"/>
                </a:lnTo>
                <a:lnTo>
                  <a:pt x="0" y="0"/>
                </a:lnTo>
                <a:close/>
              </a:path>
            </a:pathLst>
          </a:custGeom>
          <a:ln w="4237">
            <a:solidFill>
              <a:srgbClr val="A5A5A5"/>
            </a:solidFill>
          </a:ln>
        </p:spPr>
        <p:txBody>
          <a:bodyPr wrap="square" lIns="0" tIns="0" rIns="0" bIns="0" rtlCol="0"/>
          <a:lstStyle/>
          <a:p>
            <a:endParaRPr/>
          </a:p>
        </p:txBody>
      </p:sp>
      <p:sp>
        <p:nvSpPr>
          <p:cNvPr id="44" name="object 44"/>
          <p:cNvSpPr/>
          <p:nvPr/>
        </p:nvSpPr>
        <p:spPr>
          <a:xfrm>
            <a:off x="9993731" y="3338369"/>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E2F0D9"/>
          </a:solidFill>
        </p:spPr>
        <p:txBody>
          <a:bodyPr wrap="square" lIns="0" tIns="0" rIns="0" bIns="0" rtlCol="0"/>
          <a:lstStyle/>
          <a:p>
            <a:endParaRPr/>
          </a:p>
        </p:txBody>
      </p:sp>
      <p:sp>
        <p:nvSpPr>
          <p:cNvPr id="45" name="object 45"/>
          <p:cNvSpPr/>
          <p:nvPr/>
        </p:nvSpPr>
        <p:spPr>
          <a:xfrm>
            <a:off x="9993731" y="3338369"/>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70AD47"/>
            </a:solidFill>
          </a:ln>
        </p:spPr>
        <p:txBody>
          <a:bodyPr wrap="square" lIns="0" tIns="0" rIns="0" bIns="0" rtlCol="0"/>
          <a:lstStyle/>
          <a:p>
            <a:endParaRPr/>
          </a:p>
        </p:txBody>
      </p:sp>
      <p:sp>
        <p:nvSpPr>
          <p:cNvPr id="46" name="object 46"/>
          <p:cNvSpPr/>
          <p:nvPr/>
        </p:nvSpPr>
        <p:spPr>
          <a:xfrm>
            <a:off x="10260693" y="3338369"/>
            <a:ext cx="148590" cy="131445"/>
          </a:xfrm>
          <a:custGeom>
            <a:avLst/>
            <a:gdLst/>
            <a:ahLst/>
            <a:cxnLst/>
            <a:rect l="l" t="t" r="r" b="b"/>
            <a:pathLst>
              <a:path w="148590" h="131445">
                <a:moveTo>
                  <a:pt x="0" y="0"/>
                </a:moveTo>
                <a:lnTo>
                  <a:pt x="148313" y="0"/>
                </a:lnTo>
                <a:lnTo>
                  <a:pt x="148313" y="131362"/>
                </a:lnTo>
                <a:lnTo>
                  <a:pt x="0" y="131362"/>
                </a:lnTo>
                <a:lnTo>
                  <a:pt x="0" y="0"/>
                </a:lnTo>
                <a:close/>
              </a:path>
            </a:pathLst>
          </a:custGeom>
          <a:solidFill>
            <a:srgbClr val="E2F0D9"/>
          </a:solidFill>
        </p:spPr>
        <p:txBody>
          <a:bodyPr wrap="square" lIns="0" tIns="0" rIns="0" bIns="0" rtlCol="0"/>
          <a:lstStyle/>
          <a:p>
            <a:endParaRPr/>
          </a:p>
        </p:txBody>
      </p:sp>
      <p:sp>
        <p:nvSpPr>
          <p:cNvPr id="47" name="object 47"/>
          <p:cNvSpPr/>
          <p:nvPr/>
        </p:nvSpPr>
        <p:spPr>
          <a:xfrm>
            <a:off x="10260693" y="3338369"/>
            <a:ext cx="148590" cy="131445"/>
          </a:xfrm>
          <a:custGeom>
            <a:avLst/>
            <a:gdLst/>
            <a:ahLst/>
            <a:cxnLst/>
            <a:rect l="l" t="t" r="r" b="b"/>
            <a:pathLst>
              <a:path w="148590" h="131445">
                <a:moveTo>
                  <a:pt x="0" y="0"/>
                </a:moveTo>
                <a:lnTo>
                  <a:pt x="148312" y="0"/>
                </a:lnTo>
                <a:lnTo>
                  <a:pt x="148312" y="131362"/>
                </a:lnTo>
                <a:lnTo>
                  <a:pt x="0" y="131362"/>
                </a:lnTo>
                <a:lnTo>
                  <a:pt x="0" y="0"/>
                </a:lnTo>
                <a:close/>
              </a:path>
            </a:pathLst>
          </a:custGeom>
          <a:ln w="4237">
            <a:solidFill>
              <a:srgbClr val="70AD47"/>
            </a:solidFill>
          </a:ln>
        </p:spPr>
        <p:txBody>
          <a:bodyPr wrap="square" lIns="0" tIns="0" rIns="0" bIns="0" rtlCol="0"/>
          <a:lstStyle/>
          <a:p>
            <a:endParaRPr/>
          </a:p>
        </p:txBody>
      </p:sp>
      <p:sp>
        <p:nvSpPr>
          <p:cNvPr id="48" name="object 48"/>
          <p:cNvSpPr/>
          <p:nvPr/>
        </p:nvSpPr>
        <p:spPr>
          <a:xfrm>
            <a:off x="10531894" y="3338369"/>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E2F0D9"/>
          </a:solidFill>
        </p:spPr>
        <p:txBody>
          <a:bodyPr wrap="square" lIns="0" tIns="0" rIns="0" bIns="0" rtlCol="0"/>
          <a:lstStyle/>
          <a:p>
            <a:endParaRPr/>
          </a:p>
        </p:txBody>
      </p:sp>
      <p:sp>
        <p:nvSpPr>
          <p:cNvPr id="49" name="object 49"/>
          <p:cNvSpPr/>
          <p:nvPr/>
        </p:nvSpPr>
        <p:spPr>
          <a:xfrm>
            <a:off x="10531894" y="3338369"/>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70AD47"/>
            </a:solidFill>
          </a:ln>
        </p:spPr>
        <p:txBody>
          <a:bodyPr wrap="square" lIns="0" tIns="0" rIns="0" bIns="0" rtlCol="0"/>
          <a:lstStyle/>
          <a:p>
            <a:endParaRPr/>
          </a:p>
        </p:txBody>
      </p:sp>
      <p:sp>
        <p:nvSpPr>
          <p:cNvPr id="50" name="object 50"/>
          <p:cNvSpPr/>
          <p:nvPr/>
        </p:nvSpPr>
        <p:spPr>
          <a:xfrm>
            <a:off x="10050937" y="3467613"/>
            <a:ext cx="26034" cy="53340"/>
          </a:xfrm>
          <a:custGeom>
            <a:avLst/>
            <a:gdLst/>
            <a:ahLst/>
            <a:cxnLst/>
            <a:rect l="l" t="t" r="r" b="b"/>
            <a:pathLst>
              <a:path w="26034" h="53339">
                <a:moveTo>
                  <a:pt x="12712" y="0"/>
                </a:moveTo>
                <a:lnTo>
                  <a:pt x="0" y="25424"/>
                </a:lnTo>
                <a:lnTo>
                  <a:pt x="8474" y="25425"/>
                </a:lnTo>
                <a:lnTo>
                  <a:pt x="8474" y="52950"/>
                </a:lnTo>
                <a:lnTo>
                  <a:pt x="16949" y="52950"/>
                </a:lnTo>
                <a:lnTo>
                  <a:pt x="16949" y="25425"/>
                </a:lnTo>
                <a:lnTo>
                  <a:pt x="25425" y="25425"/>
                </a:lnTo>
                <a:lnTo>
                  <a:pt x="12712" y="0"/>
                </a:lnTo>
                <a:close/>
              </a:path>
            </a:pathLst>
          </a:custGeom>
          <a:solidFill>
            <a:srgbClr val="000000"/>
          </a:solidFill>
        </p:spPr>
        <p:txBody>
          <a:bodyPr wrap="square" lIns="0" tIns="0" rIns="0" bIns="0" rtlCol="0"/>
          <a:lstStyle/>
          <a:p>
            <a:endParaRPr/>
          </a:p>
        </p:txBody>
      </p:sp>
      <p:sp>
        <p:nvSpPr>
          <p:cNvPr id="51" name="object 51"/>
          <p:cNvSpPr/>
          <p:nvPr/>
        </p:nvSpPr>
        <p:spPr>
          <a:xfrm>
            <a:off x="10322911" y="3467613"/>
            <a:ext cx="25400" cy="53340"/>
          </a:xfrm>
          <a:custGeom>
            <a:avLst/>
            <a:gdLst/>
            <a:ahLst/>
            <a:cxnLst/>
            <a:rect l="l" t="t" r="r" b="b"/>
            <a:pathLst>
              <a:path w="25400" h="53339">
                <a:moveTo>
                  <a:pt x="16949" y="25540"/>
                </a:moveTo>
                <a:lnTo>
                  <a:pt x="8470" y="25540"/>
                </a:lnTo>
                <a:lnTo>
                  <a:pt x="9302" y="53078"/>
                </a:lnTo>
                <a:lnTo>
                  <a:pt x="17774" y="52823"/>
                </a:lnTo>
                <a:lnTo>
                  <a:pt x="16949" y="25540"/>
                </a:lnTo>
                <a:close/>
              </a:path>
              <a:path w="25400" h="53339">
                <a:moveTo>
                  <a:pt x="11937" y="0"/>
                </a:moveTo>
                <a:lnTo>
                  <a:pt x="0" y="25797"/>
                </a:lnTo>
                <a:lnTo>
                  <a:pt x="8470" y="25540"/>
                </a:lnTo>
                <a:lnTo>
                  <a:pt x="16949" y="25540"/>
                </a:lnTo>
                <a:lnTo>
                  <a:pt x="16941" y="25285"/>
                </a:lnTo>
                <a:lnTo>
                  <a:pt x="25412" y="25029"/>
                </a:lnTo>
                <a:lnTo>
                  <a:pt x="11937" y="0"/>
                </a:lnTo>
                <a:close/>
              </a:path>
            </a:pathLst>
          </a:custGeom>
          <a:solidFill>
            <a:srgbClr val="000000"/>
          </a:solidFill>
        </p:spPr>
        <p:txBody>
          <a:bodyPr wrap="square" lIns="0" tIns="0" rIns="0" bIns="0" rtlCol="0"/>
          <a:lstStyle/>
          <a:p>
            <a:endParaRPr/>
          </a:p>
        </p:txBody>
      </p:sp>
      <p:sp>
        <p:nvSpPr>
          <p:cNvPr id="52" name="object 52"/>
          <p:cNvSpPr/>
          <p:nvPr/>
        </p:nvSpPr>
        <p:spPr>
          <a:xfrm>
            <a:off x="10589100" y="3467613"/>
            <a:ext cx="26034" cy="53975"/>
          </a:xfrm>
          <a:custGeom>
            <a:avLst/>
            <a:gdLst/>
            <a:ahLst/>
            <a:cxnLst/>
            <a:rect l="l" t="t" r="r" b="b"/>
            <a:pathLst>
              <a:path w="26034" h="53975">
                <a:moveTo>
                  <a:pt x="16949" y="25425"/>
                </a:moveTo>
                <a:lnTo>
                  <a:pt x="8474" y="25425"/>
                </a:lnTo>
                <a:lnTo>
                  <a:pt x="8474" y="53846"/>
                </a:lnTo>
                <a:lnTo>
                  <a:pt x="16949" y="53846"/>
                </a:lnTo>
                <a:lnTo>
                  <a:pt x="16949" y="25425"/>
                </a:lnTo>
                <a:close/>
              </a:path>
              <a:path w="26034" h="5397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53" name="object 53"/>
          <p:cNvSpPr/>
          <p:nvPr/>
        </p:nvSpPr>
        <p:spPr>
          <a:xfrm>
            <a:off x="9646256" y="2859532"/>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solidFill>
            <a:srgbClr val="FBE5D6"/>
          </a:solidFill>
        </p:spPr>
        <p:txBody>
          <a:bodyPr wrap="square" lIns="0" tIns="0" rIns="0" bIns="0" rtlCol="0"/>
          <a:lstStyle/>
          <a:p>
            <a:endParaRPr/>
          </a:p>
        </p:txBody>
      </p:sp>
      <p:sp>
        <p:nvSpPr>
          <p:cNvPr id="54" name="object 54"/>
          <p:cNvSpPr/>
          <p:nvPr/>
        </p:nvSpPr>
        <p:spPr>
          <a:xfrm>
            <a:off x="9646256" y="2859532"/>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55" name="object 55"/>
          <p:cNvSpPr/>
          <p:nvPr/>
        </p:nvSpPr>
        <p:spPr>
          <a:xfrm>
            <a:off x="9646256" y="3003607"/>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solidFill>
            <a:srgbClr val="FBE5D6"/>
          </a:solidFill>
        </p:spPr>
        <p:txBody>
          <a:bodyPr wrap="square" lIns="0" tIns="0" rIns="0" bIns="0" rtlCol="0"/>
          <a:lstStyle/>
          <a:p>
            <a:endParaRPr/>
          </a:p>
        </p:txBody>
      </p:sp>
      <p:sp>
        <p:nvSpPr>
          <p:cNvPr id="56" name="object 56"/>
          <p:cNvSpPr/>
          <p:nvPr/>
        </p:nvSpPr>
        <p:spPr>
          <a:xfrm>
            <a:off x="9646256" y="3003607"/>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57" name="object 57"/>
          <p:cNvSpPr/>
          <p:nvPr/>
        </p:nvSpPr>
        <p:spPr>
          <a:xfrm>
            <a:off x="9646256" y="3147681"/>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solidFill>
            <a:srgbClr val="FBE5D6"/>
          </a:solidFill>
        </p:spPr>
        <p:txBody>
          <a:bodyPr wrap="square" lIns="0" tIns="0" rIns="0" bIns="0" rtlCol="0"/>
          <a:lstStyle/>
          <a:p>
            <a:endParaRPr/>
          </a:p>
        </p:txBody>
      </p:sp>
      <p:sp>
        <p:nvSpPr>
          <p:cNvPr id="58" name="object 58"/>
          <p:cNvSpPr/>
          <p:nvPr/>
        </p:nvSpPr>
        <p:spPr>
          <a:xfrm>
            <a:off x="9646256" y="3147681"/>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59" name="object 59"/>
          <p:cNvSpPr/>
          <p:nvPr/>
        </p:nvSpPr>
        <p:spPr>
          <a:xfrm>
            <a:off x="9530463" y="2899787"/>
            <a:ext cx="1038860" cy="870585"/>
          </a:xfrm>
          <a:custGeom>
            <a:avLst/>
            <a:gdLst/>
            <a:ahLst/>
            <a:cxnLst/>
            <a:rect l="l" t="t" r="r" b="b"/>
            <a:pathLst>
              <a:path w="1038859" h="870585">
                <a:moveTo>
                  <a:pt x="88248" y="0"/>
                </a:moveTo>
                <a:lnTo>
                  <a:pt x="88248" y="8475"/>
                </a:lnTo>
                <a:lnTo>
                  <a:pt x="0" y="8475"/>
                </a:lnTo>
                <a:lnTo>
                  <a:pt x="0" y="870286"/>
                </a:lnTo>
                <a:lnTo>
                  <a:pt x="1038470" y="870286"/>
                </a:lnTo>
                <a:lnTo>
                  <a:pt x="1038470" y="861810"/>
                </a:lnTo>
                <a:lnTo>
                  <a:pt x="8474" y="861810"/>
                </a:lnTo>
                <a:lnTo>
                  <a:pt x="8474" y="16950"/>
                </a:lnTo>
                <a:lnTo>
                  <a:pt x="105197" y="16950"/>
                </a:lnTo>
                <a:lnTo>
                  <a:pt x="113673" y="12712"/>
                </a:lnTo>
                <a:lnTo>
                  <a:pt x="88248" y="0"/>
                </a:lnTo>
                <a:close/>
              </a:path>
              <a:path w="1038859" h="870585">
                <a:moveTo>
                  <a:pt x="1038470" y="752184"/>
                </a:moveTo>
                <a:lnTo>
                  <a:pt x="1029995" y="752184"/>
                </a:lnTo>
                <a:lnTo>
                  <a:pt x="1029995" y="861810"/>
                </a:lnTo>
                <a:lnTo>
                  <a:pt x="1038470" y="861810"/>
                </a:lnTo>
                <a:lnTo>
                  <a:pt x="1038470" y="752184"/>
                </a:lnTo>
                <a:close/>
              </a:path>
              <a:path w="1038859" h="870585">
                <a:moveTo>
                  <a:pt x="105197" y="16950"/>
                </a:moveTo>
                <a:lnTo>
                  <a:pt x="88248" y="16950"/>
                </a:lnTo>
                <a:lnTo>
                  <a:pt x="88248" y="25425"/>
                </a:lnTo>
                <a:lnTo>
                  <a:pt x="105197" y="16950"/>
                </a:lnTo>
                <a:close/>
              </a:path>
            </a:pathLst>
          </a:custGeom>
          <a:solidFill>
            <a:srgbClr val="ED7D31"/>
          </a:solidFill>
        </p:spPr>
        <p:txBody>
          <a:bodyPr wrap="square" lIns="0" tIns="0" rIns="0" bIns="0" rtlCol="0"/>
          <a:lstStyle/>
          <a:p>
            <a:endParaRPr/>
          </a:p>
        </p:txBody>
      </p:sp>
      <p:sp>
        <p:nvSpPr>
          <p:cNvPr id="60" name="object 60"/>
          <p:cNvSpPr/>
          <p:nvPr/>
        </p:nvSpPr>
        <p:spPr>
          <a:xfrm>
            <a:off x="9563621" y="3043862"/>
            <a:ext cx="735330" cy="695960"/>
          </a:xfrm>
          <a:custGeom>
            <a:avLst/>
            <a:gdLst/>
            <a:ahLst/>
            <a:cxnLst/>
            <a:rect l="l" t="t" r="r" b="b"/>
            <a:pathLst>
              <a:path w="735329" h="695960">
                <a:moveTo>
                  <a:pt x="55090" y="0"/>
                </a:moveTo>
                <a:lnTo>
                  <a:pt x="55090" y="8475"/>
                </a:lnTo>
                <a:lnTo>
                  <a:pt x="0" y="8475"/>
                </a:lnTo>
                <a:lnTo>
                  <a:pt x="0" y="695511"/>
                </a:lnTo>
                <a:lnTo>
                  <a:pt x="734924" y="695511"/>
                </a:lnTo>
                <a:lnTo>
                  <a:pt x="734924" y="687035"/>
                </a:lnTo>
                <a:lnTo>
                  <a:pt x="8474" y="687035"/>
                </a:lnTo>
                <a:lnTo>
                  <a:pt x="8474" y="16950"/>
                </a:lnTo>
                <a:lnTo>
                  <a:pt x="72039" y="16950"/>
                </a:lnTo>
                <a:lnTo>
                  <a:pt x="80515" y="12712"/>
                </a:lnTo>
                <a:lnTo>
                  <a:pt x="55090" y="0"/>
                </a:lnTo>
                <a:close/>
              </a:path>
              <a:path w="735329" h="695960">
                <a:moveTo>
                  <a:pt x="734924" y="610574"/>
                </a:moveTo>
                <a:lnTo>
                  <a:pt x="726448" y="610574"/>
                </a:lnTo>
                <a:lnTo>
                  <a:pt x="726448" y="687035"/>
                </a:lnTo>
                <a:lnTo>
                  <a:pt x="734924" y="687035"/>
                </a:lnTo>
                <a:lnTo>
                  <a:pt x="734924" y="610574"/>
                </a:lnTo>
                <a:close/>
              </a:path>
              <a:path w="735329" h="695960">
                <a:moveTo>
                  <a:pt x="72039" y="16950"/>
                </a:moveTo>
                <a:lnTo>
                  <a:pt x="55090" y="16950"/>
                </a:lnTo>
                <a:lnTo>
                  <a:pt x="55090" y="25425"/>
                </a:lnTo>
                <a:lnTo>
                  <a:pt x="72039" y="16950"/>
                </a:lnTo>
                <a:close/>
              </a:path>
            </a:pathLst>
          </a:custGeom>
          <a:solidFill>
            <a:srgbClr val="ED7D31"/>
          </a:solidFill>
        </p:spPr>
        <p:txBody>
          <a:bodyPr wrap="square" lIns="0" tIns="0" rIns="0" bIns="0" rtlCol="0"/>
          <a:lstStyle/>
          <a:p>
            <a:endParaRPr/>
          </a:p>
        </p:txBody>
      </p:sp>
      <p:sp>
        <p:nvSpPr>
          <p:cNvPr id="61" name="object 61"/>
          <p:cNvSpPr/>
          <p:nvPr/>
        </p:nvSpPr>
        <p:spPr>
          <a:xfrm>
            <a:off x="9594577" y="3187937"/>
            <a:ext cx="440055" cy="519430"/>
          </a:xfrm>
          <a:custGeom>
            <a:avLst/>
            <a:gdLst/>
            <a:ahLst/>
            <a:cxnLst/>
            <a:rect l="l" t="t" r="r" b="b"/>
            <a:pathLst>
              <a:path w="440054" h="519429">
                <a:moveTo>
                  <a:pt x="24135" y="0"/>
                </a:moveTo>
                <a:lnTo>
                  <a:pt x="24135" y="8475"/>
                </a:lnTo>
                <a:lnTo>
                  <a:pt x="0" y="8475"/>
                </a:lnTo>
                <a:lnTo>
                  <a:pt x="0" y="518971"/>
                </a:lnTo>
                <a:lnTo>
                  <a:pt x="439652" y="518971"/>
                </a:lnTo>
                <a:lnTo>
                  <a:pt x="439652" y="510495"/>
                </a:lnTo>
                <a:lnTo>
                  <a:pt x="8475" y="510495"/>
                </a:lnTo>
                <a:lnTo>
                  <a:pt x="8475" y="16950"/>
                </a:lnTo>
                <a:lnTo>
                  <a:pt x="41084" y="16950"/>
                </a:lnTo>
                <a:lnTo>
                  <a:pt x="49560" y="12712"/>
                </a:lnTo>
                <a:lnTo>
                  <a:pt x="24135" y="0"/>
                </a:lnTo>
                <a:close/>
              </a:path>
              <a:path w="440054" h="519429">
                <a:moveTo>
                  <a:pt x="439652" y="467198"/>
                </a:moveTo>
                <a:lnTo>
                  <a:pt x="431177" y="467198"/>
                </a:lnTo>
                <a:lnTo>
                  <a:pt x="431177" y="510495"/>
                </a:lnTo>
                <a:lnTo>
                  <a:pt x="439652" y="510495"/>
                </a:lnTo>
                <a:lnTo>
                  <a:pt x="439652" y="467198"/>
                </a:lnTo>
                <a:close/>
              </a:path>
              <a:path w="440054" h="519429">
                <a:moveTo>
                  <a:pt x="41084" y="16950"/>
                </a:moveTo>
                <a:lnTo>
                  <a:pt x="24135" y="16950"/>
                </a:lnTo>
                <a:lnTo>
                  <a:pt x="24135" y="25425"/>
                </a:lnTo>
                <a:lnTo>
                  <a:pt x="41084" y="16950"/>
                </a:lnTo>
                <a:close/>
              </a:path>
            </a:pathLst>
          </a:custGeom>
          <a:solidFill>
            <a:srgbClr val="ED7D31"/>
          </a:solidFill>
        </p:spPr>
        <p:txBody>
          <a:bodyPr wrap="square" lIns="0" tIns="0" rIns="0" bIns="0" rtlCol="0"/>
          <a:lstStyle/>
          <a:p>
            <a:endParaRPr/>
          </a:p>
        </p:txBody>
      </p:sp>
      <p:sp>
        <p:nvSpPr>
          <p:cNvPr id="62" name="object 62"/>
          <p:cNvSpPr/>
          <p:nvPr/>
        </p:nvSpPr>
        <p:spPr>
          <a:xfrm>
            <a:off x="9972543" y="2859532"/>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63" name="object 63"/>
          <p:cNvSpPr/>
          <p:nvPr/>
        </p:nvSpPr>
        <p:spPr>
          <a:xfrm>
            <a:off x="9972543"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4" name="object 64"/>
          <p:cNvSpPr/>
          <p:nvPr/>
        </p:nvSpPr>
        <p:spPr>
          <a:xfrm>
            <a:off x="9972543" y="3003607"/>
            <a:ext cx="186690" cy="106045"/>
          </a:xfrm>
          <a:custGeom>
            <a:avLst/>
            <a:gdLst/>
            <a:ahLst/>
            <a:cxnLst/>
            <a:rect l="l" t="t" r="r" b="b"/>
            <a:pathLst>
              <a:path w="186690" h="106044">
                <a:moveTo>
                  <a:pt x="0" y="0"/>
                </a:moveTo>
                <a:lnTo>
                  <a:pt x="186451" y="0"/>
                </a:lnTo>
                <a:lnTo>
                  <a:pt x="186451" y="105937"/>
                </a:lnTo>
                <a:lnTo>
                  <a:pt x="0" y="105937"/>
                </a:lnTo>
                <a:lnTo>
                  <a:pt x="0" y="0"/>
                </a:lnTo>
                <a:close/>
              </a:path>
            </a:pathLst>
          </a:custGeom>
          <a:solidFill>
            <a:srgbClr val="EDEDED"/>
          </a:solidFill>
        </p:spPr>
        <p:txBody>
          <a:bodyPr wrap="square" lIns="0" tIns="0" rIns="0" bIns="0" rtlCol="0"/>
          <a:lstStyle/>
          <a:p>
            <a:endParaRPr/>
          </a:p>
        </p:txBody>
      </p:sp>
      <p:sp>
        <p:nvSpPr>
          <p:cNvPr id="65" name="object 65"/>
          <p:cNvSpPr/>
          <p:nvPr/>
        </p:nvSpPr>
        <p:spPr>
          <a:xfrm>
            <a:off x="9972543" y="300360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ln w="4237">
            <a:solidFill>
              <a:srgbClr val="A5A5A5"/>
            </a:solidFill>
          </a:ln>
        </p:spPr>
        <p:txBody>
          <a:bodyPr wrap="square" lIns="0" tIns="0" rIns="0" bIns="0" rtlCol="0"/>
          <a:lstStyle/>
          <a:p>
            <a:endParaRPr/>
          </a:p>
        </p:txBody>
      </p:sp>
      <p:sp>
        <p:nvSpPr>
          <p:cNvPr id="66" name="object 66"/>
          <p:cNvSpPr/>
          <p:nvPr/>
        </p:nvSpPr>
        <p:spPr>
          <a:xfrm>
            <a:off x="9972543" y="31476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67" name="object 67"/>
          <p:cNvSpPr/>
          <p:nvPr/>
        </p:nvSpPr>
        <p:spPr>
          <a:xfrm>
            <a:off x="9972543"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8" name="object 68"/>
          <p:cNvSpPr/>
          <p:nvPr/>
        </p:nvSpPr>
        <p:spPr>
          <a:xfrm>
            <a:off x="102395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69" name="object 69"/>
          <p:cNvSpPr/>
          <p:nvPr/>
        </p:nvSpPr>
        <p:spPr>
          <a:xfrm>
            <a:off x="102395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0" name="object 70"/>
          <p:cNvSpPr/>
          <p:nvPr/>
        </p:nvSpPr>
        <p:spPr>
          <a:xfrm>
            <a:off x="102395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71" name="object 71"/>
          <p:cNvSpPr/>
          <p:nvPr/>
        </p:nvSpPr>
        <p:spPr>
          <a:xfrm>
            <a:off x="102395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2" name="object 72"/>
          <p:cNvSpPr/>
          <p:nvPr/>
        </p:nvSpPr>
        <p:spPr>
          <a:xfrm>
            <a:off x="102395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73" name="object 73"/>
          <p:cNvSpPr/>
          <p:nvPr/>
        </p:nvSpPr>
        <p:spPr>
          <a:xfrm>
            <a:off x="102395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4" name="object 74"/>
          <p:cNvSpPr/>
          <p:nvPr/>
        </p:nvSpPr>
        <p:spPr>
          <a:xfrm>
            <a:off x="10510705" y="2859532"/>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75" name="object 75"/>
          <p:cNvSpPr/>
          <p:nvPr/>
        </p:nvSpPr>
        <p:spPr>
          <a:xfrm>
            <a:off x="105107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6" name="object 76"/>
          <p:cNvSpPr/>
          <p:nvPr/>
        </p:nvSpPr>
        <p:spPr>
          <a:xfrm>
            <a:off x="10510705" y="2999369"/>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77" name="object 77"/>
          <p:cNvSpPr/>
          <p:nvPr/>
        </p:nvSpPr>
        <p:spPr>
          <a:xfrm>
            <a:off x="105107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8" name="object 78"/>
          <p:cNvSpPr/>
          <p:nvPr/>
        </p:nvSpPr>
        <p:spPr>
          <a:xfrm>
            <a:off x="10510705" y="31476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79" name="object 79"/>
          <p:cNvSpPr/>
          <p:nvPr/>
        </p:nvSpPr>
        <p:spPr>
          <a:xfrm>
            <a:off x="105107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80" name="object 80"/>
          <p:cNvSpPr/>
          <p:nvPr/>
        </p:nvSpPr>
        <p:spPr>
          <a:xfrm>
            <a:off x="10050937" y="3281163"/>
            <a:ext cx="26034" cy="53340"/>
          </a:xfrm>
          <a:custGeom>
            <a:avLst/>
            <a:gdLst/>
            <a:ahLst/>
            <a:cxnLst/>
            <a:rect l="l" t="t" r="r" b="b"/>
            <a:pathLst>
              <a:path w="26034" h="53339">
                <a:moveTo>
                  <a:pt x="16949" y="25425"/>
                </a:moveTo>
                <a:lnTo>
                  <a:pt x="8474" y="25425"/>
                </a:lnTo>
                <a:lnTo>
                  <a:pt x="8474" y="52948"/>
                </a:lnTo>
                <a:lnTo>
                  <a:pt x="16949" y="52948"/>
                </a:lnTo>
                <a:lnTo>
                  <a:pt x="16949" y="25425"/>
                </a:lnTo>
                <a:close/>
              </a:path>
              <a:path w="26034" h="53339">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81" name="object 81"/>
          <p:cNvSpPr/>
          <p:nvPr/>
        </p:nvSpPr>
        <p:spPr>
          <a:xfrm>
            <a:off x="10318674" y="3281163"/>
            <a:ext cx="25400" cy="53340"/>
          </a:xfrm>
          <a:custGeom>
            <a:avLst/>
            <a:gdLst/>
            <a:ahLst/>
            <a:cxnLst/>
            <a:rect l="l" t="t" r="r" b="b"/>
            <a:pathLst>
              <a:path w="25400" h="53339">
                <a:moveTo>
                  <a:pt x="16950" y="25540"/>
                </a:moveTo>
                <a:lnTo>
                  <a:pt x="8470" y="25540"/>
                </a:lnTo>
                <a:lnTo>
                  <a:pt x="9304" y="53078"/>
                </a:lnTo>
                <a:lnTo>
                  <a:pt x="17774" y="52821"/>
                </a:lnTo>
                <a:lnTo>
                  <a:pt x="16950" y="25540"/>
                </a:lnTo>
                <a:close/>
              </a:path>
              <a:path w="25400" h="53339">
                <a:moveTo>
                  <a:pt x="11937" y="0"/>
                </a:moveTo>
                <a:lnTo>
                  <a:pt x="0" y="25797"/>
                </a:lnTo>
                <a:lnTo>
                  <a:pt x="8470" y="25540"/>
                </a:lnTo>
                <a:lnTo>
                  <a:pt x="16950" y="25540"/>
                </a:lnTo>
                <a:lnTo>
                  <a:pt x="16943" y="25284"/>
                </a:lnTo>
                <a:lnTo>
                  <a:pt x="25412" y="25029"/>
                </a:lnTo>
                <a:lnTo>
                  <a:pt x="11937" y="0"/>
                </a:lnTo>
                <a:close/>
              </a:path>
            </a:pathLst>
          </a:custGeom>
          <a:solidFill>
            <a:srgbClr val="000000"/>
          </a:solidFill>
        </p:spPr>
        <p:txBody>
          <a:bodyPr wrap="square" lIns="0" tIns="0" rIns="0" bIns="0" rtlCol="0"/>
          <a:lstStyle/>
          <a:p>
            <a:endParaRPr/>
          </a:p>
        </p:txBody>
      </p:sp>
      <p:sp>
        <p:nvSpPr>
          <p:cNvPr id="82" name="object 82"/>
          <p:cNvSpPr/>
          <p:nvPr/>
        </p:nvSpPr>
        <p:spPr>
          <a:xfrm>
            <a:off x="10589100" y="3276925"/>
            <a:ext cx="26034" cy="53975"/>
          </a:xfrm>
          <a:custGeom>
            <a:avLst/>
            <a:gdLst/>
            <a:ahLst/>
            <a:cxnLst/>
            <a:rect l="l" t="t" r="r" b="b"/>
            <a:pathLst>
              <a:path w="26034" h="53975">
                <a:moveTo>
                  <a:pt x="16949" y="25425"/>
                </a:moveTo>
                <a:lnTo>
                  <a:pt x="8474" y="25425"/>
                </a:lnTo>
                <a:lnTo>
                  <a:pt x="8474" y="53848"/>
                </a:lnTo>
                <a:lnTo>
                  <a:pt x="16949" y="53848"/>
                </a:lnTo>
                <a:lnTo>
                  <a:pt x="16949" y="25425"/>
                </a:lnTo>
                <a:close/>
              </a:path>
              <a:path w="26034" h="5397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83" name="object 83"/>
          <p:cNvSpPr/>
          <p:nvPr/>
        </p:nvSpPr>
        <p:spPr>
          <a:xfrm>
            <a:off x="9851774" y="2899788"/>
            <a:ext cx="73660" cy="26034"/>
          </a:xfrm>
          <a:custGeom>
            <a:avLst/>
            <a:gdLst/>
            <a:ahLst/>
            <a:cxnLst/>
            <a:rect l="l" t="t" r="r" b="b"/>
            <a:pathLst>
              <a:path w="73659" h="26035">
                <a:moveTo>
                  <a:pt x="48094" y="0"/>
                </a:moveTo>
                <a:lnTo>
                  <a:pt x="48094" y="8474"/>
                </a:lnTo>
                <a:lnTo>
                  <a:pt x="0" y="8474"/>
                </a:lnTo>
                <a:lnTo>
                  <a:pt x="0" y="16949"/>
                </a:lnTo>
                <a:lnTo>
                  <a:pt x="48094" y="16949"/>
                </a:lnTo>
                <a:lnTo>
                  <a:pt x="48094" y="25424"/>
                </a:lnTo>
                <a:lnTo>
                  <a:pt x="73520" y="12712"/>
                </a:lnTo>
                <a:lnTo>
                  <a:pt x="48094" y="0"/>
                </a:lnTo>
                <a:close/>
              </a:path>
            </a:pathLst>
          </a:custGeom>
          <a:solidFill>
            <a:srgbClr val="000000"/>
          </a:solidFill>
        </p:spPr>
        <p:txBody>
          <a:bodyPr wrap="square" lIns="0" tIns="0" rIns="0" bIns="0" rtlCol="0"/>
          <a:lstStyle/>
          <a:p>
            <a:endParaRPr/>
          </a:p>
        </p:txBody>
      </p:sp>
      <p:sp>
        <p:nvSpPr>
          <p:cNvPr id="84" name="object 84"/>
          <p:cNvSpPr/>
          <p:nvPr/>
        </p:nvSpPr>
        <p:spPr>
          <a:xfrm>
            <a:off x="9851774" y="3039625"/>
            <a:ext cx="73660" cy="26034"/>
          </a:xfrm>
          <a:custGeom>
            <a:avLst/>
            <a:gdLst/>
            <a:ahLst/>
            <a:cxnLst/>
            <a:rect l="l" t="t" r="r" b="b"/>
            <a:pathLst>
              <a:path w="73659" h="26035">
                <a:moveTo>
                  <a:pt x="48094" y="0"/>
                </a:moveTo>
                <a:lnTo>
                  <a:pt x="48094" y="8474"/>
                </a:lnTo>
                <a:lnTo>
                  <a:pt x="0" y="8474"/>
                </a:lnTo>
                <a:lnTo>
                  <a:pt x="0" y="16949"/>
                </a:lnTo>
                <a:lnTo>
                  <a:pt x="48094" y="16950"/>
                </a:lnTo>
                <a:lnTo>
                  <a:pt x="48094" y="25425"/>
                </a:lnTo>
                <a:lnTo>
                  <a:pt x="73520" y="12712"/>
                </a:lnTo>
                <a:lnTo>
                  <a:pt x="48094" y="0"/>
                </a:lnTo>
                <a:close/>
              </a:path>
            </a:pathLst>
          </a:custGeom>
          <a:solidFill>
            <a:srgbClr val="000000"/>
          </a:solidFill>
        </p:spPr>
        <p:txBody>
          <a:bodyPr wrap="square" lIns="0" tIns="0" rIns="0" bIns="0" rtlCol="0"/>
          <a:lstStyle/>
          <a:p>
            <a:endParaRPr/>
          </a:p>
        </p:txBody>
      </p:sp>
      <p:sp>
        <p:nvSpPr>
          <p:cNvPr id="85" name="object 85"/>
          <p:cNvSpPr/>
          <p:nvPr/>
        </p:nvSpPr>
        <p:spPr>
          <a:xfrm>
            <a:off x="9851774" y="3187938"/>
            <a:ext cx="73660" cy="26034"/>
          </a:xfrm>
          <a:custGeom>
            <a:avLst/>
            <a:gdLst/>
            <a:ahLst/>
            <a:cxnLst/>
            <a:rect l="l" t="t" r="r" b="b"/>
            <a:pathLst>
              <a:path w="73659" h="26035">
                <a:moveTo>
                  <a:pt x="48094" y="0"/>
                </a:moveTo>
                <a:lnTo>
                  <a:pt x="48094" y="8474"/>
                </a:lnTo>
                <a:lnTo>
                  <a:pt x="0" y="8474"/>
                </a:lnTo>
                <a:lnTo>
                  <a:pt x="0" y="16949"/>
                </a:lnTo>
                <a:lnTo>
                  <a:pt x="48094" y="16949"/>
                </a:lnTo>
                <a:lnTo>
                  <a:pt x="48094" y="25424"/>
                </a:lnTo>
                <a:lnTo>
                  <a:pt x="73520" y="12711"/>
                </a:lnTo>
                <a:lnTo>
                  <a:pt x="48094" y="0"/>
                </a:lnTo>
                <a:close/>
              </a:path>
            </a:pathLst>
          </a:custGeom>
          <a:solidFill>
            <a:srgbClr val="000000"/>
          </a:solidFill>
        </p:spPr>
        <p:txBody>
          <a:bodyPr wrap="square" lIns="0" tIns="0" rIns="0" bIns="0" rtlCol="0"/>
          <a:lstStyle/>
          <a:p>
            <a:endParaRPr/>
          </a:p>
        </p:txBody>
      </p:sp>
      <p:sp>
        <p:nvSpPr>
          <p:cNvPr id="86" name="object 86"/>
          <p:cNvSpPr/>
          <p:nvPr/>
        </p:nvSpPr>
        <p:spPr>
          <a:xfrm>
            <a:off x="9947118" y="2211194"/>
            <a:ext cx="784225" cy="436880"/>
          </a:xfrm>
          <a:custGeom>
            <a:avLst/>
            <a:gdLst/>
            <a:ahLst/>
            <a:cxnLst/>
            <a:rect l="l" t="t" r="r" b="b"/>
            <a:pathLst>
              <a:path w="784225" h="436880">
                <a:moveTo>
                  <a:pt x="0" y="0"/>
                </a:moveTo>
                <a:lnTo>
                  <a:pt x="783936" y="0"/>
                </a:lnTo>
                <a:lnTo>
                  <a:pt x="783936" y="436462"/>
                </a:lnTo>
                <a:lnTo>
                  <a:pt x="0" y="436462"/>
                </a:lnTo>
                <a:lnTo>
                  <a:pt x="0" y="0"/>
                </a:lnTo>
                <a:close/>
              </a:path>
            </a:pathLst>
          </a:custGeom>
          <a:solidFill>
            <a:srgbClr val="EDEDED"/>
          </a:solidFill>
        </p:spPr>
        <p:txBody>
          <a:bodyPr wrap="square" lIns="0" tIns="0" rIns="0" bIns="0" rtlCol="0"/>
          <a:lstStyle/>
          <a:p>
            <a:endParaRPr/>
          </a:p>
        </p:txBody>
      </p:sp>
      <p:sp>
        <p:nvSpPr>
          <p:cNvPr id="87" name="object 87"/>
          <p:cNvSpPr/>
          <p:nvPr/>
        </p:nvSpPr>
        <p:spPr>
          <a:xfrm>
            <a:off x="9947118" y="2211194"/>
            <a:ext cx="784225" cy="436880"/>
          </a:xfrm>
          <a:custGeom>
            <a:avLst/>
            <a:gdLst/>
            <a:ahLst/>
            <a:cxnLst/>
            <a:rect l="l" t="t" r="r" b="b"/>
            <a:pathLst>
              <a:path w="784225" h="436880">
                <a:moveTo>
                  <a:pt x="0" y="0"/>
                </a:moveTo>
                <a:lnTo>
                  <a:pt x="783937" y="0"/>
                </a:lnTo>
                <a:lnTo>
                  <a:pt x="783937" y="436462"/>
                </a:lnTo>
                <a:lnTo>
                  <a:pt x="0" y="436462"/>
                </a:lnTo>
                <a:lnTo>
                  <a:pt x="0" y="0"/>
                </a:lnTo>
                <a:close/>
              </a:path>
            </a:pathLst>
          </a:custGeom>
          <a:ln w="4237">
            <a:solidFill>
              <a:srgbClr val="A5A5A5"/>
            </a:solidFill>
          </a:ln>
        </p:spPr>
        <p:txBody>
          <a:bodyPr wrap="square" lIns="0" tIns="0" rIns="0" bIns="0" rtlCol="0"/>
          <a:lstStyle/>
          <a:p>
            <a:endParaRPr/>
          </a:p>
        </p:txBody>
      </p:sp>
      <p:sp>
        <p:nvSpPr>
          <p:cNvPr id="88" name="object 88"/>
          <p:cNvSpPr/>
          <p:nvPr/>
        </p:nvSpPr>
        <p:spPr>
          <a:xfrm>
            <a:off x="9972543" y="22323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89" name="object 89"/>
          <p:cNvSpPr/>
          <p:nvPr/>
        </p:nvSpPr>
        <p:spPr>
          <a:xfrm>
            <a:off x="9972543"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0" name="object 90"/>
          <p:cNvSpPr/>
          <p:nvPr/>
        </p:nvSpPr>
        <p:spPr>
          <a:xfrm>
            <a:off x="9972543" y="2376457"/>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91" name="object 91"/>
          <p:cNvSpPr/>
          <p:nvPr/>
        </p:nvSpPr>
        <p:spPr>
          <a:xfrm>
            <a:off x="9972543" y="2376457"/>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2" name="object 92"/>
          <p:cNvSpPr/>
          <p:nvPr/>
        </p:nvSpPr>
        <p:spPr>
          <a:xfrm>
            <a:off x="9972543" y="2520530"/>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93" name="object 93"/>
          <p:cNvSpPr/>
          <p:nvPr/>
        </p:nvSpPr>
        <p:spPr>
          <a:xfrm>
            <a:off x="9972543"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4" name="object 94"/>
          <p:cNvSpPr/>
          <p:nvPr/>
        </p:nvSpPr>
        <p:spPr>
          <a:xfrm>
            <a:off x="102395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95" name="object 95"/>
          <p:cNvSpPr/>
          <p:nvPr/>
        </p:nvSpPr>
        <p:spPr>
          <a:xfrm>
            <a:off x="102395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96" name="object 96"/>
          <p:cNvSpPr/>
          <p:nvPr/>
        </p:nvSpPr>
        <p:spPr>
          <a:xfrm>
            <a:off x="10239505" y="237645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solidFill>
            <a:srgbClr val="EDEDED"/>
          </a:solidFill>
        </p:spPr>
        <p:txBody>
          <a:bodyPr wrap="square" lIns="0" tIns="0" rIns="0" bIns="0" rtlCol="0"/>
          <a:lstStyle/>
          <a:p>
            <a:endParaRPr/>
          </a:p>
        </p:txBody>
      </p:sp>
      <p:sp>
        <p:nvSpPr>
          <p:cNvPr id="97" name="object 97"/>
          <p:cNvSpPr/>
          <p:nvPr/>
        </p:nvSpPr>
        <p:spPr>
          <a:xfrm>
            <a:off x="10239505" y="237645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ln w="4237">
            <a:solidFill>
              <a:srgbClr val="A5A5A5"/>
            </a:solidFill>
          </a:ln>
        </p:spPr>
        <p:txBody>
          <a:bodyPr wrap="square" lIns="0" tIns="0" rIns="0" bIns="0" rtlCol="0"/>
          <a:lstStyle/>
          <a:p>
            <a:endParaRPr/>
          </a:p>
        </p:txBody>
      </p:sp>
      <p:sp>
        <p:nvSpPr>
          <p:cNvPr id="98" name="object 98"/>
          <p:cNvSpPr/>
          <p:nvPr/>
        </p:nvSpPr>
        <p:spPr>
          <a:xfrm>
            <a:off x="102395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solidFill>
            <a:srgbClr val="EDEDED"/>
          </a:solidFill>
        </p:spPr>
        <p:txBody>
          <a:bodyPr wrap="square" lIns="0" tIns="0" rIns="0" bIns="0" rtlCol="0"/>
          <a:lstStyle/>
          <a:p>
            <a:endParaRPr/>
          </a:p>
        </p:txBody>
      </p:sp>
      <p:sp>
        <p:nvSpPr>
          <p:cNvPr id="99" name="object 99"/>
          <p:cNvSpPr/>
          <p:nvPr/>
        </p:nvSpPr>
        <p:spPr>
          <a:xfrm>
            <a:off x="102395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0" name="object 100"/>
          <p:cNvSpPr/>
          <p:nvPr/>
        </p:nvSpPr>
        <p:spPr>
          <a:xfrm>
            <a:off x="10510705" y="2232381"/>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101" name="object 101"/>
          <p:cNvSpPr/>
          <p:nvPr/>
        </p:nvSpPr>
        <p:spPr>
          <a:xfrm>
            <a:off x="105107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2" name="object 102"/>
          <p:cNvSpPr/>
          <p:nvPr/>
        </p:nvSpPr>
        <p:spPr>
          <a:xfrm>
            <a:off x="10510705" y="2372218"/>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103" name="object 103"/>
          <p:cNvSpPr/>
          <p:nvPr/>
        </p:nvSpPr>
        <p:spPr>
          <a:xfrm>
            <a:off x="10510705" y="2372218"/>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4" name="object 104"/>
          <p:cNvSpPr/>
          <p:nvPr/>
        </p:nvSpPr>
        <p:spPr>
          <a:xfrm>
            <a:off x="10510705" y="2520530"/>
            <a:ext cx="186690" cy="110489"/>
          </a:xfrm>
          <a:custGeom>
            <a:avLst/>
            <a:gdLst/>
            <a:ahLst/>
            <a:cxnLst/>
            <a:rect l="l" t="t" r="r" b="b"/>
            <a:pathLst>
              <a:path w="186690" h="110489">
                <a:moveTo>
                  <a:pt x="0" y="0"/>
                </a:moveTo>
                <a:lnTo>
                  <a:pt x="186451" y="0"/>
                </a:lnTo>
                <a:lnTo>
                  <a:pt x="186451" y="110175"/>
                </a:lnTo>
                <a:lnTo>
                  <a:pt x="0" y="110175"/>
                </a:lnTo>
                <a:lnTo>
                  <a:pt x="0" y="0"/>
                </a:lnTo>
                <a:close/>
              </a:path>
            </a:pathLst>
          </a:custGeom>
          <a:solidFill>
            <a:srgbClr val="EDEDED"/>
          </a:solidFill>
        </p:spPr>
        <p:txBody>
          <a:bodyPr wrap="square" lIns="0" tIns="0" rIns="0" bIns="0" rtlCol="0"/>
          <a:lstStyle/>
          <a:p>
            <a:endParaRPr/>
          </a:p>
        </p:txBody>
      </p:sp>
      <p:sp>
        <p:nvSpPr>
          <p:cNvPr id="105" name="object 105"/>
          <p:cNvSpPr/>
          <p:nvPr/>
        </p:nvSpPr>
        <p:spPr>
          <a:xfrm>
            <a:off x="105107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106" name="object 106"/>
          <p:cNvSpPr/>
          <p:nvPr/>
        </p:nvSpPr>
        <p:spPr>
          <a:xfrm>
            <a:off x="9646256" y="2223905"/>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solidFill>
            <a:srgbClr val="EBDAF3"/>
          </a:solidFill>
        </p:spPr>
        <p:txBody>
          <a:bodyPr wrap="square" lIns="0" tIns="0" rIns="0" bIns="0" rtlCol="0"/>
          <a:lstStyle/>
          <a:p>
            <a:endParaRPr/>
          </a:p>
        </p:txBody>
      </p:sp>
      <p:sp>
        <p:nvSpPr>
          <p:cNvPr id="107" name="object 107"/>
          <p:cNvSpPr/>
          <p:nvPr/>
        </p:nvSpPr>
        <p:spPr>
          <a:xfrm>
            <a:off x="9646256" y="2223905"/>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108" name="object 108"/>
          <p:cNvSpPr/>
          <p:nvPr/>
        </p:nvSpPr>
        <p:spPr>
          <a:xfrm>
            <a:off x="9646256" y="2367981"/>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solidFill>
            <a:srgbClr val="EBDAF3"/>
          </a:solidFill>
        </p:spPr>
        <p:txBody>
          <a:bodyPr wrap="square" lIns="0" tIns="0" rIns="0" bIns="0" rtlCol="0"/>
          <a:lstStyle/>
          <a:p>
            <a:endParaRPr/>
          </a:p>
        </p:txBody>
      </p:sp>
      <p:sp>
        <p:nvSpPr>
          <p:cNvPr id="109" name="object 109"/>
          <p:cNvSpPr/>
          <p:nvPr/>
        </p:nvSpPr>
        <p:spPr>
          <a:xfrm>
            <a:off x="9646256" y="2367981"/>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110" name="object 110"/>
          <p:cNvSpPr/>
          <p:nvPr/>
        </p:nvSpPr>
        <p:spPr>
          <a:xfrm>
            <a:off x="9646256" y="2512056"/>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solidFill>
            <a:srgbClr val="EBDAF3"/>
          </a:solidFill>
        </p:spPr>
        <p:txBody>
          <a:bodyPr wrap="square" lIns="0" tIns="0" rIns="0" bIns="0" rtlCol="0"/>
          <a:lstStyle/>
          <a:p>
            <a:endParaRPr/>
          </a:p>
        </p:txBody>
      </p:sp>
      <p:sp>
        <p:nvSpPr>
          <p:cNvPr id="111" name="object 111"/>
          <p:cNvSpPr/>
          <p:nvPr/>
        </p:nvSpPr>
        <p:spPr>
          <a:xfrm>
            <a:off x="9646256" y="2512056"/>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112" name="object 112"/>
          <p:cNvSpPr/>
          <p:nvPr/>
        </p:nvSpPr>
        <p:spPr>
          <a:xfrm>
            <a:off x="9851774" y="2264163"/>
            <a:ext cx="73660" cy="26034"/>
          </a:xfrm>
          <a:custGeom>
            <a:avLst/>
            <a:gdLst/>
            <a:ahLst/>
            <a:cxnLst/>
            <a:rect l="l" t="t" r="r" b="b"/>
            <a:pathLst>
              <a:path w="73659" h="26035">
                <a:moveTo>
                  <a:pt x="0" y="8473"/>
                </a:moveTo>
                <a:lnTo>
                  <a:pt x="0" y="16949"/>
                </a:lnTo>
                <a:lnTo>
                  <a:pt x="48094" y="16949"/>
                </a:lnTo>
                <a:lnTo>
                  <a:pt x="48094" y="25424"/>
                </a:lnTo>
                <a:lnTo>
                  <a:pt x="73520" y="12711"/>
                </a:lnTo>
                <a:lnTo>
                  <a:pt x="65046" y="8474"/>
                </a:lnTo>
                <a:lnTo>
                  <a:pt x="0" y="8473"/>
                </a:lnTo>
                <a:close/>
              </a:path>
              <a:path w="73659" h="26035">
                <a:moveTo>
                  <a:pt x="48094" y="0"/>
                </a:moveTo>
                <a:lnTo>
                  <a:pt x="48094" y="8474"/>
                </a:lnTo>
                <a:lnTo>
                  <a:pt x="65046" y="8474"/>
                </a:lnTo>
                <a:lnTo>
                  <a:pt x="48094" y="0"/>
                </a:lnTo>
                <a:close/>
              </a:path>
            </a:pathLst>
          </a:custGeom>
          <a:solidFill>
            <a:srgbClr val="000000"/>
          </a:solidFill>
        </p:spPr>
        <p:txBody>
          <a:bodyPr wrap="square" lIns="0" tIns="0" rIns="0" bIns="0" rtlCol="0"/>
          <a:lstStyle/>
          <a:p>
            <a:endParaRPr/>
          </a:p>
        </p:txBody>
      </p:sp>
      <p:sp>
        <p:nvSpPr>
          <p:cNvPr id="113" name="object 113"/>
          <p:cNvSpPr/>
          <p:nvPr/>
        </p:nvSpPr>
        <p:spPr>
          <a:xfrm>
            <a:off x="9851774" y="2404000"/>
            <a:ext cx="73660" cy="26034"/>
          </a:xfrm>
          <a:custGeom>
            <a:avLst/>
            <a:gdLst/>
            <a:ahLst/>
            <a:cxnLst/>
            <a:rect l="l" t="t" r="r" b="b"/>
            <a:pathLst>
              <a:path w="73659" h="26035">
                <a:moveTo>
                  <a:pt x="48094" y="0"/>
                </a:moveTo>
                <a:lnTo>
                  <a:pt x="48094" y="8474"/>
                </a:lnTo>
                <a:lnTo>
                  <a:pt x="0" y="8474"/>
                </a:lnTo>
                <a:lnTo>
                  <a:pt x="0" y="16949"/>
                </a:lnTo>
                <a:lnTo>
                  <a:pt x="48094" y="16949"/>
                </a:lnTo>
                <a:lnTo>
                  <a:pt x="48094" y="25425"/>
                </a:lnTo>
                <a:lnTo>
                  <a:pt x="73520" y="12712"/>
                </a:lnTo>
                <a:lnTo>
                  <a:pt x="48094" y="0"/>
                </a:lnTo>
                <a:close/>
              </a:path>
            </a:pathLst>
          </a:custGeom>
          <a:solidFill>
            <a:srgbClr val="000000"/>
          </a:solidFill>
        </p:spPr>
        <p:txBody>
          <a:bodyPr wrap="square" lIns="0" tIns="0" rIns="0" bIns="0" rtlCol="0"/>
          <a:lstStyle/>
          <a:p>
            <a:endParaRPr/>
          </a:p>
        </p:txBody>
      </p:sp>
      <p:sp>
        <p:nvSpPr>
          <p:cNvPr id="114" name="object 114"/>
          <p:cNvSpPr/>
          <p:nvPr/>
        </p:nvSpPr>
        <p:spPr>
          <a:xfrm>
            <a:off x="9851774" y="2552312"/>
            <a:ext cx="73660" cy="26034"/>
          </a:xfrm>
          <a:custGeom>
            <a:avLst/>
            <a:gdLst/>
            <a:ahLst/>
            <a:cxnLst/>
            <a:rect l="l" t="t" r="r" b="b"/>
            <a:pathLst>
              <a:path w="73659" h="26035">
                <a:moveTo>
                  <a:pt x="0" y="8474"/>
                </a:moveTo>
                <a:lnTo>
                  <a:pt x="0" y="16949"/>
                </a:lnTo>
                <a:lnTo>
                  <a:pt x="48094" y="16950"/>
                </a:lnTo>
                <a:lnTo>
                  <a:pt x="48094" y="25425"/>
                </a:lnTo>
                <a:lnTo>
                  <a:pt x="73520" y="12712"/>
                </a:lnTo>
                <a:lnTo>
                  <a:pt x="65046" y="8475"/>
                </a:lnTo>
                <a:lnTo>
                  <a:pt x="0" y="8474"/>
                </a:lnTo>
                <a:close/>
              </a:path>
              <a:path w="73659" h="26035">
                <a:moveTo>
                  <a:pt x="48094" y="0"/>
                </a:moveTo>
                <a:lnTo>
                  <a:pt x="48094" y="8475"/>
                </a:lnTo>
                <a:lnTo>
                  <a:pt x="65046" y="8475"/>
                </a:lnTo>
                <a:lnTo>
                  <a:pt x="48094" y="0"/>
                </a:lnTo>
                <a:close/>
              </a:path>
            </a:pathLst>
          </a:custGeom>
          <a:solidFill>
            <a:srgbClr val="000000"/>
          </a:solidFill>
        </p:spPr>
        <p:txBody>
          <a:bodyPr wrap="square" lIns="0" tIns="0" rIns="0" bIns="0" rtlCol="0"/>
          <a:lstStyle/>
          <a:p>
            <a:endParaRPr/>
          </a:p>
        </p:txBody>
      </p:sp>
      <p:sp>
        <p:nvSpPr>
          <p:cNvPr id="115" name="object 115"/>
          <p:cNvSpPr/>
          <p:nvPr/>
        </p:nvSpPr>
        <p:spPr>
          <a:xfrm>
            <a:off x="9947118" y="2706980"/>
            <a:ext cx="784225" cy="80645"/>
          </a:xfrm>
          <a:custGeom>
            <a:avLst/>
            <a:gdLst/>
            <a:ahLst/>
            <a:cxnLst/>
            <a:rect l="l" t="t" r="r" b="b"/>
            <a:pathLst>
              <a:path w="784225" h="80644">
                <a:moveTo>
                  <a:pt x="0" y="0"/>
                </a:moveTo>
                <a:lnTo>
                  <a:pt x="783937" y="0"/>
                </a:lnTo>
                <a:lnTo>
                  <a:pt x="783937" y="80512"/>
                </a:lnTo>
                <a:lnTo>
                  <a:pt x="0" y="80512"/>
                </a:lnTo>
                <a:lnTo>
                  <a:pt x="0" y="0"/>
                </a:lnTo>
                <a:close/>
              </a:path>
            </a:pathLst>
          </a:custGeom>
          <a:ln w="4237">
            <a:solidFill>
              <a:srgbClr val="000000"/>
            </a:solidFill>
          </a:ln>
        </p:spPr>
        <p:txBody>
          <a:bodyPr wrap="square" lIns="0" tIns="0" rIns="0" bIns="0" rtlCol="0"/>
          <a:lstStyle/>
          <a:p>
            <a:endParaRPr/>
          </a:p>
        </p:txBody>
      </p:sp>
      <p:sp>
        <p:nvSpPr>
          <p:cNvPr id="116" name="object 116"/>
          <p:cNvSpPr/>
          <p:nvPr/>
        </p:nvSpPr>
        <p:spPr>
          <a:xfrm>
            <a:off x="10322137" y="2785375"/>
            <a:ext cx="26034" cy="49530"/>
          </a:xfrm>
          <a:custGeom>
            <a:avLst/>
            <a:gdLst/>
            <a:ahLst/>
            <a:cxnLst/>
            <a:rect l="l" t="t" r="r" b="b"/>
            <a:pathLst>
              <a:path w="26034" h="49530">
                <a:moveTo>
                  <a:pt x="16950" y="25425"/>
                </a:moveTo>
                <a:lnTo>
                  <a:pt x="8474" y="25425"/>
                </a:lnTo>
                <a:lnTo>
                  <a:pt x="8475" y="48968"/>
                </a:lnTo>
                <a:lnTo>
                  <a:pt x="16950" y="48968"/>
                </a:lnTo>
                <a:lnTo>
                  <a:pt x="16950" y="25425"/>
                </a:lnTo>
                <a:close/>
              </a:path>
              <a:path w="26034" h="49530">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17" name="object 117"/>
          <p:cNvSpPr/>
          <p:nvPr/>
        </p:nvSpPr>
        <p:spPr>
          <a:xfrm>
            <a:off x="10322137" y="2645538"/>
            <a:ext cx="26034" cy="58419"/>
          </a:xfrm>
          <a:custGeom>
            <a:avLst/>
            <a:gdLst/>
            <a:ahLst/>
            <a:cxnLst/>
            <a:rect l="l" t="t" r="r" b="b"/>
            <a:pathLst>
              <a:path w="26034" h="58419">
                <a:moveTo>
                  <a:pt x="16950" y="25424"/>
                </a:moveTo>
                <a:lnTo>
                  <a:pt x="8474" y="25424"/>
                </a:lnTo>
                <a:lnTo>
                  <a:pt x="8474" y="58119"/>
                </a:lnTo>
                <a:lnTo>
                  <a:pt x="16950" y="58119"/>
                </a:lnTo>
                <a:lnTo>
                  <a:pt x="16950" y="25424"/>
                </a:lnTo>
                <a:close/>
              </a:path>
              <a:path w="26034" h="58419">
                <a:moveTo>
                  <a:pt x="12712" y="0"/>
                </a:moveTo>
                <a:lnTo>
                  <a:pt x="0" y="25424"/>
                </a:lnTo>
                <a:lnTo>
                  <a:pt x="25425" y="25424"/>
                </a:lnTo>
                <a:lnTo>
                  <a:pt x="12712" y="0"/>
                </a:lnTo>
                <a:close/>
              </a:path>
            </a:pathLst>
          </a:custGeom>
          <a:solidFill>
            <a:srgbClr val="000000"/>
          </a:solidFill>
        </p:spPr>
        <p:txBody>
          <a:bodyPr wrap="square" lIns="0" tIns="0" rIns="0" bIns="0" rtlCol="0"/>
          <a:lstStyle/>
          <a:p>
            <a:endParaRPr/>
          </a:p>
        </p:txBody>
      </p:sp>
      <p:sp>
        <p:nvSpPr>
          <p:cNvPr id="118" name="object 118"/>
          <p:cNvSpPr/>
          <p:nvPr/>
        </p:nvSpPr>
        <p:spPr>
          <a:xfrm>
            <a:off x="10322137" y="2145512"/>
            <a:ext cx="26034" cy="60325"/>
          </a:xfrm>
          <a:custGeom>
            <a:avLst/>
            <a:gdLst/>
            <a:ahLst/>
            <a:cxnLst/>
            <a:rect l="l" t="t" r="r" b="b"/>
            <a:pathLst>
              <a:path w="26034" h="60325">
                <a:moveTo>
                  <a:pt x="16950" y="25425"/>
                </a:moveTo>
                <a:lnTo>
                  <a:pt x="8474" y="25425"/>
                </a:lnTo>
                <a:lnTo>
                  <a:pt x="8475" y="59768"/>
                </a:lnTo>
                <a:lnTo>
                  <a:pt x="16950" y="59768"/>
                </a:lnTo>
                <a:lnTo>
                  <a:pt x="16950" y="25425"/>
                </a:lnTo>
                <a:close/>
              </a:path>
              <a:path w="26034" h="6032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19" name="object 119"/>
          <p:cNvSpPr/>
          <p:nvPr/>
        </p:nvSpPr>
        <p:spPr>
          <a:xfrm>
            <a:off x="9989493" y="1884906"/>
            <a:ext cx="148590" cy="131445"/>
          </a:xfrm>
          <a:custGeom>
            <a:avLst/>
            <a:gdLst/>
            <a:ahLst/>
            <a:cxnLst/>
            <a:rect l="l" t="t" r="r" b="b"/>
            <a:pathLst>
              <a:path w="148590" h="131444">
                <a:moveTo>
                  <a:pt x="0" y="0"/>
                </a:moveTo>
                <a:lnTo>
                  <a:pt x="148311" y="0"/>
                </a:lnTo>
                <a:lnTo>
                  <a:pt x="148311" y="131362"/>
                </a:lnTo>
                <a:lnTo>
                  <a:pt x="0" y="131362"/>
                </a:lnTo>
                <a:lnTo>
                  <a:pt x="0" y="0"/>
                </a:lnTo>
                <a:close/>
              </a:path>
            </a:pathLst>
          </a:custGeom>
          <a:solidFill>
            <a:srgbClr val="FFF2CC"/>
          </a:solidFill>
        </p:spPr>
        <p:txBody>
          <a:bodyPr wrap="square" lIns="0" tIns="0" rIns="0" bIns="0" rtlCol="0"/>
          <a:lstStyle/>
          <a:p>
            <a:endParaRPr/>
          </a:p>
        </p:txBody>
      </p:sp>
      <p:sp>
        <p:nvSpPr>
          <p:cNvPr id="120" name="object 120"/>
          <p:cNvSpPr/>
          <p:nvPr/>
        </p:nvSpPr>
        <p:spPr>
          <a:xfrm>
            <a:off x="9989493" y="1884906"/>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121" name="object 121"/>
          <p:cNvSpPr/>
          <p:nvPr/>
        </p:nvSpPr>
        <p:spPr>
          <a:xfrm>
            <a:off x="10264931" y="1889143"/>
            <a:ext cx="148590" cy="131445"/>
          </a:xfrm>
          <a:custGeom>
            <a:avLst/>
            <a:gdLst/>
            <a:ahLst/>
            <a:cxnLst/>
            <a:rect l="l" t="t" r="r" b="b"/>
            <a:pathLst>
              <a:path w="148590" h="131444">
                <a:moveTo>
                  <a:pt x="0" y="0"/>
                </a:moveTo>
                <a:lnTo>
                  <a:pt x="148311" y="0"/>
                </a:lnTo>
                <a:lnTo>
                  <a:pt x="148311" y="131362"/>
                </a:lnTo>
                <a:lnTo>
                  <a:pt x="0" y="131362"/>
                </a:lnTo>
                <a:lnTo>
                  <a:pt x="0" y="0"/>
                </a:lnTo>
                <a:close/>
              </a:path>
            </a:pathLst>
          </a:custGeom>
          <a:solidFill>
            <a:srgbClr val="FFF2CC"/>
          </a:solidFill>
        </p:spPr>
        <p:txBody>
          <a:bodyPr wrap="square" lIns="0" tIns="0" rIns="0" bIns="0" rtlCol="0"/>
          <a:lstStyle/>
          <a:p>
            <a:endParaRPr/>
          </a:p>
        </p:txBody>
      </p:sp>
      <p:sp>
        <p:nvSpPr>
          <p:cNvPr id="122" name="object 122"/>
          <p:cNvSpPr/>
          <p:nvPr/>
        </p:nvSpPr>
        <p:spPr>
          <a:xfrm>
            <a:off x="10264931" y="1889143"/>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123" name="object 123"/>
          <p:cNvSpPr/>
          <p:nvPr/>
        </p:nvSpPr>
        <p:spPr>
          <a:xfrm>
            <a:off x="10527655" y="1884906"/>
            <a:ext cx="148590" cy="131445"/>
          </a:xfrm>
          <a:custGeom>
            <a:avLst/>
            <a:gdLst/>
            <a:ahLst/>
            <a:cxnLst/>
            <a:rect l="l" t="t" r="r" b="b"/>
            <a:pathLst>
              <a:path w="148590" h="131444">
                <a:moveTo>
                  <a:pt x="0" y="0"/>
                </a:moveTo>
                <a:lnTo>
                  <a:pt x="148311" y="0"/>
                </a:lnTo>
                <a:lnTo>
                  <a:pt x="148311" y="131362"/>
                </a:lnTo>
                <a:lnTo>
                  <a:pt x="0" y="131362"/>
                </a:lnTo>
                <a:lnTo>
                  <a:pt x="0" y="0"/>
                </a:lnTo>
                <a:close/>
              </a:path>
            </a:pathLst>
          </a:custGeom>
          <a:solidFill>
            <a:srgbClr val="FFF2CC"/>
          </a:solidFill>
        </p:spPr>
        <p:txBody>
          <a:bodyPr wrap="square" lIns="0" tIns="0" rIns="0" bIns="0" rtlCol="0"/>
          <a:lstStyle/>
          <a:p>
            <a:endParaRPr/>
          </a:p>
        </p:txBody>
      </p:sp>
      <p:sp>
        <p:nvSpPr>
          <p:cNvPr id="124" name="object 124"/>
          <p:cNvSpPr/>
          <p:nvPr/>
        </p:nvSpPr>
        <p:spPr>
          <a:xfrm>
            <a:off x="10527655" y="1884906"/>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125" name="object 125"/>
          <p:cNvSpPr/>
          <p:nvPr/>
        </p:nvSpPr>
        <p:spPr>
          <a:xfrm>
            <a:off x="10050937" y="2014150"/>
            <a:ext cx="26034" cy="49530"/>
          </a:xfrm>
          <a:custGeom>
            <a:avLst/>
            <a:gdLst/>
            <a:ahLst/>
            <a:cxnLst/>
            <a:rect l="l" t="t" r="r" b="b"/>
            <a:pathLst>
              <a:path w="26034" h="49530">
                <a:moveTo>
                  <a:pt x="16949" y="25425"/>
                </a:moveTo>
                <a:lnTo>
                  <a:pt x="8474" y="25425"/>
                </a:lnTo>
                <a:lnTo>
                  <a:pt x="8474" y="48968"/>
                </a:lnTo>
                <a:lnTo>
                  <a:pt x="16949" y="48968"/>
                </a:lnTo>
                <a:lnTo>
                  <a:pt x="16949" y="25425"/>
                </a:lnTo>
                <a:close/>
              </a:path>
              <a:path w="26034" h="49530">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26" name="object 126"/>
          <p:cNvSpPr/>
          <p:nvPr/>
        </p:nvSpPr>
        <p:spPr>
          <a:xfrm>
            <a:off x="10322137" y="2018388"/>
            <a:ext cx="26034" cy="46355"/>
          </a:xfrm>
          <a:custGeom>
            <a:avLst/>
            <a:gdLst/>
            <a:ahLst/>
            <a:cxnLst/>
            <a:rect l="l" t="t" r="r" b="b"/>
            <a:pathLst>
              <a:path w="26034" h="46355">
                <a:moveTo>
                  <a:pt x="16950" y="25424"/>
                </a:moveTo>
                <a:lnTo>
                  <a:pt x="8474" y="25424"/>
                </a:lnTo>
                <a:lnTo>
                  <a:pt x="8475" y="46274"/>
                </a:lnTo>
                <a:lnTo>
                  <a:pt x="16950" y="46274"/>
                </a:lnTo>
                <a:lnTo>
                  <a:pt x="16950" y="25424"/>
                </a:lnTo>
                <a:close/>
              </a:path>
              <a:path w="26034" h="46355">
                <a:moveTo>
                  <a:pt x="12712" y="0"/>
                </a:moveTo>
                <a:lnTo>
                  <a:pt x="0" y="25424"/>
                </a:lnTo>
                <a:lnTo>
                  <a:pt x="25425" y="25424"/>
                </a:lnTo>
                <a:lnTo>
                  <a:pt x="12712" y="0"/>
                </a:lnTo>
                <a:close/>
              </a:path>
            </a:pathLst>
          </a:custGeom>
          <a:solidFill>
            <a:srgbClr val="000000"/>
          </a:solidFill>
        </p:spPr>
        <p:txBody>
          <a:bodyPr wrap="square" lIns="0" tIns="0" rIns="0" bIns="0" rtlCol="0"/>
          <a:lstStyle/>
          <a:p>
            <a:endParaRPr/>
          </a:p>
        </p:txBody>
      </p:sp>
      <p:sp>
        <p:nvSpPr>
          <p:cNvPr id="127" name="object 127"/>
          <p:cNvSpPr/>
          <p:nvPr/>
        </p:nvSpPr>
        <p:spPr>
          <a:xfrm>
            <a:off x="10589100" y="2014150"/>
            <a:ext cx="26034" cy="50165"/>
          </a:xfrm>
          <a:custGeom>
            <a:avLst/>
            <a:gdLst/>
            <a:ahLst/>
            <a:cxnLst/>
            <a:rect l="l" t="t" r="r" b="b"/>
            <a:pathLst>
              <a:path w="26034" h="50164">
                <a:moveTo>
                  <a:pt x="16949" y="25425"/>
                </a:moveTo>
                <a:lnTo>
                  <a:pt x="8474" y="25425"/>
                </a:lnTo>
                <a:lnTo>
                  <a:pt x="8474" y="49913"/>
                </a:lnTo>
                <a:lnTo>
                  <a:pt x="16949" y="49913"/>
                </a:lnTo>
                <a:lnTo>
                  <a:pt x="16949" y="25425"/>
                </a:lnTo>
                <a:close/>
              </a:path>
              <a:path w="26034" h="50164">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128" name="object 128"/>
          <p:cNvSpPr/>
          <p:nvPr/>
        </p:nvSpPr>
        <p:spPr>
          <a:xfrm>
            <a:off x="9397813" y="2264162"/>
            <a:ext cx="1244600" cy="1618615"/>
          </a:xfrm>
          <a:custGeom>
            <a:avLst/>
            <a:gdLst/>
            <a:ahLst/>
            <a:cxnLst/>
            <a:rect l="l" t="t" r="r" b="b"/>
            <a:pathLst>
              <a:path w="1244600" h="1618614">
                <a:moveTo>
                  <a:pt x="220898" y="0"/>
                </a:moveTo>
                <a:lnTo>
                  <a:pt x="220898" y="8474"/>
                </a:lnTo>
                <a:lnTo>
                  <a:pt x="0" y="8474"/>
                </a:lnTo>
                <a:lnTo>
                  <a:pt x="0" y="1618583"/>
                </a:lnTo>
                <a:lnTo>
                  <a:pt x="1244066" y="1618583"/>
                </a:lnTo>
                <a:lnTo>
                  <a:pt x="1244066" y="1610108"/>
                </a:lnTo>
                <a:lnTo>
                  <a:pt x="8474" y="1610108"/>
                </a:lnTo>
                <a:lnTo>
                  <a:pt x="8474" y="16950"/>
                </a:lnTo>
                <a:lnTo>
                  <a:pt x="237848" y="16950"/>
                </a:lnTo>
                <a:lnTo>
                  <a:pt x="246324" y="12712"/>
                </a:lnTo>
                <a:lnTo>
                  <a:pt x="220898" y="0"/>
                </a:lnTo>
                <a:close/>
              </a:path>
              <a:path w="1244600" h="1618614">
                <a:moveTo>
                  <a:pt x="1244066" y="1387730"/>
                </a:moveTo>
                <a:lnTo>
                  <a:pt x="1235590" y="1387730"/>
                </a:lnTo>
                <a:lnTo>
                  <a:pt x="1235590" y="1610108"/>
                </a:lnTo>
                <a:lnTo>
                  <a:pt x="1244066" y="1610108"/>
                </a:lnTo>
                <a:lnTo>
                  <a:pt x="1244066" y="1387730"/>
                </a:lnTo>
                <a:close/>
              </a:path>
              <a:path w="1244600" h="1618614">
                <a:moveTo>
                  <a:pt x="237848" y="16950"/>
                </a:moveTo>
                <a:lnTo>
                  <a:pt x="220898" y="16950"/>
                </a:lnTo>
                <a:lnTo>
                  <a:pt x="220898" y="25425"/>
                </a:lnTo>
                <a:lnTo>
                  <a:pt x="237848" y="16950"/>
                </a:lnTo>
                <a:close/>
              </a:path>
            </a:pathLst>
          </a:custGeom>
          <a:solidFill>
            <a:srgbClr val="BC44C4"/>
          </a:solidFill>
        </p:spPr>
        <p:txBody>
          <a:bodyPr wrap="square" lIns="0" tIns="0" rIns="0" bIns="0" rtlCol="0"/>
          <a:lstStyle/>
          <a:p>
            <a:endParaRPr/>
          </a:p>
        </p:txBody>
      </p:sp>
      <p:sp>
        <p:nvSpPr>
          <p:cNvPr id="129" name="object 129"/>
          <p:cNvSpPr/>
          <p:nvPr/>
        </p:nvSpPr>
        <p:spPr>
          <a:xfrm>
            <a:off x="9444246" y="2408237"/>
            <a:ext cx="935355" cy="1437640"/>
          </a:xfrm>
          <a:custGeom>
            <a:avLst/>
            <a:gdLst/>
            <a:ahLst/>
            <a:cxnLst/>
            <a:rect l="l" t="t" r="r" b="b"/>
            <a:pathLst>
              <a:path w="935354" h="1437639">
                <a:moveTo>
                  <a:pt x="174464" y="0"/>
                </a:moveTo>
                <a:lnTo>
                  <a:pt x="174464" y="8474"/>
                </a:lnTo>
                <a:lnTo>
                  <a:pt x="0" y="8474"/>
                </a:lnTo>
                <a:lnTo>
                  <a:pt x="0" y="1437168"/>
                </a:lnTo>
                <a:lnTo>
                  <a:pt x="935158" y="1437168"/>
                </a:lnTo>
                <a:lnTo>
                  <a:pt x="935158" y="1428694"/>
                </a:lnTo>
                <a:lnTo>
                  <a:pt x="8475" y="1428694"/>
                </a:lnTo>
                <a:lnTo>
                  <a:pt x="8475" y="16950"/>
                </a:lnTo>
                <a:lnTo>
                  <a:pt x="191414" y="16950"/>
                </a:lnTo>
                <a:lnTo>
                  <a:pt x="199890" y="12712"/>
                </a:lnTo>
                <a:lnTo>
                  <a:pt x="174464" y="0"/>
                </a:lnTo>
                <a:close/>
              </a:path>
              <a:path w="935354" h="1437639">
                <a:moveTo>
                  <a:pt x="935158" y="1246118"/>
                </a:moveTo>
                <a:lnTo>
                  <a:pt x="926683" y="1246118"/>
                </a:lnTo>
                <a:lnTo>
                  <a:pt x="926683" y="1428694"/>
                </a:lnTo>
                <a:lnTo>
                  <a:pt x="935158" y="1428694"/>
                </a:lnTo>
                <a:lnTo>
                  <a:pt x="935158" y="1246118"/>
                </a:lnTo>
                <a:close/>
              </a:path>
              <a:path w="935354" h="1437639">
                <a:moveTo>
                  <a:pt x="191414" y="16950"/>
                </a:moveTo>
                <a:lnTo>
                  <a:pt x="174464" y="16950"/>
                </a:lnTo>
                <a:lnTo>
                  <a:pt x="174464" y="25425"/>
                </a:lnTo>
                <a:lnTo>
                  <a:pt x="191414" y="16950"/>
                </a:lnTo>
                <a:close/>
              </a:path>
            </a:pathLst>
          </a:custGeom>
          <a:solidFill>
            <a:srgbClr val="BC44C4"/>
          </a:solidFill>
        </p:spPr>
        <p:txBody>
          <a:bodyPr wrap="square" lIns="0" tIns="0" rIns="0" bIns="0" rtlCol="0"/>
          <a:lstStyle/>
          <a:p>
            <a:endParaRPr/>
          </a:p>
        </p:txBody>
      </p:sp>
      <p:sp>
        <p:nvSpPr>
          <p:cNvPr id="130" name="object 130"/>
          <p:cNvSpPr/>
          <p:nvPr/>
        </p:nvSpPr>
        <p:spPr>
          <a:xfrm>
            <a:off x="9484033" y="2552312"/>
            <a:ext cx="619125" cy="1255395"/>
          </a:xfrm>
          <a:custGeom>
            <a:avLst/>
            <a:gdLst/>
            <a:ahLst/>
            <a:cxnLst/>
            <a:rect l="l" t="t" r="r" b="b"/>
            <a:pathLst>
              <a:path w="619125" h="1255395">
                <a:moveTo>
                  <a:pt x="134678" y="0"/>
                </a:moveTo>
                <a:lnTo>
                  <a:pt x="134678" y="8474"/>
                </a:lnTo>
                <a:lnTo>
                  <a:pt x="0" y="8474"/>
                </a:lnTo>
                <a:lnTo>
                  <a:pt x="0" y="1255129"/>
                </a:lnTo>
                <a:lnTo>
                  <a:pt x="618747" y="1255129"/>
                </a:lnTo>
                <a:lnTo>
                  <a:pt x="618747" y="1246654"/>
                </a:lnTo>
                <a:lnTo>
                  <a:pt x="8475" y="1246654"/>
                </a:lnTo>
                <a:lnTo>
                  <a:pt x="8475" y="16949"/>
                </a:lnTo>
                <a:lnTo>
                  <a:pt x="151630" y="16949"/>
                </a:lnTo>
                <a:lnTo>
                  <a:pt x="160103" y="12712"/>
                </a:lnTo>
                <a:lnTo>
                  <a:pt x="134678" y="0"/>
                </a:lnTo>
                <a:close/>
              </a:path>
              <a:path w="619125" h="1255395">
                <a:moveTo>
                  <a:pt x="618747" y="1101652"/>
                </a:moveTo>
                <a:lnTo>
                  <a:pt x="610271" y="1101652"/>
                </a:lnTo>
                <a:lnTo>
                  <a:pt x="610271" y="1246654"/>
                </a:lnTo>
                <a:lnTo>
                  <a:pt x="618747" y="1246654"/>
                </a:lnTo>
                <a:lnTo>
                  <a:pt x="618747" y="1101652"/>
                </a:lnTo>
                <a:close/>
              </a:path>
              <a:path w="619125" h="1255395">
                <a:moveTo>
                  <a:pt x="151630" y="16949"/>
                </a:moveTo>
                <a:lnTo>
                  <a:pt x="134678" y="16949"/>
                </a:lnTo>
                <a:lnTo>
                  <a:pt x="134678" y="25425"/>
                </a:lnTo>
                <a:lnTo>
                  <a:pt x="151630" y="16949"/>
                </a:lnTo>
                <a:close/>
              </a:path>
            </a:pathLst>
          </a:custGeom>
          <a:solidFill>
            <a:srgbClr val="BC44C4"/>
          </a:solidFill>
        </p:spPr>
        <p:txBody>
          <a:bodyPr wrap="square" lIns="0" tIns="0" rIns="0" bIns="0" rtlCol="0"/>
          <a:lstStyle/>
          <a:p>
            <a:endParaRPr/>
          </a:p>
        </p:txBody>
      </p:sp>
      <p:sp>
        <p:nvSpPr>
          <p:cNvPr id="131" name="object 131"/>
          <p:cNvSpPr/>
          <p:nvPr/>
        </p:nvSpPr>
        <p:spPr>
          <a:xfrm>
            <a:off x="9993731" y="3524818"/>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DAE3F3"/>
          </a:solidFill>
        </p:spPr>
        <p:txBody>
          <a:bodyPr wrap="square" lIns="0" tIns="0" rIns="0" bIns="0" rtlCol="0"/>
          <a:lstStyle/>
          <a:p>
            <a:endParaRPr/>
          </a:p>
        </p:txBody>
      </p:sp>
      <p:sp>
        <p:nvSpPr>
          <p:cNvPr id="132" name="object 132"/>
          <p:cNvSpPr/>
          <p:nvPr/>
        </p:nvSpPr>
        <p:spPr>
          <a:xfrm>
            <a:off x="9993731"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133" name="object 133"/>
          <p:cNvSpPr/>
          <p:nvPr/>
        </p:nvSpPr>
        <p:spPr>
          <a:xfrm>
            <a:off x="10264931" y="3524818"/>
            <a:ext cx="144145" cy="131445"/>
          </a:xfrm>
          <a:custGeom>
            <a:avLst/>
            <a:gdLst/>
            <a:ahLst/>
            <a:cxnLst/>
            <a:rect l="l" t="t" r="r" b="b"/>
            <a:pathLst>
              <a:path w="144145" h="131445">
                <a:moveTo>
                  <a:pt x="0" y="0"/>
                </a:moveTo>
                <a:lnTo>
                  <a:pt x="144075" y="0"/>
                </a:lnTo>
                <a:lnTo>
                  <a:pt x="144075" y="131362"/>
                </a:lnTo>
                <a:lnTo>
                  <a:pt x="0" y="131362"/>
                </a:lnTo>
                <a:lnTo>
                  <a:pt x="0" y="0"/>
                </a:lnTo>
                <a:close/>
              </a:path>
            </a:pathLst>
          </a:custGeom>
          <a:solidFill>
            <a:srgbClr val="DAE3F3"/>
          </a:solidFill>
        </p:spPr>
        <p:txBody>
          <a:bodyPr wrap="square" lIns="0" tIns="0" rIns="0" bIns="0" rtlCol="0"/>
          <a:lstStyle/>
          <a:p>
            <a:endParaRPr/>
          </a:p>
        </p:txBody>
      </p:sp>
      <p:sp>
        <p:nvSpPr>
          <p:cNvPr id="134" name="object 134"/>
          <p:cNvSpPr/>
          <p:nvPr/>
        </p:nvSpPr>
        <p:spPr>
          <a:xfrm>
            <a:off x="10264931"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135" name="object 135"/>
          <p:cNvSpPr/>
          <p:nvPr/>
        </p:nvSpPr>
        <p:spPr>
          <a:xfrm>
            <a:off x="10531894" y="3524818"/>
            <a:ext cx="144145" cy="131445"/>
          </a:xfrm>
          <a:custGeom>
            <a:avLst/>
            <a:gdLst/>
            <a:ahLst/>
            <a:cxnLst/>
            <a:rect l="l" t="t" r="r" b="b"/>
            <a:pathLst>
              <a:path w="144145" h="131445">
                <a:moveTo>
                  <a:pt x="0" y="0"/>
                </a:moveTo>
                <a:lnTo>
                  <a:pt x="144073" y="0"/>
                </a:lnTo>
                <a:lnTo>
                  <a:pt x="144073" y="131362"/>
                </a:lnTo>
                <a:lnTo>
                  <a:pt x="0" y="131362"/>
                </a:lnTo>
                <a:lnTo>
                  <a:pt x="0" y="0"/>
                </a:lnTo>
                <a:close/>
              </a:path>
            </a:pathLst>
          </a:custGeom>
          <a:solidFill>
            <a:srgbClr val="DAE3F3"/>
          </a:solidFill>
        </p:spPr>
        <p:txBody>
          <a:bodyPr wrap="square" lIns="0" tIns="0" rIns="0" bIns="0" rtlCol="0"/>
          <a:lstStyle/>
          <a:p>
            <a:endParaRPr/>
          </a:p>
        </p:txBody>
      </p:sp>
      <p:sp>
        <p:nvSpPr>
          <p:cNvPr id="136" name="object 136"/>
          <p:cNvSpPr/>
          <p:nvPr/>
        </p:nvSpPr>
        <p:spPr>
          <a:xfrm>
            <a:off x="10531894"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137" name="object 137"/>
          <p:cNvSpPr txBox="1"/>
          <p:nvPr/>
        </p:nvSpPr>
        <p:spPr>
          <a:xfrm>
            <a:off x="9988400" y="2235730"/>
            <a:ext cx="683260" cy="1423670"/>
          </a:xfrm>
          <a:prstGeom prst="rect">
            <a:avLst/>
          </a:prstGeom>
        </p:spPr>
        <p:txBody>
          <a:bodyPr vert="horz" wrap="square" lIns="0" tIns="0" rIns="0" bIns="0" rtlCol="0">
            <a:spAutoFit/>
          </a:bodyPr>
          <a:lstStyle/>
          <a:p>
            <a:pPr algn="ctr">
              <a:lnSpc>
                <a:spcPct val="100000"/>
              </a:lnSpc>
              <a:tabLst>
                <a:tab pos="266065" algn="l"/>
                <a:tab pos="536575" algn="l"/>
              </a:tabLst>
            </a:pP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3</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3</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spc="-5" dirty="0">
                <a:latin typeface="Calibri"/>
                <a:cs typeface="Calibri"/>
              </a:rPr>
              <a:t>,</a:t>
            </a:r>
            <a:r>
              <a:rPr sz="400" spc="15" dirty="0">
                <a:latin typeface="Calibri"/>
                <a:cs typeface="Calibri"/>
              </a:rPr>
              <a:t>3</a:t>
            </a:r>
            <a:endParaRPr sz="400">
              <a:latin typeface="Calibri"/>
              <a:cs typeface="Calibri"/>
            </a:endParaRPr>
          </a:p>
          <a:p>
            <a:pPr algn="ctr">
              <a:lnSpc>
                <a:spcPct val="100000"/>
              </a:lnSpc>
              <a:spcBef>
                <a:spcPts val="330"/>
              </a:spcBef>
              <a:tabLst>
                <a:tab pos="266065" algn="l"/>
                <a:tab pos="536575" algn="l"/>
              </a:tabLst>
            </a:pP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2</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2</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dirty="0">
                <a:latin typeface="Calibri"/>
                <a:cs typeface="Calibri"/>
              </a:rPr>
              <a:t>,2</a:t>
            </a:r>
            <a:endParaRPr sz="400">
              <a:latin typeface="Calibri"/>
              <a:cs typeface="Calibri"/>
            </a:endParaRPr>
          </a:p>
          <a:p>
            <a:pPr algn="ctr">
              <a:lnSpc>
                <a:spcPct val="100000"/>
              </a:lnSpc>
              <a:spcBef>
                <a:spcPts val="375"/>
              </a:spcBef>
              <a:tabLst>
                <a:tab pos="266065" algn="l"/>
                <a:tab pos="536575" algn="l"/>
              </a:tabLst>
            </a:pP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1</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1</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spc="-5" dirty="0">
                <a:latin typeface="Calibri"/>
                <a:cs typeface="Calibri"/>
              </a:rPr>
              <a:t>,</a:t>
            </a:r>
            <a:r>
              <a:rPr sz="400" spc="15" dirty="0">
                <a:latin typeface="Calibri"/>
                <a:cs typeface="Calibri"/>
              </a:rPr>
              <a:t>1</a:t>
            </a:r>
            <a:endParaRPr sz="400">
              <a:latin typeface="Calibri"/>
              <a:cs typeface="Calibri"/>
            </a:endParaRPr>
          </a:p>
          <a:p>
            <a:pPr marL="8255" algn="ctr">
              <a:lnSpc>
                <a:spcPct val="100000"/>
              </a:lnSpc>
              <a:spcBef>
                <a:spcPts val="545"/>
              </a:spcBef>
            </a:pPr>
            <a:r>
              <a:rPr sz="450" spc="-10" dirty="0">
                <a:latin typeface="Calibri"/>
                <a:cs typeface="Calibri"/>
              </a:rPr>
              <a:t>Sof</a:t>
            </a:r>
            <a:r>
              <a:rPr sz="450" spc="10" dirty="0">
                <a:latin typeface="Calibri"/>
                <a:cs typeface="Calibri"/>
              </a:rPr>
              <a:t>t</a:t>
            </a:r>
            <a:r>
              <a:rPr sz="450" dirty="0">
                <a:latin typeface="Calibri"/>
                <a:cs typeface="Calibri"/>
              </a:rPr>
              <a:t>m</a:t>
            </a:r>
            <a:r>
              <a:rPr sz="450" spc="10" dirty="0">
                <a:latin typeface="Calibri"/>
                <a:cs typeface="Calibri"/>
              </a:rPr>
              <a:t>a</a:t>
            </a:r>
            <a:r>
              <a:rPr sz="450" dirty="0">
                <a:latin typeface="Calibri"/>
                <a:cs typeface="Calibri"/>
              </a:rPr>
              <a:t>x</a:t>
            </a:r>
            <a:r>
              <a:rPr sz="450" spc="-10" dirty="0">
                <a:latin typeface="Calibri"/>
                <a:cs typeface="Calibri"/>
              </a:rPr>
              <a:t>(</a:t>
            </a:r>
            <a:r>
              <a:rPr sz="450" spc="20" dirty="0">
                <a:latin typeface="Calibri"/>
                <a:cs typeface="Calibri"/>
              </a:rPr>
              <a:t>↑</a:t>
            </a:r>
            <a:r>
              <a:rPr sz="450" dirty="0">
                <a:latin typeface="Calibri"/>
                <a:cs typeface="Calibri"/>
              </a:rPr>
              <a:t>)</a:t>
            </a:r>
            <a:endParaRPr sz="450">
              <a:latin typeface="Calibri"/>
              <a:cs typeface="Calibri"/>
            </a:endParaRPr>
          </a:p>
          <a:p>
            <a:pPr>
              <a:lnSpc>
                <a:spcPct val="100000"/>
              </a:lnSpc>
            </a:pPr>
            <a:endParaRPr sz="400">
              <a:latin typeface="Times New Roman"/>
              <a:cs typeface="Times New Roman"/>
            </a:endParaRPr>
          </a:p>
          <a:p>
            <a:pPr algn="ctr">
              <a:lnSpc>
                <a:spcPct val="100000"/>
              </a:lnSpc>
              <a:spcBef>
                <a:spcPts val="335"/>
              </a:spcBef>
              <a:tabLst>
                <a:tab pos="266065" algn="l"/>
                <a:tab pos="536575" algn="l"/>
              </a:tabLst>
            </a:pP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dirty="0">
                <a:latin typeface="Calibri"/>
                <a:cs typeface="Calibri"/>
              </a:rPr>
              <a:t>,3</a:t>
            </a:r>
            <a:endParaRPr sz="400">
              <a:latin typeface="Calibri"/>
              <a:cs typeface="Calibri"/>
            </a:endParaRPr>
          </a:p>
          <a:p>
            <a:pPr algn="ctr">
              <a:lnSpc>
                <a:spcPct val="100000"/>
              </a:lnSpc>
              <a:spcBef>
                <a:spcPts val="330"/>
              </a:spcBef>
              <a:tabLst>
                <a:tab pos="266065" algn="l"/>
                <a:tab pos="536575" algn="l"/>
              </a:tabLst>
            </a:pP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spc="-5" dirty="0">
                <a:latin typeface="Calibri"/>
                <a:cs typeface="Calibri"/>
              </a:rPr>
              <a:t>,</a:t>
            </a:r>
            <a:r>
              <a:rPr sz="400" spc="15" dirty="0">
                <a:latin typeface="Calibri"/>
                <a:cs typeface="Calibri"/>
              </a:rPr>
              <a:t>2</a:t>
            </a:r>
            <a:endParaRPr sz="400">
              <a:latin typeface="Calibri"/>
              <a:cs typeface="Calibri"/>
            </a:endParaRPr>
          </a:p>
          <a:p>
            <a:pPr algn="ctr">
              <a:lnSpc>
                <a:spcPct val="100000"/>
              </a:lnSpc>
              <a:spcBef>
                <a:spcPts val="375"/>
              </a:spcBef>
              <a:tabLst>
                <a:tab pos="266065" algn="l"/>
                <a:tab pos="536575" algn="l"/>
              </a:tabLst>
            </a:pP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dirty="0">
                <a:latin typeface="Calibri"/>
                <a:cs typeface="Calibri"/>
              </a:rPr>
              <a:t>,1</a:t>
            </a:r>
            <a:endParaRPr sz="400">
              <a:latin typeface="Calibri"/>
              <a:cs typeface="Calibri"/>
            </a:endParaRPr>
          </a:p>
          <a:p>
            <a:pPr>
              <a:lnSpc>
                <a:spcPct val="100000"/>
              </a:lnSpc>
              <a:spcBef>
                <a:spcPts val="44"/>
              </a:spcBef>
            </a:pPr>
            <a:endParaRPr sz="550">
              <a:latin typeface="Times New Roman"/>
              <a:cs typeface="Times New Roman"/>
            </a:endParaRPr>
          </a:p>
          <a:p>
            <a:pPr marL="1905" algn="ctr">
              <a:lnSpc>
                <a:spcPct val="100000"/>
              </a:lnSpc>
              <a:tabLst>
                <a:tab pos="271145" algn="l"/>
                <a:tab pos="539750" algn="l"/>
              </a:tabLst>
            </a:pPr>
            <a:r>
              <a:rPr sz="650" spc="-15" dirty="0">
                <a:latin typeface="Calibri"/>
                <a:cs typeface="Calibri"/>
              </a:rPr>
              <a:t>Q</a:t>
            </a:r>
            <a:r>
              <a:rPr sz="600" spc="22" baseline="-20833" dirty="0">
                <a:latin typeface="Calibri"/>
                <a:cs typeface="Calibri"/>
              </a:rPr>
              <a:t>1</a:t>
            </a:r>
            <a:r>
              <a:rPr sz="600" baseline="-20833" dirty="0">
                <a:latin typeface="Calibri"/>
                <a:cs typeface="Calibri"/>
              </a:rPr>
              <a:t>	</a:t>
            </a:r>
            <a:r>
              <a:rPr sz="650" spc="-15" dirty="0">
                <a:latin typeface="Calibri"/>
                <a:cs typeface="Calibri"/>
              </a:rPr>
              <a:t>Q</a:t>
            </a:r>
            <a:r>
              <a:rPr sz="600" spc="22" baseline="-20833" dirty="0">
                <a:latin typeface="Calibri"/>
                <a:cs typeface="Calibri"/>
              </a:rPr>
              <a:t>2</a:t>
            </a:r>
            <a:r>
              <a:rPr sz="600" baseline="-20833" dirty="0">
                <a:latin typeface="Calibri"/>
                <a:cs typeface="Calibri"/>
              </a:rPr>
              <a:t>	</a:t>
            </a:r>
            <a:r>
              <a:rPr sz="650" spc="-15" dirty="0">
                <a:latin typeface="Calibri"/>
                <a:cs typeface="Calibri"/>
              </a:rPr>
              <a:t>Q</a:t>
            </a:r>
            <a:r>
              <a:rPr sz="600" spc="22" baseline="-20833" dirty="0">
                <a:latin typeface="Calibri"/>
                <a:cs typeface="Calibri"/>
              </a:rPr>
              <a:t>3</a:t>
            </a:r>
            <a:endParaRPr sz="600" baseline="-20833">
              <a:latin typeface="Calibri"/>
              <a:cs typeface="Calibri"/>
            </a:endParaRPr>
          </a:p>
          <a:p>
            <a:pPr>
              <a:lnSpc>
                <a:spcPct val="100000"/>
              </a:lnSpc>
              <a:spcBef>
                <a:spcPts val="42"/>
              </a:spcBef>
            </a:pPr>
            <a:endParaRPr sz="550">
              <a:latin typeface="Times New Roman"/>
              <a:cs typeface="Times New Roman"/>
            </a:endParaRPr>
          </a:p>
          <a:p>
            <a:pPr algn="ctr">
              <a:lnSpc>
                <a:spcPct val="100000"/>
              </a:lnSpc>
              <a:tabLst>
                <a:tab pos="270510" algn="l"/>
                <a:tab pos="537210" algn="l"/>
              </a:tabLst>
            </a:pPr>
            <a:r>
              <a:rPr sz="650" spc="-10" dirty="0">
                <a:latin typeface="Calibri"/>
                <a:cs typeface="Calibri"/>
              </a:rPr>
              <a:t>X</a:t>
            </a:r>
            <a:r>
              <a:rPr sz="600" spc="22" baseline="-20833" dirty="0">
                <a:latin typeface="Calibri"/>
                <a:cs typeface="Calibri"/>
              </a:rPr>
              <a:t>1</a:t>
            </a:r>
            <a:r>
              <a:rPr sz="600" baseline="-20833" dirty="0">
                <a:latin typeface="Calibri"/>
                <a:cs typeface="Calibri"/>
              </a:rPr>
              <a:t>	</a:t>
            </a:r>
            <a:r>
              <a:rPr sz="650" spc="-10" dirty="0">
                <a:latin typeface="Calibri"/>
                <a:cs typeface="Calibri"/>
              </a:rPr>
              <a:t>X</a:t>
            </a:r>
            <a:r>
              <a:rPr sz="600" spc="22" baseline="-20833" dirty="0">
                <a:latin typeface="Calibri"/>
                <a:cs typeface="Calibri"/>
              </a:rPr>
              <a:t>2</a:t>
            </a:r>
            <a:r>
              <a:rPr sz="600" baseline="-20833" dirty="0">
                <a:latin typeface="Calibri"/>
                <a:cs typeface="Calibri"/>
              </a:rPr>
              <a:t>	</a:t>
            </a:r>
            <a:r>
              <a:rPr sz="650" spc="-10" dirty="0">
                <a:latin typeface="Calibri"/>
                <a:cs typeface="Calibri"/>
              </a:rPr>
              <a:t>X</a:t>
            </a:r>
            <a:r>
              <a:rPr sz="600" spc="22" baseline="-20833" dirty="0">
                <a:latin typeface="Calibri"/>
                <a:cs typeface="Calibri"/>
              </a:rPr>
              <a:t>3</a:t>
            </a:r>
            <a:endParaRPr sz="600" baseline="-20833">
              <a:latin typeface="Calibri"/>
              <a:cs typeface="Calibri"/>
            </a:endParaRPr>
          </a:p>
        </p:txBody>
      </p:sp>
      <p:sp>
        <p:nvSpPr>
          <p:cNvPr id="138" name="object 138"/>
          <p:cNvSpPr txBox="1"/>
          <p:nvPr/>
        </p:nvSpPr>
        <p:spPr>
          <a:xfrm>
            <a:off x="9692464" y="2863900"/>
            <a:ext cx="95885"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K</a:t>
            </a:r>
            <a:r>
              <a:rPr sz="600" spc="22" baseline="-20833" dirty="0">
                <a:latin typeface="Calibri"/>
                <a:cs typeface="Calibri"/>
              </a:rPr>
              <a:t>3</a:t>
            </a:r>
            <a:endParaRPr sz="600" baseline="-20833">
              <a:latin typeface="Calibri"/>
              <a:cs typeface="Calibri"/>
            </a:endParaRPr>
          </a:p>
        </p:txBody>
      </p:sp>
      <p:sp>
        <p:nvSpPr>
          <p:cNvPr id="139" name="object 139"/>
          <p:cNvSpPr txBox="1"/>
          <p:nvPr/>
        </p:nvSpPr>
        <p:spPr>
          <a:xfrm>
            <a:off x="9692464" y="3005510"/>
            <a:ext cx="95885"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K</a:t>
            </a:r>
            <a:r>
              <a:rPr sz="600" spc="22" baseline="-20833" dirty="0">
                <a:latin typeface="Calibri"/>
                <a:cs typeface="Calibri"/>
              </a:rPr>
              <a:t>2</a:t>
            </a:r>
            <a:endParaRPr sz="600" baseline="-20833">
              <a:latin typeface="Calibri"/>
              <a:cs typeface="Calibri"/>
            </a:endParaRPr>
          </a:p>
        </p:txBody>
      </p:sp>
      <p:sp>
        <p:nvSpPr>
          <p:cNvPr id="140" name="object 140"/>
          <p:cNvSpPr txBox="1"/>
          <p:nvPr/>
        </p:nvSpPr>
        <p:spPr>
          <a:xfrm>
            <a:off x="9692463" y="3149976"/>
            <a:ext cx="95885"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K</a:t>
            </a:r>
            <a:r>
              <a:rPr sz="600" spc="22" baseline="-20833" dirty="0">
                <a:latin typeface="Calibri"/>
                <a:cs typeface="Calibri"/>
              </a:rPr>
              <a:t>1</a:t>
            </a:r>
            <a:endParaRPr sz="600" baseline="-20833">
              <a:latin typeface="Calibri"/>
              <a:cs typeface="Calibri"/>
            </a:endParaRPr>
          </a:p>
        </p:txBody>
      </p:sp>
      <p:sp>
        <p:nvSpPr>
          <p:cNvPr id="141" name="object 141"/>
          <p:cNvSpPr txBox="1"/>
          <p:nvPr/>
        </p:nvSpPr>
        <p:spPr>
          <a:xfrm>
            <a:off x="9687390" y="2228354"/>
            <a:ext cx="100330"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V</a:t>
            </a:r>
            <a:r>
              <a:rPr sz="600" spc="22" baseline="-20833" dirty="0">
                <a:latin typeface="Calibri"/>
                <a:cs typeface="Calibri"/>
              </a:rPr>
              <a:t>3</a:t>
            </a:r>
            <a:endParaRPr sz="600" baseline="-20833">
              <a:latin typeface="Calibri"/>
              <a:cs typeface="Calibri"/>
            </a:endParaRPr>
          </a:p>
        </p:txBody>
      </p:sp>
      <p:sp>
        <p:nvSpPr>
          <p:cNvPr id="142" name="object 142"/>
          <p:cNvSpPr txBox="1"/>
          <p:nvPr/>
        </p:nvSpPr>
        <p:spPr>
          <a:xfrm>
            <a:off x="9687390" y="2369965"/>
            <a:ext cx="100330"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V</a:t>
            </a:r>
            <a:r>
              <a:rPr sz="600" spc="22" baseline="-20833" dirty="0">
                <a:latin typeface="Calibri"/>
                <a:cs typeface="Calibri"/>
              </a:rPr>
              <a:t>2</a:t>
            </a:r>
            <a:endParaRPr sz="600" baseline="-20833">
              <a:latin typeface="Calibri"/>
              <a:cs typeface="Calibri"/>
            </a:endParaRPr>
          </a:p>
        </p:txBody>
      </p:sp>
      <p:sp>
        <p:nvSpPr>
          <p:cNvPr id="143" name="object 143"/>
          <p:cNvSpPr txBox="1"/>
          <p:nvPr/>
        </p:nvSpPr>
        <p:spPr>
          <a:xfrm>
            <a:off x="9687390" y="2514432"/>
            <a:ext cx="100330" cy="120650"/>
          </a:xfrm>
          <a:prstGeom prst="rect">
            <a:avLst/>
          </a:prstGeom>
        </p:spPr>
        <p:txBody>
          <a:bodyPr vert="horz" wrap="square" lIns="0" tIns="0" rIns="0" bIns="0" rtlCol="0">
            <a:spAutoFit/>
          </a:bodyPr>
          <a:lstStyle/>
          <a:p>
            <a:pPr marL="12700">
              <a:lnSpc>
                <a:spcPct val="100000"/>
              </a:lnSpc>
            </a:pPr>
            <a:r>
              <a:rPr sz="650" spc="-10" dirty="0">
                <a:latin typeface="Calibri"/>
                <a:cs typeface="Calibri"/>
              </a:rPr>
              <a:t>V</a:t>
            </a:r>
            <a:r>
              <a:rPr sz="600" spc="22" baseline="-20833" dirty="0">
                <a:latin typeface="Calibri"/>
                <a:cs typeface="Calibri"/>
              </a:rPr>
              <a:t>1</a:t>
            </a:r>
            <a:endParaRPr sz="600" baseline="-20833">
              <a:latin typeface="Calibri"/>
              <a:cs typeface="Calibri"/>
            </a:endParaRPr>
          </a:p>
        </p:txBody>
      </p:sp>
      <p:sp>
        <p:nvSpPr>
          <p:cNvPr id="144" name="object 144"/>
          <p:cNvSpPr txBox="1"/>
          <p:nvPr/>
        </p:nvSpPr>
        <p:spPr>
          <a:xfrm>
            <a:off x="9947118" y="2067119"/>
            <a:ext cx="784225" cy="80645"/>
          </a:xfrm>
          <a:prstGeom prst="rect">
            <a:avLst/>
          </a:prstGeom>
          <a:ln w="4237">
            <a:solidFill>
              <a:srgbClr val="000000"/>
            </a:solidFill>
          </a:ln>
        </p:spPr>
        <p:txBody>
          <a:bodyPr vert="horz" wrap="square" lIns="0" tIns="0" rIns="0" bIns="0" rtlCol="0">
            <a:spAutoFit/>
          </a:bodyPr>
          <a:lstStyle/>
          <a:p>
            <a:pPr marL="123825">
              <a:lnSpc>
                <a:spcPct val="100000"/>
              </a:lnSpc>
            </a:pPr>
            <a:r>
              <a:rPr sz="450" spc="-5" dirty="0">
                <a:latin typeface="Calibri"/>
                <a:cs typeface="Calibri"/>
              </a:rPr>
              <a:t>P</a:t>
            </a:r>
            <a:r>
              <a:rPr sz="450" dirty="0">
                <a:latin typeface="Calibri"/>
                <a:cs typeface="Calibri"/>
              </a:rPr>
              <a:t>r</a:t>
            </a:r>
            <a:r>
              <a:rPr sz="450" spc="-10" dirty="0">
                <a:latin typeface="Calibri"/>
                <a:cs typeface="Calibri"/>
              </a:rPr>
              <a:t>odu</a:t>
            </a:r>
            <a:r>
              <a:rPr sz="450" spc="5" dirty="0">
                <a:latin typeface="Calibri"/>
                <a:cs typeface="Calibri"/>
              </a:rPr>
              <a:t>c</a:t>
            </a:r>
            <a:r>
              <a:rPr sz="450" spc="10" dirty="0">
                <a:latin typeface="Calibri"/>
                <a:cs typeface="Calibri"/>
              </a:rPr>
              <a:t>t</a:t>
            </a:r>
            <a:r>
              <a:rPr sz="450" spc="-10" dirty="0">
                <a:latin typeface="Calibri"/>
                <a:cs typeface="Calibri"/>
              </a:rPr>
              <a:t>(</a:t>
            </a:r>
            <a:r>
              <a:rPr sz="450" spc="20" dirty="0">
                <a:latin typeface="Calibri"/>
                <a:cs typeface="Calibri"/>
              </a:rPr>
              <a:t>→</a:t>
            </a:r>
            <a:r>
              <a:rPr sz="450" spc="-10" dirty="0">
                <a:latin typeface="Calibri"/>
                <a:cs typeface="Calibri"/>
              </a:rPr>
              <a:t>)</a:t>
            </a:r>
            <a:r>
              <a:rPr sz="450" dirty="0">
                <a:latin typeface="Calibri"/>
                <a:cs typeface="Calibri"/>
              </a:rPr>
              <a:t>,  </a:t>
            </a:r>
            <a:r>
              <a:rPr sz="450" spc="45" dirty="0">
                <a:latin typeface="Calibri"/>
                <a:cs typeface="Calibri"/>
              </a:rPr>
              <a:t> </a:t>
            </a:r>
            <a:r>
              <a:rPr sz="450" spc="-10" dirty="0">
                <a:latin typeface="Calibri"/>
                <a:cs typeface="Calibri"/>
              </a:rPr>
              <a:t>Su</a:t>
            </a:r>
            <a:r>
              <a:rPr sz="450" spc="-5" dirty="0">
                <a:latin typeface="Calibri"/>
                <a:cs typeface="Calibri"/>
              </a:rPr>
              <a:t>m(</a:t>
            </a:r>
            <a:r>
              <a:rPr sz="450" spc="20" dirty="0">
                <a:latin typeface="Calibri"/>
                <a:cs typeface="Calibri"/>
              </a:rPr>
              <a:t>↑</a:t>
            </a:r>
            <a:r>
              <a:rPr sz="450" dirty="0">
                <a:latin typeface="Calibri"/>
                <a:cs typeface="Calibri"/>
              </a:rPr>
              <a:t>)</a:t>
            </a:r>
            <a:endParaRPr sz="450">
              <a:latin typeface="Calibri"/>
              <a:cs typeface="Calibri"/>
            </a:endParaRPr>
          </a:p>
        </p:txBody>
      </p:sp>
      <p:sp>
        <p:nvSpPr>
          <p:cNvPr id="145" name="object 145"/>
          <p:cNvSpPr txBox="1"/>
          <p:nvPr/>
        </p:nvSpPr>
        <p:spPr>
          <a:xfrm>
            <a:off x="10011435" y="1900422"/>
            <a:ext cx="633730" cy="122555"/>
          </a:xfrm>
          <a:prstGeom prst="rect">
            <a:avLst/>
          </a:prstGeom>
        </p:spPr>
        <p:txBody>
          <a:bodyPr vert="horz" wrap="square" lIns="0" tIns="0" rIns="0" bIns="0" rtlCol="0">
            <a:spAutoFit/>
          </a:bodyPr>
          <a:lstStyle/>
          <a:p>
            <a:pPr marL="12700">
              <a:lnSpc>
                <a:spcPct val="100000"/>
              </a:lnSpc>
              <a:tabLst>
                <a:tab pos="285750" algn="l"/>
                <a:tab pos="549910" algn="l"/>
              </a:tabLst>
            </a:pPr>
            <a:r>
              <a:rPr sz="650" spc="10" dirty="0">
                <a:latin typeface="Calibri"/>
                <a:cs typeface="Calibri"/>
              </a:rPr>
              <a:t>Y</a:t>
            </a:r>
            <a:r>
              <a:rPr sz="600" spc="22" baseline="-13888" dirty="0">
                <a:latin typeface="Calibri"/>
                <a:cs typeface="Calibri"/>
              </a:rPr>
              <a:t>1</a:t>
            </a:r>
            <a:r>
              <a:rPr sz="600" baseline="-13888" dirty="0">
                <a:latin typeface="Calibri"/>
                <a:cs typeface="Calibri"/>
              </a:rPr>
              <a:t>	</a:t>
            </a:r>
            <a:r>
              <a:rPr sz="650" spc="10" dirty="0">
                <a:latin typeface="Calibri"/>
                <a:cs typeface="Calibri"/>
              </a:rPr>
              <a:t>Y</a:t>
            </a:r>
            <a:r>
              <a:rPr sz="600" spc="22" baseline="-20833" dirty="0">
                <a:latin typeface="Calibri"/>
                <a:cs typeface="Calibri"/>
              </a:rPr>
              <a:t>2</a:t>
            </a:r>
            <a:r>
              <a:rPr sz="600" baseline="-20833" dirty="0">
                <a:latin typeface="Calibri"/>
                <a:cs typeface="Calibri"/>
              </a:rPr>
              <a:t>	</a:t>
            </a:r>
            <a:r>
              <a:rPr sz="650" spc="10" dirty="0">
                <a:latin typeface="Calibri"/>
                <a:cs typeface="Calibri"/>
              </a:rPr>
              <a:t>Y</a:t>
            </a:r>
            <a:r>
              <a:rPr sz="600" spc="22" baseline="-13888" dirty="0">
                <a:latin typeface="Calibri"/>
                <a:cs typeface="Calibri"/>
              </a:rPr>
              <a:t>3</a:t>
            </a:r>
            <a:endParaRPr sz="600" baseline="-13888">
              <a:latin typeface="Calibri"/>
              <a:cs typeface="Calibri"/>
            </a:endParaRPr>
          </a:p>
        </p:txBody>
      </p:sp>
      <p:sp>
        <p:nvSpPr>
          <p:cNvPr id="146" name="object 146"/>
          <p:cNvSpPr txBox="1"/>
          <p:nvPr/>
        </p:nvSpPr>
        <p:spPr>
          <a:xfrm>
            <a:off x="343070" y="1353311"/>
            <a:ext cx="6766559" cy="304800"/>
          </a:xfrm>
          <a:prstGeom prst="rect">
            <a:avLst/>
          </a:prstGeom>
        </p:spPr>
        <p:txBody>
          <a:bodyPr vert="horz" wrap="square" lIns="0" tIns="0" rIns="0" bIns="0" rtlCol="0">
            <a:spAutoFit/>
          </a:bodyPr>
          <a:lstStyle/>
          <a:p>
            <a:pPr marL="12700">
              <a:lnSpc>
                <a:spcPct val="100000"/>
              </a:lnSpc>
              <a:tabLst>
                <a:tab pos="4850130" algn="l"/>
              </a:tabLst>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r>
              <a:rPr sz="2400" dirty="0">
                <a:latin typeface="Calibri"/>
                <a:cs typeface="Calibri"/>
              </a:rPr>
              <a:t>	</a:t>
            </a:r>
            <a:r>
              <a:rPr sz="2400" spc="-5" dirty="0">
                <a:latin typeface="Calibri"/>
                <a:cs typeface="Calibri"/>
              </a:rPr>
              <a:t>1</a:t>
            </a:r>
            <a:r>
              <a:rPr sz="2400" dirty="0">
                <a:latin typeface="Calibri"/>
                <a:cs typeface="Calibri"/>
              </a:rPr>
              <a:t>D</a:t>
            </a:r>
            <a:r>
              <a:rPr sz="2400" spc="-10" dirty="0">
                <a:latin typeface="Calibri"/>
                <a:cs typeface="Calibri"/>
              </a:rPr>
              <a:t> </a:t>
            </a:r>
            <a:r>
              <a:rPr sz="2400" spc="-5" dirty="0">
                <a:latin typeface="Calibri"/>
                <a:cs typeface="Calibri"/>
              </a:rPr>
              <a:t>Co</a:t>
            </a:r>
            <a:r>
              <a:rPr sz="2400" spc="-40" dirty="0">
                <a:latin typeface="Calibri"/>
                <a:cs typeface="Calibri"/>
              </a:rPr>
              <a:t>nv</a:t>
            </a:r>
            <a:r>
              <a:rPr sz="2400" spc="-5" dirty="0">
                <a:latin typeface="Calibri"/>
                <a:cs typeface="Calibri"/>
              </a:rPr>
              <a:t>ol</a:t>
            </a:r>
            <a:r>
              <a:rPr sz="2400" dirty="0">
                <a:latin typeface="Calibri"/>
                <a:cs typeface="Calibri"/>
              </a:rPr>
              <a:t>u</a:t>
            </a:r>
            <a:r>
              <a:rPr sz="2400" spc="105" dirty="0">
                <a:latin typeface="Calibri"/>
                <a:cs typeface="Calibri"/>
              </a:rPr>
              <a:t>$</a:t>
            </a:r>
            <a:r>
              <a:rPr sz="2400" spc="-5" dirty="0">
                <a:latin typeface="Calibri"/>
                <a:cs typeface="Calibri"/>
              </a:rPr>
              <a:t>o</a:t>
            </a:r>
            <a:r>
              <a:rPr sz="2400" dirty="0">
                <a:latin typeface="Calibri"/>
                <a:cs typeface="Calibri"/>
              </a:rPr>
              <a:t>n</a:t>
            </a:r>
            <a:endParaRPr sz="2400">
              <a:latin typeface="Calibri"/>
              <a:cs typeface="Calibri"/>
            </a:endParaRPr>
          </a:p>
        </p:txBody>
      </p:sp>
      <p:sp>
        <p:nvSpPr>
          <p:cNvPr id="147" name="object 147"/>
          <p:cNvSpPr txBox="1"/>
          <p:nvPr/>
        </p:nvSpPr>
        <p:spPr>
          <a:xfrm>
            <a:off x="9317852" y="1340611"/>
            <a:ext cx="1724025"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5" dirty="0">
                <a:latin typeface="Calibri"/>
                <a:cs typeface="Calibri"/>
              </a:rPr>
              <a:t>e</a:t>
            </a:r>
            <a:r>
              <a:rPr sz="2400" spc="-5" dirty="0">
                <a:latin typeface="Calibri"/>
                <a:cs typeface="Calibri"/>
              </a:rPr>
              <a:t>l</a:t>
            </a:r>
            <a:r>
              <a:rPr sz="2400" spc="-75" dirty="0">
                <a:latin typeface="Calibri"/>
                <a:cs typeface="Calibri"/>
              </a:rPr>
              <a:t>f</a:t>
            </a:r>
            <a:r>
              <a:rPr sz="2400" dirty="0">
                <a:latin typeface="Calibri"/>
                <a:cs typeface="Calibri"/>
              </a:rPr>
              <a:t>-</a:t>
            </a:r>
            <a:r>
              <a:rPr sz="2400" spc="114" dirty="0">
                <a:latin typeface="Calibri"/>
                <a:cs typeface="Calibri"/>
              </a:rPr>
              <a:t>A</a:t>
            </a:r>
            <a:r>
              <a:rPr sz="2400" spc="125" dirty="0">
                <a:latin typeface="Calibri"/>
                <a:cs typeface="Calibri"/>
              </a:rPr>
              <a:t>E</a:t>
            </a:r>
            <a:r>
              <a:rPr sz="2400" spc="-10" dirty="0">
                <a:latin typeface="Calibri"/>
                <a:cs typeface="Calibri"/>
              </a:rPr>
              <a:t>e</a:t>
            </a:r>
            <a:r>
              <a:rPr sz="2400" spc="-25" dirty="0">
                <a:latin typeface="Calibri"/>
                <a:cs typeface="Calibri"/>
              </a:rPr>
              <a:t>n</a:t>
            </a:r>
            <a:r>
              <a:rPr sz="2400" spc="105" dirty="0">
                <a:latin typeface="Calibri"/>
                <a:cs typeface="Calibri"/>
              </a:rPr>
              <a:t>$</a:t>
            </a:r>
            <a:r>
              <a:rPr sz="2400" spc="-5" dirty="0">
                <a:latin typeface="Calibri"/>
                <a:cs typeface="Calibri"/>
              </a:rPr>
              <a:t>o</a:t>
            </a:r>
            <a:r>
              <a:rPr sz="2400" dirty="0">
                <a:latin typeface="Calibri"/>
                <a:cs typeface="Calibri"/>
              </a:rPr>
              <a:t>n</a:t>
            </a:r>
            <a:endParaRPr sz="2400">
              <a:latin typeface="Calibri"/>
              <a:cs typeface="Calibri"/>
            </a:endParaRPr>
          </a:p>
        </p:txBody>
      </p:sp>
      <p:sp>
        <p:nvSpPr>
          <p:cNvPr id="148" name="object 148"/>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sz="1800" b="1" spc="145" dirty="0">
                <a:solidFill>
                  <a:srgbClr val="70AD47"/>
                </a:solidFill>
                <a:latin typeface="Calibri"/>
                <a:cs typeface="Calibri"/>
              </a:rPr>
              <a:t>h</a:t>
            </a:r>
            <a:r>
              <a:rPr sz="1800" b="1" spc="5" dirty="0">
                <a:solidFill>
                  <a:srgbClr val="70AD47"/>
                </a:solidFill>
                <a:latin typeface="Calibri"/>
                <a:cs typeface="Calibri"/>
              </a:rPr>
              <a:t>e</a:t>
            </a:r>
            <a:r>
              <a:rPr sz="1800" b="1" dirty="0">
                <a:solidFill>
                  <a:srgbClr val="70AD47"/>
                </a:solidFill>
                <a:latin typeface="Calibri"/>
                <a:cs typeface="Calibri"/>
              </a:rPr>
              <a:t>r</a:t>
            </a:r>
            <a:endParaRPr sz="180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sz="1800" b="1" spc="35" dirty="0">
                <a:solidFill>
                  <a:srgbClr val="C00000"/>
                </a:solidFill>
                <a:latin typeface="Calibri"/>
                <a:cs typeface="Calibri"/>
              </a:rPr>
              <a:t>0al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a:latin typeface="Calibri"/>
              <a:cs typeface="Calibri"/>
            </a:endParaRPr>
          </a:p>
        </p:txBody>
      </p:sp>
      <p:sp>
        <p:nvSpPr>
          <p:cNvPr id="149" name="object 149"/>
          <p:cNvSpPr txBox="1"/>
          <p:nvPr/>
        </p:nvSpPr>
        <p:spPr>
          <a:xfrm>
            <a:off x="4329018" y="4316984"/>
            <a:ext cx="3322954" cy="1625600"/>
          </a:xfrm>
          <a:prstGeom prst="rect">
            <a:avLst/>
          </a:prstGeom>
        </p:spPr>
        <p:txBody>
          <a:bodyPr vert="horz" wrap="square" lIns="0" tIns="0" rIns="0" bIns="0" rtlCol="0">
            <a:spAutoFit/>
          </a:bodyPr>
          <a:lstStyle/>
          <a:p>
            <a:pPr marL="12700" marR="23495">
              <a:lnSpc>
                <a:spcPct val="10000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20" dirty="0">
                <a:latin typeface="Calibri"/>
                <a:cs typeface="Calibri"/>
              </a:rPr>
              <a:t>M</a:t>
            </a:r>
            <a:r>
              <a:rPr sz="1800" b="1" spc="-15" dirty="0">
                <a:latin typeface="Calibri"/>
                <a:cs typeface="Calibri"/>
              </a:rPr>
              <a:t>ul</a:t>
            </a:r>
            <a:r>
              <a:rPr sz="1800" b="1" spc="130" dirty="0">
                <a:latin typeface="Calibri"/>
                <a:cs typeface="Calibri"/>
              </a:rPr>
              <a:t>0</a:t>
            </a:r>
            <a:r>
              <a:rPr sz="1800" b="1" spc="-15" dirty="0">
                <a:latin typeface="Calibri"/>
                <a:cs typeface="Calibri"/>
              </a:rPr>
              <a:t>di</a:t>
            </a:r>
            <a:r>
              <a:rPr sz="1800" b="1" spc="-5" dirty="0">
                <a:latin typeface="Calibri"/>
                <a:cs typeface="Calibri"/>
              </a:rPr>
              <a:t>m</a:t>
            </a:r>
            <a:r>
              <a:rPr sz="1800" b="1" spc="-10" dirty="0">
                <a:latin typeface="Calibri"/>
                <a:cs typeface="Calibri"/>
              </a:rPr>
              <a:t>e</a:t>
            </a:r>
            <a:r>
              <a:rPr sz="1800" b="1" spc="-15" dirty="0">
                <a:latin typeface="Calibri"/>
                <a:cs typeface="Calibri"/>
              </a:rPr>
              <a:t>n</a:t>
            </a:r>
            <a:r>
              <a:rPr sz="1800" b="1" spc="-20" dirty="0">
                <a:latin typeface="Calibri"/>
                <a:cs typeface="Calibri"/>
              </a:rPr>
              <a:t>s</a:t>
            </a:r>
            <a:r>
              <a:rPr sz="1800" b="1" spc="-15" dirty="0">
                <a:latin typeface="Calibri"/>
                <a:cs typeface="Calibri"/>
              </a:rPr>
              <a:t>iona</a:t>
            </a:r>
            <a:r>
              <a:rPr sz="1800" b="1" spc="-5" dirty="0">
                <a:latin typeface="Calibri"/>
                <a:cs typeface="Calibri"/>
              </a:rPr>
              <a:t>l</a:t>
            </a:r>
            <a:r>
              <a:rPr sz="1800" b="1" dirty="0">
                <a:latin typeface="Calibri"/>
                <a:cs typeface="Calibri"/>
              </a:rPr>
              <a:t> G</a:t>
            </a:r>
            <a:r>
              <a:rPr sz="1800" b="1" spc="-5" dirty="0">
                <a:latin typeface="Calibri"/>
                <a:cs typeface="Calibri"/>
              </a:rPr>
              <a:t>r</a:t>
            </a:r>
            <a:r>
              <a:rPr sz="1800" b="1" spc="-15" dirty="0">
                <a:latin typeface="Calibri"/>
                <a:cs typeface="Calibri"/>
              </a:rPr>
              <a:t>id</a:t>
            </a:r>
            <a:r>
              <a:rPr sz="1800" b="1" spc="-10" dirty="0">
                <a:latin typeface="Calibri"/>
                <a:cs typeface="Calibri"/>
              </a:rPr>
              <a:t>s</a:t>
            </a:r>
            <a:r>
              <a:rPr sz="1800" b="1" spc="-5" dirty="0">
                <a:latin typeface="Calibri"/>
                <a:cs typeface="Calibri"/>
              </a:rPr>
              <a:t>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0" dirty="0">
                <a:solidFill>
                  <a:srgbClr val="C00000"/>
                </a:solidFill>
                <a:latin typeface="Calibri"/>
                <a:cs typeface="Calibri"/>
              </a:rPr>
              <a:t>B</a:t>
            </a:r>
            <a:r>
              <a:rPr sz="1800" b="1" spc="-15" dirty="0">
                <a:solidFill>
                  <a:srgbClr val="C00000"/>
                </a:solidFill>
                <a:latin typeface="Calibri"/>
                <a:cs typeface="Calibri"/>
              </a:rPr>
              <a:t>a</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a</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0" dirty="0">
                <a:solidFill>
                  <a:srgbClr val="C00000"/>
                </a:solidFill>
                <a:latin typeface="Calibri"/>
                <a:cs typeface="Calibri"/>
              </a:rPr>
              <a:t>l</a:t>
            </a:r>
            <a:r>
              <a:rPr sz="1800" b="1" spc="-20" dirty="0">
                <a:solidFill>
                  <a:srgbClr val="C00000"/>
                </a:solidFill>
                <a:latin typeface="Calibri"/>
                <a:cs typeface="Calibri"/>
              </a:rPr>
              <a:t>o</a:t>
            </a:r>
            <a:r>
              <a:rPr sz="1800" b="1" spc="-15" dirty="0">
                <a:solidFill>
                  <a:srgbClr val="C00000"/>
                </a:solidFill>
                <a:latin typeface="Calibri"/>
                <a:cs typeface="Calibri"/>
              </a:rPr>
              <a:t>n</a:t>
            </a:r>
            <a:r>
              <a:rPr sz="1800" b="1" dirty="0">
                <a:solidFill>
                  <a:srgbClr val="C00000"/>
                </a:solidFill>
                <a:latin typeface="Calibri"/>
                <a:cs typeface="Calibri"/>
              </a:rPr>
              <a:t>g </a:t>
            </a:r>
            <a:r>
              <a:rPr sz="1800" b="1" spc="-20"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spc="5" dirty="0">
                <a:solidFill>
                  <a:srgbClr val="C00000"/>
                </a:solidFill>
                <a:latin typeface="Calibri"/>
                <a:cs typeface="Calibri"/>
              </a:rPr>
              <a:t>e</a:t>
            </a:r>
            <a:r>
              <a:rPr sz="1800" b="1" spc="-20" dirty="0">
                <a:solidFill>
                  <a:srgbClr val="C00000"/>
                </a:solidFill>
                <a:latin typeface="Calibri"/>
                <a:cs typeface="Calibri"/>
              </a:rPr>
              <a:t>s</a:t>
            </a:r>
            <a:r>
              <a:rPr sz="1800" b="1" spc="-5" dirty="0">
                <a:solidFill>
                  <a:srgbClr val="C00000"/>
                </a:solidFill>
                <a:latin typeface="Calibri"/>
                <a:cs typeface="Calibri"/>
              </a:rPr>
              <a:t>:</a:t>
            </a:r>
            <a:r>
              <a:rPr sz="1800" b="1" spc="5" dirty="0">
                <a:solidFill>
                  <a:srgbClr val="C00000"/>
                </a:solidFill>
                <a:latin typeface="Calibri"/>
                <a:cs typeface="Calibri"/>
              </a:rPr>
              <a:t> </a:t>
            </a:r>
            <a:r>
              <a:rPr sz="1800" b="1" dirty="0">
                <a:solidFill>
                  <a:srgbClr val="C00000"/>
                </a:solidFill>
                <a:latin typeface="Calibri"/>
                <a:cs typeface="Calibri"/>
              </a:rPr>
              <a:t>N</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spc="-5"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t>
            </a:r>
            <a:r>
              <a:rPr sz="1800" b="1" spc="-15" dirty="0">
                <a:solidFill>
                  <a:srgbClr val="C00000"/>
                </a:solidFill>
                <a:latin typeface="Calibri"/>
                <a:cs typeface="Calibri"/>
              </a:rPr>
              <a:t>a</a:t>
            </a:r>
            <a:r>
              <a:rPr sz="1800" b="1" spc="-5" dirty="0">
                <a:solidFill>
                  <a:srgbClr val="C00000"/>
                </a:solidFill>
                <a:latin typeface="Calibri"/>
                <a:cs typeface="Calibri"/>
              </a:rPr>
              <a:t>c</a:t>
            </a:r>
            <a:r>
              <a:rPr sz="1800" b="1" spc="-10" dirty="0">
                <a:solidFill>
                  <a:srgbClr val="C00000"/>
                </a:solidFill>
                <a:latin typeface="Calibri"/>
                <a:cs typeface="Calibri"/>
              </a:rPr>
              <a:t>k</a:t>
            </a:r>
            <a:r>
              <a:rPr sz="1800" b="1" dirty="0">
                <a:solidFill>
                  <a:srgbClr val="C00000"/>
                </a:solidFill>
                <a:latin typeface="Calibri"/>
                <a:cs typeface="Calibri"/>
              </a:rPr>
              <a:t> </a:t>
            </a:r>
            <a:r>
              <a:rPr sz="1800" b="1" spc="-5" dirty="0">
                <a:solidFill>
                  <a:srgbClr val="C00000"/>
                </a:solidFill>
                <a:latin typeface="Calibri"/>
                <a:cs typeface="Calibri"/>
              </a:rPr>
              <a:t>m</a:t>
            </a:r>
            <a:r>
              <a:rPr sz="1800" b="1" spc="-15" dirty="0">
                <a:solidFill>
                  <a:srgbClr val="C00000"/>
                </a:solidFill>
                <a:latin typeface="Calibri"/>
                <a:cs typeface="Calibri"/>
              </a:rPr>
              <a:t>a</a:t>
            </a:r>
            <a:r>
              <a:rPr sz="1800" b="1" spc="-40" dirty="0">
                <a:solidFill>
                  <a:srgbClr val="C00000"/>
                </a:solidFill>
                <a:latin typeface="Calibri"/>
                <a:cs typeface="Calibri"/>
              </a:rPr>
              <a:t>n</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c</a:t>
            </a:r>
            <a:r>
              <a:rPr sz="1800" b="1" spc="-15" dirty="0">
                <a:solidFill>
                  <a:srgbClr val="C00000"/>
                </a:solidFill>
                <a:latin typeface="Calibri"/>
                <a:cs typeface="Calibri"/>
              </a:rPr>
              <a:t>o</a:t>
            </a:r>
            <a:r>
              <a:rPr sz="1800" b="1" spc="-40" dirty="0">
                <a:solidFill>
                  <a:srgbClr val="C00000"/>
                </a:solidFill>
                <a:latin typeface="Calibri"/>
                <a:cs typeface="Calibri"/>
              </a:rPr>
              <a:t>n</a:t>
            </a:r>
            <a:r>
              <a:rPr sz="1800" b="1" dirty="0">
                <a:solidFill>
                  <a:srgbClr val="C00000"/>
                </a:solidFill>
                <a:latin typeface="Calibri"/>
                <a:cs typeface="Calibri"/>
              </a:rPr>
              <a:t>v </a:t>
            </a:r>
            <a:r>
              <a:rPr sz="1800" b="1" spc="-10" dirty="0">
                <a:solidFill>
                  <a:srgbClr val="C00000"/>
                </a:solidFill>
                <a:latin typeface="Calibri"/>
                <a:cs typeface="Calibri"/>
              </a:rPr>
              <a:t>l</a:t>
            </a:r>
            <a:r>
              <a:rPr sz="1800" b="1" spc="-50" dirty="0">
                <a:solidFill>
                  <a:srgbClr val="C00000"/>
                </a:solidFill>
                <a:latin typeface="Calibri"/>
                <a:cs typeface="Calibri"/>
              </a:rPr>
              <a:t>a</a:t>
            </a:r>
            <a:r>
              <a:rPr sz="1800" b="1" spc="-30" dirty="0">
                <a:solidFill>
                  <a:srgbClr val="C00000"/>
                </a:solidFill>
                <a:latin typeface="Calibri"/>
                <a:cs typeface="Calibri"/>
              </a:rPr>
              <a:t>y</a:t>
            </a:r>
            <a:r>
              <a:rPr sz="1800" b="1" spc="-10" dirty="0">
                <a:solidFill>
                  <a:srgbClr val="C00000"/>
                </a:solidFill>
                <a:latin typeface="Calibri"/>
                <a:cs typeface="Calibri"/>
              </a:rPr>
              <a:t>e</a:t>
            </a:r>
            <a:r>
              <a:rPr sz="1800" b="1" spc="-30" dirty="0">
                <a:solidFill>
                  <a:srgbClr val="C00000"/>
                </a:solidFill>
                <a:latin typeface="Calibri"/>
                <a:cs typeface="Calibri"/>
              </a:rPr>
              <a:t>r</a:t>
            </a:r>
            <a:r>
              <a:rPr sz="1800" b="1" spc="-10" dirty="0">
                <a:solidFill>
                  <a:srgbClr val="C00000"/>
                </a:solidFill>
                <a:latin typeface="Calibri"/>
                <a:cs typeface="Calibri"/>
              </a:rPr>
              <a:t>s</a:t>
            </a:r>
            <a:r>
              <a:rPr sz="1800" b="1" spc="-5" dirty="0">
                <a:solidFill>
                  <a:srgbClr val="C00000"/>
                </a:solidFill>
                <a:latin typeface="Calibri"/>
                <a:cs typeface="Calibri"/>
              </a:rPr>
              <a:t> </a:t>
            </a:r>
            <a:r>
              <a:rPr sz="1800" b="1" spc="-35" dirty="0">
                <a:solidFill>
                  <a:srgbClr val="C00000"/>
                </a:solidFill>
                <a:latin typeface="Calibri"/>
                <a:cs typeface="Calibri"/>
              </a:rPr>
              <a:t>f</a:t>
            </a:r>
            <a:r>
              <a:rPr sz="1800" b="1" spc="-15" dirty="0">
                <a:solidFill>
                  <a:srgbClr val="C00000"/>
                </a:solidFill>
                <a:latin typeface="Calibri"/>
                <a:cs typeface="Calibri"/>
              </a:rPr>
              <a:t>o</a:t>
            </a:r>
            <a:r>
              <a:rPr sz="1800" b="1" dirty="0">
                <a:solidFill>
                  <a:srgbClr val="C00000"/>
                </a:solidFill>
                <a:latin typeface="Calibri"/>
                <a:cs typeface="Calibri"/>
              </a:rPr>
              <a:t>r </a:t>
            </a:r>
            <a:r>
              <a:rPr sz="1800" b="1" spc="-15" dirty="0">
                <a:solidFill>
                  <a:srgbClr val="C00000"/>
                </a:solidFill>
                <a:latin typeface="Calibri"/>
                <a:cs typeface="Calibri"/>
              </a:rPr>
              <a:t>ou</a:t>
            </a:r>
            <a:r>
              <a:rPr sz="1800" b="1" spc="-10" dirty="0">
                <a:solidFill>
                  <a:srgbClr val="C00000"/>
                </a:solidFill>
                <a:latin typeface="Calibri"/>
                <a:cs typeface="Calibri"/>
              </a:rPr>
              <a:t>t</a:t>
            </a:r>
            <a:r>
              <a:rPr sz="1800" b="1" spc="-15" dirty="0">
                <a:solidFill>
                  <a:srgbClr val="C00000"/>
                </a:solidFill>
                <a:latin typeface="Calibri"/>
                <a:cs typeface="Calibri"/>
              </a:rPr>
              <a:t>pu</a:t>
            </a:r>
            <a:r>
              <a:rPr sz="1800" b="1" spc="-10" dirty="0">
                <a:solidFill>
                  <a:srgbClr val="C00000"/>
                </a:solidFill>
                <a:latin typeface="Calibri"/>
                <a:cs typeface="Calibri"/>
              </a:rPr>
              <a:t>ts</a:t>
            </a:r>
            <a:r>
              <a:rPr sz="1800" b="1" spc="-5"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dirty="0">
                <a:solidFill>
                  <a:srgbClr val="C00000"/>
                </a:solidFill>
                <a:latin typeface="Calibri"/>
                <a:cs typeface="Calibri"/>
              </a:rPr>
              <a:t> </a:t>
            </a:r>
            <a:r>
              <a:rPr sz="1800" b="1" spc="-35" dirty="0">
                <a:solidFill>
                  <a:srgbClr val="C00000"/>
                </a:solidFill>
                <a:latin typeface="Calibri"/>
                <a:cs typeface="Calibri"/>
              </a:rPr>
              <a:t>“</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dirty="0">
                <a:solidFill>
                  <a:srgbClr val="C00000"/>
                </a:solidFill>
                <a:latin typeface="Calibri"/>
                <a:cs typeface="Calibri"/>
              </a:rPr>
              <a:t>”</a:t>
            </a:r>
            <a:r>
              <a:rPr sz="1800" b="1" spc="10" dirty="0">
                <a:solidFill>
                  <a:srgbClr val="C00000"/>
                </a:solidFill>
                <a:latin typeface="Calibri"/>
                <a:cs typeface="Calibri"/>
              </a:rPr>
              <a:t> </a:t>
            </a:r>
            <a:r>
              <a:rPr sz="1800" b="1" spc="-10" dirty="0">
                <a:solidFill>
                  <a:srgbClr val="C00000"/>
                </a:solidFill>
                <a:latin typeface="Calibri"/>
                <a:cs typeface="Calibri"/>
              </a:rPr>
              <a:t>t</a:t>
            </a:r>
            <a:r>
              <a:rPr sz="1800" b="1" spc="-15" dirty="0">
                <a:solidFill>
                  <a:srgbClr val="C00000"/>
                </a:solidFill>
                <a:latin typeface="Calibri"/>
                <a:cs typeface="Calibri"/>
              </a:rPr>
              <a:t>h</a:t>
            </a:r>
            <a:r>
              <a:rPr sz="1800" b="1" dirty="0">
                <a:solidFill>
                  <a:srgbClr val="C00000"/>
                </a:solidFill>
                <a:latin typeface="Calibri"/>
                <a:cs typeface="Calibri"/>
              </a:rPr>
              <a:t>e </a:t>
            </a:r>
            <a:r>
              <a:rPr sz="1800" b="1" spc="-5" dirty="0">
                <a:solidFill>
                  <a:srgbClr val="C00000"/>
                </a:solidFill>
                <a:latin typeface="Calibri"/>
                <a:cs typeface="Calibri"/>
              </a:rPr>
              <a:t>w</a:t>
            </a:r>
            <a:r>
              <a:rPr sz="1800" b="1" spc="-15" dirty="0">
                <a:solidFill>
                  <a:srgbClr val="C00000"/>
                </a:solidFill>
                <a:latin typeface="Calibri"/>
                <a:cs typeface="Calibri"/>
              </a:rPr>
              <a:t>h</a:t>
            </a:r>
            <a:r>
              <a:rPr sz="1800" b="1" spc="-20" dirty="0">
                <a:solidFill>
                  <a:srgbClr val="C00000"/>
                </a:solidFill>
                <a:latin typeface="Calibri"/>
                <a:cs typeface="Calibri"/>
              </a:rPr>
              <a:t>o</a:t>
            </a:r>
            <a:r>
              <a:rPr sz="1800" b="1" spc="-10" dirty="0">
                <a:solidFill>
                  <a:srgbClr val="C00000"/>
                </a:solidFill>
                <a:latin typeface="Calibri"/>
                <a:cs typeface="Calibri"/>
              </a:rPr>
              <a:t>l</a:t>
            </a:r>
            <a:r>
              <a:rPr sz="1800" b="1" dirty="0">
                <a:solidFill>
                  <a:srgbClr val="C00000"/>
                </a:solidFill>
                <a:latin typeface="Calibri"/>
                <a:cs typeface="Calibri"/>
              </a:rPr>
              <a:t>e </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dirty="0">
                <a:solidFill>
                  <a:srgbClr val="C00000"/>
                </a:solidFill>
                <a:latin typeface="Calibri"/>
                <a:cs typeface="Calibri"/>
              </a:rPr>
              <a:t>e</a:t>
            </a:r>
            <a:endParaRPr sz="1800">
              <a:latin typeface="Calibri"/>
              <a:cs typeface="Calibri"/>
            </a:endParaRPr>
          </a:p>
          <a:p>
            <a:pPr marL="12700">
              <a:lnSpc>
                <a:spcPts val="211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a:latin typeface="Calibri"/>
              <a:cs typeface="Calibri"/>
            </a:endParaRPr>
          </a:p>
          <a:p>
            <a:pPr marL="12700">
              <a:lnSpc>
                <a:spcPct val="100000"/>
              </a:lnSpc>
              <a:spcBef>
                <a:spcPts val="4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a:t>
            </a:r>
            <a:endParaRPr sz="1800">
              <a:latin typeface="Calibri"/>
              <a:cs typeface="Calibri"/>
            </a:endParaRPr>
          </a:p>
        </p:txBody>
      </p:sp>
      <p:sp>
        <p:nvSpPr>
          <p:cNvPr id="150" name="object 150"/>
          <p:cNvSpPr txBox="1"/>
          <p:nvPr/>
        </p:nvSpPr>
        <p:spPr>
          <a:xfrm>
            <a:off x="8426784" y="4304791"/>
            <a:ext cx="3522979" cy="1891030"/>
          </a:xfrm>
          <a:prstGeom prst="rect">
            <a:avLst/>
          </a:prstGeom>
        </p:spPr>
        <p:txBody>
          <a:bodyPr vert="horz" wrap="square" lIns="0" tIns="0" rIns="0" bIns="0" rtlCol="0">
            <a:spAutoFit/>
          </a:bodyPr>
          <a:lstStyle/>
          <a:p>
            <a:pPr marL="12700">
              <a:lnSpc>
                <a:spcPts val="2125"/>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S</a:t>
            </a:r>
            <a:r>
              <a:rPr sz="1800" b="1" spc="-20" dirty="0">
                <a:latin typeface="Calibri"/>
                <a:cs typeface="Calibri"/>
              </a:rPr>
              <a:t>e</a:t>
            </a:r>
            <a:r>
              <a:rPr sz="1800" b="1" spc="-10" dirty="0">
                <a:latin typeface="Calibri"/>
                <a:cs typeface="Calibri"/>
              </a:rPr>
              <a:t>ts</a:t>
            </a:r>
            <a:r>
              <a:rPr sz="1800" b="1" dirty="0">
                <a:latin typeface="Calibri"/>
                <a:cs typeface="Calibri"/>
              </a:rPr>
              <a:t> </a:t>
            </a:r>
            <a:r>
              <a:rPr sz="1800" b="1" spc="-20" dirty="0">
                <a:latin typeface="Calibri"/>
                <a:cs typeface="Calibri"/>
              </a:rPr>
              <a:t>o</a:t>
            </a:r>
            <a:r>
              <a:rPr sz="1800" b="1" dirty="0">
                <a:latin typeface="Calibri"/>
                <a:cs typeface="Calibri"/>
              </a:rPr>
              <a:t>f</a:t>
            </a:r>
            <a:r>
              <a:rPr sz="1800" b="1" spc="10" dirty="0">
                <a:latin typeface="Calibri"/>
                <a:cs typeface="Calibri"/>
              </a:rPr>
              <a:t> </a:t>
            </a:r>
            <a:r>
              <a:rPr sz="1800" b="1" spc="-95" dirty="0">
                <a:latin typeface="Calibri"/>
                <a:cs typeface="Calibri"/>
              </a:rPr>
              <a:t>V</a:t>
            </a:r>
            <a:r>
              <a:rPr sz="1800" b="1" spc="-10" dirty="0">
                <a:latin typeface="Calibri"/>
                <a:cs typeface="Calibri"/>
              </a:rPr>
              <a:t>e</a:t>
            </a:r>
            <a:r>
              <a:rPr sz="1800" b="1" spc="-5" dirty="0">
                <a:latin typeface="Calibri"/>
                <a:cs typeface="Calibri"/>
              </a:rPr>
              <a:t>c</a:t>
            </a:r>
            <a:r>
              <a:rPr sz="1800" b="1" spc="-25" dirty="0">
                <a:latin typeface="Calibri"/>
                <a:cs typeface="Calibri"/>
              </a:rPr>
              <a:t>t</a:t>
            </a:r>
            <a:r>
              <a:rPr sz="1800" b="1" spc="-20" dirty="0">
                <a:latin typeface="Calibri"/>
                <a:cs typeface="Calibri"/>
              </a:rPr>
              <a:t>o</a:t>
            </a:r>
            <a:r>
              <a:rPr sz="1800" b="1" spc="-30" dirty="0">
                <a:latin typeface="Calibri"/>
                <a:cs typeface="Calibri"/>
              </a:rPr>
              <a:t>r</a:t>
            </a:r>
            <a:r>
              <a:rPr sz="1800" b="1" spc="-10" dirty="0">
                <a:latin typeface="Calibri"/>
                <a:cs typeface="Calibri"/>
              </a:rPr>
              <a:t>s</a:t>
            </a:r>
            <a:endParaRPr sz="1800">
              <a:latin typeface="Calibri"/>
              <a:cs typeface="Calibri"/>
            </a:endParaRPr>
          </a:p>
          <a:p>
            <a:pPr marL="12700">
              <a:lnSpc>
                <a:spcPts val="2125"/>
              </a:lnSpc>
            </a:pPr>
            <a:r>
              <a:rPr sz="1800" b="1" spc="-10" dirty="0">
                <a:solidFill>
                  <a:srgbClr val="70AD47"/>
                </a:solidFill>
                <a:latin typeface="Calibri"/>
                <a:cs typeface="Calibri"/>
              </a:rPr>
              <a:t>(</a:t>
            </a:r>
            <a:r>
              <a:rPr sz="1800" b="1" spc="-5" dirty="0">
                <a:solidFill>
                  <a:srgbClr val="70AD47"/>
                </a:solidFill>
                <a:latin typeface="Calibri"/>
                <a:cs typeface="Calibri"/>
              </a:rPr>
              <a:t>-</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5"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5" dirty="0">
                <a:solidFill>
                  <a:srgbClr val="70AD47"/>
                </a:solidFill>
                <a:latin typeface="Calibri"/>
                <a:cs typeface="Calibri"/>
              </a:rPr>
              <a:t>a</a:t>
            </a:r>
            <a:r>
              <a:rPr sz="1800" b="1" spc="145" dirty="0">
                <a:solidFill>
                  <a:srgbClr val="70AD47"/>
                </a:solidFill>
                <a:latin typeface="Calibri"/>
                <a:cs typeface="Calibri"/>
              </a:rPr>
              <a:t>h</a:t>
            </a:r>
            <a:r>
              <a:rPr sz="1800" b="1" spc="-10" dirty="0">
                <a:solidFill>
                  <a:srgbClr val="70AD47"/>
                </a:solidFill>
                <a:latin typeface="Calibri"/>
                <a:cs typeface="Calibri"/>
              </a:rPr>
              <a:t>e</a:t>
            </a:r>
            <a:r>
              <a:rPr sz="1800" b="1" dirty="0">
                <a:solidFill>
                  <a:srgbClr val="70AD47"/>
                </a:solidFill>
                <a:latin typeface="Calibri"/>
                <a:cs typeface="Calibri"/>
              </a:rPr>
              <a:t>r </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a:t>
            </a:r>
            <a:endParaRPr sz="1800">
              <a:latin typeface="Calibri"/>
              <a:cs typeface="Calibri"/>
            </a:endParaRPr>
          </a:p>
          <a:p>
            <a:pPr marL="12700" marR="474345">
              <a:lnSpc>
                <a:spcPct val="102200"/>
              </a:lnSpc>
            </a:pPr>
            <a:r>
              <a:rPr sz="1800" b="1" spc="-10" dirty="0">
                <a:solidFill>
                  <a:srgbClr val="70AD47"/>
                </a:solidFill>
                <a:latin typeface="Calibri"/>
                <a:cs typeface="Calibri"/>
              </a:rPr>
              <a:t>sel</a:t>
            </a:r>
            <a:r>
              <a:rPr sz="1800" b="1" spc="-45" dirty="0">
                <a:solidFill>
                  <a:srgbClr val="70AD47"/>
                </a:solidFill>
                <a:latin typeface="Calibri"/>
                <a:cs typeface="Calibri"/>
              </a:rPr>
              <a:t>f</a:t>
            </a:r>
            <a:r>
              <a:rPr sz="1800" b="1" spc="-5" dirty="0">
                <a:solidFill>
                  <a:srgbClr val="70AD47"/>
                </a:solidFill>
                <a:latin typeface="Calibri"/>
                <a:cs typeface="Calibri"/>
              </a:rPr>
              <a:t>-</a:t>
            </a:r>
            <a:r>
              <a:rPr sz="1800" b="1" spc="114" dirty="0">
                <a:solidFill>
                  <a:srgbClr val="70AD47"/>
                </a:solidFill>
                <a:latin typeface="Calibri"/>
                <a:cs typeface="Calibri"/>
              </a:rPr>
              <a:t>a</a:t>
            </a:r>
            <a:r>
              <a:rPr sz="1800" b="1" spc="110" dirty="0">
                <a:solidFill>
                  <a:srgbClr val="70AD47"/>
                </a:solidFill>
                <a:latin typeface="Calibri"/>
                <a:cs typeface="Calibri"/>
              </a:rPr>
              <a:t>&lt;</a:t>
            </a:r>
            <a:r>
              <a:rPr sz="1800" b="1" spc="-10" dirty="0">
                <a:solidFill>
                  <a:srgbClr val="70AD47"/>
                </a:solidFill>
                <a:latin typeface="Calibri"/>
                <a:cs typeface="Calibri"/>
              </a:rPr>
              <a:t>e</a:t>
            </a:r>
            <a:r>
              <a:rPr sz="1800" b="1" spc="-30" dirty="0">
                <a:solidFill>
                  <a:srgbClr val="70AD47"/>
                </a:solidFill>
                <a:latin typeface="Calibri"/>
                <a:cs typeface="Calibri"/>
              </a:rPr>
              <a:t>n</a:t>
            </a:r>
            <a:r>
              <a:rPr sz="1800" b="1" spc="130" dirty="0">
                <a:solidFill>
                  <a:srgbClr val="70AD47"/>
                </a:solidFill>
                <a:latin typeface="Calibri"/>
                <a:cs typeface="Calibri"/>
              </a:rPr>
              <a:t>0</a:t>
            </a:r>
            <a:r>
              <a:rPr sz="1800" b="1" spc="-15" dirty="0">
                <a:solidFill>
                  <a:srgbClr val="70AD47"/>
                </a:solidFill>
                <a:latin typeface="Calibri"/>
                <a:cs typeface="Calibri"/>
              </a:rPr>
              <a:t>o</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0" dirty="0">
                <a:solidFill>
                  <a:srgbClr val="70AD47"/>
                </a:solidFill>
                <a:latin typeface="Calibri"/>
                <a:cs typeface="Calibri"/>
              </a:rPr>
              <a:t>l</a:t>
            </a:r>
            <a:r>
              <a:rPr sz="1800" b="1" spc="-50" dirty="0">
                <a:solidFill>
                  <a:srgbClr val="70AD47"/>
                </a:solidFill>
                <a:latin typeface="Calibri"/>
                <a:cs typeface="Calibri"/>
              </a:rPr>
              <a:t>a</a:t>
            </a:r>
            <a:r>
              <a:rPr sz="1800" b="1" spc="-30" dirty="0">
                <a:solidFill>
                  <a:srgbClr val="70AD47"/>
                </a:solidFill>
                <a:latin typeface="Calibri"/>
                <a:cs typeface="Calibri"/>
              </a:rPr>
              <a:t>y</a:t>
            </a:r>
            <a:r>
              <a:rPr sz="1800" b="1" spc="5"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15" dirty="0">
                <a:solidFill>
                  <a:srgbClr val="70AD47"/>
                </a:solidFill>
                <a:latin typeface="Calibri"/>
                <a:cs typeface="Calibri"/>
              </a:rPr>
              <a:t>ou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45"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5" dirty="0">
                <a:solidFill>
                  <a:srgbClr val="70AD47"/>
                </a:solidFill>
                <a:latin typeface="Calibri"/>
                <a:cs typeface="Calibri"/>
              </a:rPr>
              <a:t>al</a:t>
            </a:r>
            <a:r>
              <a:rPr sz="1800" b="1" spc="-5" dirty="0">
                <a:solidFill>
                  <a:srgbClr val="70AD47"/>
                </a:solidFill>
                <a:latin typeface="Calibri"/>
                <a:cs typeface="Calibri"/>
              </a:rPr>
              <a:t>l</a:t>
            </a:r>
            <a:r>
              <a:rPr sz="1800" b="1" dirty="0">
                <a:solidFill>
                  <a:srgbClr val="70AD47"/>
                </a:solidFill>
                <a:latin typeface="Calibri"/>
                <a:cs typeface="Calibri"/>
              </a:rPr>
              <a:t> </a:t>
            </a:r>
            <a:r>
              <a:rPr sz="1800" b="1" spc="-15" dirty="0">
                <a:solidFill>
                  <a:srgbClr val="70AD47"/>
                </a:solidFill>
                <a:latin typeface="Calibri"/>
                <a:cs typeface="Calibri"/>
              </a:rPr>
              <a:t>inpu</a:t>
            </a:r>
            <a:r>
              <a:rPr sz="1800" b="1" spc="-10" dirty="0">
                <a:solidFill>
                  <a:srgbClr val="70AD47"/>
                </a:solidFill>
                <a:latin typeface="Calibri"/>
                <a:cs typeface="Calibri"/>
              </a:rPr>
              <a:t>t</a:t>
            </a:r>
            <a:r>
              <a:rPr sz="1800" b="1" spc="-20" dirty="0">
                <a:solidFill>
                  <a:srgbClr val="70AD47"/>
                </a:solidFill>
                <a:latin typeface="Calibri"/>
                <a:cs typeface="Calibri"/>
              </a:rPr>
              <a:t>s</a:t>
            </a:r>
            <a:r>
              <a:rPr sz="1800" b="1" spc="-10" dirty="0">
                <a:solidFill>
                  <a:srgbClr val="70AD47"/>
                </a:solidFill>
                <a:latin typeface="Calibri"/>
                <a:cs typeface="Calibri"/>
              </a:rPr>
              <a:t>!</a:t>
            </a:r>
            <a:endParaRPr sz="1800">
              <a:latin typeface="Calibri"/>
              <a:cs typeface="Calibri"/>
            </a:endParaRPr>
          </a:p>
          <a:p>
            <a:pPr marL="12700">
              <a:lnSpc>
                <a:spcPts val="209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a:latin typeface="Calibri"/>
              <a:cs typeface="Calibri"/>
            </a:endParaRPr>
          </a:p>
          <a:p>
            <a:pPr marL="12700" marR="1047115">
              <a:lnSpc>
                <a:spcPts val="2090"/>
              </a:lnSpc>
              <a:spcBef>
                <a:spcPts val="17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90" dirty="0">
                <a:solidFill>
                  <a:srgbClr val="C00000"/>
                </a:solidFill>
                <a:latin typeface="Calibri"/>
                <a:cs typeface="Calibri"/>
              </a:rPr>
              <a:t>V</a:t>
            </a:r>
            <a:r>
              <a:rPr sz="1800" b="1" spc="-10" dirty="0">
                <a:solidFill>
                  <a:srgbClr val="C00000"/>
                </a:solidFill>
                <a:latin typeface="Calibri"/>
                <a:cs typeface="Calibri"/>
              </a:rPr>
              <a:t>e</a:t>
            </a:r>
            <a:r>
              <a:rPr sz="1800" b="1" spc="10" dirty="0">
                <a:solidFill>
                  <a:srgbClr val="C00000"/>
                </a:solidFill>
                <a:latin typeface="Calibri"/>
                <a:cs typeface="Calibri"/>
              </a:rPr>
              <a:t>r</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m</a:t>
            </a:r>
            <a:r>
              <a:rPr sz="1800" b="1" spc="5" dirty="0">
                <a:solidFill>
                  <a:srgbClr val="C00000"/>
                </a:solidFill>
                <a:latin typeface="Calibri"/>
                <a:cs typeface="Calibri"/>
              </a:rPr>
              <a:t>e</a:t>
            </a:r>
            <a:r>
              <a:rPr sz="1800" b="1" spc="-5" dirty="0">
                <a:solidFill>
                  <a:srgbClr val="C00000"/>
                </a:solidFill>
                <a:latin typeface="Calibri"/>
                <a:cs typeface="Calibri"/>
              </a:rPr>
              <a:t>m</a:t>
            </a:r>
            <a:r>
              <a:rPr sz="1800" b="1" spc="-20" dirty="0">
                <a:solidFill>
                  <a:srgbClr val="C00000"/>
                </a:solidFill>
                <a:latin typeface="Calibri"/>
                <a:cs typeface="Calibri"/>
              </a:rPr>
              <a:t>o</a:t>
            </a:r>
            <a:r>
              <a:rPr sz="1800" b="1" spc="10" dirty="0">
                <a:solidFill>
                  <a:srgbClr val="C00000"/>
                </a:solidFill>
                <a:latin typeface="Calibri"/>
                <a:cs typeface="Calibri"/>
              </a:rPr>
              <a:t>r</a:t>
            </a:r>
            <a:r>
              <a:rPr sz="1800" b="1" spc="-10" dirty="0">
                <a:solidFill>
                  <a:srgbClr val="C00000"/>
                </a:solidFill>
                <a:latin typeface="Calibri"/>
                <a:cs typeface="Calibri"/>
              </a:rPr>
              <a:t>y</a:t>
            </a:r>
            <a:r>
              <a:rPr sz="1800" b="1" dirty="0">
                <a:solidFill>
                  <a:srgbClr val="C00000"/>
                </a:solidFill>
                <a:latin typeface="Calibri"/>
                <a:cs typeface="Calibri"/>
              </a:rPr>
              <a:t> </a:t>
            </a:r>
            <a:r>
              <a:rPr sz="1800" b="1" spc="-10" dirty="0">
                <a:solidFill>
                  <a:srgbClr val="C00000"/>
                </a:solidFill>
                <a:latin typeface="Calibri"/>
                <a:cs typeface="Calibri"/>
              </a:rPr>
              <a:t>i</a:t>
            </a:r>
            <a:r>
              <a:rPr sz="1800" b="1" spc="-30" dirty="0">
                <a:solidFill>
                  <a:srgbClr val="C00000"/>
                </a:solidFill>
                <a:latin typeface="Calibri"/>
                <a:cs typeface="Calibri"/>
              </a:rPr>
              <a:t>n</a:t>
            </a:r>
            <a:r>
              <a:rPr sz="1800" b="1" spc="-35" dirty="0">
                <a:solidFill>
                  <a:srgbClr val="C00000"/>
                </a:solidFill>
                <a:latin typeface="Calibri"/>
                <a:cs typeface="Calibri"/>
              </a:rPr>
              <a:t>t</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20" dirty="0">
                <a:solidFill>
                  <a:srgbClr val="C00000"/>
                </a:solidFill>
                <a:latin typeface="Calibri"/>
                <a:cs typeface="Calibri"/>
              </a:rPr>
              <a:t>s</a:t>
            </a:r>
            <a:r>
              <a:rPr sz="1800" b="1" spc="-10" dirty="0">
                <a:solidFill>
                  <a:srgbClr val="C00000"/>
                </a:solidFill>
                <a:latin typeface="Calibri"/>
                <a:cs typeface="Calibri"/>
              </a:rPr>
              <a:t>i</a:t>
            </a:r>
            <a:r>
              <a:rPr sz="1800" b="1" spc="-15" dirty="0">
                <a:solidFill>
                  <a:srgbClr val="C00000"/>
                </a:solidFill>
                <a:latin typeface="Calibri"/>
                <a:cs typeface="Calibri"/>
              </a:rPr>
              <a:t>v</a:t>
            </a:r>
            <a:r>
              <a:rPr sz="1800" b="1" dirty="0">
                <a:solidFill>
                  <a:srgbClr val="C00000"/>
                </a:solidFill>
                <a:latin typeface="Calibri"/>
                <a:cs typeface="Calibri"/>
              </a:rPr>
              <a:t>e</a:t>
            </a:r>
            <a:endParaRPr sz="1800">
              <a:latin typeface="Calibri"/>
              <a:cs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dirty="0"/>
              <a:t>T</a:t>
            </a:r>
            <a:r>
              <a:rPr spc="-30" dirty="0"/>
              <a:t>h</a:t>
            </a:r>
            <a:r>
              <a:rPr spc="-70" dirty="0"/>
              <a:t>r</a:t>
            </a:r>
            <a:r>
              <a:rPr spc="-5" dirty="0"/>
              <a:t>e</a:t>
            </a:r>
            <a:r>
              <a:rPr dirty="0"/>
              <a:t>e</a:t>
            </a:r>
            <a:r>
              <a:rPr spc="-10" dirty="0"/>
              <a:t> </a:t>
            </a:r>
            <a:r>
              <a:rPr spc="-180" dirty="0"/>
              <a:t>W</a:t>
            </a:r>
            <a:r>
              <a:rPr spc="-105" dirty="0"/>
              <a:t>a</a:t>
            </a:r>
            <a:r>
              <a:rPr spc="-75" dirty="0"/>
              <a:t>y</a:t>
            </a:r>
            <a:r>
              <a:rPr spc="-20" dirty="0"/>
              <a:t>s</a:t>
            </a:r>
            <a:r>
              <a:rPr spc="-5" dirty="0"/>
              <a:t> </a:t>
            </a:r>
            <a:r>
              <a:rPr dirty="0"/>
              <a:t>o</a:t>
            </a:r>
            <a:r>
              <a:rPr spc="-15" dirty="0"/>
              <a:t>f</a:t>
            </a:r>
            <a:r>
              <a:rPr dirty="0"/>
              <a:t> </a:t>
            </a:r>
            <a:r>
              <a:rPr spc="-70" dirty="0"/>
              <a:t>P</a:t>
            </a:r>
            <a:r>
              <a:rPr spc="-95" dirty="0"/>
              <a:t>r</a:t>
            </a:r>
            <a:r>
              <a:rPr dirty="0"/>
              <a:t>o</a:t>
            </a:r>
            <a:r>
              <a:rPr spc="-5" dirty="0"/>
              <a:t>ce</a:t>
            </a:r>
            <a:r>
              <a:rPr spc="-15" dirty="0"/>
              <a:t>ssi</a:t>
            </a:r>
            <a:r>
              <a:rPr spc="-30" dirty="0"/>
              <a:t>n</a:t>
            </a:r>
            <a:r>
              <a:rPr spc="-20" dirty="0"/>
              <a:t>g</a:t>
            </a:r>
            <a:r>
              <a:rPr spc="-5" dirty="0"/>
              <a:t> </a:t>
            </a:r>
            <a:r>
              <a:rPr spc="-20" dirty="0"/>
              <a:t>S</a:t>
            </a:r>
            <a:r>
              <a:rPr spc="-5" dirty="0"/>
              <a:t>e</a:t>
            </a:r>
            <a:r>
              <a:rPr spc="-30" dirty="0"/>
              <a:t>qu</a:t>
            </a:r>
            <a:r>
              <a:rPr spc="-5" dirty="0"/>
              <a:t>e</a:t>
            </a:r>
            <a:r>
              <a:rPr spc="-30" dirty="0"/>
              <a:t>n</a:t>
            </a:r>
            <a:r>
              <a:rPr spc="-5" dirty="0"/>
              <a:t>ce</a:t>
            </a:r>
            <a:r>
              <a:rPr spc="-20" dirty="0"/>
              <a:t>s</a:t>
            </a:r>
          </a:p>
        </p:txBody>
      </p:sp>
      <p:sp>
        <p:nvSpPr>
          <p:cNvPr id="3" name="object 3"/>
          <p:cNvSpPr/>
          <p:nvPr/>
        </p:nvSpPr>
        <p:spPr>
          <a:xfrm>
            <a:off x="404636" y="3151391"/>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4" name="object 4"/>
          <p:cNvSpPr/>
          <p:nvPr/>
        </p:nvSpPr>
        <p:spPr>
          <a:xfrm>
            <a:off x="1340806" y="3151391"/>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5" name="object 5"/>
          <p:cNvSpPr/>
          <p:nvPr/>
        </p:nvSpPr>
        <p:spPr>
          <a:xfrm>
            <a:off x="2276975" y="3151393"/>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6" name="object 6"/>
          <p:cNvSpPr/>
          <p:nvPr/>
        </p:nvSpPr>
        <p:spPr>
          <a:xfrm>
            <a:off x="371978" y="1989343"/>
            <a:ext cx="439420" cy="604520"/>
          </a:xfrm>
          <a:custGeom>
            <a:avLst/>
            <a:gdLst/>
            <a:ahLst/>
            <a:cxnLst/>
            <a:rect l="l" t="t" r="r" b="b"/>
            <a:pathLst>
              <a:path w="439420"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7" name="object 7"/>
          <p:cNvSpPr/>
          <p:nvPr/>
        </p:nvSpPr>
        <p:spPr>
          <a:xfrm>
            <a:off x="1311822" y="1989343"/>
            <a:ext cx="439420" cy="604520"/>
          </a:xfrm>
          <a:custGeom>
            <a:avLst/>
            <a:gdLst/>
            <a:ahLst/>
            <a:cxnLst/>
            <a:rect l="l" t="t" r="r" b="b"/>
            <a:pathLst>
              <a:path w="439419"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8" name="object 8"/>
          <p:cNvSpPr/>
          <p:nvPr/>
        </p:nvSpPr>
        <p:spPr>
          <a:xfrm>
            <a:off x="2247991" y="1989341"/>
            <a:ext cx="439420" cy="604520"/>
          </a:xfrm>
          <a:custGeom>
            <a:avLst/>
            <a:gdLst/>
            <a:ahLst/>
            <a:cxnLst/>
            <a:rect l="l" t="t" r="r" b="b"/>
            <a:pathLst>
              <a:path w="439419"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9" name="object 9"/>
          <p:cNvSpPr/>
          <p:nvPr/>
        </p:nvSpPr>
        <p:spPr>
          <a:xfrm>
            <a:off x="3213144" y="3151390"/>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10" name="object 10"/>
          <p:cNvSpPr/>
          <p:nvPr/>
        </p:nvSpPr>
        <p:spPr>
          <a:xfrm>
            <a:off x="3184159" y="1989339"/>
            <a:ext cx="439420" cy="604520"/>
          </a:xfrm>
          <a:custGeom>
            <a:avLst/>
            <a:gdLst/>
            <a:ahLst/>
            <a:cxnLst/>
            <a:rect l="l" t="t" r="r" b="b"/>
            <a:pathLst>
              <a:path w="439420"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553864" y="2593500"/>
            <a:ext cx="76200" cy="558165"/>
          </a:xfrm>
          <a:custGeom>
            <a:avLst/>
            <a:gdLst/>
            <a:ahLst/>
            <a:cxnLst/>
            <a:rect l="l" t="t" r="r" b="b"/>
            <a:pathLst>
              <a:path w="76200" h="558164">
                <a:moveTo>
                  <a:pt x="50798" y="76114"/>
                </a:moveTo>
                <a:lnTo>
                  <a:pt x="25399" y="76281"/>
                </a:lnTo>
                <a:lnTo>
                  <a:pt x="28573" y="557975"/>
                </a:lnTo>
                <a:lnTo>
                  <a:pt x="53972" y="557808"/>
                </a:lnTo>
                <a:lnTo>
                  <a:pt x="50798" y="76114"/>
                </a:lnTo>
                <a:close/>
              </a:path>
              <a:path w="76200" h="558164">
                <a:moveTo>
                  <a:pt x="37597" y="0"/>
                </a:moveTo>
                <a:lnTo>
                  <a:pt x="0" y="76448"/>
                </a:lnTo>
                <a:lnTo>
                  <a:pt x="25399" y="76281"/>
                </a:lnTo>
                <a:lnTo>
                  <a:pt x="25315" y="63582"/>
                </a:lnTo>
                <a:lnTo>
                  <a:pt x="69828" y="63414"/>
                </a:lnTo>
                <a:lnTo>
                  <a:pt x="37597" y="0"/>
                </a:lnTo>
                <a:close/>
              </a:path>
              <a:path w="76200" h="558164">
                <a:moveTo>
                  <a:pt x="50715" y="63414"/>
                </a:moveTo>
                <a:lnTo>
                  <a:pt x="25315" y="63582"/>
                </a:lnTo>
                <a:lnTo>
                  <a:pt x="25399" y="76281"/>
                </a:lnTo>
                <a:lnTo>
                  <a:pt x="50798" y="76114"/>
                </a:lnTo>
                <a:lnTo>
                  <a:pt x="50715" y="63414"/>
                </a:lnTo>
                <a:close/>
              </a:path>
              <a:path w="76200" h="558164">
                <a:moveTo>
                  <a:pt x="69828" y="63414"/>
                </a:moveTo>
                <a:lnTo>
                  <a:pt x="50715" y="63414"/>
                </a:lnTo>
                <a:lnTo>
                  <a:pt x="50798" y="76114"/>
                </a:lnTo>
                <a:lnTo>
                  <a:pt x="76198" y="75947"/>
                </a:lnTo>
                <a:lnTo>
                  <a:pt x="69828" y="63414"/>
                </a:lnTo>
                <a:close/>
              </a:path>
            </a:pathLst>
          </a:custGeom>
          <a:solidFill>
            <a:srgbClr val="000000"/>
          </a:solidFill>
        </p:spPr>
        <p:txBody>
          <a:bodyPr wrap="square" lIns="0" tIns="0" rIns="0" bIns="0" rtlCol="0"/>
          <a:lstStyle/>
          <a:p>
            <a:endParaRPr/>
          </a:p>
        </p:txBody>
      </p:sp>
      <p:sp>
        <p:nvSpPr>
          <p:cNvPr id="12" name="object 12"/>
          <p:cNvSpPr/>
          <p:nvPr/>
        </p:nvSpPr>
        <p:spPr>
          <a:xfrm>
            <a:off x="1493206" y="2593500"/>
            <a:ext cx="76200" cy="558165"/>
          </a:xfrm>
          <a:custGeom>
            <a:avLst/>
            <a:gdLst/>
            <a:ahLst/>
            <a:cxnLst/>
            <a:rect l="l" t="t" r="r" b="b"/>
            <a:pathLst>
              <a:path w="76200" h="558164">
                <a:moveTo>
                  <a:pt x="50800" y="63500"/>
                </a:moveTo>
                <a:lnTo>
                  <a:pt x="25400" y="63500"/>
                </a:lnTo>
                <a:lnTo>
                  <a:pt x="25401" y="557891"/>
                </a:lnTo>
                <a:lnTo>
                  <a:pt x="50801"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10944" y="2253322"/>
            <a:ext cx="501015" cy="76200"/>
          </a:xfrm>
          <a:custGeom>
            <a:avLst/>
            <a:gdLst/>
            <a:ahLst/>
            <a:cxnLst/>
            <a:rect l="l" t="t" r="r" b="b"/>
            <a:pathLst>
              <a:path w="501015" h="76200">
                <a:moveTo>
                  <a:pt x="424676" y="50799"/>
                </a:moveTo>
                <a:lnTo>
                  <a:pt x="424676" y="76200"/>
                </a:lnTo>
                <a:lnTo>
                  <a:pt x="475477" y="50800"/>
                </a:lnTo>
                <a:lnTo>
                  <a:pt x="424676" y="50799"/>
                </a:lnTo>
                <a:close/>
              </a:path>
              <a:path w="501015" h="76200">
                <a:moveTo>
                  <a:pt x="424677" y="25399"/>
                </a:moveTo>
                <a:lnTo>
                  <a:pt x="424676" y="50799"/>
                </a:lnTo>
                <a:lnTo>
                  <a:pt x="437377" y="50800"/>
                </a:lnTo>
                <a:lnTo>
                  <a:pt x="437377" y="25400"/>
                </a:lnTo>
                <a:lnTo>
                  <a:pt x="424677" y="25399"/>
                </a:lnTo>
                <a:close/>
              </a:path>
              <a:path w="501015" h="76200">
                <a:moveTo>
                  <a:pt x="424677" y="0"/>
                </a:moveTo>
                <a:lnTo>
                  <a:pt x="424677" y="25399"/>
                </a:lnTo>
                <a:lnTo>
                  <a:pt x="437377" y="25400"/>
                </a:lnTo>
                <a:lnTo>
                  <a:pt x="437377" y="50800"/>
                </a:lnTo>
                <a:lnTo>
                  <a:pt x="475479" y="50798"/>
                </a:lnTo>
                <a:lnTo>
                  <a:pt x="500877" y="38100"/>
                </a:lnTo>
                <a:lnTo>
                  <a:pt x="424677" y="0"/>
                </a:lnTo>
                <a:close/>
              </a:path>
              <a:path w="501015" h="76200">
                <a:moveTo>
                  <a:pt x="0" y="25398"/>
                </a:moveTo>
                <a:lnTo>
                  <a:pt x="0" y="50798"/>
                </a:lnTo>
                <a:lnTo>
                  <a:pt x="424676" y="50799"/>
                </a:lnTo>
                <a:lnTo>
                  <a:pt x="424677" y="25399"/>
                </a:lnTo>
                <a:lnTo>
                  <a:pt x="0" y="25398"/>
                </a:lnTo>
                <a:close/>
              </a:path>
            </a:pathLst>
          </a:custGeom>
          <a:solidFill>
            <a:srgbClr val="000000"/>
          </a:solidFill>
        </p:spPr>
        <p:txBody>
          <a:bodyPr wrap="square" lIns="0" tIns="0" rIns="0" bIns="0" rtlCol="0"/>
          <a:lstStyle/>
          <a:p>
            <a:endParaRPr/>
          </a:p>
        </p:txBody>
      </p:sp>
      <p:sp>
        <p:nvSpPr>
          <p:cNvPr id="14" name="object 14"/>
          <p:cNvSpPr/>
          <p:nvPr/>
        </p:nvSpPr>
        <p:spPr>
          <a:xfrm>
            <a:off x="1750789" y="2253321"/>
            <a:ext cx="497205" cy="76200"/>
          </a:xfrm>
          <a:custGeom>
            <a:avLst/>
            <a:gdLst/>
            <a:ahLst/>
            <a:cxnLst/>
            <a:rect l="l" t="t" r="r" b="b"/>
            <a:pathLst>
              <a:path w="497205" h="76200">
                <a:moveTo>
                  <a:pt x="421002" y="0"/>
                </a:moveTo>
                <a:lnTo>
                  <a:pt x="421002" y="76200"/>
                </a:lnTo>
                <a:lnTo>
                  <a:pt x="471800" y="50800"/>
                </a:lnTo>
                <a:lnTo>
                  <a:pt x="433702" y="50800"/>
                </a:lnTo>
                <a:lnTo>
                  <a:pt x="433702" y="25400"/>
                </a:lnTo>
                <a:lnTo>
                  <a:pt x="471804" y="25400"/>
                </a:lnTo>
                <a:lnTo>
                  <a:pt x="421002" y="0"/>
                </a:lnTo>
                <a:close/>
              </a:path>
              <a:path w="497205" h="76200">
                <a:moveTo>
                  <a:pt x="421002" y="25400"/>
                </a:moveTo>
                <a:lnTo>
                  <a:pt x="0" y="25400"/>
                </a:lnTo>
                <a:lnTo>
                  <a:pt x="0" y="50800"/>
                </a:lnTo>
                <a:lnTo>
                  <a:pt x="421002" y="50800"/>
                </a:lnTo>
                <a:lnTo>
                  <a:pt x="421002" y="25400"/>
                </a:lnTo>
                <a:close/>
              </a:path>
              <a:path w="497205" h="76200">
                <a:moveTo>
                  <a:pt x="471804" y="25400"/>
                </a:moveTo>
                <a:lnTo>
                  <a:pt x="433702" y="25400"/>
                </a:lnTo>
                <a:lnTo>
                  <a:pt x="433702" y="50800"/>
                </a:lnTo>
                <a:lnTo>
                  <a:pt x="471800" y="50800"/>
                </a:lnTo>
                <a:lnTo>
                  <a:pt x="497202" y="38098"/>
                </a:lnTo>
                <a:lnTo>
                  <a:pt x="471804" y="25400"/>
                </a:lnTo>
                <a:close/>
              </a:path>
            </a:pathLst>
          </a:custGeom>
          <a:solidFill>
            <a:srgbClr val="000000"/>
          </a:solidFill>
        </p:spPr>
        <p:txBody>
          <a:bodyPr wrap="square" lIns="0" tIns="0" rIns="0" bIns="0" rtlCol="0"/>
          <a:lstStyle/>
          <a:p>
            <a:endParaRPr/>
          </a:p>
        </p:txBody>
      </p:sp>
      <p:sp>
        <p:nvSpPr>
          <p:cNvPr id="15" name="object 15"/>
          <p:cNvSpPr/>
          <p:nvPr/>
        </p:nvSpPr>
        <p:spPr>
          <a:xfrm>
            <a:off x="2686958" y="2253319"/>
            <a:ext cx="497205" cy="76200"/>
          </a:xfrm>
          <a:custGeom>
            <a:avLst/>
            <a:gdLst/>
            <a:ahLst/>
            <a:cxnLst/>
            <a:rect l="l" t="t" r="r" b="b"/>
            <a:pathLst>
              <a:path w="497205" h="76200">
                <a:moveTo>
                  <a:pt x="471802" y="25400"/>
                </a:moveTo>
                <a:lnTo>
                  <a:pt x="433702" y="25400"/>
                </a:lnTo>
                <a:lnTo>
                  <a:pt x="433702" y="50800"/>
                </a:lnTo>
                <a:lnTo>
                  <a:pt x="421002" y="50800"/>
                </a:lnTo>
                <a:lnTo>
                  <a:pt x="421002" y="76200"/>
                </a:lnTo>
                <a:lnTo>
                  <a:pt x="497202" y="38100"/>
                </a:lnTo>
                <a:lnTo>
                  <a:pt x="471802" y="25400"/>
                </a:lnTo>
                <a:close/>
              </a:path>
              <a:path w="497205" h="76200">
                <a:moveTo>
                  <a:pt x="421001" y="25400"/>
                </a:moveTo>
                <a:lnTo>
                  <a:pt x="0" y="25402"/>
                </a:lnTo>
                <a:lnTo>
                  <a:pt x="0" y="50802"/>
                </a:lnTo>
                <a:lnTo>
                  <a:pt x="421002" y="50800"/>
                </a:lnTo>
                <a:lnTo>
                  <a:pt x="421001" y="25400"/>
                </a:lnTo>
                <a:close/>
              </a:path>
              <a:path w="497205" h="76200">
                <a:moveTo>
                  <a:pt x="433702" y="25400"/>
                </a:moveTo>
                <a:lnTo>
                  <a:pt x="421001" y="25400"/>
                </a:lnTo>
                <a:lnTo>
                  <a:pt x="421002" y="50800"/>
                </a:lnTo>
                <a:lnTo>
                  <a:pt x="433702" y="50800"/>
                </a:lnTo>
                <a:lnTo>
                  <a:pt x="433702" y="25400"/>
                </a:lnTo>
                <a:close/>
              </a:path>
              <a:path w="497205" h="76200">
                <a:moveTo>
                  <a:pt x="421001" y="0"/>
                </a:moveTo>
                <a:lnTo>
                  <a:pt x="421001" y="25400"/>
                </a:lnTo>
                <a:lnTo>
                  <a:pt x="471802" y="25400"/>
                </a:lnTo>
                <a:lnTo>
                  <a:pt x="421001" y="0"/>
                </a:lnTo>
                <a:close/>
              </a:path>
            </a:pathLst>
          </a:custGeom>
          <a:solidFill>
            <a:srgbClr val="000000"/>
          </a:solidFill>
        </p:spPr>
        <p:txBody>
          <a:bodyPr wrap="square" lIns="0" tIns="0" rIns="0" bIns="0" rtlCol="0"/>
          <a:lstStyle/>
          <a:p>
            <a:endParaRPr/>
          </a:p>
        </p:txBody>
      </p:sp>
      <p:sp>
        <p:nvSpPr>
          <p:cNvPr id="16" name="object 16"/>
          <p:cNvSpPr/>
          <p:nvPr/>
        </p:nvSpPr>
        <p:spPr>
          <a:xfrm>
            <a:off x="2429375" y="2593498"/>
            <a:ext cx="76200" cy="558165"/>
          </a:xfrm>
          <a:custGeom>
            <a:avLst/>
            <a:gdLst/>
            <a:ahLst/>
            <a:cxnLst/>
            <a:rect l="l" t="t" r="r" b="b"/>
            <a:pathLst>
              <a:path w="76200" h="558164">
                <a:moveTo>
                  <a:pt x="50800" y="63500"/>
                </a:moveTo>
                <a:lnTo>
                  <a:pt x="25400" y="63500"/>
                </a:lnTo>
                <a:lnTo>
                  <a:pt x="25400" y="557894"/>
                </a:lnTo>
                <a:lnTo>
                  <a:pt x="50800" y="557894"/>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3365544" y="2593497"/>
            <a:ext cx="76200" cy="558165"/>
          </a:xfrm>
          <a:custGeom>
            <a:avLst/>
            <a:gdLst/>
            <a:ahLst/>
            <a:cxnLst/>
            <a:rect l="l" t="t" r="r" b="b"/>
            <a:pathLst>
              <a:path w="76200" h="558164">
                <a:moveTo>
                  <a:pt x="50800" y="63500"/>
                </a:moveTo>
                <a:lnTo>
                  <a:pt x="25400" y="63500"/>
                </a:lnTo>
                <a:lnTo>
                  <a:pt x="25400" y="557893"/>
                </a:lnTo>
                <a:lnTo>
                  <a:pt x="50800" y="557891"/>
                </a:lnTo>
                <a:lnTo>
                  <a:pt x="50800" y="63500"/>
                </a:lnTo>
                <a:close/>
              </a:path>
              <a:path w="76200" h="558164">
                <a:moveTo>
                  <a:pt x="38100" y="0"/>
                </a:moveTo>
                <a:lnTo>
                  <a:pt x="0" y="76200"/>
                </a:lnTo>
                <a:lnTo>
                  <a:pt x="25400" y="76200"/>
                </a:lnTo>
                <a:lnTo>
                  <a:pt x="25400" y="63500"/>
                </a:lnTo>
                <a:lnTo>
                  <a:pt x="69850" y="63500"/>
                </a:lnTo>
                <a:lnTo>
                  <a:pt x="38100"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8" name="object 18"/>
          <p:cNvSpPr/>
          <p:nvPr/>
        </p:nvSpPr>
        <p:spPr>
          <a:xfrm>
            <a:off x="4589627" y="3151390"/>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19" name="object 19"/>
          <p:cNvSpPr/>
          <p:nvPr/>
        </p:nvSpPr>
        <p:spPr>
          <a:xfrm>
            <a:off x="5533475" y="3151389"/>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20" name="object 20"/>
          <p:cNvSpPr/>
          <p:nvPr/>
        </p:nvSpPr>
        <p:spPr>
          <a:xfrm>
            <a:off x="6463385" y="3151389"/>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21" name="object 21"/>
          <p:cNvSpPr/>
          <p:nvPr/>
        </p:nvSpPr>
        <p:spPr>
          <a:xfrm>
            <a:off x="7393296" y="3151389"/>
            <a:ext cx="381000" cy="604520"/>
          </a:xfrm>
          <a:custGeom>
            <a:avLst/>
            <a:gdLst/>
            <a:ahLst/>
            <a:cxnLst/>
            <a:rect l="l" t="t" r="r" b="b"/>
            <a:pathLst>
              <a:path w="381000" h="604520">
                <a:moveTo>
                  <a:pt x="0" y="0"/>
                </a:moveTo>
                <a:lnTo>
                  <a:pt x="381001" y="0"/>
                </a:lnTo>
                <a:lnTo>
                  <a:pt x="381001" y="604157"/>
                </a:lnTo>
                <a:lnTo>
                  <a:pt x="0" y="604157"/>
                </a:lnTo>
                <a:lnTo>
                  <a:pt x="0" y="0"/>
                </a:lnTo>
                <a:close/>
              </a:path>
            </a:pathLst>
          </a:custGeom>
          <a:ln w="12700">
            <a:solidFill>
              <a:srgbClr val="4472C4"/>
            </a:solidFill>
          </a:ln>
        </p:spPr>
        <p:txBody>
          <a:bodyPr wrap="square" lIns="0" tIns="0" rIns="0" bIns="0" rtlCol="0"/>
          <a:lstStyle/>
          <a:p>
            <a:endParaRPr/>
          </a:p>
        </p:txBody>
      </p:sp>
      <p:sp>
        <p:nvSpPr>
          <p:cNvPr id="22" name="object 22"/>
          <p:cNvSpPr/>
          <p:nvPr/>
        </p:nvSpPr>
        <p:spPr>
          <a:xfrm>
            <a:off x="4558390" y="1989343"/>
            <a:ext cx="439420" cy="604520"/>
          </a:xfrm>
          <a:custGeom>
            <a:avLst/>
            <a:gdLst/>
            <a:ahLst/>
            <a:cxnLst/>
            <a:rect l="l" t="t" r="r" b="b"/>
            <a:pathLst>
              <a:path w="439420"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23" name="object 23"/>
          <p:cNvSpPr/>
          <p:nvPr/>
        </p:nvSpPr>
        <p:spPr>
          <a:xfrm>
            <a:off x="5498234" y="1989343"/>
            <a:ext cx="439420" cy="604520"/>
          </a:xfrm>
          <a:custGeom>
            <a:avLst/>
            <a:gdLst/>
            <a:ahLst/>
            <a:cxnLst/>
            <a:rect l="l" t="t" r="r" b="b"/>
            <a:pathLst>
              <a:path w="439420"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24" name="object 24"/>
          <p:cNvSpPr/>
          <p:nvPr/>
        </p:nvSpPr>
        <p:spPr>
          <a:xfrm>
            <a:off x="6434404" y="1989341"/>
            <a:ext cx="439420" cy="604520"/>
          </a:xfrm>
          <a:custGeom>
            <a:avLst/>
            <a:gdLst/>
            <a:ahLst/>
            <a:cxnLst/>
            <a:rect l="l" t="t" r="r" b="b"/>
            <a:pathLst>
              <a:path w="439420"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25" name="object 25"/>
          <p:cNvSpPr/>
          <p:nvPr/>
        </p:nvSpPr>
        <p:spPr>
          <a:xfrm>
            <a:off x="7370573" y="1989339"/>
            <a:ext cx="439420" cy="604520"/>
          </a:xfrm>
          <a:custGeom>
            <a:avLst/>
            <a:gdLst/>
            <a:ahLst/>
            <a:cxnLst/>
            <a:rect l="l" t="t" r="r" b="b"/>
            <a:pathLst>
              <a:path w="439420" h="604519">
                <a:moveTo>
                  <a:pt x="0" y="0"/>
                </a:moveTo>
                <a:lnTo>
                  <a:pt x="438967" y="0"/>
                </a:lnTo>
                <a:lnTo>
                  <a:pt x="438967" y="604157"/>
                </a:lnTo>
                <a:lnTo>
                  <a:pt x="0" y="604157"/>
                </a:lnTo>
                <a:lnTo>
                  <a:pt x="0" y="0"/>
                </a:lnTo>
                <a:close/>
              </a:path>
            </a:pathLst>
          </a:custGeom>
          <a:ln w="12700">
            <a:solidFill>
              <a:srgbClr val="FFC000"/>
            </a:solidFill>
          </a:ln>
        </p:spPr>
        <p:txBody>
          <a:bodyPr wrap="square" lIns="0" tIns="0" rIns="0" bIns="0" rtlCol="0"/>
          <a:lstStyle/>
          <a:p>
            <a:endParaRPr/>
          </a:p>
        </p:txBody>
      </p:sp>
      <p:sp>
        <p:nvSpPr>
          <p:cNvPr id="26" name="object 26"/>
          <p:cNvSpPr/>
          <p:nvPr/>
        </p:nvSpPr>
        <p:spPr>
          <a:xfrm>
            <a:off x="4740083" y="2593500"/>
            <a:ext cx="76200" cy="558165"/>
          </a:xfrm>
          <a:custGeom>
            <a:avLst/>
            <a:gdLst/>
            <a:ahLst/>
            <a:cxnLst/>
            <a:rect l="l" t="t" r="r" b="b"/>
            <a:pathLst>
              <a:path w="76200" h="558164">
                <a:moveTo>
                  <a:pt x="50799" y="76147"/>
                </a:moveTo>
                <a:lnTo>
                  <a:pt x="25399" y="76250"/>
                </a:lnTo>
                <a:lnTo>
                  <a:pt x="27345" y="557941"/>
                </a:lnTo>
                <a:lnTo>
                  <a:pt x="52745" y="557838"/>
                </a:lnTo>
                <a:lnTo>
                  <a:pt x="50799" y="76147"/>
                </a:lnTo>
                <a:close/>
              </a:path>
              <a:path w="76200" h="558164">
                <a:moveTo>
                  <a:pt x="37791" y="0"/>
                </a:moveTo>
                <a:lnTo>
                  <a:pt x="0" y="76353"/>
                </a:lnTo>
                <a:lnTo>
                  <a:pt x="25399" y="76250"/>
                </a:lnTo>
                <a:lnTo>
                  <a:pt x="25347" y="63550"/>
                </a:lnTo>
                <a:lnTo>
                  <a:pt x="69836" y="63447"/>
                </a:lnTo>
                <a:lnTo>
                  <a:pt x="37791" y="0"/>
                </a:lnTo>
                <a:close/>
              </a:path>
              <a:path w="76200" h="558164">
                <a:moveTo>
                  <a:pt x="50747" y="63447"/>
                </a:moveTo>
                <a:lnTo>
                  <a:pt x="25347" y="63550"/>
                </a:lnTo>
                <a:lnTo>
                  <a:pt x="25399" y="76250"/>
                </a:lnTo>
                <a:lnTo>
                  <a:pt x="50799" y="76147"/>
                </a:lnTo>
                <a:lnTo>
                  <a:pt x="50747" y="63447"/>
                </a:lnTo>
                <a:close/>
              </a:path>
              <a:path w="76200" h="558164">
                <a:moveTo>
                  <a:pt x="69836" y="63447"/>
                </a:moveTo>
                <a:lnTo>
                  <a:pt x="50747" y="63447"/>
                </a:lnTo>
                <a:lnTo>
                  <a:pt x="50799" y="76147"/>
                </a:lnTo>
                <a:lnTo>
                  <a:pt x="76198" y="76045"/>
                </a:lnTo>
                <a:lnTo>
                  <a:pt x="69836" y="63447"/>
                </a:lnTo>
                <a:close/>
              </a:path>
            </a:pathLst>
          </a:custGeom>
          <a:solidFill>
            <a:srgbClr val="000000"/>
          </a:solidFill>
        </p:spPr>
        <p:txBody>
          <a:bodyPr wrap="square" lIns="0" tIns="0" rIns="0" bIns="0" rtlCol="0"/>
          <a:lstStyle/>
          <a:p>
            <a:endParaRPr/>
          </a:p>
        </p:txBody>
      </p:sp>
      <p:sp>
        <p:nvSpPr>
          <p:cNvPr id="27" name="object 27"/>
          <p:cNvSpPr/>
          <p:nvPr/>
        </p:nvSpPr>
        <p:spPr>
          <a:xfrm>
            <a:off x="4968986" y="2593497"/>
            <a:ext cx="525780" cy="567055"/>
          </a:xfrm>
          <a:custGeom>
            <a:avLst/>
            <a:gdLst/>
            <a:ahLst/>
            <a:cxnLst/>
            <a:rect l="l" t="t" r="r" b="b"/>
            <a:pathLst>
              <a:path w="525779" h="567055">
                <a:moveTo>
                  <a:pt x="464497" y="47303"/>
                </a:moveTo>
                <a:lnTo>
                  <a:pt x="0" y="549267"/>
                </a:lnTo>
                <a:lnTo>
                  <a:pt x="18642" y="566517"/>
                </a:lnTo>
                <a:lnTo>
                  <a:pt x="483140" y="64554"/>
                </a:lnTo>
                <a:lnTo>
                  <a:pt x="464497" y="47303"/>
                </a:lnTo>
                <a:close/>
              </a:path>
              <a:path w="525779" h="567055">
                <a:moveTo>
                  <a:pt x="514527" y="37981"/>
                </a:moveTo>
                <a:lnTo>
                  <a:pt x="473123" y="37981"/>
                </a:lnTo>
                <a:lnTo>
                  <a:pt x="491765" y="55233"/>
                </a:lnTo>
                <a:lnTo>
                  <a:pt x="483140" y="64554"/>
                </a:lnTo>
                <a:lnTo>
                  <a:pt x="501783" y="81805"/>
                </a:lnTo>
                <a:lnTo>
                  <a:pt x="514527" y="37981"/>
                </a:lnTo>
                <a:close/>
              </a:path>
              <a:path w="525779" h="567055">
                <a:moveTo>
                  <a:pt x="473123" y="37981"/>
                </a:moveTo>
                <a:lnTo>
                  <a:pt x="464497" y="47303"/>
                </a:lnTo>
                <a:lnTo>
                  <a:pt x="483140" y="64554"/>
                </a:lnTo>
                <a:lnTo>
                  <a:pt x="491765" y="55233"/>
                </a:lnTo>
                <a:lnTo>
                  <a:pt x="473123" y="37981"/>
                </a:lnTo>
                <a:close/>
              </a:path>
              <a:path w="525779" h="567055">
                <a:moveTo>
                  <a:pt x="525572" y="0"/>
                </a:moveTo>
                <a:lnTo>
                  <a:pt x="445855" y="30052"/>
                </a:lnTo>
                <a:lnTo>
                  <a:pt x="464497" y="47303"/>
                </a:lnTo>
                <a:lnTo>
                  <a:pt x="473123" y="37981"/>
                </a:lnTo>
                <a:lnTo>
                  <a:pt x="514527" y="37981"/>
                </a:lnTo>
                <a:lnTo>
                  <a:pt x="525572" y="0"/>
                </a:lnTo>
                <a:close/>
              </a:path>
            </a:pathLst>
          </a:custGeom>
          <a:solidFill>
            <a:srgbClr val="000000"/>
          </a:solidFill>
        </p:spPr>
        <p:txBody>
          <a:bodyPr wrap="square" lIns="0" tIns="0" rIns="0" bIns="0" rtlCol="0"/>
          <a:lstStyle/>
          <a:p>
            <a:endParaRPr/>
          </a:p>
        </p:txBody>
      </p:sp>
      <p:sp>
        <p:nvSpPr>
          <p:cNvPr id="28" name="object 28"/>
          <p:cNvSpPr/>
          <p:nvPr/>
        </p:nvSpPr>
        <p:spPr>
          <a:xfrm>
            <a:off x="4978308" y="2593496"/>
            <a:ext cx="522605" cy="558800"/>
          </a:xfrm>
          <a:custGeom>
            <a:avLst/>
            <a:gdLst/>
            <a:ahLst/>
            <a:cxnLst/>
            <a:rect l="l" t="t" r="r" b="b"/>
            <a:pathLst>
              <a:path w="522604" h="558800">
                <a:moveTo>
                  <a:pt x="61271" y="47048"/>
                </a:moveTo>
                <a:lnTo>
                  <a:pt x="42700" y="64376"/>
                </a:lnTo>
                <a:lnTo>
                  <a:pt x="503656" y="558394"/>
                </a:lnTo>
                <a:lnTo>
                  <a:pt x="522227" y="541066"/>
                </a:lnTo>
                <a:lnTo>
                  <a:pt x="61271" y="47048"/>
                </a:lnTo>
                <a:close/>
              </a:path>
              <a:path w="522604" h="558800">
                <a:moveTo>
                  <a:pt x="0" y="0"/>
                </a:moveTo>
                <a:lnTo>
                  <a:pt x="24128" y="81705"/>
                </a:lnTo>
                <a:lnTo>
                  <a:pt x="42700" y="64376"/>
                </a:lnTo>
                <a:lnTo>
                  <a:pt x="34036" y="55091"/>
                </a:lnTo>
                <a:lnTo>
                  <a:pt x="52607" y="37763"/>
                </a:lnTo>
                <a:lnTo>
                  <a:pt x="71222" y="37763"/>
                </a:lnTo>
                <a:lnTo>
                  <a:pt x="79842" y="29720"/>
                </a:lnTo>
                <a:lnTo>
                  <a:pt x="0" y="0"/>
                </a:lnTo>
                <a:close/>
              </a:path>
              <a:path w="522604" h="558800">
                <a:moveTo>
                  <a:pt x="52607" y="37763"/>
                </a:moveTo>
                <a:lnTo>
                  <a:pt x="34036" y="55091"/>
                </a:lnTo>
                <a:lnTo>
                  <a:pt x="42700" y="64376"/>
                </a:lnTo>
                <a:lnTo>
                  <a:pt x="61271" y="47048"/>
                </a:lnTo>
                <a:lnTo>
                  <a:pt x="52607" y="37763"/>
                </a:lnTo>
                <a:close/>
              </a:path>
              <a:path w="522604" h="558800">
                <a:moveTo>
                  <a:pt x="71222" y="37763"/>
                </a:moveTo>
                <a:lnTo>
                  <a:pt x="52607" y="37763"/>
                </a:lnTo>
                <a:lnTo>
                  <a:pt x="61271" y="47048"/>
                </a:lnTo>
                <a:lnTo>
                  <a:pt x="71222" y="37763"/>
                </a:lnTo>
                <a:close/>
              </a:path>
            </a:pathLst>
          </a:custGeom>
          <a:solidFill>
            <a:srgbClr val="000000"/>
          </a:solidFill>
        </p:spPr>
        <p:txBody>
          <a:bodyPr wrap="square" lIns="0" tIns="0" rIns="0" bIns="0" rtlCol="0"/>
          <a:lstStyle/>
          <a:p>
            <a:endParaRPr/>
          </a:p>
        </p:txBody>
      </p:sp>
      <p:sp>
        <p:nvSpPr>
          <p:cNvPr id="29" name="object 29"/>
          <p:cNvSpPr/>
          <p:nvPr/>
        </p:nvSpPr>
        <p:spPr>
          <a:xfrm>
            <a:off x="5680476" y="2593500"/>
            <a:ext cx="76200" cy="558165"/>
          </a:xfrm>
          <a:custGeom>
            <a:avLst/>
            <a:gdLst/>
            <a:ahLst/>
            <a:cxnLst/>
            <a:rect l="l" t="t" r="r" b="b"/>
            <a:pathLst>
              <a:path w="76200" h="558164">
                <a:moveTo>
                  <a:pt x="50796" y="76053"/>
                </a:moveTo>
                <a:lnTo>
                  <a:pt x="25397" y="76338"/>
                </a:lnTo>
                <a:lnTo>
                  <a:pt x="30801" y="558031"/>
                </a:lnTo>
                <a:lnTo>
                  <a:pt x="56200" y="557745"/>
                </a:lnTo>
                <a:lnTo>
                  <a:pt x="50796" y="76053"/>
                </a:lnTo>
                <a:close/>
              </a:path>
              <a:path w="76200" h="558164">
                <a:moveTo>
                  <a:pt x="37242" y="0"/>
                </a:moveTo>
                <a:lnTo>
                  <a:pt x="0" y="76622"/>
                </a:lnTo>
                <a:lnTo>
                  <a:pt x="25397" y="76338"/>
                </a:lnTo>
                <a:lnTo>
                  <a:pt x="25255" y="63638"/>
                </a:lnTo>
                <a:lnTo>
                  <a:pt x="50653" y="63353"/>
                </a:lnTo>
                <a:lnTo>
                  <a:pt x="69812" y="63353"/>
                </a:lnTo>
                <a:lnTo>
                  <a:pt x="37242" y="0"/>
                </a:lnTo>
                <a:close/>
              </a:path>
              <a:path w="76200" h="558164">
                <a:moveTo>
                  <a:pt x="50653" y="63353"/>
                </a:moveTo>
                <a:lnTo>
                  <a:pt x="25255" y="63638"/>
                </a:lnTo>
                <a:lnTo>
                  <a:pt x="25397" y="76338"/>
                </a:lnTo>
                <a:lnTo>
                  <a:pt x="50796" y="76053"/>
                </a:lnTo>
                <a:lnTo>
                  <a:pt x="50653" y="63353"/>
                </a:lnTo>
                <a:close/>
              </a:path>
              <a:path w="76200" h="558164">
                <a:moveTo>
                  <a:pt x="69812" y="63353"/>
                </a:moveTo>
                <a:lnTo>
                  <a:pt x="50653" y="63353"/>
                </a:lnTo>
                <a:lnTo>
                  <a:pt x="50796" y="76053"/>
                </a:lnTo>
                <a:lnTo>
                  <a:pt x="76194" y="75768"/>
                </a:lnTo>
                <a:lnTo>
                  <a:pt x="69812" y="63353"/>
                </a:lnTo>
                <a:close/>
              </a:path>
            </a:pathLst>
          </a:custGeom>
          <a:solidFill>
            <a:srgbClr val="000000"/>
          </a:solidFill>
        </p:spPr>
        <p:txBody>
          <a:bodyPr wrap="square" lIns="0" tIns="0" rIns="0" bIns="0" rtlCol="0"/>
          <a:lstStyle/>
          <a:p>
            <a:endParaRPr/>
          </a:p>
        </p:txBody>
      </p:sp>
      <p:sp>
        <p:nvSpPr>
          <p:cNvPr id="30" name="object 30"/>
          <p:cNvSpPr/>
          <p:nvPr/>
        </p:nvSpPr>
        <p:spPr>
          <a:xfrm>
            <a:off x="5925522" y="2599888"/>
            <a:ext cx="460375" cy="538480"/>
          </a:xfrm>
          <a:custGeom>
            <a:avLst/>
            <a:gdLst/>
            <a:ahLst/>
            <a:cxnLst/>
            <a:rect l="l" t="t" r="r" b="b"/>
            <a:pathLst>
              <a:path w="460375" h="538480">
                <a:moveTo>
                  <a:pt x="401222" y="49834"/>
                </a:moveTo>
                <a:lnTo>
                  <a:pt x="0" y="521862"/>
                </a:lnTo>
                <a:lnTo>
                  <a:pt x="19352" y="538312"/>
                </a:lnTo>
                <a:lnTo>
                  <a:pt x="420575" y="66284"/>
                </a:lnTo>
                <a:lnTo>
                  <a:pt x="401222" y="49834"/>
                </a:lnTo>
                <a:close/>
              </a:path>
              <a:path w="460375" h="538480">
                <a:moveTo>
                  <a:pt x="450387" y="40157"/>
                </a:moveTo>
                <a:lnTo>
                  <a:pt x="409448" y="40157"/>
                </a:lnTo>
                <a:lnTo>
                  <a:pt x="428801" y="56607"/>
                </a:lnTo>
                <a:lnTo>
                  <a:pt x="420575" y="66284"/>
                </a:lnTo>
                <a:lnTo>
                  <a:pt x="439929" y="82735"/>
                </a:lnTo>
                <a:lnTo>
                  <a:pt x="450387" y="40157"/>
                </a:lnTo>
                <a:close/>
              </a:path>
              <a:path w="460375" h="538480">
                <a:moveTo>
                  <a:pt x="409448" y="40157"/>
                </a:moveTo>
                <a:lnTo>
                  <a:pt x="401222" y="49834"/>
                </a:lnTo>
                <a:lnTo>
                  <a:pt x="420575" y="66284"/>
                </a:lnTo>
                <a:lnTo>
                  <a:pt x="428801" y="56607"/>
                </a:lnTo>
                <a:lnTo>
                  <a:pt x="409448" y="40157"/>
                </a:lnTo>
                <a:close/>
              </a:path>
              <a:path w="460375" h="538480">
                <a:moveTo>
                  <a:pt x="460250" y="0"/>
                </a:moveTo>
                <a:lnTo>
                  <a:pt x="381869" y="33384"/>
                </a:lnTo>
                <a:lnTo>
                  <a:pt x="401222" y="49834"/>
                </a:lnTo>
                <a:lnTo>
                  <a:pt x="409448" y="40157"/>
                </a:lnTo>
                <a:lnTo>
                  <a:pt x="450387" y="40157"/>
                </a:lnTo>
                <a:lnTo>
                  <a:pt x="460250" y="0"/>
                </a:lnTo>
                <a:close/>
              </a:path>
            </a:pathLst>
          </a:custGeom>
          <a:solidFill>
            <a:srgbClr val="000000"/>
          </a:solidFill>
        </p:spPr>
        <p:txBody>
          <a:bodyPr wrap="square" lIns="0" tIns="0" rIns="0" bIns="0" rtlCol="0"/>
          <a:lstStyle/>
          <a:p>
            <a:endParaRPr/>
          </a:p>
        </p:txBody>
      </p:sp>
      <p:sp>
        <p:nvSpPr>
          <p:cNvPr id="31" name="object 31"/>
          <p:cNvSpPr/>
          <p:nvPr/>
        </p:nvSpPr>
        <p:spPr>
          <a:xfrm>
            <a:off x="5951159" y="2580243"/>
            <a:ext cx="522605" cy="558800"/>
          </a:xfrm>
          <a:custGeom>
            <a:avLst/>
            <a:gdLst/>
            <a:ahLst/>
            <a:cxnLst/>
            <a:rect l="l" t="t" r="r" b="b"/>
            <a:pathLst>
              <a:path w="522604" h="558800">
                <a:moveTo>
                  <a:pt x="61270" y="47049"/>
                </a:moveTo>
                <a:lnTo>
                  <a:pt x="42699" y="64378"/>
                </a:lnTo>
                <a:lnTo>
                  <a:pt x="503656" y="558394"/>
                </a:lnTo>
                <a:lnTo>
                  <a:pt x="522227" y="541066"/>
                </a:lnTo>
                <a:lnTo>
                  <a:pt x="61270" y="47049"/>
                </a:lnTo>
                <a:close/>
              </a:path>
              <a:path w="522604" h="558800">
                <a:moveTo>
                  <a:pt x="0" y="0"/>
                </a:moveTo>
                <a:lnTo>
                  <a:pt x="24128" y="81706"/>
                </a:lnTo>
                <a:lnTo>
                  <a:pt x="42699" y="64378"/>
                </a:lnTo>
                <a:lnTo>
                  <a:pt x="34034" y="55092"/>
                </a:lnTo>
                <a:lnTo>
                  <a:pt x="52605" y="37763"/>
                </a:lnTo>
                <a:lnTo>
                  <a:pt x="71221" y="37763"/>
                </a:lnTo>
                <a:lnTo>
                  <a:pt x="79841" y="29720"/>
                </a:lnTo>
                <a:lnTo>
                  <a:pt x="0" y="0"/>
                </a:lnTo>
                <a:close/>
              </a:path>
              <a:path w="522604" h="558800">
                <a:moveTo>
                  <a:pt x="52605" y="37763"/>
                </a:moveTo>
                <a:lnTo>
                  <a:pt x="34034" y="55092"/>
                </a:lnTo>
                <a:lnTo>
                  <a:pt x="42699" y="64378"/>
                </a:lnTo>
                <a:lnTo>
                  <a:pt x="61270" y="47049"/>
                </a:lnTo>
                <a:lnTo>
                  <a:pt x="52605" y="37763"/>
                </a:lnTo>
                <a:close/>
              </a:path>
              <a:path w="522604" h="558800">
                <a:moveTo>
                  <a:pt x="71221" y="37763"/>
                </a:moveTo>
                <a:lnTo>
                  <a:pt x="52605" y="37763"/>
                </a:lnTo>
                <a:lnTo>
                  <a:pt x="61270" y="47049"/>
                </a:lnTo>
                <a:lnTo>
                  <a:pt x="71221" y="37763"/>
                </a:lnTo>
                <a:close/>
              </a:path>
            </a:pathLst>
          </a:custGeom>
          <a:solidFill>
            <a:srgbClr val="000000"/>
          </a:solidFill>
        </p:spPr>
        <p:txBody>
          <a:bodyPr wrap="square" lIns="0" tIns="0" rIns="0" bIns="0" rtlCol="0"/>
          <a:lstStyle/>
          <a:p>
            <a:endParaRPr/>
          </a:p>
        </p:txBody>
      </p:sp>
      <p:sp>
        <p:nvSpPr>
          <p:cNvPr id="32" name="object 32"/>
          <p:cNvSpPr/>
          <p:nvPr/>
        </p:nvSpPr>
        <p:spPr>
          <a:xfrm>
            <a:off x="6878494" y="2586635"/>
            <a:ext cx="460375" cy="538480"/>
          </a:xfrm>
          <a:custGeom>
            <a:avLst/>
            <a:gdLst/>
            <a:ahLst/>
            <a:cxnLst/>
            <a:rect l="l" t="t" r="r" b="b"/>
            <a:pathLst>
              <a:path w="460375" h="538480">
                <a:moveTo>
                  <a:pt x="401224" y="49835"/>
                </a:moveTo>
                <a:lnTo>
                  <a:pt x="0" y="521862"/>
                </a:lnTo>
                <a:lnTo>
                  <a:pt x="19353" y="538312"/>
                </a:lnTo>
                <a:lnTo>
                  <a:pt x="420576" y="66285"/>
                </a:lnTo>
                <a:lnTo>
                  <a:pt x="401224" y="49835"/>
                </a:lnTo>
                <a:close/>
              </a:path>
              <a:path w="460375" h="538480">
                <a:moveTo>
                  <a:pt x="450387" y="40158"/>
                </a:moveTo>
                <a:lnTo>
                  <a:pt x="409449" y="40158"/>
                </a:lnTo>
                <a:lnTo>
                  <a:pt x="428801" y="56608"/>
                </a:lnTo>
                <a:lnTo>
                  <a:pt x="420576" y="66285"/>
                </a:lnTo>
                <a:lnTo>
                  <a:pt x="439930" y="82735"/>
                </a:lnTo>
                <a:lnTo>
                  <a:pt x="450387" y="40158"/>
                </a:lnTo>
                <a:close/>
              </a:path>
              <a:path w="460375" h="538480">
                <a:moveTo>
                  <a:pt x="409449" y="40158"/>
                </a:moveTo>
                <a:lnTo>
                  <a:pt x="401224" y="49835"/>
                </a:lnTo>
                <a:lnTo>
                  <a:pt x="420576" y="66285"/>
                </a:lnTo>
                <a:lnTo>
                  <a:pt x="428801" y="56608"/>
                </a:lnTo>
                <a:lnTo>
                  <a:pt x="409449" y="40158"/>
                </a:lnTo>
                <a:close/>
              </a:path>
              <a:path w="460375" h="538480">
                <a:moveTo>
                  <a:pt x="460250" y="0"/>
                </a:moveTo>
                <a:lnTo>
                  <a:pt x="381869" y="33384"/>
                </a:lnTo>
                <a:lnTo>
                  <a:pt x="401224" y="49835"/>
                </a:lnTo>
                <a:lnTo>
                  <a:pt x="409449" y="40158"/>
                </a:lnTo>
                <a:lnTo>
                  <a:pt x="450387" y="40158"/>
                </a:lnTo>
                <a:lnTo>
                  <a:pt x="460250" y="0"/>
                </a:lnTo>
                <a:close/>
              </a:path>
            </a:pathLst>
          </a:custGeom>
          <a:solidFill>
            <a:srgbClr val="000000"/>
          </a:solidFill>
        </p:spPr>
        <p:txBody>
          <a:bodyPr wrap="square" lIns="0" tIns="0" rIns="0" bIns="0" rtlCol="0"/>
          <a:lstStyle/>
          <a:p>
            <a:endParaRPr/>
          </a:p>
        </p:txBody>
      </p:sp>
      <p:sp>
        <p:nvSpPr>
          <p:cNvPr id="33" name="object 33"/>
          <p:cNvSpPr/>
          <p:nvPr/>
        </p:nvSpPr>
        <p:spPr>
          <a:xfrm>
            <a:off x="6615786" y="2593498"/>
            <a:ext cx="76200" cy="558165"/>
          </a:xfrm>
          <a:custGeom>
            <a:avLst/>
            <a:gdLst/>
            <a:ahLst/>
            <a:cxnLst/>
            <a:rect l="l" t="t" r="r" b="b"/>
            <a:pathLst>
              <a:path w="76200" h="558164">
                <a:moveTo>
                  <a:pt x="50800" y="63500"/>
                </a:moveTo>
                <a:lnTo>
                  <a:pt x="25400" y="63500"/>
                </a:lnTo>
                <a:lnTo>
                  <a:pt x="25400" y="557890"/>
                </a:lnTo>
                <a:lnTo>
                  <a:pt x="50800" y="557890"/>
                </a:lnTo>
                <a:lnTo>
                  <a:pt x="50800" y="63500"/>
                </a:lnTo>
                <a:close/>
              </a:path>
              <a:path w="76200" h="558164">
                <a:moveTo>
                  <a:pt x="38101" y="0"/>
                </a:moveTo>
                <a:lnTo>
                  <a:pt x="0" y="76200"/>
                </a:lnTo>
                <a:lnTo>
                  <a:pt x="25400" y="76200"/>
                </a:lnTo>
                <a:lnTo>
                  <a:pt x="25400" y="63500"/>
                </a:lnTo>
                <a:lnTo>
                  <a:pt x="69850" y="63500"/>
                </a:lnTo>
                <a:lnTo>
                  <a:pt x="38101" y="0"/>
                </a:lnTo>
                <a:close/>
              </a:path>
              <a:path w="76200" h="5581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551103" y="2593497"/>
            <a:ext cx="76200" cy="558165"/>
          </a:xfrm>
          <a:custGeom>
            <a:avLst/>
            <a:gdLst/>
            <a:ahLst/>
            <a:cxnLst/>
            <a:rect l="l" t="t" r="r" b="b"/>
            <a:pathLst>
              <a:path w="76200" h="558164">
                <a:moveTo>
                  <a:pt x="25398" y="76051"/>
                </a:moveTo>
                <a:lnTo>
                  <a:pt x="19993" y="557748"/>
                </a:lnTo>
                <a:lnTo>
                  <a:pt x="45392" y="558034"/>
                </a:lnTo>
                <a:lnTo>
                  <a:pt x="50797" y="76336"/>
                </a:lnTo>
                <a:lnTo>
                  <a:pt x="25398" y="76051"/>
                </a:lnTo>
                <a:close/>
              </a:path>
              <a:path w="76200" h="558164">
                <a:moveTo>
                  <a:pt x="69745" y="63352"/>
                </a:moveTo>
                <a:lnTo>
                  <a:pt x="25540" y="63352"/>
                </a:lnTo>
                <a:lnTo>
                  <a:pt x="50939" y="63638"/>
                </a:lnTo>
                <a:lnTo>
                  <a:pt x="50797" y="76336"/>
                </a:lnTo>
                <a:lnTo>
                  <a:pt x="76194" y="76621"/>
                </a:lnTo>
                <a:lnTo>
                  <a:pt x="69745" y="63352"/>
                </a:lnTo>
                <a:close/>
              </a:path>
              <a:path w="76200" h="558164">
                <a:moveTo>
                  <a:pt x="25540" y="63352"/>
                </a:moveTo>
                <a:lnTo>
                  <a:pt x="25398" y="76051"/>
                </a:lnTo>
                <a:lnTo>
                  <a:pt x="50797" y="76336"/>
                </a:lnTo>
                <a:lnTo>
                  <a:pt x="50939" y="63638"/>
                </a:lnTo>
                <a:lnTo>
                  <a:pt x="25540" y="63352"/>
                </a:lnTo>
                <a:close/>
              </a:path>
              <a:path w="76200" h="558164">
                <a:moveTo>
                  <a:pt x="38953" y="0"/>
                </a:moveTo>
                <a:lnTo>
                  <a:pt x="0" y="75766"/>
                </a:lnTo>
                <a:lnTo>
                  <a:pt x="25398" y="76051"/>
                </a:lnTo>
                <a:lnTo>
                  <a:pt x="25540" y="63352"/>
                </a:lnTo>
                <a:lnTo>
                  <a:pt x="69745" y="63352"/>
                </a:lnTo>
                <a:lnTo>
                  <a:pt x="38953" y="0"/>
                </a:lnTo>
                <a:close/>
              </a:path>
            </a:pathLst>
          </a:custGeom>
          <a:solidFill>
            <a:srgbClr val="000000"/>
          </a:solidFill>
        </p:spPr>
        <p:txBody>
          <a:bodyPr wrap="square" lIns="0" tIns="0" rIns="0" bIns="0" rtlCol="0"/>
          <a:lstStyle/>
          <a:p>
            <a:endParaRPr/>
          </a:p>
        </p:txBody>
      </p:sp>
      <p:sp>
        <p:nvSpPr>
          <p:cNvPr id="35" name="object 35"/>
          <p:cNvSpPr/>
          <p:nvPr/>
        </p:nvSpPr>
        <p:spPr>
          <a:xfrm>
            <a:off x="6885013" y="2593496"/>
            <a:ext cx="522605" cy="558800"/>
          </a:xfrm>
          <a:custGeom>
            <a:avLst/>
            <a:gdLst/>
            <a:ahLst/>
            <a:cxnLst/>
            <a:rect l="l" t="t" r="r" b="b"/>
            <a:pathLst>
              <a:path w="522604" h="558800">
                <a:moveTo>
                  <a:pt x="61269" y="47048"/>
                </a:moveTo>
                <a:lnTo>
                  <a:pt x="42698" y="64376"/>
                </a:lnTo>
                <a:lnTo>
                  <a:pt x="503655" y="558394"/>
                </a:lnTo>
                <a:lnTo>
                  <a:pt x="522226" y="541066"/>
                </a:lnTo>
                <a:lnTo>
                  <a:pt x="61269" y="47048"/>
                </a:lnTo>
                <a:close/>
              </a:path>
              <a:path w="522604" h="558800">
                <a:moveTo>
                  <a:pt x="0" y="0"/>
                </a:moveTo>
                <a:lnTo>
                  <a:pt x="24127" y="81705"/>
                </a:lnTo>
                <a:lnTo>
                  <a:pt x="42698" y="64376"/>
                </a:lnTo>
                <a:lnTo>
                  <a:pt x="34034" y="55091"/>
                </a:lnTo>
                <a:lnTo>
                  <a:pt x="52605" y="37763"/>
                </a:lnTo>
                <a:lnTo>
                  <a:pt x="71221" y="37763"/>
                </a:lnTo>
                <a:lnTo>
                  <a:pt x="79841" y="29720"/>
                </a:lnTo>
                <a:lnTo>
                  <a:pt x="0" y="0"/>
                </a:lnTo>
                <a:close/>
              </a:path>
              <a:path w="522604" h="558800">
                <a:moveTo>
                  <a:pt x="52605" y="37763"/>
                </a:moveTo>
                <a:lnTo>
                  <a:pt x="34034" y="55091"/>
                </a:lnTo>
                <a:lnTo>
                  <a:pt x="42698" y="64376"/>
                </a:lnTo>
                <a:lnTo>
                  <a:pt x="61269" y="47048"/>
                </a:lnTo>
                <a:lnTo>
                  <a:pt x="52605" y="37763"/>
                </a:lnTo>
                <a:close/>
              </a:path>
              <a:path w="522604" h="558800">
                <a:moveTo>
                  <a:pt x="71221" y="37763"/>
                </a:moveTo>
                <a:lnTo>
                  <a:pt x="52605" y="37763"/>
                </a:lnTo>
                <a:lnTo>
                  <a:pt x="61269" y="47048"/>
                </a:lnTo>
                <a:lnTo>
                  <a:pt x="71221" y="37763"/>
                </a:lnTo>
                <a:close/>
              </a:path>
            </a:pathLst>
          </a:custGeom>
          <a:solidFill>
            <a:srgbClr val="000000"/>
          </a:solidFill>
        </p:spPr>
        <p:txBody>
          <a:bodyPr wrap="square" lIns="0" tIns="0" rIns="0" bIns="0" rtlCol="0"/>
          <a:lstStyle/>
          <a:p>
            <a:endParaRPr/>
          </a:p>
        </p:txBody>
      </p:sp>
      <p:sp>
        <p:nvSpPr>
          <p:cNvPr id="36" name="object 36"/>
          <p:cNvSpPr/>
          <p:nvPr/>
        </p:nvSpPr>
        <p:spPr>
          <a:xfrm>
            <a:off x="10349680" y="3601093"/>
            <a:ext cx="55244" cy="55244"/>
          </a:xfrm>
          <a:custGeom>
            <a:avLst/>
            <a:gdLst/>
            <a:ahLst/>
            <a:cxnLst/>
            <a:rect l="l" t="t" r="r" b="b"/>
            <a:pathLst>
              <a:path w="55245" h="55245">
                <a:moveTo>
                  <a:pt x="0" y="0"/>
                </a:moveTo>
                <a:lnTo>
                  <a:pt x="55087" y="0"/>
                </a:lnTo>
                <a:lnTo>
                  <a:pt x="55087" y="55087"/>
                </a:lnTo>
                <a:lnTo>
                  <a:pt x="0" y="55087"/>
                </a:lnTo>
                <a:lnTo>
                  <a:pt x="0" y="0"/>
                </a:lnTo>
                <a:close/>
              </a:path>
            </a:pathLst>
          </a:custGeom>
          <a:ln w="4237">
            <a:solidFill>
              <a:srgbClr val="000000"/>
            </a:solidFill>
          </a:ln>
        </p:spPr>
        <p:txBody>
          <a:bodyPr wrap="square" lIns="0" tIns="0" rIns="0" bIns="0" rtlCol="0"/>
          <a:lstStyle/>
          <a:p>
            <a:endParaRPr/>
          </a:p>
        </p:txBody>
      </p:sp>
      <p:sp>
        <p:nvSpPr>
          <p:cNvPr id="37" name="object 37"/>
          <p:cNvSpPr/>
          <p:nvPr/>
        </p:nvSpPr>
        <p:spPr>
          <a:xfrm>
            <a:off x="9947118" y="2834106"/>
            <a:ext cx="784225" cy="440690"/>
          </a:xfrm>
          <a:custGeom>
            <a:avLst/>
            <a:gdLst/>
            <a:ahLst/>
            <a:cxnLst/>
            <a:rect l="l" t="t" r="r" b="b"/>
            <a:pathLst>
              <a:path w="784225" h="440689">
                <a:moveTo>
                  <a:pt x="0" y="0"/>
                </a:moveTo>
                <a:lnTo>
                  <a:pt x="783937" y="0"/>
                </a:lnTo>
                <a:lnTo>
                  <a:pt x="783937" y="440700"/>
                </a:lnTo>
                <a:lnTo>
                  <a:pt x="0" y="440700"/>
                </a:lnTo>
                <a:lnTo>
                  <a:pt x="0" y="0"/>
                </a:lnTo>
                <a:close/>
              </a:path>
            </a:pathLst>
          </a:custGeom>
          <a:ln w="4237">
            <a:solidFill>
              <a:srgbClr val="A5A5A5"/>
            </a:solidFill>
          </a:ln>
        </p:spPr>
        <p:txBody>
          <a:bodyPr wrap="square" lIns="0" tIns="0" rIns="0" bIns="0" rtlCol="0"/>
          <a:lstStyle/>
          <a:p>
            <a:endParaRPr/>
          </a:p>
        </p:txBody>
      </p:sp>
      <p:sp>
        <p:nvSpPr>
          <p:cNvPr id="38" name="object 38"/>
          <p:cNvSpPr/>
          <p:nvPr/>
        </p:nvSpPr>
        <p:spPr>
          <a:xfrm>
            <a:off x="9993731" y="3338369"/>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70AD47"/>
            </a:solidFill>
          </a:ln>
        </p:spPr>
        <p:txBody>
          <a:bodyPr wrap="square" lIns="0" tIns="0" rIns="0" bIns="0" rtlCol="0"/>
          <a:lstStyle/>
          <a:p>
            <a:endParaRPr/>
          </a:p>
        </p:txBody>
      </p:sp>
      <p:sp>
        <p:nvSpPr>
          <p:cNvPr id="39" name="object 39"/>
          <p:cNvSpPr/>
          <p:nvPr/>
        </p:nvSpPr>
        <p:spPr>
          <a:xfrm>
            <a:off x="10260693" y="3338369"/>
            <a:ext cx="148590" cy="131445"/>
          </a:xfrm>
          <a:custGeom>
            <a:avLst/>
            <a:gdLst/>
            <a:ahLst/>
            <a:cxnLst/>
            <a:rect l="l" t="t" r="r" b="b"/>
            <a:pathLst>
              <a:path w="148590" h="131445">
                <a:moveTo>
                  <a:pt x="0" y="0"/>
                </a:moveTo>
                <a:lnTo>
                  <a:pt x="148312" y="0"/>
                </a:lnTo>
                <a:lnTo>
                  <a:pt x="148312" y="131362"/>
                </a:lnTo>
                <a:lnTo>
                  <a:pt x="0" y="131362"/>
                </a:lnTo>
                <a:lnTo>
                  <a:pt x="0" y="0"/>
                </a:lnTo>
                <a:close/>
              </a:path>
            </a:pathLst>
          </a:custGeom>
          <a:ln w="4237">
            <a:solidFill>
              <a:srgbClr val="70AD47"/>
            </a:solidFill>
          </a:ln>
        </p:spPr>
        <p:txBody>
          <a:bodyPr wrap="square" lIns="0" tIns="0" rIns="0" bIns="0" rtlCol="0"/>
          <a:lstStyle/>
          <a:p>
            <a:endParaRPr/>
          </a:p>
        </p:txBody>
      </p:sp>
      <p:sp>
        <p:nvSpPr>
          <p:cNvPr id="40" name="object 40"/>
          <p:cNvSpPr/>
          <p:nvPr/>
        </p:nvSpPr>
        <p:spPr>
          <a:xfrm>
            <a:off x="10531894" y="3338369"/>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70AD47"/>
            </a:solidFill>
          </a:ln>
        </p:spPr>
        <p:txBody>
          <a:bodyPr wrap="square" lIns="0" tIns="0" rIns="0" bIns="0" rtlCol="0"/>
          <a:lstStyle/>
          <a:p>
            <a:endParaRPr/>
          </a:p>
        </p:txBody>
      </p:sp>
      <p:sp>
        <p:nvSpPr>
          <p:cNvPr id="41" name="object 41"/>
          <p:cNvSpPr/>
          <p:nvPr/>
        </p:nvSpPr>
        <p:spPr>
          <a:xfrm>
            <a:off x="10050937" y="3467613"/>
            <a:ext cx="26034" cy="53340"/>
          </a:xfrm>
          <a:custGeom>
            <a:avLst/>
            <a:gdLst/>
            <a:ahLst/>
            <a:cxnLst/>
            <a:rect l="l" t="t" r="r" b="b"/>
            <a:pathLst>
              <a:path w="26034" h="53339">
                <a:moveTo>
                  <a:pt x="12712" y="0"/>
                </a:moveTo>
                <a:lnTo>
                  <a:pt x="0" y="25424"/>
                </a:lnTo>
                <a:lnTo>
                  <a:pt x="8474" y="25425"/>
                </a:lnTo>
                <a:lnTo>
                  <a:pt x="8474" y="52950"/>
                </a:lnTo>
                <a:lnTo>
                  <a:pt x="16949" y="52950"/>
                </a:lnTo>
                <a:lnTo>
                  <a:pt x="16949" y="25425"/>
                </a:lnTo>
                <a:lnTo>
                  <a:pt x="25425" y="25425"/>
                </a:lnTo>
                <a:lnTo>
                  <a:pt x="12712" y="0"/>
                </a:lnTo>
                <a:close/>
              </a:path>
            </a:pathLst>
          </a:custGeom>
          <a:solidFill>
            <a:srgbClr val="000000"/>
          </a:solidFill>
        </p:spPr>
        <p:txBody>
          <a:bodyPr wrap="square" lIns="0" tIns="0" rIns="0" bIns="0" rtlCol="0"/>
          <a:lstStyle/>
          <a:p>
            <a:endParaRPr/>
          </a:p>
        </p:txBody>
      </p:sp>
      <p:sp>
        <p:nvSpPr>
          <p:cNvPr id="42" name="object 42"/>
          <p:cNvSpPr/>
          <p:nvPr/>
        </p:nvSpPr>
        <p:spPr>
          <a:xfrm>
            <a:off x="10322911" y="3467613"/>
            <a:ext cx="25400" cy="53340"/>
          </a:xfrm>
          <a:custGeom>
            <a:avLst/>
            <a:gdLst/>
            <a:ahLst/>
            <a:cxnLst/>
            <a:rect l="l" t="t" r="r" b="b"/>
            <a:pathLst>
              <a:path w="25400" h="53339">
                <a:moveTo>
                  <a:pt x="16949" y="25540"/>
                </a:moveTo>
                <a:lnTo>
                  <a:pt x="8470" y="25540"/>
                </a:lnTo>
                <a:lnTo>
                  <a:pt x="9302" y="53078"/>
                </a:lnTo>
                <a:lnTo>
                  <a:pt x="17774" y="52823"/>
                </a:lnTo>
                <a:lnTo>
                  <a:pt x="16949" y="25540"/>
                </a:lnTo>
                <a:close/>
              </a:path>
              <a:path w="25400" h="53339">
                <a:moveTo>
                  <a:pt x="11937" y="0"/>
                </a:moveTo>
                <a:lnTo>
                  <a:pt x="0" y="25797"/>
                </a:lnTo>
                <a:lnTo>
                  <a:pt x="8470" y="25540"/>
                </a:lnTo>
                <a:lnTo>
                  <a:pt x="16949" y="25540"/>
                </a:lnTo>
                <a:lnTo>
                  <a:pt x="16941" y="25285"/>
                </a:lnTo>
                <a:lnTo>
                  <a:pt x="25412" y="25029"/>
                </a:lnTo>
                <a:lnTo>
                  <a:pt x="11937" y="0"/>
                </a:lnTo>
                <a:close/>
              </a:path>
            </a:pathLst>
          </a:custGeom>
          <a:solidFill>
            <a:srgbClr val="000000"/>
          </a:solidFill>
        </p:spPr>
        <p:txBody>
          <a:bodyPr wrap="square" lIns="0" tIns="0" rIns="0" bIns="0" rtlCol="0"/>
          <a:lstStyle/>
          <a:p>
            <a:endParaRPr/>
          </a:p>
        </p:txBody>
      </p:sp>
      <p:sp>
        <p:nvSpPr>
          <p:cNvPr id="43" name="object 43"/>
          <p:cNvSpPr/>
          <p:nvPr/>
        </p:nvSpPr>
        <p:spPr>
          <a:xfrm>
            <a:off x="10589100" y="3467613"/>
            <a:ext cx="26034" cy="53975"/>
          </a:xfrm>
          <a:custGeom>
            <a:avLst/>
            <a:gdLst/>
            <a:ahLst/>
            <a:cxnLst/>
            <a:rect l="l" t="t" r="r" b="b"/>
            <a:pathLst>
              <a:path w="26034" h="53975">
                <a:moveTo>
                  <a:pt x="16949" y="25425"/>
                </a:moveTo>
                <a:lnTo>
                  <a:pt x="8474" y="25425"/>
                </a:lnTo>
                <a:lnTo>
                  <a:pt x="8474" y="53846"/>
                </a:lnTo>
                <a:lnTo>
                  <a:pt x="16949" y="53846"/>
                </a:lnTo>
                <a:lnTo>
                  <a:pt x="16949" y="25425"/>
                </a:lnTo>
                <a:close/>
              </a:path>
              <a:path w="26034" h="5397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44" name="object 44"/>
          <p:cNvSpPr/>
          <p:nvPr/>
        </p:nvSpPr>
        <p:spPr>
          <a:xfrm>
            <a:off x="9646256" y="2859532"/>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45" name="object 45"/>
          <p:cNvSpPr/>
          <p:nvPr/>
        </p:nvSpPr>
        <p:spPr>
          <a:xfrm>
            <a:off x="9646256" y="3003607"/>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46" name="object 46"/>
          <p:cNvSpPr/>
          <p:nvPr/>
        </p:nvSpPr>
        <p:spPr>
          <a:xfrm>
            <a:off x="9646256" y="3147681"/>
            <a:ext cx="194945" cy="110489"/>
          </a:xfrm>
          <a:custGeom>
            <a:avLst/>
            <a:gdLst/>
            <a:ahLst/>
            <a:cxnLst/>
            <a:rect l="l" t="t" r="r" b="b"/>
            <a:pathLst>
              <a:path w="194945" h="110489">
                <a:moveTo>
                  <a:pt x="0" y="0"/>
                </a:moveTo>
                <a:lnTo>
                  <a:pt x="194924" y="0"/>
                </a:lnTo>
                <a:lnTo>
                  <a:pt x="194924" y="110175"/>
                </a:lnTo>
                <a:lnTo>
                  <a:pt x="0" y="110175"/>
                </a:lnTo>
                <a:lnTo>
                  <a:pt x="0" y="0"/>
                </a:lnTo>
                <a:close/>
              </a:path>
            </a:pathLst>
          </a:custGeom>
          <a:ln w="4237">
            <a:solidFill>
              <a:srgbClr val="ED7D31"/>
            </a:solidFill>
          </a:ln>
        </p:spPr>
        <p:txBody>
          <a:bodyPr wrap="square" lIns="0" tIns="0" rIns="0" bIns="0" rtlCol="0"/>
          <a:lstStyle/>
          <a:p>
            <a:endParaRPr/>
          </a:p>
        </p:txBody>
      </p:sp>
      <p:sp>
        <p:nvSpPr>
          <p:cNvPr id="47" name="object 47"/>
          <p:cNvSpPr/>
          <p:nvPr/>
        </p:nvSpPr>
        <p:spPr>
          <a:xfrm>
            <a:off x="9530463" y="2899787"/>
            <a:ext cx="1038860" cy="870585"/>
          </a:xfrm>
          <a:custGeom>
            <a:avLst/>
            <a:gdLst/>
            <a:ahLst/>
            <a:cxnLst/>
            <a:rect l="l" t="t" r="r" b="b"/>
            <a:pathLst>
              <a:path w="1038859" h="870585">
                <a:moveTo>
                  <a:pt x="88248" y="0"/>
                </a:moveTo>
                <a:lnTo>
                  <a:pt x="88248" y="8475"/>
                </a:lnTo>
                <a:lnTo>
                  <a:pt x="0" y="8475"/>
                </a:lnTo>
                <a:lnTo>
                  <a:pt x="0" y="870286"/>
                </a:lnTo>
                <a:lnTo>
                  <a:pt x="1038470" y="870286"/>
                </a:lnTo>
                <a:lnTo>
                  <a:pt x="1038470" y="861810"/>
                </a:lnTo>
                <a:lnTo>
                  <a:pt x="8474" y="861810"/>
                </a:lnTo>
                <a:lnTo>
                  <a:pt x="8474" y="16950"/>
                </a:lnTo>
                <a:lnTo>
                  <a:pt x="105197" y="16950"/>
                </a:lnTo>
                <a:lnTo>
                  <a:pt x="113673" y="12712"/>
                </a:lnTo>
                <a:lnTo>
                  <a:pt x="88248" y="0"/>
                </a:lnTo>
                <a:close/>
              </a:path>
              <a:path w="1038859" h="870585">
                <a:moveTo>
                  <a:pt x="1038470" y="752184"/>
                </a:moveTo>
                <a:lnTo>
                  <a:pt x="1029995" y="752184"/>
                </a:lnTo>
                <a:lnTo>
                  <a:pt x="1029995" y="861810"/>
                </a:lnTo>
                <a:lnTo>
                  <a:pt x="1038470" y="861810"/>
                </a:lnTo>
                <a:lnTo>
                  <a:pt x="1038470" y="752184"/>
                </a:lnTo>
                <a:close/>
              </a:path>
              <a:path w="1038859" h="870585">
                <a:moveTo>
                  <a:pt x="105197" y="16950"/>
                </a:moveTo>
                <a:lnTo>
                  <a:pt x="88248" y="16950"/>
                </a:lnTo>
                <a:lnTo>
                  <a:pt x="88248" y="25425"/>
                </a:lnTo>
                <a:lnTo>
                  <a:pt x="105197" y="16950"/>
                </a:lnTo>
                <a:close/>
              </a:path>
            </a:pathLst>
          </a:custGeom>
          <a:solidFill>
            <a:srgbClr val="ED7D31"/>
          </a:solidFill>
        </p:spPr>
        <p:txBody>
          <a:bodyPr wrap="square" lIns="0" tIns="0" rIns="0" bIns="0" rtlCol="0"/>
          <a:lstStyle/>
          <a:p>
            <a:endParaRPr/>
          </a:p>
        </p:txBody>
      </p:sp>
      <p:sp>
        <p:nvSpPr>
          <p:cNvPr id="48" name="object 48"/>
          <p:cNvSpPr/>
          <p:nvPr/>
        </p:nvSpPr>
        <p:spPr>
          <a:xfrm>
            <a:off x="9563621" y="3043862"/>
            <a:ext cx="735330" cy="695960"/>
          </a:xfrm>
          <a:custGeom>
            <a:avLst/>
            <a:gdLst/>
            <a:ahLst/>
            <a:cxnLst/>
            <a:rect l="l" t="t" r="r" b="b"/>
            <a:pathLst>
              <a:path w="735329" h="695960">
                <a:moveTo>
                  <a:pt x="55090" y="0"/>
                </a:moveTo>
                <a:lnTo>
                  <a:pt x="55090" y="8475"/>
                </a:lnTo>
                <a:lnTo>
                  <a:pt x="0" y="8475"/>
                </a:lnTo>
                <a:lnTo>
                  <a:pt x="0" y="695511"/>
                </a:lnTo>
                <a:lnTo>
                  <a:pt x="734924" y="695511"/>
                </a:lnTo>
                <a:lnTo>
                  <a:pt x="734924" y="687035"/>
                </a:lnTo>
                <a:lnTo>
                  <a:pt x="8474" y="687035"/>
                </a:lnTo>
                <a:lnTo>
                  <a:pt x="8474" y="16950"/>
                </a:lnTo>
                <a:lnTo>
                  <a:pt x="72039" y="16950"/>
                </a:lnTo>
                <a:lnTo>
                  <a:pt x="80515" y="12712"/>
                </a:lnTo>
                <a:lnTo>
                  <a:pt x="55090" y="0"/>
                </a:lnTo>
                <a:close/>
              </a:path>
              <a:path w="735329" h="695960">
                <a:moveTo>
                  <a:pt x="734924" y="610574"/>
                </a:moveTo>
                <a:lnTo>
                  <a:pt x="726448" y="610574"/>
                </a:lnTo>
                <a:lnTo>
                  <a:pt x="726448" y="687035"/>
                </a:lnTo>
                <a:lnTo>
                  <a:pt x="734924" y="687035"/>
                </a:lnTo>
                <a:lnTo>
                  <a:pt x="734924" y="610574"/>
                </a:lnTo>
                <a:close/>
              </a:path>
              <a:path w="735329" h="695960">
                <a:moveTo>
                  <a:pt x="72039" y="16950"/>
                </a:moveTo>
                <a:lnTo>
                  <a:pt x="55090" y="16950"/>
                </a:lnTo>
                <a:lnTo>
                  <a:pt x="55090" y="25425"/>
                </a:lnTo>
                <a:lnTo>
                  <a:pt x="72039" y="16950"/>
                </a:lnTo>
                <a:close/>
              </a:path>
            </a:pathLst>
          </a:custGeom>
          <a:solidFill>
            <a:srgbClr val="ED7D31"/>
          </a:solidFill>
        </p:spPr>
        <p:txBody>
          <a:bodyPr wrap="square" lIns="0" tIns="0" rIns="0" bIns="0" rtlCol="0"/>
          <a:lstStyle/>
          <a:p>
            <a:endParaRPr/>
          </a:p>
        </p:txBody>
      </p:sp>
      <p:sp>
        <p:nvSpPr>
          <p:cNvPr id="49" name="object 49"/>
          <p:cNvSpPr/>
          <p:nvPr/>
        </p:nvSpPr>
        <p:spPr>
          <a:xfrm>
            <a:off x="9594577" y="3187937"/>
            <a:ext cx="440055" cy="519430"/>
          </a:xfrm>
          <a:custGeom>
            <a:avLst/>
            <a:gdLst/>
            <a:ahLst/>
            <a:cxnLst/>
            <a:rect l="l" t="t" r="r" b="b"/>
            <a:pathLst>
              <a:path w="440054" h="519429">
                <a:moveTo>
                  <a:pt x="24135" y="0"/>
                </a:moveTo>
                <a:lnTo>
                  <a:pt x="24135" y="8475"/>
                </a:lnTo>
                <a:lnTo>
                  <a:pt x="0" y="8475"/>
                </a:lnTo>
                <a:lnTo>
                  <a:pt x="0" y="518971"/>
                </a:lnTo>
                <a:lnTo>
                  <a:pt x="439652" y="518971"/>
                </a:lnTo>
                <a:lnTo>
                  <a:pt x="439652" y="510495"/>
                </a:lnTo>
                <a:lnTo>
                  <a:pt x="8475" y="510495"/>
                </a:lnTo>
                <a:lnTo>
                  <a:pt x="8475" y="16950"/>
                </a:lnTo>
                <a:lnTo>
                  <a:pt x="41084" y="16950"/>
                </a:lnTo>
                <a:lnTo>
                  <a:pt x="49560" y="12712"/>
                </a:lnTo>
                <a:lnTo>
                  <a:pt x="24135" y="0"/>
                </a:lnTo>
                <a:close/>
              </a:path>
              <a:path w="440054" h="519429">
                <a:moveTo>
                  <a:pt x="439652" y="467198"/>
                </a:moveTo>
                <a:lnTo>
                  <a:pt x="431177" y="467198"/>
                </a:lnTo>
                <a:lnTo>
                  <a:pt x="431177" y="510495"/>
                </a:lnTo>
                <a:lnTo>
                  <a:pt x="439652" y="510495"/>
                </a:lnTo>
                <a:lnTo>
                  <a:pt x="439652" y="467198"/>
                </a:lnTo>
                <a:close/>
              </a:path>
              <a:path w="440054" h="519429">
                <a:moveTo>
                  <a:pt x="41084" y="16950"/>
                </a:moveTo>
                <a:lnTo>
                  <a:pt x="24135" y="16950"/>
                </a:lnTo>
                <a:lnTo>
                  <a:pt x="24135" y="25425"/>
                </a:lnTo>
                <a:lnTo>
                  <a:pt x="41084" y="16950"/>
                </a:lnTo>
                <a:close/>
              </a:path>
            </a:pathLst>
          </a:custGeom>
          <a:solidFill>
            <a:srgbClr val="ED7D31"/>
          </a:solidFill>
        </p:spPr>
        <p:txBody>
          <a:bodyPr wrap="square" lIns="0" tIns="0" rIns="0" bIns="0" rtlCol="0"/>
          <a:lstStyle/>
          <a:p>
            <a:endParaRPr/>
          </a:p>
        </p:txBody>
      </p:sp>
      <p:sp>
        <p:nvSpPr>
          <p:cNvPr id="50" name="object 50"/>
          <p:cNvSpPr/>
          <p:nvPr/>
        </p:nvSpPr>
        <p:spPr>
          <a:xfrm>
            <a:off x="9972543"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1" name="object 51"/>
          <p:cNvSpPr/>
          <p:nvPr/>
        </p:nvSpPr>
        <p:spPr>
          <a:xfrm>
            <a:off x="9972543" y="300360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ln w="4237">
            <a:solidFill>
              <a:srgbClr val="A5A5A5"/>
            </a:solidFill>
          </a:ln>
        </p:spPr>
        <p:txBody>
          <a:bodyPr wrap="square" lIns="0" tIns="0" rIns="0" bIns="0" rtlCol="0"/>
          <a:lstStyle/>
          <a:p>
            <a:endParaRPr/>
          </a:p>
        </p:txBody>
      </p:sp>
      <p:sp>
        <p:nvSpPr>
          <p:cNvPr id="52" name="object 52"/>
          <p:cNvSpPr/>
          <p:nvPr/>
        </p:nvSpPr>
        <p:spPr>
          <a:xfrm>
            <a:off x="9972543"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3" name="object 53"/>
          <p:cNvSpPr/>
          <p:nvPr/>
        </p:nvSpPr>
        <p:spPr>
          <a:xfrm>
            <a:off x="102395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4" name="object 54"/>
          <p:cNvSpPr/>
          <p:nvPr/>
        </p:nvSpPr>
        <p:spPr>
          <a:xfrm>
            <a:off x="102395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5" name="object 55"/>
          <p:cNvSpPr/>
          <p:nvPr/>
        </p:nvSpPr>
        <p:spPr>
          <a:xfrm>
            <a:off x="102395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6" name="object 56"/>
          <p:cNvSpPr/>
          <p:nvPr/>
        </p:nvSpPr>
        <p:spPr>
          <a:xfrm>
            <a:off x="10510705" y="2859532"/>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7" name="object 57"/>
          <p:cNvSpPr/>
          <p:nvPr/>
        </p:nvSpPr>
        <p:spPr>
          <a:xfrm>
            <a:off x="10510705" y="2999369"/>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8" name="object 58"/>
          <p:cNvSpPr/>
          <p:nvPr/>
        </p:nvSpPr>
        <p:spPr>
          <a:xfrm>
            <a:off x="10510705" y="31476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59" name="object 59"/>
          <p:cNvSpPr/>
          <p:nvPr/>
        </p:nvSpPr>
        <p:spPr>
          <a:xfrm>
            <a:off x="10050937" y="3281163"/>
            <a:ext cx="26034" cy="53340"/>
          </a:xfrm>
          <a:custGeom>
            <a:avLst/>
            <a:gdLst/>
            <a:ahLst/>
            <a:cxnLst/>
            <a:rect l="l" t="t" r="r" b="b"/>
            <a:pathLst>
              <a:path w="26034" h="53339">
                <a:moveTo>
                  <a:pt x="16949" y="25425"/>
                </a:moveTo>
                <a:lnTo>
                  <a:pt x="8474" y="25425"/>
                </a:lnTo>
                <a:lnTo>
                  <a:pt x="8474" y="52948"/>
                </a:lnTo>
                <a:lnTo>
                  <a:pt x="16949" y="52948"/>
                </a:lnTo>
                <a:lnTo>
                  <a:pt x="16949" y="25425"/>
                </a:lnTo>
                <a:close/>
              </a:path>
              <a:path w="26034" h="53339">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60" name="object 60"/>
          <p:cNvSpPr/>
          <p:nvPr/>
        </p:nvSpPr>
        <p:spPr>
          <a:xfrm>
            <a:off x="10318674" y="3281163"/>
            <a:ext cx="25400" cy="53340"/>
          </a:xfrm>
          <a:custGeom>
            <a:avLst/>
            <a:gdLst/>
            <a:ahLst/>
            <a:cxnLst/>
            <a:rect l="l" t="t" r="r" b="b"/>
            <a:pathLst>
              <a:path w="25400" h="53339">
                <a:moveTo>
                  <a:pt x="16950" y="25540"/>
                </a:moveTo>
                <a:lnTo>
                  <a:pt x="8470" y="25540"/>
                </a:lnTo>
                <a:lnTo>
                  <a:pt x="9304" y="53078"/>
                </a:lnTo>
                <a:lnTo>
                  <a:pt x="17774" y="52821"/>
                </a:lnTo>
                <a:lnTo>
                  <a:pt x="16950" y="25540"/>
                </a:lnTo>
                <a:close/>
              </a:path>
              <a:path w="25400" h="53339">
                <a:moveTo>
                  <a:pt x="11937" y="0"/>
                </a:moveTo>
                <a:lnTo>
                  <a:pt x="0" y="25797"/>
                </a:lnTo>
                <a:lnTo>
                  <a:pt x="8470" y="25540"/>
                </a:lnTo>
                <a:lnTo>
                  <a:pt x="16950" y="25540"/>
                </a:lnTo>
                <a:lnTo>
                  <a:pt x="16943" y="25284"/>
                </a:lnTo>
                <a:lnTo>
                  <a:pt x="25412" y="25029"/>
                </a:lnTo>
                <a:lnTo>
                  <a:pt x="11937" y="0"/>
                </a:lnTo>
                <a:close/>
              </a:path>
            </a:pathLst>
          </a:custGeom>
          <a:solidFill>
            <a:srgbClr val="000000"/>
          </a:solidFill>
        </p:spPr>
        <p:txBody>
          <a:bodyPr wrap="square" lIns="0" tIns="0" rIns="0" bIns="0" rtlCol="0"/>
          <a:lstStyle/>
          <a:p>
            <a:endParaRPr/>
          </a:p>
        </p:txBody>
      </p:sp>
      <p:sp>
        <p:nvSpPr>
          <p:cNvPr id="61" name="object 61"/>
          <p:cNvSpPr/>
          <p:nvPr/>
        </p:nvSpPr>
        <p:spPr>
          <a:xfrm>
            <a:off x="10589100" y="3276925"/>
            <a:ext cx="26034" cy="53975"/>
          </a:xfrm>
          <a:custGeom>
            <a:avLst/>
            <a:gdLst/>
            <a:ahLst/>
            <a:cxnLst/>
            <a:rect l="l" t="t" r="r" b="b"/>
            <a:pathLst>
              <a:path w="26034" h="53975">
                <a:moveTo>
                  <a:pt x="16949" y="25425"/>
                </a:moveTo>
                <a:lnTo>
                  <a:pt x="8474" y="25425"/>
                </a:lnTo>
                <a:lnTo>
                  <a:pt x="8474" y="53848"/>
                </a:lnTo>
                <a:lnTo>
                  <a:pt x="16949" y="53848"/>
                </a:lnTo>
                <a:lnTo>
                  <a:pt x="16949" y="25425"/>
                </a:lnTo>
                <a:close/>
              </a:path>
              <a:path w="26034" h="5397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62" name="object 62"/>
          <p:cNvSpPr/>
          <p:nvPr/>
        </p:nvSpPr>
        <p:spPr>
          <a:xfrm>
            <a:off x="9851774" y="2899788"/>
            <a:ext cx="73660" cy="26034"/>
          </a:xfrm>
          <a:custGeom>
            <a:avLst/>
            <a:gdLst/>
            <a:ahLst/>
            <a:cxnLst/>
            <a:rect l="l" t="t" r="r" b="b"/>
            <a:pathLst>
              <a:path w="73659" h="26035">
                <a:moveTo>
                  <a:pt x="48094" y="0"/>
                </a:moveTo>
                <a:lnTo>
                  <a:pt x="48094" y="8474"/>
                </a:lnTo>
                <a:lnTo>
                  <a:pt x="0" y="8474"/>
                </a:lnTo>
                <a:lnTo>
                  <a:pt x="0" y="16949"/>
                </a:lnTo>
                <a:lnTo>
                  <a:pt x="48094" y="16949"/>
                </a:lnTo>
                <a:lnTo>
                  <a:pt x="48094" y="25424"/>
                </a:lnTo>
                <a:lnTo>
                  <a:pt x="73520" y="12712"/>
                </a:lnTo>
                <a:lnTo>
                  <a:pt x="48094" y="0"/>
                </a:lnTo>
                <a:close/>
              </a:path>
            </a:pathLst>
          </a:custGeom>
          <a:solidFill>
            <a:srgbClr val="000000"/>
          </a:solidFill>
        </p:spPr>
        <p:txBody>
          <a:bodyPr wrap="square" lIns="0" tIns="0" rIns="0" bIns="0" rtlCol="0"/>
          <a:lstStyle/>
          <a:p>
            <a:endParaRPr/>
          </a:p>
        </p:txBody>
      </p:sp>
      <p:sp>
        <p:nvSpPr>
          <p:cNvPr id="63" name="object 63"/>
          <p:cNvSpPr/>
          <p:nvPr/>
        </p:nvSpPr>
        <p:spPr>
          <a:xfrm>
            <a:off x="9851774" y="3039625"/>
            <a:ext cx="73660" cy="26034"/>
          </a:xfrm>
          <a:custGeom>
            <a:avLst/>
            <a:gdLst/>
            <a:ahLst/>
            <a:cxnLst/>
            <a:rect l="l" t="t" r="r" b="b"/>
            <a:pathLst>
              <a:path w="73659" h="26035">
                <a:moveTo>
                  <a:pt x="48094" y="0"/>
                </a:moveTo>
                <a:lnTo>
                  <a:pt x="48094" y="8474"/>
                </a:lnTo>
                <a:lnTo>
                  <a:pt x="0" y="8474"/>
                </a:lnTo>
                <a:lnTo>
                  <a:pt x="0" y="16949"/>
                </a:lnTo>
                <a:lnTo>
                  <a:pt x="48094" y="16950"/>
                </a:lnTo>
                <a:lnTo>
                  <a:pt x="48094" y="25425"/>
                </a:lnTo>
                <a:lnTo>
                  <a:pt x="73520" y="12712"/>
                </a:lnTo>
                <a:lnTo>
                  <a:pt x="48094" y="0"/>
                </a:lnTo>
                <a:close/>
              </a:path>
            </a:pathLst>
          </a:custGeom>
          <a:solidFill>
            <a:srgbClr val="000000"/>
          </a:solidFill>
        </p:spPr>
        <p:txBody>
          <a:bodyPr wrap="square" lIns="0" tIns="0" rIns="0" bIns="0" rtlCol="0"/>
          <a:lstStyle/>
          <a:p>
            <a:endParaRPr/>
          </a:p>
        </p:txBody>
      </p:sp>
      <p:sp>
        <p:nvSpPr>
          <p:cNvPr id="64" name="object 64"/>
          <p:cNvSpPr/>
          <p:nvPr/>
        </p:nvSpPr>
        <p:spPr>
          <a:xfrm>
            <a:off x="9851774" y="3187938"/>
            <a:ext cx="73660" cy="26034"/>
          </a:xfrm>
          <a:custGeom>
            <a:avLst/>
            <a:gdLst/>
            <a:ahLst/>
            <a:cxnLst/>
            <a:rect l="l" t="t" r="r" b="b"/>
            <a:pathLst>
              <a:path w="73659" h="26035">
                <a:moveTo>
                  <a:pt x="48094" y="0"/>
                </a:moveTo>
                <a:lnTo>
                  <a:pt x="48094" y="8474"/>
                </a:lnTo>
                <a:lnTo>
                  <a:pt x="0" y="8474"/>
                </a:lnTo>
                <a:lnTo>
                  <a:pt x="0" y="16949"/>
                </a:lnTo>
                <a:lnTo>
                  <a:pt x="48094" y="16949"/>
                </a:lnTo>
                <a:lnTo>
                  <a:pt x="48094" y="25424"/>
                </a:lnTo>
                <a:lnTo>
                  <a:pt x="73520" y="12711"/>
                </a:lnTo>
                <a:lnTo>
                  <a:pt x="48094" y="0"/>
                </a:lnTo>
                <a:close/>
              </a:path>
            </a:pathLst>
          </a:custGeom>
          <a:solidFill>
            <a:srgbClr val="000000"/>
          </a:solidFill>
        </p:spPr>
        <p:txBody>
          <a:bodyPr wrap="square" lIns="0" tIns="0" rIns="0" bIns="0" rtlCol="0"/>
          <a:lstStyle/>
          <a:p>
            <a:endParaRPr/>
          </a:p>
        </p:txBody>
      </p:sp>
      <p:sp>
        <p:nvSpPr>
          <p:cNvPr id="65" name="object 65"/>
          <p:cNvSpPr/>
          <p:nvPr/>
        </p:nvSpPr>
        <p:spPr>
          <a:xfrm>
            <a:off x="9947118" y="2211194"/>
            <a:ext cx="784225" cy="436880"/>
          </a:xfrm>
          <a:custGeom>
            <a:avLst/>
            <a:gdLst/>
            <a:ahLst/>
            <a:cxnLst/>
            <a:rect l="l" t="t" r="r" b="b"/>
            <a:pathLst>
              <a:path w="784225" h="436880">
                <a:moveTo>
                  <a:pt x="0" y="0"/>
                </a:moveTo>
                <a:lnTo>
                  <a:pt x="783937" y="0"/>
                </a:lnTo>
                <a:lnTo>
                  <a:pt x="783937" y="436462"/>
                </a:lnTo>
                <a:lnTo>
                  <a:pt x="0" y="436462"/>
                </a:lnTo>
                <a:lnTo>
                  <a:pt x="0" y="0"/>
                </a:lnTo>
                <a:close/>
              </a:path>
            </a:pathLst>
          </a:custGeom>
          <a:ln w="4237">
            <a:solidFill>
              <a:srgbClr val="A5A5A5"/>
            </a:solidFill>
          </a:ln>
        </p:spPr>
        <p:txBody>
          <a:bodyPr wrap="square" lIns="0" tIns="0" rIns="0" bIns="0" rtlCol="0"/>
          <a:lstStyle/>
          <a:p>
            <a:endParaRPr/>
          </a:p>
        </p:txBody>
      </p:sp>
      <p:sp>
        <p:nvSpPr>
          <p:cNvPr id="66" name="object 66"/>
          <p:cNvSpPr/>
          <p:nvPr/>
        </p:nvSpPr>
        <p:spPr>
          <a:xfrm>
            <a:off x="9972543"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7" name="object 67"/>
          <p:cNvSpPr/>
          <p:nvPr/>
        </p:nvSpPr>
        <p:spPr>
          <a:xfrm>
            <a:off x="9972543" y="2376457"/>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8" name="object 68"/>
          <p:cNvSpPr/>
          <p:nvPr/>
        </p:nvSpPr>
        <p:spPr>
          <a:xfrm>
            <a:off x="9972543"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69" name="object 69"/>
          <p:cNvSpPr/>
          <p:nvPr/>
        </p:nvSpPr>
        <p:spPr>
          <a:xfrm>
            <a:off x="102395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0" name="object 70"/>
          <p:cNvSpPr/>
          <p:nvPr/>
        </p:nvSpPr>
        <p:spPr>
          <a:xfrm>
            <a:off x="10239505" y="2376457"/>
            <a:ext cx="186690" cy="106045"/>
          </a:xfrm>
          <a:custGeom>
            <a:avLst/>
            <a:gdLst/>
            <a:ahLst/>
            <a:cxnLst/>
            <a:rect l="l" t="t" r="r" b="b"/>
            <a:pathLst>
              <a:path w="186690" h="106044">
                <a:moveTo>
                  <a:pt x="0" y="0"/>
                </a:moveTo>
                <a:lnTo>
                  <a:pt x="186449" y="0"/>
                </a:lnTo>
                <a:lnTo>
                  <a:pt x="186449" y="105937"/>
                </a:lnTo>
                <a:lnTo>
                  <a:pt x="0" y="105937"/>
                </a:lnTo>
                <a:lnTo>
                  <a:pt x="0" y="0"/>
                </a:lnTo>
                <a:close/>
              </a:path>
            </a:pathLst>
          </a:custGeom>
          <a:ln w="4237">
            <a:solidFill>
              <a:srgbClr val="A5A5A5"/>
            </a:solidFill>
          </a:ln>
        </p:spPr>
        <p:txBody>
          <a:bodyPr wrap="square" lIns="0" tIns="0" rIns="0" bIns="0" rtlCol="0"/>
          <a:lstStyle/>
          <a:p>
            <a:endParaRPr/>
          </a:p>
        </p:txBody>
      </p:sp>
      <p:sp>
        <p:nvSpPr>
          <p:cNvPr id="71" name="object 71"/>
          <p:cNvSpPr/>
          <p:nvPr/>
        </p:nvSpPr>
        <p:spPr>
          <a:xfrm>
            <a:off x="102395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2" name="object 72"/>
          <p:cNvSpPr/>
          <p:nvPr/>
        </p:nvSpPr>
        <p:spPr>
          <a:xfrm>
            <a:off x="10510705" y="2232381"/>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3" name="object 73"/>
          <p:cNvSpPr/>
          <p:nvPr/>
        </p:nvSpPr>
        <p:spPr>
          <a:xfrm>
            <a:off x="10510705" y="2372218"/>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4" name="object 74"/>
          <p:cNvSpPr/>
          <p:nvPr/>
        </p:nvSpPr>
        <p:spPr>
          <a:xfrm>
            <a:off x="10510705" y="2520530"/>
            <a:ext cx="186690" cy="110489"/>
          </a:xfrm>
          <a:custGeom>
            <a:avLst/>
            <a:gdLst/>
            <a:ahLst/>
            <a:cxnLst/>
            <a:rect l="l" t="t" r="r" b="b"/>
            <a:pathLst>
              <a:path w="186690" h="110489">
                <a:moveTo>
                  <a:pt x="0" y="0"/>
                </a:moveTo>
                <a:lnTo>
                  <a:pt x="186449" y="0"/>
                </a:lnTo>
                <a:lnTo>
                  <a:pt x="186449" y="110175"/>
                </a:lnTo>
                <a:lnTo>
                  <a:pt x="0" y="110175"/>
                </a:lnTo>
                <a:lnTo>
                  <a:pt x="0" y="0"/>
                </a:lnTo>
                <a:close/>
              </a:path>
            </a:pathLst>
          </a:custGeom>
          <a:ln w="4237">
            <a:solidFill>
              <a:srgbClr val="A5A5A5"/>
            </a:solidFill>
          </a:ln>
        </p:spPr>
        <p:txBody>
          <a:bodyPr wrap="square" lIns="0" tIns="0" rIns="0" bIns="0" rtlCol="0"/>
          <a:lstStyle/>
          <a:p>
            <a:endParaRPr/>
          </a:p>
        </p:txBody>
      </p:sp>
      <p:sp>
        <p:nvSpPr>
          <p:cNvPr id="75" name="object 75"/>
          <p:cNvSpPr/>
          <p:nvPr/>
        </p:nvSpPr>
        <p:spPr>
          <a:xfrm>
            <a:off x="9646256" y="2223905"/>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76" name="object 76"/>
          <p:cNvSpPr/>
          <p:nvPr/>
        </p:nvSpPr>
        <p:spPr>
          <a:xfrm>
            <a:off x="9646256" y="2367981"/>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77" name="object 77"/>
          <p:cNvSpPr/>
          <p:nvPr/>
        </p:nvSpPr>
        <p:spPr>
          <a:xfrm>
            <a:off x="9646256" y="2512056"/>
            <a:ext cx="191135" cy="110489"/>
          </a:xfrm>
          <a:custGeom>
            <a:avLst/>
            <a:gdLst/>
            <a:ahLst/>
            <a:cxnLst/>
            <a:rect l="l" t="t" r="r" b="b"/>
            <a:pathLst>
              <a:path w="191134" h="110489">
                <a:moveTo>
                  <a:pt x="0" y="0"/>
                </a:moveTo>
                <a:lnTo>
                  <a:pt x="190687" y="0"/>
                </a:lnTo>
                <a:lnTo>
                  <a:pt x="190687" y="110175"/>
                </a:lnTo>
                <a:lnTo>
                  <a:pt x="0" y="110175"/>
                </a:lnTo>
                <a:lnTo>
                  <a:pt x="0" y="0"/>
                </a:lnTo>
                <a:close/>
              </a:path>
            </a:pathLst>
          </a:custGeom>
          <a:ln w="4237">
            <a:solidFill>
              <a:srgbClr val="BC44C4"/>
            </a:solidFill>
          </a:ln>
        </p:spPr>
        <p:txBody>
          <a:bodyPr wrap="square" lIns="0" tIns="0" rIns="0" bIns="0" rtlCol="0"/>
          <a:lstStyle/>
          <a:p>
            <a:endParaRPr/>
          </a:p>
        </p:txBody>
      </p:sp>
      <p:sp>
        <p:nvSpPr>
          <p:cNvPr id="78" name="object 78"/>
          <p:cNvSpPr/>
          <p:nvPr/>
        </p:nvSpPr>
        <p:spPr>
          <a:xfrm>
            <a:off x="9851774" y="2264163"/>
            <a:ext cx="73660" cy="26034"/>
          </a:xfrm>
          <a:custGeom>
            <a:avLst/>
            <a:gdLst/>
            <a:ahLst/>
            <a:cxnLst/>
            <a:rect l="l" t="t" r="r" b="b"/>
            <a:pathLst>
              <a:path w="73659" h="26035">
                <a:moveTo>
                  <a:pt x="0" y="8473"/>
                </a:moveTo>
                <a:lnTo>
                  <a:pt x="0" y="16949"/>
                </a:lnTo>
                <a:lnTo>
                  <a:pt x="48094" y="16949"/>
                </a:lnTo>
                <a:lnTo>
                  <a:pt x="48094" y="25424"/>
                </a:lnTo>
                <a:lnTo>
                  <a:pt x="73520" y="12711"/>
                </a:lnTo>
                <a:lnTo>
                  <a:pt x="65046" y="8474"/>
                </a:lnTo>
                <a:lnTo>
                  <a:pt x="0" y="8473"/>
                </a:lnTo>
                <a:close/>
              </a:path>
              <a:path w="73659" h="26035">
                <a:moveTo>
                  <a:pt x="48094" y="0"/>
                </a:moveTo>
                <a:lnTo>
                  <a:pt x="48094" y="8474"/>
                </a:lnTo>
                <a:lnTo>
                  <a:pt x="65046" y="8474"/>
                </a:lnTo>
                <a:lnTo>
                  <a:pt x="48094" y="0"/>
                </a:lnTo>
                <a:close/>
              </a:path>
            </a:pathLst>
          </a:custGeom>
          <a:solidFill>
            <a:srgbClr val="000000"/>
          </a:solidFill>
        </p:spPr>
        <p:txBody>
          <a:bodyPr wrap="square" lIns="0" tIns="0" rIns="0" bIns="0" rtlCol="0"/>
          <a:lstStyle/>
          <a:p>
            <a:endParaRPr/>
          </a:p>
        </p:txBody>
      </p:sp>
      <p:sp>
        <p:nvSpPr>
          <p:cNvPr id="79" name="object 79"/>
          <p:cNvSpPr/>
          <p:nvPr/>
        </p:nvSpPr>
        <p:spPr>
          <a:xfrm>
            <a:off x="9851774" y="2404000"/>
            <a:ext cx="73660" cy="26034"/>
          </a:xfrm>
          <a:custGeom>
            <a:avLst/>
            <a:gdLst/>
            <a:ahLst/>
            <a:cxnLst/>
            <a:rect l="l" t="t" r="r" b="b"/>
            <a:pathLst>
              <a:path w="73659" h="26035">
                <a:moveTo>
                  <a:pt x="48094" y="0"/>
                </a:moveTo>
                <a:lnTo>
                  <a:pt x="48094" y="8474"/>
                </a:lnTo>
                <a:lnTo>
                  <a:pt x="0" y="8474"/>
                </a:lnTo>
                <a:lnTo>
                  <a:pt x="0" y="16949"/>
                </a:lnTo>
                <a:lnTo>
                  <a:pt x="48094" y="16949"/>
                </a:lnTo>
                <a:lnTo>
                  <a:pt x="48094" y="25425"/>
                </a:lnTo>
                <a:lnTo>
                  <a:pt x="73520" y="12712"/>
                </a:lnTo>
                <a:lnTo>
                  <a:pt x="48094" y="0"/>
                </a:lnTo>
                <a:close/>
              </a:path>
            </a:pathLst>
          </a:custGeom>
          <a:solidFill>
            <a:srgbClr val="000000"/>
          </a:solidFill>
        </p:spPr>
        <p:txBody>
          <a:bodyPr wrap="square" lIns="0" tIns="0" rIns="0" bIns="0" rtlCol="0"/>
          <a:lstStyle/>
          <a:p>
            <a:endParaRPr/>
          </a:p>
        </p:txBody>
      </p:sp>
      <p:sp>
        <p:nvSpPr>
          <p:cNvPr id="80" name="object 80"/>
          <p:cNvSpPr/>
          <p:nvPr/>
        </p:nvSpPr>
        <p:spPr>
          <a:xfrm>
            <a:off x="9851774" y="2552312"/>
            <a:ext cx="73660" cy="26034"/>
          </a:xfrm>
          <a:custGeom>
            <a:avLst/>
            <a:gdLst/>
            <a:ahLst/>
            <a:cxnLst/>
            <a:rect l="l" t="t" r="r" b="b"/>
            <a:pathLst>
              <a:path w="73659" h="26035">
                <a:moveTo>
                  <a:pt x="0" y="8474"/>
                </a:moveTo>
                <a:lnTo>
                  <a:pt x="0" y="16949"/>
                </a:lnTo>
                <a:lnTo>
                  <a:pt x="48094" y="16950"/>
                </a:lnTo>
                <a:lnTo>
                  <a:pt x="48094" y="25425"/>
                </a:lnTo>
                <a:lnTo>
                  <a:pt x="73520" y="12712"/>
                </a:lnTo>
                <a:lnTo>
                  <a:pt x="65046" y="8475"/>
                </a:lnTo>
                <a:lnTo>
                  <a:pt x="0" y="8474"/>
                </a:lnTo>
                <a:close/>
              </a:path>
              <a:path w="73659" h="26035">
                <a:moveTo>
                  <a:pt x="48094" y="0"/>
                </a:moveTo>
                <a:lnTo>
                  <a:pt x="48094" y="8475"/>
                </a:lnTo>
                <a:lnTo>
                  <a:pt x="65046" y="8475"/>
                </a:lnTo>
                <a:lnTo>
                  <a:pt x="48094" y="0"/>
                </a:lnTo>
                <a:close/>
              </a:path>
            </a:pathLst>
          </a:custGeom>
          <a:solidFill>
            <a:srgbClr val="000000"/>
          </a:solidFill>
        </p:spPr>
        <p:txBody>
          <a:bodyPr wrap="square" lIns="0" tIns="0" rIns="0" bIns="0" rtlCol="0"/>
          <a:lstStyle/>
          <a:p>
            <a:endParaRPr/>
          </a:p>
        </p:txBody>
      </p:sp>
      <p:sp>
        <p:nvSpPr>
          <p:cNvPr id="81" name="object 81"/>
          <p:cNvSpPr/>
          <p:nvPr/>
        </p:nvSpPr>
        <p:spPr>
          <a:xfrm>
            <a:off x="9947118" y="2067119"/>
            <a:ext cx="784225" cy="80645"/>
          </a:xfrm>
          <a:custGeom>
            <a:avLst/>
            <a:gdLst/>
            <a:ahLst/>
            <a:cxnLst/>
            <a:rect l="l" t="t" r="r" b="b"/>
            <a:pathLst>
              <a:path w="784225" h="80644">
                <a:moveTo>
                  <a:pt x="0" y="0"/>
                </a:moveTo>
                <a:lnTo>
                  <a:pt x="783937" y="0"/>
                </a:lnTo>
                <a:lnTo>
                  <a:pt x="783937" y="80512"/>
                </a:lnTo>
                <a:lnTo>
                  <a:pt x="0" y="80512"/>
                </a:lnTo>
                <a:lnTo>
                  <a:pt x="0" y="0"/>
                </a:lnTo>
                <a:close/>
              </a:path>
            </a:pathLst>
          </a:custGeom>
          <a:ln w="4237">
            <a:solidFill>
              <a:srgbClr val="000000"/>
            </a:solidFill>
          </a:ln>
        </p:spPr>
        <p:txBody>
          <a:bodyPr wrap="square" lIns="0" tIns="0" rIns="0" bIns="0" rtlCol="0"/>
          <a:lstStyle/>
          <a:p>
            <a:endParaRPr/>
          </a:p>
        </p:txBody>
      </p:sp>
      <p:sp>
        <p:nvSpPr>
          <p:cNvPr id="82" name="object 82"/>
          <p:cNvSpPr/>
          <p:nvPr/>
        </p:nvSpPr>
        <p:spPr>
          <a:xfrm>
            <a:off x="9947118" y="2706980"/>
            <a:ext cx="784225" cy="80645"/>
          </a:xfrm>
          <a:custGeom>
            <a:avLst/>
            <a:gdLst/>
            <a:ahLst/>
            <a:cxnLst/>
            <a:rect l="l" t="t" r="r" b="b"/>
            <a:pathLst>
              <a:path w="784225" h="80644">
                <a:moveTo>
                  <a:pt x="0" y="0"/>
                </a:moveTo>
                <a:lnTo>
                  <a:pt x="783937" y="0"/>
                </a:lnTo>
                <a:lnTo>
                  <a:pt x="783937" y="80512"/>
                </a:lnTo>
                <a:lnTo>
                  <a:pt x="0" y="80512"/>
                </a:lnTo>
                <a:lnTo>
                  <a:pt x="0" y="0"/>
                </a:lnTo>
                <a:close/>
              </a:path>
            </a:pathLst>
          </a:custGeom>
          <a:ln w="4237">
            <a:solidFill>
              <a:srgbClr val="000000"/>
            </a:solidFill>
          </a:ln>
        </p:spPr>
        <p:txBody>
          <a:bodyPr wrap="square" lIns="0" tIns="0" rIns="0" bIns="0" rtlCol="0"/>
          <a:lstStyle/>
          <a:p>
            <a:endParaRPr/>
          </a:p>
        </p:txBody>
      </p:sp>
      <p:sp>
        <p:nvSpPr>
          <p:cNvPr id="83" name="object 83"/>
          <p:cNvSpPr/>
          <p:nvPr/>
        </p:nvSpPr>
        <p:spPr>
          <a:xfrm>
            <a:off x="10322137" y="2785375"/>
            <a:ext cx="26034" cy="49530"/>
          </a:xfrm>
          <a:custGeom>
            <a:avLst/>
            <a:gdLst/>
            <a:ahLst/>
            <a:cxnLst/>
            <a:rect l="l" t="t" r="r" b="b"/>
            <a:pathLst>
              <a:path w="26034" h="49530">
                <a:moveTo>
                  <a:pt x="16950" y="25425"/>
                </a:moveTo>
                <a:lnTo>
                  <a:pt x="8474" y="25425"/>
                </a:lnTo>
                <a:lnTo>
                  <a:pt x="8475" y="48968"/>
                </a:lnTo>
                <a:lnTo>
                  <a:pt x="16950" y="48968"/>
                </a:lnTo>
                <a:lnTo>
                  <a:pt x="16950" y="25425"/>
                </a:lnTo>
                <a:close/>
              </a:path>
              <a:path w="26034" h="49530">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84" name="object 84"/>
          <p:cNvSpPr/>
          <p:nvPr/>
        </p:nvSpPr>
        <p:spPr>
          <a:xfrm>
            <a:off x="10322137" y="2645538"/>
            <a:ext cx="26034" cy="58419"/>
          </a:xfrm>
          <a:custGeom>
            <a:avLst/>
            <a:gdLst/>
            <a:ahLst/>
            <a:cxnLst/>
            <a:rect l="l" t="t" r="r" b="b"/>
            <a:pathLst>
              <a:path w="26034" h="58419">
                <a:moveTo>
                  <a:pt x="16950" y="25424"/>
                </a:moveTo>
                <a:lnTo>
                  <a:pt x="8474" y="25424"/>
                </a:lnTo>
                <a:lnTo>
                  <a:pt x="8474" y="58119"/>
                </a:lnTo>
                <a:lnTo>
                  <a:pt x="16950" y="58119"/>
                </a:lnTo>
                <a:lnTo>
                  <a:pt x="16950" y="25424"/>
                </a:lnTo>
                <a:close/>
              </a:path>
              <a:path w="26034" h="58419">
                <a:moveTo>
                  <a:pt x="12712" y="0"/>
                </a:moveTo>
                <a:lnTo>
                  <a:pt x="0" y="25424"/>
                </a:lnTo>
                <a:lnTo>
                  <a:pt x="25425" y="25424"/>
                </a:lnTo>
                <a:lnTo>
                  <a:pt x="12712" y="0"/>
                </a:lnTo>
                <a:close/>
              </a:path>
            </a:pathLst>
          </a:custGeom>
          <a:solidFill>
            <a:srgbClr val="000000"/>
          </a:solidFill>
        </p:spPr>
        <p:txBody>
          <a:bodyPr wrap="square" lIns="0" tIns="0" rIns="0" bIns="0" rtlCol="0"/>
          <a:lstStyle/>
          <a:p>
            <a:endParaRPr/>
          </a:p>
        </p:txBody>
      </p:sp>
      <p:sp>
        <p:nvSpPr>
          <p:cNvPr id="85" name="object 85"/>
          <p:cNvSpPr/>
          <p:nvPr/>
        </p:nvSpPr>
        <p:spPr>
          <a:xfrm>
            <a:off x="10322137" y="2145512"/>
            <a:ext cx="26034" cy="60325"/>
          </a:xfrm>
          <a:custGeom>
            <a:avLst/>
            <a:gdLst/>
            <a:ahLst/>
            <a:cxnLst/>
            <a:rect l="l" t="t" r="r" b="b"/>
            <a:pathLst>
              <a:path w="26034" h="60325">
                <a:moveTo>
                  <a:pt x="16950" y="25425"/>
                </a:moveTo>
                <a:lnTo>
                  <a:pt x="8474" y="25425"/>
                </a:lnTo>
                <a:lnTo>
                  <a:pt x="8475" y="59768"/>
                </a:lnTo>
                <a:lnTo>
                  <a:pt x="16950" y="59768"/>
                </a:lnTo>
                <a:lnTo>
                  <a:pt x="16950" y="25425"/>
                </a:lnTo>
                <a:close/>
              </a:path>
              <a:path w="26034" h="60325">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86" name="object 86"/>
          <p:cNvSpPr/>
          <p:nvPr/>
        </p:nvSpPr>
        <p:spPr>
          <a:xfrm>
            <a:off x="9989493" y="1884906"/>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87" name="object 87"/>
          <p:cNvSpPr/>
          <p:nvPr/>
        </p:nvSpPr>
        <p:spPr>
          <a:xfrm>
            <a:off x="10264931" y="1889143"/>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88" name="object 88"/>
          <p:cNvSpPr/>
          <p:nvPr/>
        </p:nvSpPr>
        <p:spPr>
          <a:xfrm>
            <a:off x="10527655" y="1884906"/>
            <a:ext cx="148590" cy="131445"/>
          </a:xfrm>
          <a:custGeom>
            <a:avLst/>
            <a:gdLst/>
            <a:ahLst/>
            <a:cxnLst/>
            <a:rect l="l" t="t" r="r" b="b"/>
            <a:pathLst>
              <a:path w="148590" h="131444">
                <a:moveTo>
                  <a:pt x="0" y="0"/>
                </a:moveTo>
                <a:lnTo>
                  <a:pt x="148312" y="0"/>
                </a:lnTo>
                <a:lnTo>
                  <a:pt x="148312" y="131362"/>
                </a:lnTo>
                <a:lnTo>
                  <a:pt x="0" y="131362"/>
                </a:lnTo>
                <a:lnTo>
                  <a:pt x="0" y="0"/>
                </a:lnTo>
                <a:close/>
              </a:path>
            </a:pathLst>
          </a:custGeom>
          <a:ln w="4237">
            <a:solidFill>
              <a:srgbClr val="FFC000"/>
            </a:solidFill>
          </a:ln>
        </p:spPr>
        <p:txBody>
          <a:bodyPr wrap="square" lIns="0" tIns="0" rIns="0" bIns="0" rtlCol="0"/>
          <a:lstStyle/>
          <a:p>
            <a:endParaRPr/>
          </a:p>
        </p:txBody>
      </p:sp>
      <p:sp>
        <p:nvSpPr>
          <p:cNvPr id="89" name="object 89"/>
          <p:cNvSpPr/>
          <p:nvPr/>
        </p:nvSpPr>
        <p:spPr>
          <a:xfrm>
            <a:off x="10050937" y="2014150"/>
            <a:ext cx="26034" cy="49530"/>
          </a:xfrm>
          <a:custGeom>
            <a:avLst/>
            <a:gdLst/>
            <a:ahLst/>
            <a:cxnLst/>
            <a:rect l="l" t="t" r="r" b="b"/>
            <a:pathLst>
              <a:path w="26034" h="49530">
                <a:moveTo>
                  <a:pt x="16949" y="25425"/>
                </a:moveTo>
                <a:lnTo>
                  <a:pt x="8474" y="25425"/>
                </a:lnTo>
                <a:lnTo>
                  <a:pt x="8474" y="48968"/>
                </a:lnTo>
                <a:lnTo>
                  <a:pt x="16949" y="48968"/>
                </a:lnTo>
                <a:lnTo>
                  <a:pt x="16949" y="25425"/>
                </a:lnTo>
                <a:close/>
              </a:path>
              <a:path w="26034" h="49530">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90" name="object 90"/>
          <p:cNvSpPr/>
          <p:nvPr/>
        </p:nvSpPr>
        <p:spPr>
          <a:xfrm>
            <a:off x="10322137" y="2018388"/>
            <a:ext cx="26034" cy="46355"/>
          </a:xfrm>
          <a:custGeom>
            <a:avLst/>
            <a:gdLst/>
            <a:ahLst/>
            <a:cxnLst/>
            <a:rect l="l" t="t" r="r" b="b"/>
            <a:pathLst>
              <a:path w="26034" h="46355">
                <a:moveTo>
                  <a:pt x="16950" y="25424"/>
                </a:moveTo>
                <a:lnTo>
                  <a:pt x="8474" y="25424"/>
                </a:lnTo>
                <a:lnTo>
                  <a:pt x="8475" y="46274"/>
                </a:lnTo>
                <a:lnTo>
                  <a:pt x="16950" y="46274"/>
                </a:lnTo>
                <a:lnTo>
                  <a:pt x="16950" y="25424"/>
                </a:lnTo>
                <a:close/>
              </a:path>
              <a:path w="26034" h="46355">
                <a:moveTo>
                  <a:pt x="12712" y="0"/>
                </a:moveTo>
                <a:lnTo>
                  <a:pt x="0" y="25424"/>
                </a:lnTo>
                <a:lnTo>
                  <a:pt x="25425" y="25424"/>
                </a:lnTo>
                <a:lnTo>
                  <a:pt x="12712" y="0"/>
                </a:lnTo>
                <a:close/>
              </a:path>
            </a:pathLst>
          </a:custGeom>
          <a:solidFill>
            <a:srgbClr val="000000"/>
          </a:solidFill>
        </p:spPr>
        <p:txBody>
          <a:bodyPr wrap="square" lIns="0" tIns="0" rIns="0" bIns="0" rtlCol="0"/>
          <a:lstStyle/>
          <a:p>
            <a:endParaRPr/>
          </a:p>
        </p:txBody>
      </p:sp>
      <p:sp>
        <p:nvSpPr>
          <p:cNvPr id="91" name="object 91"/>
          <p:cNvSpPr/>
          <p:nvPr/>
        </p:nvSpPr>
        <p:spPr>
          <a:xfrm>
            <a:off x="10589100" y="2014150"/>
            <a:ext cx="26034" cy="50165"/>
          </a:xfrm>
          <a:custGeom>
            <a:avLst/>
            <a:gdLst/>
            <a:ahLst/>
            <a:cxnLst/>
            <a:rect l="l" t="t" r="r" b="b"/>
            <a:pathLst>
              <a:path w="26034" h="50164">
                <a:moveTo>
                  <a:pt x="16949" y="25425"/>
                </a:moveTo>
                <a:lnTo>
                  <a:pt x="8474" y="25425"/>
                </a:lnTo>
                <a:lnTo>
                  <a:pt x="8474" y="49913"/>
                </a:lnTo>
                <a:lnTo>
                  <a:pt x="16949" y="49913"/>
                </a:lnTo>
                <a:lnTo>
                  <a:pt x="16949" y="25425"/>
                </a:lnTo>
                <a:close/>
              </a:path>
              <a:path w="26034" h="50164">
                <a:moveTo>
                  <a:pt x="12712" y="0"/>
                </a:moveTo>
                <a:lnTo>
                  <a:pt x="0" y="25425"/>
                </a:lnTo>
                <a:lnTo>
                  <a:pt x="25425" y="25425"/>
                </a:lnTo>
                <a:lnTo>
                  <a:pt x="12712" y="0"/>
                </a:lnTo>
                <a:close/>
              </a:path>
            </a:pathLst>
          </a:custGeom>
          <a:solidFill>
            <a:srgbClr val="000000"/>
          </a:solidFill>
        </p:spPr>
        <p:txBody>
          <a:bodyPr wrap="square" lIns="0" tIns="0" rIns="0" bIns="0" rtlCol="0"/>
          <a:lstStyle/>
          <a:p>
            <a:endParaRPr/>
          </a:p>
        </p:txBody>
      </p:sp>
      <p:sp>
        <p:nvSpPr>
          <p:cNvPr id="92" name="object 92"/>
          <p:cNvSpPr/>
          <p:nvPr/>
        </p:nvSpPr>
        <p:spPr>
          <a:xfrm>
            <a:off x="9397813" y="2264162"/>
            <a:ext cx="1244600" cy="1618615"/>
          </a:xfrm>
          <a:custGeom>
            <a:avLst/>
            <a:gdLst/>
            <a:ahLst/>
            <a:cxnLst/>
            <a:rect l="l" t="t" r="r" b="b"/>
            <a:pathLst>
              <a:path w="1244600" h="1618614">
                <a:moveTo>
                  <a:pt x="220898" y="0"/>
                </a:moveTo>
                <a:lnTo>
                  <a:pt x="220898" y="8474"/>
                </a:lnTo>
                <a:lnTo>
                  <a:pt x="0" y="8474"/>
                </a:lnTo>
                <a:lnTo>
                  <a:pt x="0" y="1618583"/>
                </a:lnTo>
                <a:lnTo>
                  <a:pt x="1244066" y="1618583"/>
                </a:lnTo>
                <a:lnTo>
                  <a:pt x="1244066" y="1610108"/>
                </a:lnTo>
                <a:lnTo>
                  <a:pt x="8474" y="1610108"/>
                </a:lnTo>
                <a:lnTo>
                  <a:pt x="8474" y="16950"/>
                </a:lnTo>
                <a:lnTo>
                  <a:pt x="237848" y="16950"/>
                </a:lnTo>
                <a:lnTo>
                  <a:pt x="246324" y="12712"/>
                </a:lnTo>
                <a:lnTo>
                  <a:pt x="220898" y="0"/>
                </a:lnTo>
                <a:close/>
              </a:path>
              <a:path w="1244600" h="1618614">
                <a:moveTo>
                  <a:pt x="1244066" y="1387730"/>
                </a:moveTo>
                <a:lnTo>
                  <a:pt x="1235590" y="1387730"/>
                </a:lnTo>
                <a:lnTo>
                  <a:pt x="1235590" y="1610108"/>
                </a:lnTo>
                <a:lnTo>
                  <a:pt x="1244066" y="1610108"/>
                </a:lnTo>
                <a:lnTo>
                  <a:pt x="1244066" y="1387730"/>
                </a:lnTo>
                <a:close/>
              </a:path>
              <a:path w="1244600" h="1618614">
                <a:moveTo>
                  <a:pt x="237848" y="16950"/>
                </a:moveTo>
                <a:lnTo>
                  <a:pt x="220898" y="16950"/>
                </a:lnTo>
                <a:lnTo>
                  <a:pt x="220898" y="25425"/>
                </a:lnTo>
                <a:lnTo>
                  <a:pt x="237848" y="16950"/>
                </a:lnTo>
                <a:close/>
              </a:path>
            </a:pathLst>
          </a:custGeom>
          <a:solidFill>
            <a:srgbClr val="BC44C4"/>
          </a:solidFill>
        </p:spPr>
        <p:txBody>
          <a:bodyPr wrap="square" lIns="0" tIns="0" rIns="0" bIns="0" rtlCol="0"/>
          <a:lstStyle/>
          <a:p>
            <a:endParaRPr/>
          </a:p>
        </p:txBody>
      </p:sp>
      <p:sp>
        <p:nvSpPr>
          <p:cNvPr id="93" name="object 93"/>
          <p:cNvSpPr/>
          <p:nvPr/>
        </p:nvSpPr>
        <p:spPr>
          <a:xfrm>
            <a:off x="9444246" y="2408237"/>
            <a:ext cx="935355" cy="1437640"/>
          </a:xfrm>
          <a:custGeom>
            <a:avLst/>
            <a:gdLst/>
            <a:ahLst/>
            <a:cxnLst/>
            <a:rect l="l" t="t" r="r" b="b"/>
            <a:pathLst>
              <a:path w="935354" h="1437639">
                <a:moveTo>
                  <a:pt x="174464" y="0"/>
                </a:moveTo>
                <a:lnTo>
                  <a:pt x="174464" y="8474"/>
                </a:lnTo>
                <a:lnTo>
                  <a:pt x="0" y="8474"/>
                </a:lnTo>
                <a:lnTo>
                  <a:pt x="0" y="1437168"/>
                </a:lnTo>
                <a:lnTo>
                  <a:pt x="935158" y="1437168"/>
                </a:lnTo>
                <a:lnTo>
                  <a:pt x="935158" y="1428694"/>
                </a:lnTo>
                <a:lnTo>
                  <a:pt x="8475" y="1428694"/>
                </a:lnTo>
                <a:lnTo>
                  <a:pt x="8475" y="16950"/>
                </a:lnTo>
                <a:lnTo>
                  <a:pt x="191414" y="16950"/>
                </a:lnTo>
                <a:lnTo>
                  <a:pt x="199890" y="12712"/>
                </a:lnTo>
                <a:lnTo>
                  <a:pt x="174464" y="0"/>
                </a:lnTo>
                <a:close/>
              </a:path>
              <a:path w="935354" h="1437639">
                <a:moveTo>
                  <a:pt x="935158" y="1246118"/>
                </a:moveTo>
                <a:lnTo>
                  <a:pt x="926683" y="1246118"/>
                </a:lnTo>
                <a:lnTo>
                  <a:pt x="926683" y="1428694"/>
                </a:lnTo>
                <a:lnTo>
                  <a:pt x="935158" y="1428694"/>
                </a:lnTo>
                <a:lnTo>
                  <a:pt x="935158" y="1246118"/>
                </a:lnTo>
                <a:close/>
              </a:path>
              <a:path w="935354" h="1437639">
                <a:moveTo>
                  <a:pt x="191414" y="16950"/>
                </a:moveTo>
                <a:lnTo>
                  <a:pt x="174464" y="16950"/>
                </a:lnTo>
                <a:lnTo>
                  <a:pt x="174464" y="25425"/>
                </a:lnTo>
                <a:lnTo>
                  <a:pt x="191414" y="16950"/>
                </a:lnTo>
                <a:close/>
              </a:path>
            </a:pathLst>
          </a:custGeom>
          <a:solidFill>
            <a:srgbClr val="BC44C4"/>
          </a:solidFill>
        </p:spPr>
        <p:txBody>
          <a:bodyPr wrap="square" lIns="0" tIns="0" rIns="0" bIns="0" rtlCol="0"/>
          <a:lstStyle/>
          <a:p>
            <a:endParaRPr/>
          </a:p>
        </p:txBody>
      </p:sp>
      <p:sp>
        <p:nvSpPr>
          <p:cNvPr id="94" name="object 94"/>
          <p:cNvSpPr/>
          <p:nvPr/>
        </p:nvSpPr>
        <p:spPr>
          <a:xfrm>
            <a:off x="9484033" y="2552312"/>
            <a:ext cx="619125" cy="1255395"/>
          </a:xfrm>
          <a:custGeom>
            <a:avLst/>
            <a:gdLst/>
            <a:ahLst/>
            <a:cxnLst/>
            <a:rect l="l" t="t" r="r" b="b"/>
            <a:pathLst>
              <a:path w="619125" h="1255395">
                <a:moveTo>
                  <a:pt x="134678" y="0"/>
                </a:moveTo>
                <a:lnTo>
                  <a:pt x="134678" y="8474"/>
                </a:lnTo>
                <a:lnTo>
                  <a:pt x="0" y="8474"/>
                </a:lnTo>
                <a:lnTo>
                  <a:pt x="0" y="1255129"/>
                </a:lnTo>
                <a:lnTo>
                  <a:pt x="618747" y="1255129"/>
                </a:lnTo>
                <a:lnTo>
                  <a:pt x="618747" y="1246654"/>
                </a:lnTo>
                <a:lnTo>
                  <a:pt x="8475" y="1246654"/>
                </a:lnTo>
                <a:lnTo>
                  <a:pt x="8475" y="16949"/>
                </a:lnTo>
                <a:lnTo>
                  <a:pt x="151630" y="16949"/>
                </a:lnTo>
                <a:lnTo>
                  <a:pt x="160103" y="12712"/>
                </a:lnTo>
                <a:lnTo>
                  <a:pt x="134678" y="0"/>
                </a:lnTo>
                <a:close/>
              </a:path>
              <a:path w="619125" h="1255395">
                <a:moveTo>
                  <a:pt x="618747" y="1101652"/>
                </a:moveTo>
                <a:lnTo>
                  <a:pt x="610271" y="1101652"/>
                </a:lnTo>
                <a:lnTo>
                  <a:pt x="610271" y="1246654"/>
                </a:lnTo>
                <a:lnTo>
                  <a:pt x="618747" y="1246654"/>
                </a:lnTo>
                <a:lnTo>
                  <a:pt x="618747" y="1101652"/>
                </a:lnTo>
                <a:close/>
              </a:path>
              <a:path w="619125" h="1255395">
                <a:moveTo>
                  <a:pt x="151630" y="16949"/>
                </a:moveTo>
                <a:lnTo>
                  <a:pt x="134678" y="16949"/>
                </a:lnTo>
                <a:lnTo>
                  <a:pt x="134678" y="25425"/>
                </a:lnTo>
                <a:lnTo>
                  <a:pt x="151630" y="16949"/>
                </a:lnTo>
                <a:close/>
              </a:path>
            </a:pathLst>
          </a:custGeom>
          <a:solidFill>
            <a:srgbClr val="BC44C4"/>
          </a:solidFill>
        </p:spPr>
        <p:txBody>
          <a:bodyPr wrap="square" lIns="0" tIns="0" rIns="0" bIns="0" rtlCol="0"/>
          <a:lstStyle/>
          <a:p>
            <a:endParaRPr/>
          </a:p>
        </p:txBody>
      </p:sp>
      <p:sp>
        <p:nvSpPr>
          <p:cNvPr id="95" name="object 95"/>
          <p:cNvSpPr/>
          <p:nvPr/>
        </p:nvSpPr>
        <p:spPr>
          <a:xfrm>
            <a:off x="9993731"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96" name="object 96"/>
          <p:cNvSpPr/>
          <p:nvPr/>
        </p:nvSpPr>
        <p:spPr>
          <a:xfrm>
            <a:off x="10264931"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97" name="object 97"/>
          <p:cNvSpPr/>
          <p:nvPr/>
        </p:nvSpPr>
        <p:spPr>
          <a:xfrm>
            <a:off x="10531894" y="3524818"/>
            <a:ext cx="144145" cy="131445"/>
          </a:xfrm>
          <a:custGeom>
            <a:avLst/>
            <a:gdLst/>
            <a:ahLst/>
            <a:cxnLst/>
            <a:rect l="l" t="t" r="r" b="b"/>
            <a:pathLst>
              <a:path w="144145" h="131445">
                <a:moveTo>
                  <a:pt x="0" y="0"/>
                </a:moveTo>
                <a:lnTo>
                  <a:pt x="144074" y="0"/>
                </a:lnTo>
                <a:lnTo>
                  <a:pt x="144074" y="131362"/>
                </a:lnTo>
                <a:lnTo>
                  <a:pt x="0" y="131362"/>
                </a:lnTo>
                <a:lnTo>
                  <a:pt x="0" y="0"/>
                </a:lnTo>
                <a:close/>
              </a:path>
            </a:pathLst>
          </a:custGeom>
          <a:ln w="4237">
            <a:solidFill>
              <a:srgbClr val="4472C4"/>
            </a:solidFill>
          </a:ln>
        </p:spPr>
        <p:txBody>
          <a:bodyPr wrap="square" lIns="0" tIns="0" rIns="0" bIns="0" rtlCol="0"/>
          <a:lstStyle/>
          <a:p>
            <a:endParaRPr/>
          </a:p>
        </p:txBody>
      </p:sp>
      <p:sp>
        <p:nvSpPr>
          <p:cNvPr id="98" name="object 98"/>
          <p:cNvSpPr txBox="1"/>
          <p:nvPr/>
        </p:nvSpPr>
        <p:spPr>
          <a:xfrm>
            <a:off x="153221" y="1835132"/>
            <a:ext cx="11681460" cy="2223770"/>
          </a:xfrm>
          <a:prstGeom prst="rect">
            <a:avLst/>
          </a:prstGeom>
        </p:spPr>
        <p:txBody>
          <a:bodyPr vert="horz" wrap="square" lIns="0" tIns="0" rIns="0" bIns="0" rtlCol="0">
            <a:spAutoFit/>
          </a:bodyPr>
          <a:lstStyle/>
          <a:p>
            <a:pPr marR="1194435" algn="r">
              <a:lnSpc>
                <a:spcPct val="100000"/>
              </a:lnSpc>
              <a:tabLst>
                <a:tab pos="273050" algn="l"/>
                <a:tab pos="537210" algn="l"/>
              </a:tabLst>
            </a:pPr>
            <a:r>
              <a:rPr sz="650" spc="10" dirty="0">
                <a:latin typeface="Calibri"/>
                <a:cs typeface="Calibri"/>
              </a:rPr>
              <a:t>Y</a:t>
            </a:r>
            <a:r>
              <a:rPr sz="600" spc="22" baseline="-13888" dirty="0">
                <a:latin typeface="Calibri"/>
                <a:cs typeface="Calibri"/>
              </a:rPr>
              <a:t>1</a:t>
            </a:r>
            <a:r>
              <a:rPr sz="600" baseline="-13888" dirty="0">
                <a:latin typeface="Calibri"/>
                <a:cs typeface="Calibri"/>
              </a:rPr>
              <a:t>	</a:t>
            </a:r>
            <a:r>
              <a:rPr sz="650" spc="10" dirty="0">
                <a:latin typeface="Calibri"/>
                <a:cs typeface="Calibri"/>
              </a:rPr>
              <a:t>Y</a:t>
            </a:r>
            <a:r>
              <a:rPr sz="600" spc="22" baseline="-20833" dirty="0">
                <a:latin typeface="Calibri"/>
                <a:cs typeface="Calibri"/>
              </a:rPr>
              <a:t>2</a:t>
            </a:r>
            <a:r>
              <a:rPr sz="600" baseline="-20833" dirty="0">
                <a:latin typeface="Calibri"/>
                <a:cs typeface="Calibri"/>
              </a:rPr>
              <a:t>	</a:t>
            </a:r>
            <a:r>
              <a:rPr sz="650" spc="10" dirty="0">
                <a:latin typeface="Calibri"/>
                <a:cs typeface="Calibri"/>
              </a:rPr>
              <a:t>Y</a:t>
            </a:r>
            <a:r>
              <a:rPr sz="600" spc="22" baseline="-13888" dirty="0">
                <a:latin typeface="Calibri"/>
                <a:cs typeface="Calibri"/>
              </a:rPr>
              <a:t>3</a:t>
            </a:r>
            <a:endParaRPr sz="600" baseline="-13888" dirty="0">
              <a:latin typeface="Calibri"/>
              <a:cs typeface="Calibri"/>
            </a:endParaRPr>
          </a:p>
          <a:p>
            <a:pPr marR="1226185" algn="r">
              <a:lnSpc>
                <a:spcPts val="315"/>
              </a:lnSpc>
              <a:spcBef>
                <a:spcPts val="550"/>
              </a:spcBef>
            </a:pPr>
            <a:r>
              <a:rPr sz="450" spc="-5" dirty="0">
                <a:latin typeface="Calibri"/>
                <a:cs typeface="Calibri"/>
              </a:rPr>
              <a:t>P</a:t>
            </a:r>
            <a:r>
              <a:rPr sz="450" dirty="0">
                <a:latin typeface="Calibri"/>
                <a:cs typeface="Calibri"/>
              </a:rPr>
              <a:t>r</a:t>
            </a:r>
            <a:r>
              <a:rPr sz="450" spc="-10" dirty="0">
                <a:latin typeface="Calibri"/>
                <a:cs typeface="Calibri"/>
              </a:rPr>
              <a:t>odu</a:t>
            </a:r>
            <a:r>
              <a:rPr sz="450" spc="5" dirty="0">
                <a:latin typeface="Calibri"/>
                <a:cs typeface="Calibri"/>
              </a:rPr>
              <a:t>c</a:t>
            </a:r>
            <a:r>
              <a:rPr sz="450" spc="10" dirty="0">
                <a:latin typeface="Calibri"/>
                <a:cs typeface="Calibri"/>
              </a:rPr>
              <a:t>t</a:t>
            </a:r>
            <a:r>
              <a:rPr sz="450" spc="-10" dirty="0">
                <a:latin typeface="Calibri"/>
                <a:cs typeface="Calibri"/>
              </a:rPr>
              <a:t>(</a:t>
            </a:r>
            <a:r>
              <a:rPr sz="450" spc="20" dirty="0">
                <a:latin typeface="Calibri"/>
                <a:cs typeface="Calibri"/>
              </a:rPr>
              <a:t>→</a:t>
            </a:r>
            <a:r>
              <a:rPr sz="450" spc="-10" dirty="0">
                <a:latin typeface="Calibri"/>
                <a:cs typeface="Calibri"/>
              </a:rPr>
              <a:t>)</a:t>
            </a:r>
            <a:r>
              <a:rPr sz="450" dirty="0">
                <a:latin typeface="Calibri"/>
                <a:cs typeface="Calibri"/>
              </a:rPr>
              <a:t>,  </a:t>
            </a:r>
            <a:r>
              <a:rPr sz="450" spc="45" dirty="0">
                <a:latin typeface="Calibri"/>
                <a:cs typeface="Calibri"/>
              </a:rPr>
              <a:t> </a:t>
            </a:r>
            <a:r>
              <a:rPr sz="450" spc="-10" dirty="0">
                <a:latin typeface="Calibri"/>
                <a:cs typeface="Calibri"/>
              </a:rPr>
              <a:t>Su</a:t>
            </a:r>
            <a:r>
              <a:rPr sz="450" spc="-5" dirty="0">
                <a:latin typeface="Calibri"/>
                <a:cs typeface="Calibri"/>
              </a:rPr>
              <a:t>m(</a:t>
            </a:r>
            <a:r>
              <a:rPr sz="450" spc="20" dirty="0">
                <a:latin typeface="Calibri"/>
                <a:cs typeface="Calibri"/>
              </a:rPr>
              <a:t>↑</a:t>
            </a:r>
            <a:r>
              <a:rPr sz="450" dirty="0">
                <a:latin typeface="Calibri"/>
                <a:cs typeface="Calibri"/>
              </a:rPr>
              <a:t>)</a:t>
            </a:r>
          </a:p>
          <a:p>
            <a:pPr marR="1167130" algn="r">
              <a:lnSpc>
                <a:spcPts val="2175"/>
              </a:lnSpc>
              <a:tabLst>
                <a:tab pos="939165" algn="l"/>
                <a:tab pos="1875789" algn="l"/>
                <a:tab pos="2811780" algn="l"/>
                <a:tab pos="4185920" algn="l"/>
                <a:tab pos="5125720" algn="l"/>
                <a:tab pos="6062345" algn="l"/>
                <a:tab pos="6998334" algn="l"/>
                <a:tab pos="9208135" algn="l"/>
                <a:tab pos="9509125" algn="l"/>
                <a:tab pos="9775825" algn="l"/>
                <a:tab pos="10045700" algn="l"/>
              </a:tabLst>
            </a:pPr>
            <a:r>
              <a:rPr sz="3000" spc="-30" baseline="-9722" dirty="0">
                <a:latin typeface="Calibri"/>
                <a:cs typeface="Calibri"/>
              </a:rPr>
              <a:t>y</a:t>
            </a:r>
            <a:r>
              <a:rPr sz="1950" spc="-15" baseline="-34188" dirty="0">
                <a:latin typeface="Calibri"/>
                <a:cs typeface="Calibri"/>
              </a:rPr>
              <a:t>1</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2</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3</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4</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1</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2</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3</a:t>
            </a:r>
            <a:r>
              <a:rPr sz="1950" baseline="-34188" dirty="0">
                <a:latin typeface="Calibri"/>
                <a:cs typeface="Calibri"/>
              </a:rPr>
              <a:t>	</a:t>
            </a:r>
            <a:r>
              <a:rPr sz="3000" spc="-30" baseline="-9722" dirty="0">
                <a:latin typeface="Calibri"/>
                <a:cs typeface="Calibri"/>
              </a:rPr>
              <a:t>y</a:t>
            </a:r>
            <a:r>
              <a:rPr sz="1950" spc="-15" baseline="-34188" dirty="0">
                <a:latin typeface="Calibri"/>
                <a:cs typeface="Calibri"/>
              </a:rPr>
              <a:t>4</a:t>
            </a:r>
            <a:r>
              <a:rPr sz="1950" baseline="-34188" dirty="0">
                <a:latin typeface="Calibri"/>
                <a:cs typeface="Calibri"/>
              </a:rPr>
              <a:t>	</a:t>
            </a:r>
            <a:r>
              <a:rPr sz="975" spc="-15" baseline="17094" dirty="0">
                <a:latin typeface="Calibri"/>
                <a:cs typeface="Calibri"/>
              </a:rPr>
              <a:t>V</a:t>
            </a:r>
            <a:r>
              <a:rPr sz="600" spc="22" baseline="6944" dirty="0">
                <a:latin typeface="Calibri"/>
                <a:cs typeface="Calibri"/>
              </a:rPr>
              <a:t>3</a:t>
            </a:r>
            <a:r>
              <a:rPr sz="600" baseline="6944" dirty="0">
                <a:latin typeface="Calibri"/>
                <a:cs typeface="Calibri"/>
              </a:rPr>
              <a:t>	</a:t>
            </a: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3</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3</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spc="-5" dirty="0">
                <a:latin typeface="Calibri"/>
                <a:cs typeface="Calibri"/>
              </a:rPr>
              <a:t>,</a:t>
            </a:r>
            <a:r>
              <a:rPr sz="400" spc="15" dirty="0">
                <a:latin typeface="Calibri"/>
                <a:cs typeface="Calibri"/>
              </a:rPr>
              <a:t>3</a:t>
            </a:r>
            <a:endParaRPr sz="400" dirty="0">
              <a:latin typeface="Calibri"/>
              <a:cs typeface="Calibri"/>
            </a:endParaRPr>
          </a:p>
          <a:p>
            <a:pPr marR="1168400" algn="r">
              <a:lnSpc>
                <a:spcPct val="100000"/>
              </a:lnSpc>
              <a:spcBef>
                <a:spcPts val="60"/>
              </a:spcBef>
              <a:tabLst>
                <a:tab pos="300355" algn="l"/>
                <a:tab pos="567055" algn="l"/>
                <a:tab pos="837565" algn="l"/>
              </a:tabLst>
            </a:pPr>
            <a:r>
              <a:rPr sz="975" spc="-15" baseline="17094" dirty="0">
                <a:latin typeface="Calibri"/>
                <a:cs typeface="Calibri"/>
              </a:rPr>
              <a:t>V</a:t>
            </a:r>
            <a:r>
              <a:rPr sz="600" spc="22" baseline="6944" dirty="0">
                <a:latin typeface="Calibri"/>
                <a:cs typeface="Calibri"/>
              </a:rPr>
              <a:t>2</a:t>
            </a:r>
            <a:r>
              <a:rPr sz="600" baseline="6944" dirty="0">
                <a:latin typeface="Calibri"/>
                <a:cs typeface="Calibri"/>
              </a:rPr>
              <a:t>	</a:t>
            </a: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2</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2</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dirty="0">
                <a:latin typeface="Calibri"/>
                <a:cs typeface="Calibri"/>
              </a:rPr>
              <a:t>,2</a:t>
            </a:r>
          </a:p>
          <a:p>
            <a:pPr marR="1167130" algn="r">
              <a:lnSpc>
                <a:spcPct val="100000"/>
              </a:lnSpc>
              <a:spcBef>
                <a:spcPts val="375"/>
              </a:spcBef>
              <a:tabLst>
                <a:tab pos="300355" algn="l"/>
                <a:tab pos="567055" algn="l"/>
                <a:tab pos="837565" algn="l"/>
              </a:tabLst>
            </a:pPr>
            <a:r>
              <a:rPr sz="975" spc="-15" baseline="17094" dirty="0">
                <a:latin typeface="Calibri"/>
                <a:cs typeface="Calibri"/>
              </a:rPr>
              <a:t>V</a:t>
            </a:r>
            <a:r>
              <a:rPr sz="600" spc="22" baseline="13888" dirty="0">
                <a:latin typeface="Calibri"/>
                <a:cs typeface="Calibri"/>
              </a:rPr>
              <a:t>1</a:t>
            </a:r>
            <a:r>
              <a:rPr sz="600" baseline="13888" dirty="0">
                <a:latin typeface="Calibri"/>
                <a:cs typeface="Calibri"/>
              </a:rPr>
              <a:t>	</a:t>
            </a:r>
            <a:r>
              <a:rPr sz="975" spc="22" baseline="12820" dirty="0">
                <a:latin typeface="Calibri"/>
                <a:cs typeface="Calibri"/>
              </a:rPr>
              <a:t>A</a:t>
            </a:r>
            <a:r>
              <a:rPr sz="400" spc="25" dirty="0">
                <a:latin typeface="Calibri"/>
                <a:cs typeface="Calibri"/>
              </a:rPr>
              <a:t>1</a:t>
            </a:r>
            <a:r>
              <a:rPr sz="400" spc="-5" dirty="0">
                <a:latin typeface="Calibri"/>
                <a:cs typeface="Calibri"/>
              </a:rPr>
              <a:t>,</a:t>
            </a:r>
            <a:r>
              <a:rPr sz="400" spc="15" dirty="0">
                <a:latin typeface="Calibri"/>
                <a:cs typeface="Calibri"/>
              </a:rPr>
              <a:t>1</a:t>
            </a:r>
            <a:r>
              <a:rPr sz="400" dirty="0">
                <a:latin typeface="Calibri"/>
                <a:cs typeface="Calibri"/>
              </a:rPr>
              <a:t>	</a:t>
            </a:r>
            <a:r>
              <a:rPr sz="975" spc="22" baseline="12820" dirty="0">
                <a:latin typeface="Calibri"/>
                <a:cs typeface="Calibri"/>
              </a:rPr>
              <a:t>A</a:t>
            </a:r>
            <a:r>
              <a:rPr sz="400" spc="25" dirty="0">
                <a:latin typeface="Calibri"/>
                <a:cs typeface="Calibri"/>
              </a:rPr>
              <a:t>2</a:t>
            </a:r>
            <a:r>
              <a:rPr sz="400" spc="-5" dirty="0">
                <a:latin typeface="Calibri"/>
                <a:cs typeface="Calibri"/>
              </a:rPr>
              <a:t>,</a:t>
            </a:r>
            <a:r>
              <a:rPr sz="400" spc="15" dirty="0">
                <a:latin typeface="Calibri"/>
                <a:cs typeface="Calibri"/>
              </a:rPr>
              <a:t>1</a:t>
            </a:r>
            <a:r>
              <a:rPr sz="400" dirty="0">
                <a:latin typeface="Calibri"/>
                <a:cs typeface="Calibri"/>
              </a:rPr>
              <a:t>	</a:t>
            </a:r>
            <a:r>
              <a:rPr sz="975" spc="22" baseline="12820" dirty="0">
                <a:latin typeface="Calibri"/>
                <a:cs typeface="Calibri"/>
              </a:rPr>
              <a:t>A</a:t>
            </a:r>
            <a:r>
              <a:rPr sz="400" spc="25" dirty="0">
                <a:latin typeface="Calibri"/>
                <a:cs typeface="Calibri"/>
              </a:rPr>
              <a:t>3</a:t>
            </a:r>
            <a:r>
              <a:rPr sz="400" spc="-5" dirty="0">
                <a:latin typeface="Calibri"/>
                <a:cs typeface="Calibri"/>
              </a:rPr>
              <a:t>,</a:t>
            </a:r>
            <a:r>
              <a:rPr sz="400" spc="15" dirty="0">
                <a:latin typeface="Calibri"/>
                <a:cs typeface="Calibri"/>
              </a:rPr>
              <a:t>1</a:t>
            </a:r>
            <a:endParaRPr sz="400" dirty="0">
              <a:latin typeface="Calibri"/>
              <a:cs typeface="Calibri"/>
            </a:endParaRPr>
          </a:p>
          <a:p>
            <a:pPr marR="1349375" algn="r">
              <a:lnSpc>
                <a:spcPct val="100000"/>
              </a:lnSpc>
              <a:spcBef>
                <a:spcPts val="545"/>
              </a:spcBef>
            </a:pPr>
            <a:r>
              <a:rPr sz="450" spc="-10" dirty="0">
                <a:latin typeface="Calibri"/>
                <a:cs typeface="Calibri"/>
              </a:rPr>
              <a:t>Sof</a:t>
            </a:r>
            <a:r>
              <a:rPr sz="450" spc="10" dirty="0">
                <a:latin typeface="Calibri"/>
                <a:cs typeface="Calibri"/>
              </a:rPr>
              <a:t>t</a:t>
            </a:r>
            <a:r>
              <a:rPr sz="450" dirty="0">
                <a:latin typeface="Calibri"/>
                <a:cs typeface="Calibri"/>
              </a:rPr>
              <a:t>m</a:t>
            </a:r>
            <a:r>
              <a:rPr sz="450" spc="10" dirty="0">
                <a:latin typeface="Calibri"/>
                <a:cs typeface="Calibri"/>
              </a:rPr>
              <a:t>a</a:t>
            </a:r>
            <a:r>
              <a:rPr sz="450" dirty="0">
                <a:latin typeface="Calibri"/>
                <a:cs typeface="Calibri"/>
              </a:rPr>
              <a:t>x</a:t>
            </a:r>
            <a:r>
              <a:rPr sz="450" spc="-10" dirty="0">
                <a:latin typeface="Calibri"/>
                <a:cs typeface="Calibri"/>
              </a:rPr>
              <a:t>(</a:t>
            </a:r>
            <a:r>
              <a:rPr sz="450" spc="20" dirty="0">
                <a:latin typeface="Calibri"/>
                <a:cs typeface="Calibri"/>
              </a:rPr>
              <a:t>↑</a:t>
            </a:r>
            <a:r>
              <a:rPr sz="450" dirty="0">
                <a:latin typeface="Calibri"/>
                <a:cs typeface="Calibri"/>
              </a:rPr>
              <a:t>)</a:t>
            </a:r>
          </a:p>
          <a:p>
            <a:pPr>
              <a:lnSpc>
                <a:spcPct val="100000"/>
              </a:lnSpc>
            </a:pPr>
            <a:endParaRPr sz="400" dirty="0">
              <a:latin typeface="Times New Roman"/>
              <a:cs typeface="Times New Roman"/>
            </a:endParaRPr>
          </a:p>
          <a:p>
            <a:pPr marR="1172845" algn="r">
              <a:lnSpc>
                <a:spcPct val="100000"/>
              </a:lnSpc>
              <a:spcBef>
                <a:spcPts val="335"/>
              </a:spcBef>
              <a:tabLst>
                <a:tab pos="299720" algn="l"/>
                <a:tab pos="566420" algn="l"/>
                <a:tab pos="836294" algn="l"/>
              </a:tabLst>
            </a:pPr>
            <a:r>
              <a:rPr sz="975" spc="-15" baseline="12820" dirty="0">
                <a:latin typeface="Calibri"/>
                <a:cs typeface="Calibri"/>
              </a:rPr>
              <a:t>K</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3</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dirty="0">
                <a:latin typeface="Calibri"/>
                <a:cs typeface="Calibri"/>
              </a:rPr>
              <a:t>,3</a:t>
            </a:r>
          </a:p>
          <a:p>
            <a:pPr marR="1171575" algn="r">
              <a:lnSpc>
                <a:spcPct val="100000"/>
              </a:lnSpc>
              <a:spcBef>
                <a:spcPts val="335"/>
              </a:spcBef>
              <a:tabLst>
                <a:tab pos="299720" algn="l"/>
                <a:tab pos="566420" algn="l"/>
                <a:tab pos="836294" algn="l"/>
              </a:tabLst>
            </a:pPr>
            <a:r>
              <a:rPr sz="975" spc="-15" baseline="12820" dirty="0">
                <a:latin typeface="Calibri"/>
                <a:cs typeface="Calibri"/>
              </a:rPr>
              <a:t>K</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2</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spc="-5" dirty="0">
                <a:latin typeface="Calibri"/>
                <a:cs typeface="Calibri"/>
              </a:rPr>
              <a:t>,</a:t>
            </a:r>
            <a:r>
              <a:rPr sz="400" spc="15" dirty="0">
                <a:latin typeface="Calibri"/>
                <a:cs typeface="Calibri"/>
              </a:rPr>
              <a:t>2</a:t>
            </a:r>
            <a:endParaRPr sz="400" dirty="0">
              <a:latin typeface="Calibri"/>
              <a:cs typeface="Calibri"/>
            </a:endParaRPr>
          </a:p>
          <a:p>
            <a:pPr marR="1172845" algn="r">
              <a:lnSpc>
                <a:spcPct val="100000"/>
              </a:lnSpc>
              <a:spcBef>
                <a:spcPts val="370"/>
              </a:spcBef>
              <a:tabLst>
                <a:tab pos="299720" algn="l"/>
                <a:tab pos="566420" algn="l"/>
                <a:tab pos="836294" algn="l"/>
              </a:tabLst>
            </a:pPr>
            <a:r>
              <a:rPr sz="975" spc="-15" baseline="12820" dirty="0">
                <a:latin typeface="Calibri"/>
                <a:cs typeface="Calibri"/>
              </a:rPr>
              <a:t>K</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1</a:t>
            </a:r>
            <a:r>
              <a:rPr sz="400" spc="-5" dirty="0">
                <a:latin typeface="Calibri"/>
                <a:cs typeface="Calibri"/>
              </a:rPr>
              <a:t>,</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2</a:t>
            </a:r>
            <a:r>
              <a:rPr sz="400" spc="-5" dirty="0">
                <a:latin typeface="Calibri"/>
                <a:cs typeface="Calibri"/>
              </a:rPr>
              <a:t>,</a:t>
            </a:r>
            <a:r>
              <a:rPr sz="400" spc="15" dirty="0">
                <a:latin typeface="Calibri"/>
                <a:cs typeface="Calibri"/>
              </a:rPr>
              <a:t>1</a:t>
            </a:r>
            <a:r>
              <a:rPr sz="400" dirty="0">
                <a:latin typeface="Calibri"/>
                <a:cs typeface="Calibri"/>
              </a:rPr>
              <a:t>	</a:t>
            </a:r>
            <a:r>
              <a:rPr sz="975" spc="15" baseline="12820" dirty="0">
                <a:latin typeface="Calibri"/>
                <a:cs typeface="Calibri"/>
              </a:rPr>
              <a:t>E</a:t>
            </a:r>
            <a:r>
              <a:rPr sz="400" spc="25" dirty="0">
                <a:latin typeface="Calibri"/>
                <a:cs typeface="Calibri"/>
              </a:rPr>
              <a:t>3</a:t>
            </a:r>
            <a:r>
              <a:rPr sz="400" dirty="0">
                <a:latin typeface="Calibri"/>
                <a:cs typeface="Calibri"/>
              </a:rPr>
              <a:t>,1</a:t>
            </a:r>
          </a:p>
          <a:p>
            <a:pPr marL="344170">
              <a:lnSpc>
                <a:spcPts val="930"/>
              </a:lnSpc>
              <a:spcBef>
                <a:spcPts val="185"/>
              </a:spcBef>
              <a:tabLst>
                <a:tab pos="1280160" algn="l"/>
                <a:tab pos="2216150" algn="l"/>
                <a:tab pos="3152140" algn="l"/>
                <a:tab pos="4528820" algn="l"/>
                <a:tab pos="5473065" algn="l"/>
                <a:tab pos="6402705" algn="l"/>
                <a:tab pos="7332345" algn="l"/>
              </a:tabLst>
            </a:pPr>
            <a:r>
              <a:rPr sz="2000" spc="-5" dirty="0">
                <a:latin typeface="Calibri"/>
                <a:cs typeface="Calibri"/>
              </a:rPr>
              <a:t>x</a:t>
            </a:r>
            <a:r>
              <a:rPr sz="1950" spc="-15" baseline="-17094" dirty="0">
                <a:latin typeface="Calibri"/>
                <a:cs typeface="Calibri"/>
              </a:rPr>
              <a:t>1</a:t>
            </a:r>
            <a:r>
              <a:rPr sz="1950" baseline="-17094" dirty="0">
                <a:latin typeface="Calibri"/>
                <a:cs typeface="Calibri"/>
              </a:rPr>
              <a:t>	</a:t>
            </a:r>
            <a:r>
              <a:rPr sz="2000" spc="-5" dirty="0">
                <a:latin typeface="Calibri"/>
                <a:cs typeface="Calibri"/>
              </a:rPr>
              <a:t>x</a:t>
            </a:r>
            <a:r>
              <a:rPr sz="1950" spc="-15" baseline="-17094" dirty="0">
                <a:latin typeface="Calibri"/>
                <a:cs typeface="Calibri"/>
              </a:rPr>
              <a:t>2</a:t>
            </a:r>
            <a:r>
              <a:rPr sz="1950" baseline="-17094" dirty="0">
                <a:latin typeface="Calibri"/>
                <a:cs typeface="Calibri"/>
              </a:rPr>
              <a:t>	</a:t>
            </a:r>
            <a:r>
              <a:rPr sz="2000" spc="-5" dirty="0">
                <a:latin typeface="Calibri"/>
                <a:cs typeface="Calibri"/>
              </a:rPr>
              <a:t>x</a:t>
            </a:r>
            <a:r>
              <a:rPr sz="1950" spc="-15" baseline="-17094" dirty="0">
                <a:latin typeface="Calibri"/>
                <a:cs typeface="Calibri"/>
              </a:rPr>
              <a:t>3</a:t>
            </a:r>
            <a:r>
              <a:rPr sz="1950" baseline="-17094" dirty="0">
                <a:latin typeface="Calibri"/>
                <a:cs typeface="Calibri"/>
              </a:rPr>
              <a:t>	</a:t>
            </a:r>
            <a:r>
              <a:rPr sz="2000" spc="-5" dirty="0">
                <a:latin typeface="Calibri"/>
                <a:cs typeface="Calibri"/>
              </a:rPr>
              <a:t>x</a:t>
            </a:r>
            <a:r>
              <a:rPr sz="1950" spc="-15" baseline="-17094" dirty="0">
                <a:latin typeface="Calibri"/>
                <a:cs typeface="Calibri"/>
              </a:rPr>
              <a:t>4</a:t>
            </a:r>
            <a:r>
              <a:rPr sz="1950" baseline="-17094" dirty="0">
                <a:latin typeface="Calibri"/>
                <a:cs typeface="Calibri"/>
              </a:rPr>
              <a:t>	</a:t>
            </a:r>
            <a:r>
              <a:rPr sz="2000" spc="-5" dirty="0">
                <a:latin typeface="Calibri"/>
                <a:cs typeface="Calibri"/>
              </a:rPr>
              <a:t>x</a:t>
            </a:r>
            <a:r>
              <a:rPr sz="1950" spc="-15" baseline="-17094" dirty="0">
                <a:latin typeface="Calibri"/>
                <a:cs typeface="Calibri"/>
              </a:rPr>
              <a:t>1</a:t>
            </a:r>
            <a:r>
              <a:rPr sz="1950" baseline="-17094" dirty="0">
                <a:latin typeface="Calibri"/>
                <a:cs typeface="Calibri"/>
              </a:rPr>
              <a:t>	</a:t>
            </a:r>
            <a:r>
              <a:rPr sz="2000" spc="-5" dirty="0">
                <a:latin typeface="Calibri"/>
                <a:cs typeface="Calibri"/>
              </a:rPr>
              <a:t>x</a:t>
            </a:r>
            <a:r>
              <a:rPr sz="1950" spc="-15" baseline="-17094" dirty="0">
                <a:latin typeface="Calibri"/>
                <a:cs typeface="Calibri"/>
              </a:rPr>
              <a:t>2</a:t>
            </a:r>
            <a:r>
              <a:rPr sz="1950" baseline="-17094" dirty="0">
                <a:latin typeface="Calibri"/>
                <a:cs typeface="Calibri"/>
              </a:rPr>
              <a:t>	</a:t>
            </a:r>
            <a:r>
              <a:rPr sz="2000" spc="-5" dirty="0">
                <a:latin typeface="Calibri"/>
                <a:cs typeface="Calibri"/>
              </a:rPr>
              <a:t>x</a:t>
            </a:r>
            <a:r>
              <a:rPr sz="1950" spc="-15" baseline="-17094" dirty="0">
                <a:latin typeface="Calibri"/>
                <a:cs typeface="Calibri"/>
              </a:rPr>
              <a:t>3</a:t>
            </a:r>
            <a:r>
              <a:rPr sz="1950" baseline="-17094" dirty="0">
                <a:latin typeface="Calibri"/>
                <a:cs typeface="Calibri"/>
              </a:rPr>
              <a:t>	</a:t>
            </a:r>
            <a:r>
              <a:rPr sz="2000" spc="-5" dirty="0">
                <a:latin typeface="Calibri"/>
                <a:cs typeface="Calibri"/>
              </a:rPr>
              <a:t>x</a:t>
            </a:r>
            <a:r>
              <a:rPr sz="1950" spc="-15" baseline="-17094" dirty="0">
                <a:latin typeface="Calibri"/>
                <a:cs typeface="Calibri"/>
              </a:rPr>
              <a:t>4</a:t>
            </a:r>
            <a:endParaRPr sz="1950" baseline="-17094" dirty="0">
              <a:latin typeface="Calibri"/>
              <a:cs typeface="Calibri"/>
            </a:endParaRPr>
          </a:p>
          <a:p>
            <a:pPr marR="1184910" algn="r">
              <a:lnSpc>
                <a:spcPts val="340"/>
              </a:lnSpc>
              <a:tabLst>
                <a:tab pos="268605" algn="l"/>
                <a:tab pos="537210" algn="l"/>
              </a:tabLst>
            </a:pPr>
            <a:r>
              <a:rPr sz="650" spc="-15" dirty="0">
                <a:latin typeface="Calibri"/>
                <a:cs typeface="Calibri"/>
              </a:rPr>
              <a:t>Q</a:t>
            </a:r>
            <a:r>
              <a:rPr sz="600" spc="22" baseline="-20833" dirty="0">
                <a:latin typeface="Calibri"/>
                <a:cs typeface="Calibri"/>
              </a:rPr>
              <a:t>1</a:t>
            </a:r>
            <a:r>
              <a:rPr sz="600" baseline="-20833" dirty="0">
                <a:latin typeface="Calibri"/>
                <a:cs typeface="Calibri"/>
              </a:rPr>
              <a:t>	</a:t>
            </a:r>
            <a:r>
              <a:rPr sz="650" spc="-15" dirty="0">
                <a:latin typeface="Calibri"/>
                <a:cs typeface="Calibri"/>
              </a:rPr>
              <a:t>Q</a:t>
            </a:r>
            <a:r>
              <a:rPr sz="600" spc="22" baseline="-20833" dirty="0">
                <a:latin typeface="Calibri"/>
                <a:cs typeface="Calibri"/>
              </a:rPr>
              <a:t>2</a:t>
            </a:r>
            <a:r>
              <a:rPr sz="600" baseline="-20833" dirty="0">
                <a:latin typeface="Calibri"/>
                <a:cs typeface="Calibri"/>
              </a:rPr>
              <a:t>	</a:t>
            </a:r>
            <a:r>
              <a:rPr sz="650" spc="-15" dirty="0">
                <a:latin typeface="Calibri"/>
                <a:cs typeface="Calibri"/>
              </a:rPr>
              <a:t>Q</a:t>
            </a:r>
            <a:r>
              <a:rPr sz="600" spc="22" baseline="-20833" dirty="0">
                <a:latin typeface="Calibri"/>
                <a:cs typeface="Calibri"/>
              </a:rPr>
              <a:t>3</a:t>
            </a:r>
            <a:endParaRPr sz="600" baseline="-20833" dirty="0">
              <a:latin typeface="Calibri"/>
              <a:cs typeface="Calibri"/>
            </a:endParaRPr>
          </a:p>
          <a:p>
            <a:pPr>
              <a:lnSpc>
                <a:spcPct val="100000"/>
              </a:lnSpc>
              <a:spcBef>
                <a:spcPts val="42"/>
              </a:spcBef>
            </a:pPr>
            <a:endParaRPr sz="550" dirty="0">
              <a:latin typeface="Times New Roman"/>
              <a:cs typeface="Times New Roman"/>
            </a:endParaRPr>
          </a:p>
          <a:p>
            <a:pPr marR="1219200" algn="r">
              <a:lnSpc>
                <a:spcPts val="580"/>
              </a:lnSpc>
              <a:tabLst>
                <a:tab pos="270510" algn="l"/>
                <a:tab pos="537210" algn="l"/>
              </a:tabLst>
            </a:pPr>
            <a:r>
              <a:rPr sz="650" spc="5" dirty="0">
                <a:latin typeface="Calibri"/>
                <a:cs typeface="Calibri"/>
              </a:rPr>
              <a:t>X	X</a:t>
            </a:r>
            <a:r>
              <a:rPr sz="650" dirty="0">
                <a:latin typeface="Times New Roman"/>
                <a:cs typeface="Times New Roman"/>
              </a:rPr>
              <a:t> 	</a:t>
            </a:r>
            <a:r>
              <a:rPr sz="650" spc="5" dirty="0">
                <a:latin typeface="Calibri"/>
                <a:cs typeface="Calibri"/>
              </a:rPr>
              <a:t>X</a:t>
            </a:r>
            <a:endParaRPr sz="650" dirty="0">
              <a:latin typeface="Calibri"/>
              <a:cs typeface="Calibri"/>
            </a:endParaRPr>
          </a:p>
          <a:p>
            <a:pPr marR="1193165" algn="r">
              <a:lnSpc>
                <a:spcPts val="280"/>
              </a:lnSpc>
              <a:tabLst>
                <a:tab pos="270510" algn="l"/>
                <a:tab pos="537210" algn="l"/>
              </a:tabLst>
            </a:pPr>
            <a:r>
              <a:rPr sz="400" spc="15" dirty="0">
                <a:latin typeface="Calibri"/>
                <a:cs typeface="Calibri"/>
              </a:rPr>
              <a:t>1	2	3</a:t>
            </a:r>
            <a:endParaRPr sz="400" dirty="0">
              <a:latin typeface="Calibri"/>
              <a:cs typeface="Calibri"/>
            </a:endParaRPr>
          </a:p>
        </p:txBody>
      </p:sp>
      <p:sp>
        <p:nvSpPr>
          <p:cNvPr id="99" name="object 99"/>
          <p:cNvSpPr txBox="1"/>
          <p:nvPr/>
        </p:nvSpPr>
        <p:spPr>
          <a:xfrm>
            <a:off x="371978" y="1070467"/>
            <a:ext cx="11369554" cy="369332"/>
          </a:xfrm>
          <a:prstGeom prst="rect">
            <a:avLst/>
          </a:prstGeom>
        </p:spPr>
        <p:txBody>
          <a:bodyPr vert="horz" wrap="square" lIns="0" tIns="0" rIns="0" bIns="0" rtlCol="0">
            <a:spAutoFit/>
          </a:bodyPr>
          <a:lstStyle/>
          <a:p>
            <a:pPr marL="12700">
              <a:lnSpc>
                <a:spcPct val="100000"/>
              </a:lnSpc>
              <a:tabLst>
                <a:tab pos="4850130" algn="l"/>
                <a:tab pos="8987155" algn="l"/>
              </a:tabLst>
            </a:pPr>
            <a:r>
              <a:rPr sz="2400" spc="-60" dirty="0">
                <a:latin typeface="Calibri"/>
                <a:cs typeface="Calibri"/>
              </a:rPr>
              <a:t>R</a:t>
            </a:r>
            <a:r>
              <a:rPr sz="2400" spc="-10" dirty="0">
                <a:latin typeface="Calibri"/>
                <a:cs typeface="Calibri"/>
              </a:rPr>
              <a:t>e</a:t>
            </a:r>
            <a:r>
              <a:rPr sz="2400" spc="-20" dirty="0">
                <a:latin typeface="Calibri"/>
                <a:cs typeface="Calibri"/>
              </a:rPr>
              <a:t>c</a:t>
            </a:r>
            <a:r>
              <a:rPr sz="2400" dirty="0">
                <a:latin typeface="Calibri"/>
                <a:cs typeface="Calibri"/>
              </a:rPr>
              <a:t>u</a:t>
            </a:r>
            <a:r>
              <a:rPr sz="2400" spc="-10" dirty="0">
                <a:latin typeface="Calibri"/>
                <a:cs typeface="Calibri"/>
              </a:rPr>
              <a:t>r</a:t>
            </a:r>
            <a:r>
              <a:rPr sz="2400" spc="-50"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spc="-2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spc="-20" dirty="0">
                <a:latin typeface="Calibri"/>
                <a:cs typeface="Calibri"/>
              </a:rPr>
              <a:t>N</a:t>
            </a:r>
            <a:r>
              <a:rPr sz="2400" spc="-3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a:t>
            </a:r>
            <a:r>
              <a:rPr sz="2400" dirty="0">
                <a:latin typeface="Calibri"/>
                <a:cs typeface="Calibri"/>
              </a:rPr>
              <a:t>	</a:t>
            </a:r>
            <a:r>
              <a:rPr sz="2400" spc="-5" dirty="0">
                <a:latin typeface="Calibri"/>
                <a:cs typeface="Calibri"/>
              </a:rPr>
              <a:t>1</a:t>
            </a:r>
            <a:r>
              <a:rPr sz="2400" dirty="0">
                <a:latin typeface="Calibri"/>
                <a:cs typeface="Calibri"/>
              </a:rPr>
              <a:t>D</a:t>
            </a:r>
            <a:r>
              <a:rPr sz="2400" spc="-10" dirty="0">
                <a:latin typeface="Calibri"/>
                <a:cs typeface="Calibri"/>
              </a:rPr>
              <a:t> </a:t>
            </a:r>
            <a:r>
              <a:rPr sz="2400" spc="-5" dirty="0">
                <a:latin typeface="Calibri"/>
                <a:cs typeface="Calibri"/>
              </a:rPr>
              <a:t>Co</a:t>
            </a:r>
            <a:r>
              <a:rPr sz="2400" spc="-40" dirty="0">
                <a:latin typeface="Calibri"/>
                <a:cs typeface="Calibri"/>
              </a:rPr>
              <a:t>nv</a:t>
            </a:r>
            <a:r>
              <a:rPr sz="2400" spc="-5" dirty="0">
                <a:latin typeface="Calibri"/>
                <a:cs typeface="Calibri"/>
              </a:rPr>
              <a:t>ol</a:t>
            </a:r>
            <a:r>
              <a:rPr sz="2400" dirty="0">
                <a:latin typeface="Calibri"/>
                <a:cs typeface="Calibri"/>
              </a:rPr>
              <a:t>u</a:t>
            </a:r>
            <a:r>
              <a:rPr lang="en-US" sz="2400" spc="105" dirty="0">
                <a:latin typeface="Calibri"/>
                <a:cs typeface="Calibri"/>
              </a:rPr>
              <a:t>ti</a:t>
            </a:r>
            <a:r>
              <a:rPr sz="2400" spc="-5" dirty="0">
                <a:latin typeface="Calibri"/>
                <a:cs typeface="Calibri"/>
              </a:rPr>
              <a:t>o</a:t>
            </a:r>
            <a:r>
              <a:rPr sz="2400" dirty="0">
                <a:latin typeface="Calibri"/>
                <a:cs typeface="Calibri"/>
              </a:rPr>
              <a:t>n	</a:t>
            </a:r>
            <a:r>
              <a:rPr lang="en-US" sz="2400" dirty="0">
                <a:latin typeface="Calibri"/>
                <a:cs typeface="Calibri"/>
              </a:rPr>
              <a:t>Self-</a:t>
            </a:r>
            <a:r>
              <a:rPr lang="en-US" sz="2400" spc="-5" dirty="0">
                <a:latin typeface="Calibri"/>
                <a:cs typeface="Calibri"/>
              </a:rPr>
              <a:t>Attention</a:t>
            </a:r>
            <a:endParaRPr sz="2400" dirty="0">
              <a:latin typeface="Calibri"/>
              <a:cs typeface="Calibri"/>
            </a:endParaRPr>
          </a:p>
        </p:txBody>
      </p:sp>
      <p:sp>
        <p:nvSpPr>
          <p:cNvPr id="100" name="object 100"/>
          <p:cNvSpPr txBox="1"/>
          <p:nvPr/>
        </p:nvSpPr>
        <p:spPr>
          <a:xfrm>
            <a:off x="231960" y="4304791"/>
            <a:ext cx="3392804" cy="1625600"/>
          </a:xfrm>
          <a:prstGeom prst="rect">
            <a:avLst/>
          </a:prstGeom>
        </p:spPr>
        <p:txBody>
          <a:bodyPr vert="horz" wrap="square" lIns="0" tIns="0" rIns="0" bIns="0" rtlCol="0">
            <a:spAutoFit/>
          </a:bodyPr>
          <a:lstStyle/>
          <a:p>
            <a:pPr marL="12700" marR="214629">
              <a:lnSpc>
                <a:spcPts val="209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O</a:t>
            </a:r>
            <a:r>
              <a:rPr sz="1800" b="1" spc="-30" dirty="0">
                <a:latin typeface="Calibri"/>
                <a:cs typeface="Calibri"/>
              </a:rPr>
              <a:t>r</a:t>
            </a:r>
            <a:r>
              <a:rPr sz="1800" b="1" spc="-5" dirty="0">
                <a:latin typeface="Calibri"/>
                <a:cs typeface="Calibri"/>
              </a:rPr>
              <a:t>d</a:t>
            </a:r>
            <a:r>
              <a:rPr sz="1800" b="1" spc="-10" dirty="0">
                <a:latin typeface="Calibri"/>
                <a:cs typeface="Calibri"/>
              </a:rPr>
              <a:t>e</a:t>
            </a:r>
            <a:r>
              <a:rPr sz="1800" b="1" spc="-15" dirty="0">
                <a:latin typeface="Calibri"/>
                <a:cs typeface="Calibri"/>
              </a:rPr>
              <a:t>r</a:t>
            </a:r>
            <a:r>
              <a:rPr sz="1800" b="1" spc="-10" dirty="0">
                <a:latin typeface="Calibri"/>
                <a:cs typeface="Calibri"/>
              </a:rPr>
              <a:t>ed</a:t>
            </a:r>
            <a:r>
              <a:rPr sz="1800" b="1" dirty="0">
                <a:latin typeface="Calibri"/>
                <a:cs typeface="Calibri"/>
              </a:rPr>
              <a:t> </a:t>
            </a:r>
            <a:r>
              <a:rPr sz="1800" b="1" spc="-15" dirty="0">
                <a:latin typeface="Calibri"/>
                <a:cs typeface="Calibri"/>
              </a:rPr>
              <a:t>S</a:t>
            </a:r>
            <a:r>
              <a:rPr sz="1800" b="1" spc="5" dirty="0">
                <a:latin typeface="Calibri"/>
                <a:cs typeface="Calibri"/>
              </a:rPr>
              <a:t>e</a:t>
            </a:r>
            <a:r>
              <a:rPr sz="1800" b="1" spc="-15" dirty="0">
                <a:latin typeface="Calibri"/>
                <a:cs typeface="Calibri"/>
              </a:rPr>
              <a:t>qu</a:t>
            </a:r>
            <a:r>
              <a:rPr sz="1800" b="1" spc="-5" dirty="0">
                <a:latin typeface="Calibri"/>
                <a:cs typeface="Calibri"/>
              </a:rPr>
              <a:t>enc</a:t>
            </a:r>
            <a:r>
              <a:rPr sz="1800" b="1" spc="-10" dirty="0">
                <a:latin typeface="Calibri"/>
                <a:cs typeface="Calibri"/>
              </a:rPr>
              <a:t>es</a:t>
            </a:r>
            <a:r>
              <a:rPr sz="1800" b="1" spc="-5" dirty="0">
                <a:latin typeface="Calibri"/>
                <a:cs typeface="Calibri"/>
              </a:rPr>
              <a:t>   </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0" dirty="0">
                <a:solidFill>
                  <a:srgbClr val="70AD47"/>
                </a:solidFill>
                <a:latin typeface="Calibri"/>
                <a:cs typeface="Calibri"/>
              </a:rPr>
              <a:t>A</a:t>
            </a:r>
            <a:r>
              <a:rPr lang="en-US" sz="1800" b="1" spc="145" dirty="0">
                <a:solidFill>
                  <a:srgbClr val="70AD47"/>
                </a:solidFill>
                <a:latin typeface="Calibri"/>
                <a:cs typeface="Calibri"/>
              </a:rPr>
              <a:t>ft</a:t>
            </a:r>
            <a:r>
              <a:rPr sz="1800" b="1" spc="5" dirty="0">
                <a:solidFill>
                  <a:srgbClr val="70AD47"/>
                </a:solidFill>
                <a:latin typeface="Calibri"/>
                <a:cs typeface="Calibri"/>
              </a:rPr>
              <a:t>e</a:t>
            </a:r>
            <a:r>
              <a:rPr sz="1800" b="1" dirty="0">
                <a:solidFill>
                  <a:srgbClr val="70AD47"/>
                </a:solidFill>
                <a:latin typeface="Calibri"/>
                <a:cs typeface="Calibri"/>
              </a:rPr>
              <a:t>r</a:t>
            </a:r>
            <a:endParaRPr sz="1800" dirty="0">
              <a:latin typeface="Calibri"/>
              <a:cs typeface="Calibri"/>
            </a:endParaRPr>
          </a:p>
          <a:p>
            <a:pPr marL="12700" marR="62865">
              <a:lnSpc>
                <a:spcPts val="2210"/>
              </a:lnSpc>
              <a:spcBef>
                <a:spcPts val="20"/>
              </a:spcBef>
            </a:pP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 </a:t>
            </a:r>
            <a:r>
              <a:rPr sz="1800" b="1" spc="-20" dirty="0">
                <a:solidFill>
                  <a:srgbClr val="70AD47"/>
                </a:solidFill>
                <a:latin typeface="Calibri"/>
                <a:cs typeface="Calibri"/>
              </a:rPr>
              <a:t>R</a:t>
            </a:r>
            <a:r>
              <a:rPr sz="1800" b="1" spc="-15" dirty="0">
                <a:solidFill>
                  <a:srgbClr val="70AD47"/>
                </a:solidFill>
                <a:latin typeface="Calibri"/>
                <a:cs typeface="Calibri"/>
              </a:rPr>
              <a:t>NN</a:t>
            </a:r>
            <a:r>
              <a:rPr sz="1800" b="1" spc="5" dirty="0">
                <a:solidFill>
                  <a:srgbClr val="70AD47"/>
                </a:solidFill>
                <a:latin typeface="Calibri"/>
                <a:cs typeface="Calibri"/>
              </a:rPr>
              <a:t> </a:t>
            </a:r>
            <a:r>
              <a:rPr sz="1800" b="1" spc="-15" dirty="0">
                <a:solidFill>
                  <a:srgbClr val="70AD47"/>
                </a:solidFill>
                <a:latin typeface="Calibri"/>
                <a:cs typeface="Calibri"/>
              </a:rPr>
              <a:t>l</a:t>
            </a:r>
            <a:r>
              <a:rPr sz="1800" b="1" spc="-50" dirty="0">
                <a:solidFill>
                  <a:srgbClr val="70AD47"/>
                </a:solidFill>
                <a:latin typeface="Calibri"/>
                <a:cs typeface="Calibri"/>
              </a:rPr>
              <a:t>a</a:t>
            </a:r>
            <a:r>
              <a:rPr sz="1800" b="1" spc="-25" dirty="0">
                <a:solidFill>
                  <a:srgbClr val="70AD47"/>
                </a:solidFill>
                <a:latin typeface="Calibri"/>
                <a:cs typeface="Calibri"/>
              </a:rPr>
              <a:t>y</a:t>
            </a:r>
            <a:r>
              <a:rPr sz="1800" b="1" spc="-10"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5" dirty="0">
                <a:solidFill>
                  <a:srgbClr val="70AD47"/>
                </a:solidFill>
                <a:latin typeface="Calibri"/>
                <a:cs typeface="Calibri"/>
              </a:rPr>
              <a:t>h</a:t>
            </a:r>
            <a:r>
              <a:rPr sz="1800" b="1" baseline="-13888" dirty="0">
                <a:solidFill>
                  <a:srgbClr val="70AD47"/>
                </a:solidFill>
                <a:latin typeface="Calibri"/>
                <a:cs typeface="Calibri"/>
              </a:rPr>
              <a:t>T </a:t>
            </a:r>
            <a:r>
              <a:rPr sz="1800" b="1" spc="-187" baseline="-13888" dirty="0">
                <a:solidFill>
                  <a:srgbClr val="70AD47"/>
                </a:solidFill>
                <a:latin typeface="Calibri"/>
                <a:cs typeface="Calibri"/>
              </a:rPr>
              <a:t> </a:t>
            </a:r>
            <a:r>
              <a:rPr sz="1800" b="1" spc="-110"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0" dirty="0">
                <a:solidFill>
                  <a:srgbClr val="70AD47"/>
                </a:solidFill>
                <a:latin typeface="Calibri"/>
                <a:cs typeface="Calibri"/>
              </a:rPr>
              <a:t>t</a:t>
            </a:r>
            <a:r>
              <a:rPr sz="1800" b="1" spc="-15" dirty="0">
                <a:solidFill>
                  <a:srgbClr val="70AD47"/>
                </a:solidFill>
                <a:latin typeface="Calibri"/>
                <a:cs typeface="Calibri"/>
              </a:rPr>
              <a:t>h</a:t>
            </a:r>
            <a:r>
              <a:rPr sz="1800" b="1" dirty="0">
                <a:solidFill>
                  <a:srgbClr val="70AD47"/>
                </a:solidFill>
                <a:latin typeface="Calibri"/>
                <a:cs typeface="Calibri"/>
              </a:rPr>
              <a:t>e</a:t>
            </a:r>
            <a:r>
              <a:rPr sz="1800" b="1" spc="-5" dirty="0">
                <a:solidFill>
                  <a:srgbClr val="70AD47"/>
                </a:solidFill>
                <a:latin typeface="Calibri"/>
                <a:cs typeface="Calibri"/>
              </a:rPr>
              <a:t> w</a:t>
            </a:r>
            <a:r>
              <a:rPr sz="1800" b="1" spc="-15" dirty="0">
                <a:solidFill>
                  <a:srgbClr val="70AD47"/>
                </a:solidFill>
                <a:latin typeface="Calibri"/>
                <a:cs typeface="Calibri"/>
              </a:rPr>
              <a:t>hol</a:t>
            </a:r>
            <a:r>
              <a:rPr sz="1800" b="1" dirty="0">
                <a:solidFill>
                  <a:srgbClr val="70AD47"/>
                </a:solidFill>
                <a:latin typeface="Calibri"/>
                <a:cs typeface="Calibri"/>
              </a:rPr>
              <a:t>e </a:t>
            </a:r>
            <a:r>
              <a:rPr sz="1800" b="1" spc="-20" dirty="0">
                <a:solidFill>
                  <a:srgbClr val="70AD47"/>
                </a:solidFill>
                <a:latin typeface="Calibri"/>
                <a:cs typeface="Calibri"/>
              </a:rPr>
              <a:t>se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5" dirty="0">
                <a:solidFill>
                  <a:srgbClr val="70AD47"/>
                </a:solidFill>
                <a:latin typeface="Calibri"/>
                <a:cs typeface="Calibri"/>
              </a:rPr>
              <a:t>nc</a:t>
            </a:r>
            <a:r>
              <a:rPr sz="1800" b="1" dirty="0">
                <a:solidFill>
                  <a:srgbClr val="70AD47"/>
                </a:solidFill>
                <a:latin typeface="Calibri"/>
                <a:cs typeface="Calibri"/>
              </a:rPr>
              <a:t>e</a:t>
            </a:r>
            <a:endParaRPr sz="1800" dirty="0">
              <a:latin typeface="Calibri"/>
              <a:cs typeface="Calibri"/>
            </a:endParaRPr>
          </a:p>
          <a:p>
            <a:pPr marL="12700">
              <a:lnSpc>
                <a:spcPts val="2005"/>
              </a:lnSpc>
            </a:pP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20" dirty="0">
                <a:solidFill>
                  <a:srgbClr val="C00000"/>
                </a:solidFill>
                <a:latin typeface="Calibri"/>
                <a:cs typeface="Calibri"/>
              </a:rPr>
              <a:t>o</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5" dirty="0">
                <a:solidFill>
                  <a:srgbClr val="C00000"/>
                </a:solidFill>
                <a:latin typeface="Calibri"/>
                <a:cs typeface="Calibri"/>
              </a:rPr>
              <a:t>pa</a:t>
            </a:r>
            <a:r>
              <a:rPr sz="1800" b="1" spc="-40" dirty="0">
                <a:solidFill>
                  <a:srgbClr val="C00000"/>
                </a:solidFill>
                <a:latin typeface="Calibri"/>
                <a:cs typeface="Calibri"/>
              </a:rPr>
              <a:t>r</a:t>
            </a:r>
            <a:r>
              <a:rPr sz="1800" b="1" spc="-15" dirty="0">
                <a:solidFill>
                  <a:srgbClr val="C00000"/>
                </a:solidFill>
                <a:latin typeface="Calibri"/>
                <a:cs typeface="Calibri"/>
              </a:rPr>
              <a:t>all</a:t>
            </a:r>
            <a:r>
              <a:rPr sz="1800" b="1" spc="-10" dirty="0">
                <a:solidFill>
                  <a:srgbClr val="C00000"/>
                </a:solidFill>
                <a:latin typeface="Calibri"/>
                <a:cs typeface="Calibri"/>
              </a:rPr>
              <a:t>eli</a:t>
            </a:r>
            <a:r>
              <a:rPr sz="1800" b="1" spc="-30" dirty="0">
                <a:solidFill>
                  <a:srgbClr val="C00000"/>
                </a:solidFill>
                <a:latin typeface="Calibri"/>
                <a:cs typeface="Calibri"/>
              </a:rPr>
              <a:t>z</a:t>
            </a:r>
            <a:r>
              <a:rPr sz="1800" b="1" spc="-15" dirty="0">
                <a:solidFill>
                  <a:srgbClr val="C00000"/>
                </a:solidFill>
                <a:latin typeface="Calibri"/>
                <a:cs typeface="Calibri"/>
              </a:rPr>
              <a:t>abl</a:t>
            </a:r>
            <a:r>
              <a:rPr sz="1800" b="1" spc="-10" dirty="0">
                <a:solidFill>
                  <a:srgbClr val="C00000"/>
                </a:solidFill>
                <a:latin typeface="Calibri"/>
                <a:cs typeface="Calibri"/>
              </a:rPr>
              <a:t>e</a:t>
            </a:r>
            <a:r>
              <a:rPr sz="1800" b="1" spc="-5" dirty="0">
                <a:solidFill>
                  <a:srgbClr val="C00000"/>
                </a:solidFill>
                <a:latin typeface="Calibri"/>
                <a:cs typeface="Calibri"/>
              </a:rPr>
              <a:t>:</a:t>
            </a:r>
            <a:r>
              <a:rPr sz="1800" b="1" spc="5" dirty="0">
                <a:solidFill>
                  <a:srgbClr val="C00000"/>
                </a:solidFill>
                <a:latin typeface="Calibri"/>
                <a:cs typeface="Calibri"/>
              </a:rPr>
              <a:t> </a:t>
            </a:r>
            <a:r>
              <a:rPr sz="1800" b="1" spc="-15" dirty="0">
                <a:solidFill>
                  <a:srgbClr val="C00000"/>
                </a:solidFill>
                <a:latin typeface="Calibri"/>
                <a:cs typeface="Calibri"/>
              </a:rPr>
              <a:t>n</a:t>
            </a:r>
            <a:r>
              <a:rPr sz="1800" b="1" spc="-10" dirty="0">
                <a:solidFill>
                  <a:srgbClr val="C00000"/>
                </a:solidFill>
                <a:latin typeface="Calibri"/>
                <a:cs typeface="Calibri"/>
              </a:rPr>
              <a:t>eed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endParaRPr sz="1800" dirty="0">
              <a:latin typeface="Calibri"/>
              <a:cs typeface="Calibri"/>
            </a:endParaRPr>
          </a:p>
          <a:p>
            <a:pPr marL="12700">
              <a:lnSpc>
                <a:spcPct val="100000"/>
              </a:lnSpc>
              <a:spcBef>
                <a:spcPts val="45"/>
              </a:spcBef>
            </a:pPr>
            <a:r>
              <a:rPr sz="1800" b="1" spc="-5" dirty="0">
                <a:solidFill>
                  <a:srgbClr val="C00000"/>
                </a:solidFill>
                <a:latin typeface="Calibri"/>
                <a:cs typeface="Calibri"/>
              </a:rPr>
              <a:t>c</a:t>
            </a:r>
            <a:r>
              <a:rPr sz="1800" b="1" spc="-10" dirty="0">
                <a:solidFill>
                  <a:srgbClr val="C00000"/>
                </a:solidFill>
                <a:latin typeface="Calibri"/>
                <a:cs typeface="Calibri"/>
              </a:rPr>
              <a:t>o</a:t>
            </a:r>
            <a:r>
              <a:rPr sz="1800" b="1" spc="-5" dirty="0">
                <a:solidFill>
                  <a:srgbClr val="C00000"/>
                </a:solidFill>
                <a:latin typeface="Calibri"/>
                <a:cs typeface="Calibri"/>
              </a:rPr>
              <a:t>m</a:t>
            </a:r>
            <a:r>
              <a:rPr sz="1800" b="1" spc="-15" dirty="0">
                <a:solidFill>
                  <a:srgbClr val="C00000"/>
                </a:solidFill>
                <a:latin typeface="Calibri"/>
                <a:cs typeface="Calibri"/>
              </a:rPr>
              <a:t>pu</a:t>
            </a:r>
            <a:r>
              <a:rPr sz="1800" b="1" spc="-35" dirty="0">
                <a:solidFill>
                  <a:srgbClr val="C00000"/>
                </a:solidFill>
                <a:latin typeface="Calibri"/>
                <a:cs typeface="Calibri"/>
              </a:rPr>
              <a:t>t</a:t>
            </a:r>
            <a:r>
              <a:rPr sz="1800" b="1" dirty="0">
                <a:solidFill>
                  <a:srgbClr val="C00000"/>
                </a:solidFill>
                <a:latin typeface="Calibri"/>
                <a:cs typeface="Calibri"/>
              </a:rPr>
              <a:t>e </a:t>
            </a:r>
            <a:r>
              <a:rPr sz="1800" b="1" spc="-15" dirty="0">
                <a:solidFill>
                  <a:srgbClr val="C00000"/>
                </a:solidFill>
                <a:latin typeface="Calibri"/>
                <a:cs typeface="Calibri"/>
              </a:rPr>
              <a:t>hidd</a:t>
            </a:r>
            <a:r>
              <a:rPr sz="1800" b="1" spc="5" dirty="0">
                <a:solidFill>
                  <a:srgbClr val="C00000"/>
                </a:solidFill>
                <a:latin typeface="Calibri"/>
                <a:cs typeface="Calibri"/>
              </a:rPr>
              <a:t>e</a:t>
            </a:r>
            <a:r>
              <a:rPr sz="1800" b="1" spc="-10" dirty="0">
                <a:solidFill>
                  <a:srgbClr val="C00000"/>
                </a:solidFill>
                <a:latin typeface="Calibri"/>
                <a:cs typeface="Calibri"/>
              </a:rPr>
              <a:t>n</a:t>
            </a:r>
            <a:r>
              <a:rPr sz="1800" b="1"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a:t>
            </a:r>
            <a:r>
              <a:rPr sz="1800" b="1" spc="-35" dirty="0">
                <a:solidFill>
                  <a:srgbClr val="C00000"/>
                </a:solidFill>
                <a:latin typeface="Calibri"/>
                <a:cs typeface="Calibri"/>
              </a:rPr>
              <a:t>t</a:t>
            </a:r>
            <a:r>
              <a:rPr sz="1800" b="1" spc="-10" dirty="0">
                <a:solidFill>
                  <a:srgbClr val="C00000"/>
                </a:solidFill>
                <a:latin typeface="Calibri"/>
                <a:cs typeface="Calibri"/>
              </a:rPr>
              <a:t>es</a:t>
            </a:r>
            <a:r>
              <a:rPr sz="1800" b="1" dirty="0">
                <a:solidFill>
                  <a:srgbClr val="C00000"/>
                </a:solidFill>
                <a:latin typeface="Calibri"/>
                <a:cs typeface="Calibri"/>
              </a:rPr>
              <a:t> </a:t>
            </a:r>
            <a:r>
              <a:rPr sz="1800" b="1" spc="-20" dirty="0">
                <a:solidFill>
                  <a:srgbClr val="C00000"/>
                </a:solidFill>
                <a:latin typeface="Calibri"/>
                <a:cs typeface="Calibri"/>
              </a:rPr>
              <a:t>s</a:t>
            </a:r>
            <a:r>
              <a:rPr sz="1800" b="1" spc="5" dirty="0">
                <a:solidFill>
                  <a:srgbClr val="C00000"/>
                </a:solidFill>
                <a:latin typeface="Calibri"/>
                <a:cs typeface="Calibri"/>
              </a:rPr>
              <a:t>e</a:t>
            </a:r>
            <a:r>
              <a:rPr sz="1800" b="1" spc="-15" dirty="0">
                <a:solidFill>
                  <a:srgbClr val="C00000"/>
                </a:solidFill>
                <a:latin typeface="Calibri"/>
                <a:cs typeface="Calibri"/>
              </a:rPr>
              <a:t>qu</a:t>
            </a:r>
            <a:r>
              <a:rPr sz="1800" b="1" spc="5" dirty="0">
                <a:solidFill>
                  <a:srgbClr val="C00000"/>
                </a:solidFill>
                <a:latin typeface="Calibri"/>
                <a:cs typeface="Calibri"/>
              </a:rPr>
              <a:t>e</a:t>
            </a:r>
            <a:r>
              <a:rPr sz="1800" b="1" spc="-30" dirty="0">
                <a:solidFill>
                  <a:srgbClr val="C00000"/>
                </a:solidFill>
                <a:latin typeface="Calibri"/>
                <a:cs typeface="Calibri"/>
              </a:rPr>
              <a:t>n</a:t>
            </a:r>
            <a:r>
              <a:rPr sz="1800" b="1" spc="35" dirty="0">
                <a:solidFill>
                  <a:srgbClr val="C00000"/>
                </a:solidFill>
                <a:latin typeface="Calibri"/>
                <a:cs typeface="Calibri"/>
              </a:rPr>
              <a:t>0al</a:t>
            </a:r>
            <a:r>
              <a:rPr sz="1800" b="1" spc="-15" dirty="0">
                <a:solidFill>
                  <a:srgbClr val="C00000"/>
                </a:solidFill>
                <a:latin typeface="Calibri"/>
                <a:cs typeface="Calibri"/>
              </a:rPr>
              <a:t>l</a:t>
            </a:r>
            <a:r>
              <a:rPr sz="1800" b="1" spc="-10" dirty="0">
                <a:solidFill>
                  <a:srgbClr val="C00000"/>
                </a:solidFill>
                <a:latin typeface="Calibri"/>
                <a:cs typeface="Calibri"/>
              </a:rPr>
              <a:t>y</a:t>
            </a:r>
            <a:endParaRPr sz="1800" dirty="0">
              <a:latin typeface="Calibri"/>
              <a:cs typeface="Calibri"/>
            </a:endParaRPr>
          </a:p>
        </p:txBody>
      </p:sp>
      <p:sp>
        <p:nvSpPr>
          <p:cNvPr id="101" name="object 101"/>
          <p:cNvSpPr txBox="1"/>
          <p:nvPr/>
        </p:nvSpPr>
        <p:spPr>
          <a:xfrm>
            <a:off x="4329018" y="4316984"/>
            <a:ext cx="3322954" cy="1654299"/>
          </a:xfrm>
          <a:prstGeom prst="rect">
            <a:avLst/>
          </a:prstGeom>
        </p:spPr>
        <p:txBody>
          <a:bodyPr vert="horz" wrap="square" lIns="0" tIns="0" rIns="0" bIns="0" rtlCol="0">
            <a:spAutoFit/>
          </a:bodyPr>
          <a:lstStyle/>
          <a:p>
            <a:pPr marL="12700" marR="23495">
              <a:lnSpc>
                <a:spcPct val="100000"/>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20" dirty="0">
                <a:latin typeface="Calibri"/>
                <a:cs typeface="Calibri"/>
              </a:rPr>
              <a:t>M</a:t>
            </a:r>
            <a:r>
              <a:rPr sz="1800" b="1" spc="-15" dirty="0">
                <a:latin typeface="Calibri"/>
                <a:cs typeface="Calibri"/>
              </a:rPr>
              <a:t>ul</a:t>
            </a:r>
            <a:r>
              <a:rPr lang="en-US" sz="1800" b="1" spc="130" dirty="0">
                <a:latin typeface="Calibri"/>
                <a:cs typeface="Calibri"/>
              </a:rPr>
              <a:t>ti</a:t>
            </a:r>
            <a:r>
              <a:rPr sz="1800" b="1" spc="-15" dirty="0">
                <a:latin typeface="Calibri"/>
                <a:cs typeface="Calibri"/>
              </a:rPr>
              <a:t>di</a:t>
            </a:r>
            <a:r>
              <a:rPr sz="1800" b="1" spc="-5" dirty="0">
                <a:latin typeface="Calibri"/>
                <a:cs typeface="Calibri"/>
              </a:rPr>
              <a:t>m</a:t>
            </a:r>
            <a:r>
              <a:rPr sz="1800" b="1" spc="-10" dirty="0">
                <a:latin typeface="Calibri"/>
                <a:cs typeface="Calibri"/>
              </a:rPr>
              <a:t>e</a:t>
            </a:r>
            <a:r>
              <a:rPr sz="1800" b="1" spc="-15" dirty="0">
                <a:latin typeface="Calibri"/>
                <a:cs typeface="Calibri"/>
              </a:rPr>
              <a:t>n</a:t>
            </a:r>
            <a:r>
              <a:rPr sz="1800" b="1" spc="-20" dirty="0">
                <a:latin typeface="Calibri"/>
                <a:cs typeface="Calibri"/>
              </a:rPr>
              <a:t>s</a:t>
            </a:r>
            <a:r>
              <a:rPr sz="1800" b="1" spc="-15" dirty="0">
                <a:latin typeface="Calibri"/>
                <a:cs typeface="Calibri"/>
              </a:rPr>
              <a:t>iona</a:t>
            </a:r>
            <a:r>
              <a:rPr sz="1800" b="1" spc="-5" dirty="0">
                <a:latin typeface="Calibri"/>
                <a:cs typeface="Calibri"/>
              </a:rPr>
              <a:t>l</a:t>
            </a:r>
            <a:r>
              <a:rPr sz="1800" b="1" dirty="0">
                <a:latin typeface="Calibri"/>
                <a:cs typeface="Calibri"/>
              </a:rPr>
              <a:t> G</a:t>
            </a:r>
            <a:r>
              <a:rPr sz="1800" b="1" spc="-5" dirty="0">
                <a:latin typeface="Calibri"/>
                <a:cs typeface="Calibri"/>
              </a:rPr>
              <a:t>r</a:t>
            </a:r>
            <a:r>
              <a:rPr sz="1800" b="1" spc="-15" dirty="0">
                <a:latin typeface="Calibri"/>
                <a:cs typeface="Calibri"/>
              </a:rPr>
              <a:t>id</a:t>
            </a:r>
            <a:r>
              <a:rPr sz="1800" b="1" spc="-10" dirty="0">
                <a:latin typeface="Calibri"/>
                <a:cs typeface="Calibri"/>
              </a:rPr>
              <a:t>s</a:t>
            </a:r>
            <a:r>
              <a:rPr sz="1800" b="1" spc="-5" dirty="0">
                <a:latin typeface="Calibri"/>
                <a:cs typeface="Calibri"/>
              </a:rPr>
              <a:t>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10" dirty="0">
                <a:solidFill>
                  <a:srgbClr val="C00000"/>
                </a:solidFill>
                <a:latin typeface="Calibri"/>
                <a:cs typeface="Calibri"/>
              </a:rPr>
              <a:t>B</a:t>
            </a:r>
            <a:r>
              <a:rPr sz="1800" b="1" spc="-15" dirty="0">
                <a:solidFill>
                  <a:srgbClr val="C00000"/>
                </a:solidFill>
                <a:latin typeface="Calibri"/>
                <a:cs typeface="Calibri"/>
              </a:rPr>
              <a:t>a</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a</a:t>
            </a:r>
            <a:r>
              <a:rPr sz="1800" b="1" spc="-10" dirty="0">
                <a:solidFill>
                  <a:srgbClr val="C00000"/>
                </a:solidFill>
                <a:latin typeface="Calibri"/>
                <a:cs typeface="Calibri"/>
              </a:rPr>
              <a:t>t</a:t>
            </a:r>
            <a:r>
              <a:rPr sz="1800" b="1" spc="5" dirty="0">
                <a:solidFill>
                  <a:srgbClr val="C00000"/>
                </a:solidFill>
                <a:latin typeface="Calibri"/>
                <a:cs typeface="Calibri"/>
              </a:rPr>
              <a:t> </a:t>
            </a:r>
            <a:r>
              <a:rPr sz="1800" b="1" spc="-10" dirty="0">
                <a:solidFill>
                  <a:srgbClr val="C00000"/>
                </a:solidFill>
                <a:latin typeface="Calibri"/>
                <a:cs typeface="Calibri"/>
              </a:rPr>
              <a:t>l</a:t>
            </a:r>
            <a:r>
              <a:rPr sz="1800" b="1" spc="-20" dirty="0">
                <a:solidFill>
                  <a:srgbClr val="C00000"/>
                </a:solidFill>
                <a:latin typeface="Calibri"/>
                <a:cs typeface="Calibri"/>
              </a:rPr>
              <a:t>o</a:t>
            </a:r>
            <a:r>
              <a:rPr sz="1800" b="1" spc="-15" dirty="0">
                <a:solidFill>
                  <a:srgbClr val="C00000"/>
                </a:solidFill>
                <a:latin typeface="Calibri"/>
                <a:cs typeface="Calibri"/>
              </a:rPr>
              <a:t>n</a:t>
            </a:r>
            <a:r>
              <a:rPr sz="1800" b="1" dirty="0">
                <a:solidFill>
                  <a:srgbClr val="C00000"/>
                </a:solidFill>
                <a:latin typeface="Calibri"/>
                <a:cs typeface="Calibri"/>
              </a:rPr>
              <a:t>g </a:t>
            </a:r>
            <a:r>
              <a:rPr sz="1800" b="1" spc="-20"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spc="5" dirty="0">
                <a:solidFill>
                  <a:srgbClr val="C00000"/>
                </a:solidFill>
                <a:latin typeface="Calibri"/>
                <a:cs typeface="Calibri"/>
              </a:rPr>
              <a:t>e</a:t>
            </a:r>
            <a:r>
              <a:rPr sz="1800" b="1" spc="-20" dirty="0">
                <a:solidFill>
                  <a:srgbClr val="C00000"/>
                </a:solidFill>
                <a:latin typeface="Calibri"/>
                <a:cs typeface="Calibri"/>
              </a:rPr>
              <a:t>s</a:t>
            </a:r>
            <a:r>
              <a:rPr sz="1800" b="1" spc="-5" dirty="0">
                <a:solidFill>
                  <a:srgbClr val="C00000"/>
                </a:solidFill>
                <a:latin typeface="Calibri"/>
                <a:cs typeface="Calibri"/>
              </a:rPr>
              <a:t>:</a:t>
            </a:r>
            <a:r>
              <a:rPr sz="1800" b="1" spc="5" dirty="0">
                <a:solidFill>
                  <a:srgbClr val="C00000"/>
                </a:solidFill>
                <a:latin typeface="Calibri"/>
                <a:cs typeface="Calibri"/>
              </a:rPr>
              <a:t> </a:t>
            </a:r>
            <a:r>
              <a:rPr sz="1800" b="1" dirty="0">
                <a:solidFill>
                  <a:srgbClr val="C00000"/>
                </a:solidFill>
                <a:latin typeface="Calibri"/>
                <a:cs typeface="Calibri"/>
              </a:rPr>
              <a:t>N</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spc="-10" dirty="0">
                <a:solidFill>
                  <a:srgbClr val="C00000"/>
                </a:solidFill>
                <a:latin typeface="Calibri"/>
                <a:cs typeface="Calibri"/>
              </a:rPr>
              <a:t>d</a:t>
            </a:r>
            <a:r>
              <a:rPr sz="1800" b="1"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spc="-5" dirty="0">
                <a:solidFill>
                  <a:srgbClr val="C00000"/>
                </a:solidFill>
                <a:latin typeface="Calibri"/>
                <a:cs typeface="Calibri"/>
              </a:rPr>
              <a:t> </a:t>
            </a:r>
            <a:r>
              <a:rPr sz="1800" b="1" spc="-30" dirty="0">
                <a:solidFill>
                  <a:srgbClr val="C00000"/>
                </a:solidFill>
                <a:latin typeface="Calibri"/>
                <a:cs typeface="Calibri"/>
              </a:rPr>
              <a:t>s</a:t>
            </a:r>
            <a:r>
              <a:rPr sz="1800" b="1" spc="-25" dirty="0">
                <a:solidFill>
                  <a:srgbClr val="C00000"/>
                </a:solidFill>
                <a:latin typeface="Calibri"/>
                <a:cs typeface="Calibri"/>
              </a:rPr>
              <a:t>t</a:t>
            </a:r>
            <a:r>
              <a:rPr sz="1800" b="1" spc="-15" dirty="0">
                <a:solidFill>
                  <a:srgbClr val="C00000"/>
                </a:solidFill>
                <a:latin typeface="Calibri"/>
                <a:cs typeface="Calibri"/>
              </a:rPr>
              <a:t>a</a:t>
            </a:r>
            <a:r>
              <a:rPr sz="1800" b="1" spc="-5" dirty="0">
                <a:solidFill>
                  <a:srgbClr val="C00000"/>
                </a:solidFill>
                <a:latin typeface="Calibri"/>
                <a:cs typeface="Calibri"/>
              </a:rPr>
              <a:t>c</a:t>
            </a:r>
            <a:r>
              <a:rPr sz="1800" b="1" spc="-10" dirty="0">
                <a:solidFill>
                  <a:srgbClr val="C00000"/>
                </a:solidFill>
                <a:latin typeface="Calibri"/>
                <a:cs typeface="Calibri"/>
              </a:rPr>
              <a:t>k</a:t>
            </a:r>
            <a:r>
              <a:rPr sz="1800" b="1" dirty="0">
                <a:solidFill>
                  <a:srgbClr val="C00000"/>
                </a:solidFill>
                <a:latin typeface="Calibri"/>
                <a:cs typeface="Calibri"/>
              </a:rPr>
              <a:t> </a:t>
            </a:r>
            <a:r>
              <a:rPr sz="1800" b="1" spc="-5" dirty="0">
                <a:solidFill>
                  <a:srgbClr val="C00000"/>
                </a:solidFill>
                <a:latin typeface="Calibri"/>
                <a:cs typeface="Calibri"/>
              </a:rPr>
              <a:t>m</a:t>
            </a:r>
            <a:r>
              <a:rPr sz="1800" b="1" spc="-15" dirty="0">
                <a:solidFill>
                  <a:srgbClr val="C00000"/>
                </a:solidFill>
                <a:latin typeface="Calibri"/>
                <a:cs typeface="Calibri"/>
              </a:rPr>
              <a:t>a</a:t>
            </a:r>
            <a:r>
              <a:rPr sz="1800" b="1" spc="-40" dirty="0">
                <a:solidFill>
                  <a:srgbClr val="C00000"/>
                </a:solidFill>
                <a:latin typeface="Calibri"/>
                <a:cs typeface="Calibri"/>
              </a:rPr>
              <a:t>n</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c</a:t>
            </a:r>
            <a:r>
              <a:rPr sz="1800" b="1" spc="-15" dirty="0">
                <a:solidFill>
                  <a:srgbClr val="C00000"/>
                </a:solidFill>
                <a:latin typeface="Calibri"/>
                <a:cs typeface="Calibri"/>
              </a:rPr>
              <a:t>o</a:t>
            </a:r>
            <a:r>
              <a:rPr sz="1800" b="1" spc="-40" dirty="0">
                <a:solidFill>
                  <a:srgbClr val="C00000"/>
                </a:solidFill>
                <a:latin typeface="Calibri"/>
                <a:cs typeface="Calibri"/>
              </a:rPr>
              <a:t>n</a:t>
            </a:r>
            <a:r>
              <a:rPr sz="1800" b="1" dirty="0">
                <a:solidFill>
                  <a:srgbClr val="C00000"/>
                </a:solidFill>
                <a:latin typeface="Calibri"/>
                <a:cs typeface="Calibri"/>
              </a:rPr>
              <a:t>v </a:t>
            </a:r>
            <a:r>
              <a:rPr sz="1800" b="1" spc="-10" dirty="0">
                <a:solidFill>
                  <a:srgbClr val="C00000"/>
                </a:solidFill>
                <a:latin typeface="Calibri"/>
                <a:cs typeface="Calibri"/>
              </a:rPr>
              <a:t>l</a:t>
            </a:r>
            <a:r>
              <a:rPr sz="1800" b="1" spc="-50" dirty="0">
                <a:solidFill>
                  <a:srgbClr val="C00000"/>
                </a:solidFill>
                <a:latin typeface="Calibri"/>
                <a:cs typeface="Calibri"/>
              </a:rPr>
              <a:t>a</a:t>
            </a:r>
            <a:r>
              <a:rPr sz="1800" b="1" spc="-30" dirty="0">
                <a:solidFill>
                  <a:srgbClr val="C00000"/>
                </a:solidFill>
                <a:latin typeface="Calibri"/>
                <a:cs typeface="Calibri"/>
              </a:rPr>
              <a:t>y</a:t>
            </a:r>
            <a:r>
              <a:rPr sz="1800" b="1" spc="-10" dirty="0">
                <a:solidFill>
                  <a:srgbClr val="C00000"/>
                </a:solidFill>
                <a:latin typeface="Calibri"/>
                <a:cs typeface="Calibri"/>
              </a:rPr>
              <a:t>e</a:t>
            </a:r>
            <a:r>
              <a:rPr sz="1800" b="1" spc="-30" dirty="0">
                <a:solidFill>
                  <a:srgbClr val="C00000"/>
                </a:solidFill>
                <a:latin typeface="Calibri"/>
                <a:cs typeface="Calibri"/>
              </a:rPr>
              <a:t>r</a:t>
            </a:r>
            <a:r>
              <a:rPr sz="1800" b="1" spc="-10" dirty="0">
                <a:solidFill>
                  <a:srgbClr val="C00000"/>
                </a:solidFill>
                <a:latin typeface="Calibri"/>
                <a:cs typeface="Calibri"/>
              </a:rPr>
              <a:t>s</a:t>
            </a:r>
            <a:r>
              <a:rPr sz="1800" b="1" spc="-5" dirty="0">
                <a:solidFill>
                  <a:srgbClr val="C00000"/>
                </a:solidFill>
                <a:latin typeface="Calibri"/>
                <a:cs typeface="Calibri"/>
              </a:rPr>
              <a:t> </a:t>
            </a:r>
            <a:r>
              <a:rPr sz="1800" b="1" spc="-35" dirty="0">
                <a:solidFill>
                  <a:srgbClr val="C00000"/>
                </a:solidFill>
                <a:latin typeface="Calibri"/>
                <a:cs typeface="Calibri"/>
              </a:rPr>
              <a:t>f</a:t>
            </a:r>
            <a:r>
              <a:rPr sz="1800" b="1" spc="-15" dirty="0">
                <a:solidFill>
                  <a:srgbClr val="C00000"/>
                </a:solidFill>
                <a:latin typeface="Calibri"/>
                <a:cs typeface="Calibri"/>
              </a:rPr>
              <a:t>o</a:t>
            </a:r>
            <a:r>
              <a:rPr sz="1800" b="1" dirty="0">
                <a:solidFill>
                  <a:srgbClr val="C00000"/>
                </a:solidFill>
                <a:latin typeface="Calibri"/>
                <a:cs typeface="Calibri"/>
              </a:rPr>
              <a:t>r </a:t>
            </a:r>
            <a:r>
              <a:rPr sz="1800" b="1" spc="-15" dirty="0">
                <a:solidFill>
                  <a:srgbClr val="C00000"/>
                </a:solidFill>
                <a:latin typeface="Calibri"/>
                <a:cs typeface="Calibri"/>
              </a:rPr>
              <a:t>ou</a:t>
            </a:r>
            <a:r>
              <a:rPr sz="1800" b="1" spc="-10" dirty="0">
                <a:solidFill>
                  <a:srgbClr val="C00000"/>
                </a:solidFill>
                <a:latin typeface="Calibri"/>
                <a:cs typeface="Calibri"/>
              </a:rPr>
              <a:t>t</a:t>
            </a:r>
            <a:r>
              <a:rPr sz="1800" b="1" spc="-15" dirty="0">
                <a:solidFill>
                  <a:srgbClr val="C00000"/>
                </a:solidFill>
                <a:latin typeface="Calibri"/>
                <a:cs typeface="Calibri"/>
              </a:rPr>
              <a:t>pu</a:t>
            </a:r>
            <a:r>
              <a:rPr sz="1800" b="1" spc="-10" dirty="0">
                <a:solidFill>
                  <a:srgbClr val="C00000"/>
                </a:solidFill>
                <a:latin typeface="Calibri"/>
                <a:cs typeface="Calibri"/>
              </a:rPr>
              <a:t>ts</a:t>
            </a:r>
            <a:r>
              <a:rPr sz="1800" b="1" spc="-5" dirty="0">
                <a:solidFill>
                  <a:srgbClr val="C00000"/>
                </a:solidFill>
                <a:latin typeface="Calibri"/>
                <a:cs typeface="Calibri"/>
              </a:rPr>
              <a:t> </a:t>
            </a:r>
            <a:r>
              <a:rPr sz="1800" b="1" spc="-25" dirty="0">
                <a:solidFill>
                  <a:srgbClr val="C00000"/>
                </a:solidFill>
                <a:latin typeface="Calibri"/>
                <a:cs typeface="Calibri"/>
              </a:rPr>
              <a:t>t</a:t>
            </a:r>
            <a:r>
              <a:rPr sz="1800" b="1" spc="-10" dirty="0">
                <a:solidFill>
                  <a:srgbClr val="C00000"/>
                </a:solidFill>
                <a:latin typeface="Calibri"/>
                <a:cs typeface="Calibri"/>
              </a:rPr>
              <a:t>o</a:t>
            </a:r>
            <a:r>
              <a:rPr sz="1800" b="1" dirty="0">
                <a:solidFill>
                  <a:srgbClr val="C00000"/>
                </a:solidFill>
                <a:latin typeface="Calibri"/>
                <a:cs typeface="Calibri"/>
              </a:rPr>
              <a:t> </a:t>
            </a:r>
            <a:r>
              <a:rPr sz="1800" b="1" spc="-35" dirty="0">
                <a:solidFill>
                  <a:srgbClr val="C00000"/>
                </a:solidFill>
                <a:latin typeface="Calibri"/>
                <a:cs typeface="Calibri"/>
              </a:rPr>
              <a:t>“</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5" dirty="0">
                <a:solidFill>
                  <a:srgbClr val="C00000"/>
                </a:solidFill>
                <a:latin typeface="Calibri"/>
                <a:cs typeface="Calibri"/>
              </a:rPr>
              <a:t>e</a:t>
            </a:r>
            <a:r>
              <a:rPr sz="1800" b="1" dirty="0">
                <a:solidFill>
                  <a:srgbClr val="C00000"/>
                </a:solidFill>
                <a:latin typeface="Calibri"/>
                <a:cs typeface="Calibri"/>
              </a:rPr>
              <a:t>”</a:t>
            </a:r>
            <a:r>
              <a:rPr sz="1800" b="1" spc="10" dirty="0">
                <a:solidFill>
                  <a:srgbClr val="C00000"/>
                </a:solidFill>
                <a:latin typeface="Calibri"/>
                <a:cs typeface="Calibri"/>
              </a:rPr>
              <a:t> </a:t>
            </a:r>
            <a:r>
              <a:rPr sz="1800" b="1" spc="-10" dirty="0">
                <a:solidFill>
                  <a:srgbClr val="C00000"/>
                </a:solidFill>
                <a:latin typeface="Calibri"/>
                <a:cs typeface="Calibri"/>
              </a:rPr>
              <a:t>t</a:t>
            </a:r>
            <a:r>
              <a:rPr sz="1800" b="1" spc="-15" dirty="0">
                <a:solidFill>
                  <a:srgbClr val="C00000"/>
                </a:solidFill>
                <a:latin typeface="Calibri"/>
                <a:cs typeface="Calibri"/>
              </a:rPr>
              <a:t>h</a:t>
            </a:r>
            <a:r>
              <a:rPr sz="1800" b="1" dirty="0">
                <a:solidFill>
                  <a:srgbClr val="C00000"/>
                </a:solidFill>
                <a:latin typeface="Calibri"/>
                <a:cs typeface="Calibri"/>
              </a:rPr>
              <a:t>e </a:t>
            </a:r>
            <a:r>
              <a:rPr sz="1800" b="1" spc="-5" dirty="0">
                <a:solidFill>
                  <a:srgbClr val="C00000"/>
                </a:solidFill>
                <a:latin typeface="Calibri"/>
                <a:cs typeface="Calibri"/>
              </a:rPr>
              <a:t>w</a:t>
            </a:r>
            <a:r>
              <a:rPr sz="1800" b="1" spc="-15" dirty="0">
                <a:solidFill>
                  <a:srgbClr val="C00000"/>
                </a:solidFill>
                <a:latin typeface="Calibri"/>
                <a:cs typeface="Calibri"/>
              </a:rPr>
              <a:t>h</a:t>
            </a:r>
            <a:r>
              <a:rPr sz="1800" b="1" spc="-20" dirty="0">
                <a:solidFill>
                  <a:srgbClr val="C00000"/>
                </a:solidFill>
                <a:latin typeface="Calibri"/>
                <a:cs typeface="Calibri"/>
              </a:rPr>
              <a:t>o</a:t>
            </a:r>
            <a:r>
              <a:rPr sz="1800" b="1" spc="-10" dirty="0">
                <a:solidFill>
                  <a:srgbClr val="C00000"/>
                </a:solidFill>
                <a:latin typeface="Calibri"/>
                <a:cs typeface="Calibri"/>
              </a:rPr>
              <a:t>l</a:t>
            </a:r>
            <a:r>
              <a:rPr sz="1800" b="1" dirty="0">
                <a:solidFill>
                  <a:srgbClr val="C00000"/>
                </a:solidFill>
                <a:latin typeface="Calibri"/>
                <a:cs typeface="Calibri"/>
              </a:rPr>
              <a:t>e </a:t>
            </a:r>
            <a:r>
              <a:rPr sz="1800" b="1" spc="-15" dirty="0">
                <a:solidFill>
                  <a:srgbClr val="C00000"/>
                </a:solidFill>
                <a:latin typeface="Calibri"/>
                <a:cs typeface="Calibri"/>
              </a:rPr>
              <a:t>s</a:t>
            </a:r>
            <a:r>
              <a:rPr sz="1800" b="1" spc="-10" dirty="0">
                <a:solidFill>
                  <a:srgbClr val="C00000"/>
                </a:solidFill>
                <a:latin typeface="Calibri"/>
                <a:cs typeface="Calibri"/>
              </a:rPr>
              <a:t>e</a:t>
            </a:r>
            <a:r>
              <a:rPr sz="1800" b="1" spc="-15" dirty="0">
                <a:solidFill>
                  <a:srgbClr val="C00000"/>
                </a:solidFill>
                <a:latin typeface="Calibri"/>
                <a:cs typeface="Calibri"/>
              </a:rPr>
              <a:t>qu</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5" dirty="0">
                <a:solidFill>
                  <a:srgbClr val="C00000"/>
                </a:solidFill>
                <a:latin typeface="Calibri"/>
                <a:cs typeface="Calibri"/>
              </a:rPr>
              <a:t>c</a:t>
            </a:r>
            <a:r>
              <a:rPr sz="1800" b="1" dirty="0">
                <a:solidFill>
                  <a:srgbClr val="C00000"/>
                </a:solidFill>
                <a:latin typeface="Calibri"/>
                <a:cs typeface="Calibri"/>
              </a:rPr>
              <a:t>e</a:t>
            </a:r>
            <a:endParaRPr sz="1800" dirty="0">
              <a:latin typeface="Calibri"/>
              <a:cs typeface="Calibri"/>
            </a:endParaRPr>
          </a:p>
          <a:p>
            <a:pPr marL="12700">
              <a:lnSpc>
                <a:spcPts val="211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dirty="0">
              <a:latin typeface="Calibri"/>
              <a:cs typeface="Calibri"/>
            </a:endParaRPr>
          </a:p>
          <a:p>
            <a:pPr marL="12700">
              <a:lnSpc>
                <a:spcPct val="100000"/>
              </a:lnSpc>
              <a:spcBef>
                <a:spcPts val="4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a:t>
            </a:r>
            <a:endParaRPr sz="1800" dirty="0">
              <a:latin typeface="Calibri"/>
              <a:cs typeface="Calibri"/>
            </a:endParaRPr>
          </a:p>
        </p:txBody>
      </p:sp>
      <p:sp>
        <p:nvSpPr>
          <p:cNvPr id="102" name="object 102"/>
          <p:cNvSpPr txBox="1"/>
          <p:nvPr/>
        </p:nvSpPr>
        <p:spPr>
          <a:xfrm>
            <a:off x="8426784" y="4304791"/>
            <a:ext cx="3645880" cy="1937197"/>
          </a:xfrm>
          <a:prstGeom prst="rect">
            <a:avLst/>
          </a:prstGeom>
        </p:spPr>
        <p:txBody>
          <a:bodyPr vert="horz" wrap="square" lIns="0" tIns="0" rIns="0" bIns="0" rtlCol="0">
            <a:spAutoFit/>
          </a:bodyPr>
          <a:lstStyle/>
          <a:p>
            <a:pPr marL="12700">
              <a:lnSpc>
                <a:spcPts val="2125"/>
              </a:lnSpc>
            </a:pPr>
            <a:r>
              <a:rPr sz="1800" spc="-100" dirty="0">
                <a:latin typeface="Calibri"/>
                <a:cs typeface="Calibri"/>
              </a:rPr>
              <a:t>W</a:t>
            </a:r>
            <a:r>
              <a:rPr sz="1800" spc="-10" dirty="0">
                <a:latin typeface="Calibri"/>
                <a:cs typeface="Calibri"/>
              </a:rPr>
              <a:t>o</a:t>
            </a:r>
            <a:r>
              <a:rPr sz="1800" spc="-15" dirty="0">
                <a:latin typeface="Calibri"/>
                <a:cs typeface="Calibri"/>
              </a:rPr>
              <a:t>r</a:t>
            </a:r>
            <a:r>
              <a:rPr sz="1800" spc="-30" dirty="0">
                <a:latin typeface="Calibri"/>
                <a:cs typeface="Calibri"/>
              </a:rPr>
              <a:t>k</a:t>
            </a:r>
            <a:r>
              <a:rPr sz="1800" dirty="0">
                <a:latin typeface="Calibri"/>
                <a:cs typeface="Calibri"/>
              </a:rPr>
              <a:t>s on</a:t>
            </a:r>
            <a:r>
              <a:rPr sz="1800" spc="5" dirty="0">
                <a:latin typeface="Calibri"/>
                <a:cs typeface="Calibri"/>
              </a:rPr>
              <a:t> </a:t>
            </a:r>
            <a:r>
              <a:rPr sz="1800" b="1" spc="-5" dirty="0">
                <a:latin typeface="Calibri"/>
                <a:cs typeface="Calibri"/>
              </a:rPr>
              <a:t>S</a:t>
            </a:r>
            <a:r>
              <a:rPr sz="1800" b="1" spc="-20" dirty="0">
                <a:latin typeface="Calibri"/>
                <a:cs typeface="Calibri"/>
              </a:rPr>
              <a:t>e</a:t>
            </a:r>
            <a:r>
              <a:rPr sz="1800" b="1" spc="-10" dirty="0">
                <a:latin typeface="Calibri"/>
                <a:cs typeface="Calibri"/>
              </a:rPr>
              <a:t>ts</a:t>
            </a:r>
            <a:r>
              <a:rPr sz="1800" b="1" dirty="0">
                <a:latin typeface="Calibri"/>
                <a:cs typeface="Calibri"/>
              </a:rPr>
              <a:t> </a:t>
            </a:r>
            <a:r>
              <a:rPr sz="1800" b="1" spc="-20" dirty="0">
                <a:latin typeface="Calibri"/>
                <a:cs typeface="Calibri"/>
              </a:rPr>
              <a:t>o</a:t>
            </a:r>
            <a:r>
              <a:rPr sz="1800" b="1" dirty="0">
                <a:latin typeface="Calibri"/>
                <a:cs typeface="Calibri"/>
              </a:rPr>
              <a:t>f</a:t>
            </a:r>
            <a:r>
              <a:rPr sz="1800" b="1" spc="10" dirty="0">
                <a:latin typeface="Calibri"/>
                <a:cs typeface="Calibri"/>
              </a:rPr>
              <a:t> </a:t>
            </a:r>
            <a:r>
              <a:rPr sz="1800" b="1" spc="-95" dirty="0">
                <a:latin typeface="Calibri"/>
                <a:cs typeface="Calibri"/>
              </a:rPr>
              <a:t>V</a:t>
            </a:r>
            <a:r>
              <a:rPr sz="1800" b="1" spc="-10" dirty="0">
                <a:latin typeface="Calibri"/>
                <a:cs typeface="Calibri"/>
              </a:rPr>
              <a:t>e</a:t>
            </a:r>
            <a:r>
              <a:rPr sz="1800" b="1" spc="-5" dirty="0">
                <a:latin typeface="Calibri"/>
                <a:cs typeface="Calibri"/>
              </a:rPr>
              <a:t>c</a:t>
            </a:r>
            <a:r>
              <a:rPr sz="1800" b="1" spc="-25" dirty="0">
                <a:latin typeface="Calibri"/>
                <a:cs typeface="Calibri"/>
              </a:rPr>
              <a:t>t</a:t>
            </a:r>
            <a:r>
              <a:rPr sz="1800" b="1" spc="-20" dirty="0">
                <a:latin typeface="Calibri"/>
                <a:cs typeface="Calibri"/>
              </a:rPr>
              <a:t>o</a:t>
            </a:r>
            <a:r>
              <a:rPr sz="1800" b="1" spc="-30" dirty="0">
                <a:latin typeface="Calibri"/>
                <a:cs typeface="Calibri"/>
              </a:rPr>
              <a:t>r</a:t>
            </a:r>
            <a:r>
              <a:rPr sz="1800" b="1" spc="-10" dirty="0">
                <a:latin typeface="Calibri"/>
                <a:cs typeface="Calibri"/>
              </a:rPr>
              <a:t>s</a:t>
            </a:r>
            <a:endParaRPr sz="1800" dirty="0">
              <a:latin typeface="Calibri"/>
              <a:cs typeface="Calibri"/>
            </a:endParaRPr>
          </a:p>
          <a:p>
            <a:pPr marL="12700">
              <a:lnSpc>
                <a:spcPts val="2125"/>
              </a:lnSpc>
            </a:pPr>
            <a:r>
              <a:rPr sz="1800" b="1" spc="-10" dirty="0">
                <a:solidFill>
                  <a:srgbClr val="70AD47"/>
                </a:solidFill>
                <a:latin typeface="Calibri"/>
                <a:cs typeface="Calibri"/>
              </a:rPr>
              <a:t>(</a:t>
            </a:r>
            <a:r>
              <a:rPr sz="1800" b="1" spc="-5" dirty="0">
                <a:solidFill>
                  <a:srgbClr val="70AD47"/>
                </a:solidFill>
                <a:latin typeface="Calibri"/>
                <a:cs typeface="Calibri"/>
              </a:rPr>
              <a:t>-</a:t>
            </a:r>
            <a:r>
              <a:rPr sz="1800" b="1" spc="-10" dirty="0">
                <a:solidFill>
                  <a:srgbClr val="70AD47"/>
                </a:solidFill>
                <a:latin typeface="Calibri"/>
                <a:cs typeface="Calibri"/>
              </a:rPr>
              <a:t>)</a:t>
            </a:r>
            <a:r>
              <a:rPr sz="1800" b="1" spc="5" dirty="0">
                <a:solidFill>
                  <a:srgbClr val="70AD47"/>
                </a:solidFill>
                <a:latin typeface="Calibri"/>
                <a:cs typeface="Calibri"/>
              </a:rPr>
              <a:t> </a:t>
            </a:r>
            <a:r>
              <a:rPr sz="1800" b="1" dirty="0">
                <a:solidFill>
                  <a:srgbClr val="70AD47"/>
                </a:solidFill>
                <a:latin typeface="Calibri"/>
                <a:cs typeface="Calibri"/>
              </a:rPr>
              <a:t>G</a:t>
            </a:r>
            <a:r>
              <a:rPr sz="1800" b="1" spc="-20" dirty="0">
                <a:solidFill>
                  <a:srgbClr val="70AD47"/>
                </a:solidFill>
                <a:latin typeface="Calibri"/>
                <a:cs typeface="Calibri"/>
              </a:rPr>
              <a:t>oo</a:t>
            </a:r>
            <a:r>
              <a:rPr sz="1800" b="1" spc="-10" dirty="0">
                <a:solidFill>
                  <a:srgbClr val="70AD47"/>
                </a:solidFill>
                <a:latin typeface="Calibri"/>
                <a:cs typeface="Calibri"/>
              </a:rPr>
              <a:t>d</a:t>
            </a:r>
            <a:r>
              <a:rPr sz="1800" b="1" dirty="0">
                <a:solidFill>
                  <a:srgbClr val="70AD47"/>
                </a:solidFill>
                <a:latin typeface="Calibri"/>
                <a:cs typeface="Calibri"/>
              </a:rPr>
              <a:t> </a:t>
            </a:r>
            <a:r>
              <a:rPr sz="1800" b="1" spc="-25" dirty="0">
                <a:solidFill>
                  <a:srgbClr val="70AD47"/>
                </a:solidFill>
                <a:latin typeface="Calibri"/>
                <a:cs typeface="Calibri"/>
              </a:rPr>
              <a:t>a</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10" dirty="0">
                <a:solidFill>
                  <a:srgbClr val="70AD47"/>
                </a:solidFill>
                <a:latin typeface="Calibri"/>
                <a:cs typeface="Calibri"/>
              </a:rPr>
              <a:t>l</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g </a:t>
            </a:r>
            <a:r>
              <a:rPr sz="1800" b="1" spc="-20" dirty="0">
                <a:solidFill>
                  <a:srgbClr val="70AD47"/>
                </a:solidFill>
                <a:latin typeface="Calibri"/>
                <a:cs typeface="Calibri"/>
              </a:rPr>
              <a:t>s</a:t>
            </a:r>
            <a:r>
              <a:rPr sz="1800" b="1" spc="5" dirty="0">
                <a:solidFill>
                  <a:srgbClr val="70AD47"/>
                </a:solidFill>
                <a:latin typeface="Calibri"/>
                <a:cs typeface="Calibri"/>
              </a:rPr>
              <a:t>e</a:t>
            </a:r>
            <a:r>
              <a:rPr sz="1800" b="1" spc="-15" dirty="0">
                <a:solidFill>
                  <a:srgbClr val="70AD47"/>
                </a:solidFill>
                <a:latin typeface="Calibri"/>
                <a:cs typeface="Calibri"/>
              </a:rPr>
              <a:t>qu</a:t>
            </a:r>
            <a:r>
              <a:rPr sz="1800" b="1" spc="-10" dirty="0">
                <a:solidFill>
                  <a:srgbClr val="70AD47"/>
                </a:solidFill>
                <a:latin typeface="Calibri"/>
                <a:cs typeface="Calibri"/>
              </a:rPr>
              <a:t>e</a:t>
            </a:r>
            <a:r>
              <a:rPr sz="1800" b="1" spc="-15" dirty="0">
                <a:solidFill>
                  <a:srgbClr val="70AD47"/>
                </a:solidFill>
                <a:latin typeface="Calibri"/>
                <a:cs typeface="Calibri"/>
              </a:rPr>
              <a:t>n</a:t>
            </a:r>
            <a:r>
              <a:rPr sz="1800" b="1" spc="-5" dirty="0">
                <a:solidFill>
                  <a:srgbClr val="70AD47"/>
                </a:solidFill>
                <a:latin typeface="Calibri"/>
                <a:cs typeface="Calibri"/>
              </a:rPr>
              <a:t>c</a:t>
            </a:r>
            <a:r>
              <a:rPr sz="1800" b="1" spc="-10" dirty="0">
                <a:solidFill>
                  <a:srgbClr val="70AD47"/>
                </a:solidFill>
                <a:latin typeface="Calibri"/>
                <a:cs typeface="Calibri"/>
              </a:rPr>
              <a:t>e</a:t>
            </a:r>
            <a:r>
              <a:rPr sz="1800" b="1" spc="-20" dirty="0">
                <a:solidFill>
                  <a:srgbClr val="70AD47"/>
                </a:solidFill>
                <a:latin typeface="Calibri"/>
                <a:cs typeface="Calibri"/>
              </a:rPr>
              <a:t>s</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25" dirty="0">
                <a:solidFill>
                  <a:srgbClr val="70AD47"/>
                </a:solidFill>
                <a:latin typeface="Calibri"/>
                <a:cs typeface="Calibri"/>
              </a:rPr>
              <a:t>a</a:t>
            </a:r>
            <a:r>
              <a:rPr sz="1800" b="1" spc="145" dirty="0">
                <a:solidFill>
                  <a:srgbClr val="70AD47"/>
                </a:solidFill>
                <a:latin typeface="Calibri"/>
                <a:cs typeface="Calibri"/>
              </a:rPr>
              <a:t>h</a:t>
            </a:r>
            <a:r>
              <a:rPr sz="1800" b="1" spc="-10" dirty="0">
                <a:solidFill>
                  <a:srgbClr val="70AD47"/>
                </a:solidFill>
                <a:latin typeface="Calibri"/>
                <a:cs typeface="Calibri"/>
              </a:rPr>
              <a:t>e</a:t>
            </a:r>
            <a:r>
              <a:rPr sz="1800" b="1" dirty="0">
                <a:solidFill>
                  <a:srgbClr val="70AD47"/>
                </a:solidFill>
                <a:latin typeface="Calibri"/>
                <a:cs typeface="Calibri"/>
              </a:rPr>
              <a:t>r </a:t>
            </a:r>
            <a:r>
              <a:rPr sz="1800" b="1" spc="-20" dirty="0">
                <a:solidFill>
                  <a:srgbClr val="70AD47"/>
                </a:solidFill>
                <a:latin typeface="Calibri"/>
                <a:cs typeface="Calibri"/>
              </a:rPr>
              <a:t>o</a:t>
            </a:r>
            <a:r>
              <a:rPr sz="1800" b="1" spc="-15" dirty="0">
                <a:solidFill>
                  <a:srgbClr val="70AD47"/>
                </a:solidFill>
                <a:latin typeface="Calibri"/>
                <a:cs typeface="Calibri"/>
              </a:rPr>
              <a:t>n</a:t>
            </a:r>
            <a:r>
              <a:rPr sz="1800" b="1" dirty="0">
                <a:solidFill>
                  <a:srgbClr val="70AD47"/>
                </a:solidFill>
                <a:latin typeface="Calibri"/>
                <a:cs typeface="Calibri"/>
              </a:rPr>
              <a:t>e</a:t>
            </a:r>
            <a:endParaRPr sz="1800" dirty="0">
              <a:latin typeface="Calibri"/>
              <a:cs typeface="Calibri"/>
            </a:endParaRPr>
          </a:p>
          <a:p>
            <a:pPr marL="12700" marR="474345">
              <a:lnSpc>
                <a:spcPct val="102200"/>
              </a:lnSpc>
            </a:pPr>
            <a:r>
              <a:rPr sz="1800" b="1" spc="-10" dirty="0">
                <a:solidFill>
                  <a:srgbClr val="70AD47"/>
                </a:solidFill>
                <a:latin typeface="Calibri"/>
                <a:cs typeface="Calibri"/>
              </a:rPr>
              <a:t>sel</a:t>
            </a:r>
            <a:r>
              <a:rPr sz="1800" b="1" spc="-45" dirty="0">
                <a:solidFill>
                  <a:srgbClr val="70AD47"/>
                </a:solidFill>
                <a:latin typeface="Calibri"/>
                <a:cs typeface="Calibri"/>
              </a:rPr>
              <a:t>f</a:t>
            </a:r>
            <a:r>
              <a:rPr sz="1800" b="1" spc="-5" dirty="0">
                <a:solidFill>
                  <a:srgbClr val="70AD47"/>
                </a:solidFill>
                <a:latin typeface="Calibri"/>
                <a:cs typeface="Calibri"/>
              </a:rPr>
              <a:t>-</a:t>
            </a:r>
            <a:r>
              <a:rPr sz="1800" b="1" spc="114" dirty="0">
                <a:solidFill>
                  <a:srgbClr val="70AD47"/>
                </a:solidFill>
                <a:latin typeface="Calibri"/>
                <a:cs typeface="Calibri"/>
              </a:rPr>
              <a:t>a</a:t>
            </a:r>
            <a:r>
              <a:rPr lang="en-US" sz="1800" b="1" spc="110" dirty="0">
                <a:solidFill>
                  <a:srgbClr val="70AD47"/>
                </a:solidFill>
                <a:latin typeface="Calibri"/>
                <a:cs typeface="Calibri"/>
              </a:rPr>
              <a:t>ttention </a:t>
            </a:r>
            <a:r>
              <a:rPr sz="1800" b="1" spc="-10" dirty="0">
                <a:solidFill>
                  <a:srgbClr val="70AD47"/>
                </a:solidFill>
                <a:latin typeface="Calibri"/>
                <a:cs typeface="Calibri"/>
              </a:rPr>
              <a:t>l</a:t>
            </a:r>
            <a:r>
              <a:rPr sz="1800" b="1" spc="-50" dirty="0">
                <a:solidFill>
                  <a:srgbClr val="70AD47"/>
                </a:solidFill>
                <a:latin typeface="Calibri"/>
                <a:cs typeface="Calibri"/>
              </a:rPr>
              <a:t>a</a:t>
            </a:r>
            <a:r>
              <a:rPr sz="1800" b="1" spc="-30" dirty="0">
                <a:solidFill>
                  <a:srgbClr val="70AD47"/>
                </a:solidFill>
                <a:latin typeface="Calibri"/>
                <a:cs typeface="Calibri"/>
              </a:rPr>
              <a:t>y</a:t>
            </a:r>
            <a:r>
              <a:rPr sz="1800" b="1" spc="5" dirty="0">
                <a:solidFill>
                  <a:srgbClr val="70AD47"/>
                </a:solidFill>
                <a:latin typeface="Calibri"/>
                <a:cs typeface="Calibri"/>
              </a:rPr>
              <a:t>e</a:t>
            </a:r>
            <a:r>
              <a:rPr sz="1800" b="1" spc="-130" dirty="0">
                <a:solidFill>
                  <a:srgbClr val="70AD47"/>
                </a:solidFill>
                <a:latin typeface="Calibri"/>
                <a:cs typeface="Calibri"/>
              </a:rPr>
              <a:t>r</a:t>
            </a:r>
            <a:r>
              <a:rPr sz="1800" b="1" spc="-5" dirty="0">
                <a:solidFill>
                  <a:srgbClr val="70AD47"/>
                </a:solidFill>
                <a:latin typeface="Calibri"/>
                <a:cs typeface="Calibri"/>
              </a:rPr>
              <a:t>,</a:t>
            </a:r>
            <a:r>
              <a:rPr sz="1800" b="1" dirty="0">
                <a:solidFill>
                  <a:srgbClr val="70AD47"/>
                </a:solidFill>
                <a:latin typeface="Calibri"/>
                <a:cs typeface="Calibri"/>
              </a:rPr>
              <a:t> </a:t>
            </a:r>
            <a:r>
              <a:rPr sz="1800" b="1" spc="-1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15" dirty="0">
                <a:solidFill>
                  <a:srgbClr val="70AD47"/>
                </a:solidFill>
                <a:latin typeface="Calibri"/>
                <a:cs typeface="Calibri"/>
              </a:rPr>
              <a:t>ou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45" dirty="0">
                <a:solidFill>
                  <a:srgbClr val="70AD47"/>
                </a:solidFill>
                <a:latin typeface="Calibri"/>
                <a:cs typeface="Calibri"/>
              </a:rPr>
              <a:t>“</a:t>
            </a:r>
            <a:r>
              <a:rPr sz="1800" b="1" spc="-20" dirty="0">
                <a:solidFill>
                  <a:srgbClr val="70AD47"/>
                </a:solidFill>
                <a:latin typeface="Calibri"/>
                <a:cs typeface="Calibri"/>
              </a:rPr>
              <a:t>s</a:t>
            </a:r>
            <a:r>
              <a:rPr sz="1800" b="1" spc="-10" dirty="0">
                <a:solidFill>
                  <a:srgbClr val="70AD47"/>
                </a:solidFill>
                <a:latin typeface="Calibri"/>
                <a:cs typeface="Calibri"/>
              </a:rPr>
              <a:t>e</a:t>
            </a:r>
            <a:r>
              <a:rPr sz="1800" b="1" spc="5" dirty="0">
                <a:solidFill>
                  <a:srgbClr val="70AD47"/>
                </a:solidFill>
                <a:latin typeface="Calibri"/>
                <a:cs typeface="Calibri"/>
              </a:rPr>
              <a:t>e</a:t>
            </a:r>
            <a:r>
              <a:rPr sz="1800" b="1" spc="-20" dirty="0">
                <a:solidFill>
                  <a:srgbClr val="70AD47"/>
                </a:solidFill>
                <a:latin typeface="Calibri"/>
                <a:cs typeface="Calibri"/>
              </a:rPr>
              <a:t>s</a:t>
            </a:r>
            <a:r>
              <a:rPr sz="1800" b="1" dirty="0">
                <a:solidFill>
                  <a:srgbClr val="70AD47"/>
                </a:solidFill>
                <a:latin typeface="Calibri"/>
                <a:cs typeface="Calibri"/>
              </a:rPr>
              <a:t>”</a:t>
            </a:r>
            <a:r>
              <a:rPr sz="1800" b="1" spc="10" dirty="0">
                <a:solidFill>
                  <a:srgbClr val="70AD47"/>
                </a:solidFill>
                <a:latin typeface="Calibri"/>
                <a:cs typeface="Calibri"/>
              </a:rPr>
              <a:t> </a:t>
            </a:r>
            <a:r>
              <a:rPr sz="1800" b="1" spc="-15" dirty="0">
                <a:solidFill>
                  <a:srgbClr val="70AD47"/>
                </a:solidFill>
                <a:latin typeface="Calibri"/>
                <a:cs typeface="Calibri"/>
              </a:rPr>
              <a:t>al</a:t>
            </a:r>
            <a:r>
              <a:rPr sz="1800" b="1" spc="-5" dirty="0">
                <a:solidFill>
                  <a:srgbClr val="70AD47"/>
                </a:solidFill>
                <a:latin typeface="Calibri"/>
                <a:cs typeface="Calibri"/>
              </a:rPr>
              <a:t>l</a:t>
            </a:r>
            <a:r>
              <a:rPr sz="1800" b="1" dirty="0">
                <a:solidFill>
                  <a:srgbClr val="70AD47"/>
                </a:solidFill>
                <a:latin typeface="Calibri"/>
                <a:cs typeface="Calibri"/>
              </a:rPr>
              <a:t> </a:t>
            </a:r>
            <a:r>
              <a:rPr sz="1800" b="1" spc="-15" dirty="0">
                <a:solidFill>
                  <a:srgbClr val="70AD47"/>
                </a:solidFill>
                <a:latin typeface="Calibri"/>
                <a:cs typeface="Calibri"/>
              </a:rPr>
              <a:t>inpu</a:t>
            </a:r>
            <a:r>
              <a:rPr sz="1800" b="1" spc="-10" dirty="0">
                <a:solidFill>
                  <a:srgbClr val="70AD47"/>
                </a:solidFill>
                <a:latin typeface="Calibri"/>
                <a:cs typeface="Calibri"/>
              </a:rPr>
              <a:t>t</a:t>
            </a:r>
            <a:r>
              <a:rPr sz="1800" b="1" spc="-20" dirty="0">
                <a:solidFill>
                  <a:srgbClr val="70AD47"/>
                </a:solidFill>
                <a:latin typeface="Calibri"/>
                <a:cs typeface="Calibri"/>
              </a:rPr>
              <a:t>s</a:t>
            </a:r>
            <a:r>
              <a:rPr sz="1800" b="1" spc="-10" dirty="0">
                <a:solidFill>
                  <a:srgbClr val="70AD47"/>
                </a:solidFill>
                <a:latin typeface="Calibri"/>
                <a:cs typeface="Calibri"/>
              </a:rPr>
              <a:t>!</a:t>
            </a:r>
            <a:endParaRPr sz="1800" dirty="0">
              <a:latin typeface="Calibri"/>
              <a:cs typeface="Calibri"/>
            </a:endParaRPr>
          </a:p>
          <a:p>
            <a:pPr marL="12700">
              <a:lnSpc>
                <a:spcPts val="2090"/>
              </a:lnSpc>
            </a:pPr>
            <a:r>
              <a:rPr sz="1800" b="1" spc="-10" dirty="0">
                <a:solidFill>
                  <a:srgbClr val="70AD47"/>
                </a:solidFill>
                <a:latin typeface="Calibri"/>
                <a:cs typeface="Calibri"/>
              </a:rPr>
              <a:t>(+)</a:t>
            </a:r>
            <a:r>
              <a:rPr sz="1800" b="1" spc="5" dirty="0">
                <a:solidFill>
                  <a:srgbClr val="70AD47"/>
                </a:solidFill>
                <a:latin typeface="Calibri"/>
                <a:cs typeface="Calibri"/>
              </a:rPr>
              <a:t> </a:t>
            </a:r>
            <a:r>
              <a:rPr sz="1800" b="1" spc="-15" dirty="0">
                <a:solidFill>
                  <a:srgbClr val="70AD47"/>
                </a:solidFill>
                <a:latin typeface="Calibri"/>
                <a:cs typeface="Calibri"/>
              </a:rPr>
              <a:t>H</a:t>
            </a:r>
            <a:r>
              <a:rPr sz="1800" b="1" spc="-10" dirty="0">
                <a:solidFill>
                  <a:srgbClr val="70AD47"/>
                </a:solidFill>
                <a:latin typeface="Calibri"/>
                <a:cs typeface="Calibri"/>
              </a:rPr>
              <a:t>i</a:t>
            </a:r>
            <a:r>
              <a:rPr sz="1800" b="1" spc="-5" dirty="0">
                <a:solidFill>
                  <a:srgbClr val="70AD47"/>
                </a:solidFill>
                <a:latin typeface="Calibri"/>
                <a:cs typeface="Calibri"/>
              </a:rPr>
              <a:t>g</a:t>
            </a:r>
            <a:r>
              <a:rPr sz="1800" b="1" spc="-15" dirty="0">
                <a:solidFill>
                  <a:srgbClr val="70AD47"/>
                </a:solidFill>
                <a:latin typeface="Calibri"/>
                <a:cs typeface="Calibri"/>
              </a:rPr>
              <a:t>hl</a:t>
            </a:r>
            <a:r>
              <a:rPr sz="1800" b="1" spc="-10" dirty="0">
                <a:solidFill>
                  <a:srgbClr val="70AD47"/>
                </a:solidFill>
                <a:latin typeface="Calibri"/>
                <a:cs typeface="Calibri"/>
              </a:rPr>
              <a:t>y</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10" dirty="0">
                <a:solidFill>
                  <a:srgbClr val="70AD47"/>
                </a:solidFill>
                <a:latin typeface="Calibri"/>
                <a:cs typeface="Calibri"/>
              </a:rPr>
              <a:t>el</a:t>
            </a:r>
            <a:r>
              <a:rPr sz="1800" b="1" spc="-5" dirty="0">
                <a:solidFill>
                  <a:srgbClr val="70AD47"/>
                </a:solidFill>
                <a:latin typeface="Calibri"/>
                <a:cs typeface="Calibri"/>
              </a:rPr>
              <a:t>:</a:t>
            </a:r>
            <a:r>
              <a:rPr sz="1800" b="1" spc="5" dirty="0">
                <a:solidFill>
                  <a:srgbClr val="70AD47"/>
                </a:solidFill>
                <a:latin typeface="Calibri"/>
                <a:cs typeface="Calibri"/>
              </a:rPr>
              <a:t> </a:t>
            </a:r>
            <a:r>
              <a:rPr sz="1800" b="1" spc="-40" dirty="0">
                <a:solidFill>
                  <a:srgbClr val="70AD47"/>
                </a:solidFill>
                <a:latin typeface="Calibri"/>
                <a:cs typeface="Calibri"/>
              </a:rPr>
              <a:t>E</a:t>
            </a:r>
            <a:r>
              <a:rPr sz="1800" b="1" spc="-15" dirty="0">
                <a:solidFill>
                  <a:srgbClr val="70AD47"/>
                </a:solidFill>
                <a:latin typeface="Calibri"/>
                <a:cs typeface="Calibri"/>
              </a:rPr>
              <a:t>a</a:t>
            </a:r>
            <a:r>
              <a:rPr sz="1800" b="1" spc="-5" dirty="0">
                <a:solidFill>
                  <a:srgbClr val="70AD47"/>
                </a:solidFill>
                <a:latin typeface="Calibri"/>
                <a:cs typeface="Calibri"/>
              </a:rPr>
              <a:t>c</a:t>
            </a:r>
            <a:r>
              <a:rPr sz="1800" b="1" spc="-10" dirty="0">
                <a:solidFill>
                  <a:srgbClr val="70AD47"/>
                </a:solidFill>
                <a:latin typeface="Calibri"/>
                <a:cs typeface="Calibri"/>
              </a:rPr>
              <a:t>h</a:t>
            </a:r>
            <a:r>
              <a:rPr sz="1800" b="1" dirty="0">
                <a:solidFill>
                  <a:srgbClr val="70AD47"/>
                </a:solidFill>
                <a:latin typeface="Calibri"/>
                <a:cs typeface="Calibri"/>
              </a:rPr>
              <a:t> </a:t>
            </a:r>
            <a:r>
              <a:rPr sz="1800" b="1" spc="-20" dirty="0">
                <a:solidFill>
                  <a:srgbClr val="70AD47"/>
                </a:solidFill>
                <a:latin typeface="Calibri"/>
                <a:cs typeface="Calibri"/>
              </a:rPr>
              <a:t>o</a:t>
            </a:r>
            <a:r>
              <a:rPr sz="1800" b="1" spc="-15" dirty="0">
                <a:solidFill>
                  <a:srgbClr val="70AD47"/>
                </a:solidFill>
                <a:latin typeface="Calibri"/>
                <a:cs typeface="Calibri"/>
              </a:rPr>
              <a:t>u</a:t>
            </a:r>
            <a:r>
              <a:rPr sz="1800" b="1" spc="-10" dirty="0">
                <a:solidFill>
                  <a:srgbClr val="70AD47"/>
                </a:solidFill>
                <a:latin typeface="Calibri"/>
                <a:cs typeface="Calibri"/>
              </a:rPr>
              <a:t>t</a:t>
            </a:r>
            <a:r>
              <a:rPr sz="1800" b="1" spc="-15" dirty="0">
                <a:solidFill>
                  <a:srgbClr val="70AD47"/>
                </a:solidFill>
                <a:latin typeface="Calibri"/>
                <a:cs typeface="Calibri"/>
              </a:rPr>
              <a:t>pu</a:t>
            </a:r>
            <a:r>
              <a:rPr sz="1800" b="1" spc="-10" dirty="0">
                <a:solidFill>
                  <a:srgbClr val="70AD47"/>
                </a:solidFill>
                <a:latin typeface="Calibri"/>
                <a:cs typeface="Calibri"/>
              </a:rPr>
              <a:t>t</a:t>
            </a:r>
            <a:r>
              <a:rPr sz="1800" b="1" spc="5" dirty="0">
                <a:solidFill>
                  <a:srgbClr val="70AD47"/>
                </a:solidFill>
                <a:latin typeface="Calibri"/>
                <a:cs typeface="Calibri"/>
              </a:rPr>
              <a:t> </a:t>
            </a:r>
            <a:r>
              <a:rPr sz="1800" b="1" spc="-20" dirty="0">
                <a:solidFill>
                  <a:srgbClr val="70AD47"/>
                </a:solidFill>
                <a:latin typeface="Calibri"/>
                <a:cs typeface="Calibri"/>
              </a:rPr>
              <a:t>c</a:t>
            </a:r>
            <a:r>
              <a:rPr sz="1800" b="1" spc="-15" dirty="0">
                <a:solidFill>
                  <a:srgbClr val="70AD47"/>
                </a:solidFill>
                <a:latin typeface="Calibri"/>
                <a:cs typeface="Calibri"/>
              </a:rPr>
              <a:t>a</a:t>
            </a:r>
            <a:r>
              <a:rPr sz="1800" b="1" spc="-10" dirty="0">
                <a:solidFill>
                  <a:srgbClr val="70AD47"/>
                </a:solidFill>
                <a:latin typeface="Calibri"/>
                <a:cs typeface="Calibri"/>
              </a:rPr>
              <a:t>n</a:t>
            </a:r>
            <a:endParaRPr sz="1800" dirty="0">
              <a:latin typeface="Calibri"/>
              <a:cs typeface="Calibri"/>
            </a:endParaRPr>
          </a:p>
          <a:p>
            <a:pPr marL="12700" marR="1047115">
              <a:lnSpc>
                <a:spcPts val="2090"/>
              </a:lnSpc>
              <a:spcBef>
                <a:spcPts val="175"/>
              </a:spcBef>
            </a:pPr>
            <a:r>
              <a:rPr sz="1800" b="1" spc="-5" dirty="0">
                <a:solidFill>
                  <a:srgbClr val="70AD47"/>
                </a:solidFill>
                <a:latin typeface="Calibri"/>
                <a:cs typeface="Calibri"/>
              </a:rPr>
              <a:t>b</a:t>
            </a:r>
            <a:r>
              <a:rPr sz="1800" b="1" dirty="0">
                <a:solidFill>
                  <a:srgbClr val="70AD47"/>
                </a:solidFill>
                <a:latin typeface="Calibri"/>
                <a:cs typeface="Calibri"/>
              </a:rPr>
              <a:t>e </a:t>
            </a:r>
            <a:r>
              <a:rPr sz="1800" b="1" spc="-5" dirty="0">
                <a:solidFill>
                  <a:srgbClr val="70AD47"/>
                </a:solidFill>
                <a:latin typeface="Calibri"/>
                <a:cs typeface="Calibri"/>
              </a:rPr>
              <a:t>c</a:t>
            </a:r>
            <a:r>
              <a:rPr sz="1800" b="1" spc="-20" dirty="0">
                <a:solidFill>
                  <a:srgbClr val="70AD47"/>
                </a:solidFill>
                <a:latin typeface="Calibri"/>
                <a:cs typeface="Calibri"/>
              </a:rPr>
              <a:t>o</a:t>
            </a:r>
            <a:r>
              <a:rPr sz="1800" b="1" spc="-5" dirty="0">
                <a:solidFill>
                  <a:srgbClr val="70AD47"/>
                </a:solidFill>
                <a:latin typeface="Calibri"/>
                <a:cs typeface="Calibri"/>
              </a:rPr>
              <a:t>m</a:t>
            </a:r>
            <a:r>
              <a:rPr sz="1800" b="1" spc="-15" dirty="0">
                <a:solidFill>
                  <a:srgbClr val="70AD47"/>
                </a:solidFill>
                <a:latin typeface="Calibri"/>
                <a:cs typeface="Calibri"/>
              </a:rPr>
              <a:t>pu</a:t>
            </a:r>
            <a:r>
              <a:rPr sz="1800" b="1" spc="-35" dirty="0">
                <a:solidFill>
                  <a:srgbClr val="70AD47"/>
                </a:solidFill>
                <a:latin typeface="Calibri"/>
                <a:cs typeface="Calibri"/>
              </a:rPr>
              <a:t>t</a:t>
            </a:r>
            <a:r>
              <a:rPr sz="1800" b="1" spc="-10" dirty="0">
                <a:solidFill>
                  <a:srgbClr val="70AD47"/>
                </a:solidFill>
                <a:latin typeface="Calibri"/>
                <a:cs typeface="Calibri"/>
              </a:rPr>
              <a:t>ed</a:t>
            </a:r>
            <a:r>
              <a:rPr sz="1800" b="1" dirty="0">
                <a:solidFill>
                  <a:srgbClr val="70AD47"/>
                </a:solidFill>
                <a:latin typeface="Calibri"/>
                <a:cs typeface="Calibri"/>
              </a:rPr>
              <a:t> </a:t>
            </a:r>
            <a:r>
              <a:rPr sz="1800" b="1" spc="-15" dirty="0">
                <a:solidFill>
                  <a:srgbClr val="70AD47"/>
                </a:solidFill>
                <a:latin typeface="Calibri"/>
                <a:cs typeface="Calibri"/>
              </a:rPr>
              <a:t>i</a:t>
            </a:r>
            <a:r>
              <a:rPr sz="1800" b="1" spc="-10" dirty="0">
                <a:solidFill>
                  <a:srgbClr val="70AD47"/>
                </a:solidFill>
                <a:latin typeface="Calibri"/>
                <a:cs typeface="Calibri"/>
              </a:rPr>
              <a:t>n</a:t>
            </a:r>
            <a:r>
              <a:rPr sz="1800" b="1" dirty="0">
                <a:solidFill>
                  <a:srgbClr val="70AD47"/>
                </a:solidFill>
                <a:latin typeface="Calibri"/>
                <a:cs typeface="Calibri"/>
              </a:rPr>
              <a:t> </a:t>
            </a:r>
            <a:r>
              <a:rPr sz="1800" b="1" spc="-15" dirty="0">
                <a:solidFill>
                  <a:srgbClr val="70AD47"/>
                </a:solidFill>
                <a:latin typeface="Calibri"/>
                <a:cs typeface="Calibri"/>
              </a:rPr>
              <a:t>pa</a:t>
            </a:r>
            <a:r>
              <a:rPr sz="1800" b="1" spc="-40" dirty="0">
                <a:solidFill>
                  <a:srgbClr val="70AD47"/>
                </a:solidFill>
                <a:latin typeface="Calibri"/>
                <a:cs typeface="Calibri"/>
              </a:rPr>
              <a:t>r</a:t>
            </a:r>
            <a:r>
              <a:rPr sz="1800" b="1" spc="-15" dirty="0">
                <a:solidFill>
                  <a:srgbClr val="70AD47"/>
                </a:solidFill>
                <a:latin typeface="Calibri"/>
                <a:cs typeface="Calibri"/>
              </a:rPr>
              <a:t>all</a:t>
            </a:r>
            <a:r>
              <a:rPr sz="1800" b="1" spc="5" dirty="0">
                <a:solidFill>
                  <a:srgbClr val="70AD47"/>
                </a:solidFill>
                <a:latin typeface="Calibri"/>
                <a:cs typeface="Calibri"/>
              </a:rPr>
              <a:t>e</a:t>
            </a:r>
            <a:r>
              <a:rPr sz="1800" b="1" spc="-5" dirty="0">
                <a:solidFill>
                  <a:srgbClr val="70AD47"/>
                </a:solidFill>
                <a:latin typeface="Calibri"/>
                <a:cs typeface="Calibri"/>
              </a:rPr>
              <a:t>l </a:t>
            </a:r>
            <a:r>
              <a:rPr sz="1800" b="1" spc="-10" dirty="0">
                <a:solidFill>
                  <a:srgbClr val="C00000"/>
                </a:solidFill>
                <a:latin typeface="Calibri"/>
                <a:cs typeface="Calibri"/>
              </a:rPr>
              <a:t>(</a:t>
            </a:r>
            <a:r>
              <a:rPr sz="1800" b="1" spc="-5" dirty="0">
                <a:solidFill>
                  <a:srgbClr val="C00000"/>
                </a:solidFill>
                <a:latin typeface="Calibri"/>
                <a:cs typeface="Calibri"/>
              </a:rPr>
              <a:t>-</a:t>
            </a:r>
            <a:r>
              <a:rPr sz="1800" b="1" spc="-10" dirty="0">
                <a:solidFill>
                  <a:srgbClr val="C00000"/>
                </a:solidFill>
                <a:latin typeface="Calibri"/>
                <a:cs typeface="Calibri"/>
              </a:rPr>
              <a:t>)</a:t>
            </a:r>
            <a:r>
              <a:rPr sz="1800" b="1" spc="5" dirty="0">
                <a:solidFill>
                  <a:srgbClr val="C00000"/>
                </a:solidFill>
                <a:latin typeface="Calibri"/>
                <a:cs typeface="Calibri"/>
              </a:rPr>
              <a:t> </a:t>
            </a:r>
            <a:r>
              <a:rPr sz="1800" b="1" spc="-90" dirty="0">
                <a:solidFill>
                  <a:srgbClr val="C00000"/>
                </a:solidFill>
                <a:latin typeface="Calibri"/>
                <a:cs typeface="Calibri"/>
              </a:rPr>
              <a:t>V</a:t>
            </a:r>
            <a:r>
              <a:rPr sz="1800" b="1" spc="-10" dirty="0">
                <a:solidFill>
                  <a:srgbClr val="C00000"/>
                </a:solidFill>
                <a:latin typeface="Calibri"/>
                <a:cs typeface="Calibri"/>
              </a:rPr>
              <a:t>e</a:t>
            </a:r>
            <a:r>
              <a:rPr sz="1800" b="1" spc="10" dirty="0">
                <a:solidFill>
                  <a:srgbClr val="C00000"/>
                </a:solidFill>
                <a:latin typeface="Calibri"/>
                <a:cs typeface="Calibri"/>
              </a:rPr>
              <a:t>r</a:t>
            </a:r>
            <a:r>
              <a:rPr sz="1800" b="1" spc="-10" dirty="0">
                <a:solidFill>
                  <a:srgbClr val="C00000"/>
                </a:solidFill>
                <a:latin typeface="Calibri"/>
                <a:cs typeface="Calibri"/>
              </a:rPr>
              <a:t>y</a:t>
            </a:r>
            <a:r>
              <a:rPr sz="1800" b="1" dirty="0">
                <a:solidFill>
                  <a:srgbClr val="C00000"/>
                </a:solidFill>
                <a:latin typeface="Calibri"/>
                <a:cs typeface="Calibri"/>
              </a:rPr>
              <a:t> </a:t>
            </a:r>
            <a:r>
              <a:rPr sz="1800" b="1" spc="-5" dirty="0">
                <a:solidFill>
                  <a:srgbClr val="C00000"/>
                </a:solidFill>
                <a:latin typeface="Calibri"/>
                <a:cs typeface="Calibri"/>
              </a:rPr>
              <a:t>m</a:t>
            </a:r>
            <a:r>
              <a:rPr sz="1800" b="1" spc="5" dirty="0">
                <a:solidFill>
                  <a:srgbClr val="C00000"/>
                </a:solidFill>
                <a:latin typeface="Calibri"/>
                <a:cs typeface="Calibri"/>
              </a:rPr>
              <a:t>e</a:t>
            </a:r>
            <a:r>
              <a:rPr sz="1800" b="1" spc="-5" dirty="0">
                <a:solidFill>
                  <a:srgbClr val="C00000"/>
                </a:solidFill>
                <a:latin typeface="Calibri"/>
                <a:cs typeface="Calibri"/>
              </a:rPr>
              <a:t>m</a:t>
            </a:r>
            <a:r>
              <a:rPr sz="1800" b="1" spc="-20" dirty="0">
                <a:solidFill>
                  <a:srgbClr val="C00000"/>
                </a:solidFill>
                <a:latin typeface="Calibri"/>
                <a:cs typeface="Calibri"/>
              </a:rPr>
              <a:t>o</a:t>
            </a:r>
            <a:r>
              <a:rPr sz="1800" b="1" spc="10" dirty="0">
                <a:solidFill>
                  <a:srgbClr val="C00000"/>
                </a:solidFill>
                <a:latin typeface="Calibri"/>
                <a:cs typeface="Calibri"/>
              </a:rPr>
              <a:t>r</a:t>
            </a:r>
            <a:r>
              <a:rPr sz="1800" b="1" spc="-10" dirty="0">
                <a:solidFill>
                  <a:srgbClr val="C00000"/>
                </a:solidFill>
                <a:latin typeface="Calibri"/>
                <a:cs typeface="Calibri"/>
              </a:rPr>
              <a:t>y</a:t>
            </a:r>
            <a:r>
              <a:rPr sz="1800" b="1" dirty="0">
                <a:solidFill>
                  <a:srgbClr val="C00000"/>
                </a:solidFill>
                <a:latin typeface="Calibri"/>
                <a:cs typeface="Calibri"/>
              </a:rPr>
              <a:t> </a:t>
            </a:r>
            <a:r>
              <a:rPr sz="1800" b="1" spc="-10" dirty="0">
                <a:solidFill>
                  <a:srgbClr val="C00000"/>
                </a:solidFill>
                <a:latin typeface="Calibri"/>
                <a:cs typeface="Calibri"/>
              </a:rPr>
              <a:t>i</a:t>
            </a:r>
            <a:r>
              <a:rPr sz="1800" b="1" spc="-30" dirty="0">
                <a:solidFill>
                  <a:srgbClr val="C00000"/>
                </a:solidFill>
                <a:latin typeface="Calibri"/>
                <a:cs typeface="Calibri"/>
              </a:rPr>
              <a:t>n</a:t>
            </a:r>
            <a:r>
              <a:rPr sz="1800" b="1" spc="-35" dirty="0">
                <a:solidFill>
                  <a:srgbClr val="C00000"/>
                </a:solidFill>
                <a:latin typeface="Calibri"/>
                <a:cs typeface="Calibri"/>
              </a:rPr>
              <a:t>t</a:t>
            </a:r>
            <a:r>
              <a:rPr sz="1800" b="1" spc="-10" dirty="0">
                <a:solidFill>
                  <a:srgbClr val="C00000"/>
                </a:solidFill>
                <a:latin typeface="Calibri"/>
                <a:cs typeface="Calibri"/>
              </a:rPr>
              <a:t>e</a:t>
            </a:r>
            <a:r>
              <a:rPr sz="1800" b="1" spc="-15" dirty="0">
                <a:solidFill>
                  <a:srgbClr val="C00000"/>
                </a:solidFill>
                <a:latin typeface="Calibri"/>
                <a:cs typeface="Calibri"/>
              </a:rPr>
              <a:t>n</a:t>
            </a:r>
            <a:r>
              <a:rPr sz="1800" b="1" spc="-20" dirty="0">
                <a:solidFill>
                  <a:srgbClr val="C00000"/>
                </a:solidFill>
                <a:latin typeface="Calibri"/>
                <a:cs typeface="Calibri"/>
              </a:rPr>
              <a:t>s</a:t>
            </a:r>
            <a:r>
              <a:rPr sz="1800" b="1" spc="-10" dirty="0">
                <a:solidFill>
                  <a:srgbClr val="C00000"/>
                </a:solidFill>
                <a:latin typeface="Calibri"/>
                <a:cs typeface="Calibri"/>
              </a:rPr>
              <a:t>i</a:t>
            </a:r>
            <a:r>
              <a:rPr sz="1800" b="1" spc="-15" dirty="0">
                <a:solidFill>
                  <a:srgbClr val="C00000"/>
                </a:solidFill>
                <a:latin typeface="Calibri"/>
                <a:cs typeface="Calibri"/>
              </a:rPr>
              <a:t>v</a:t>
            </a:r>
            <a:r>
              <a:rPr sz="1800" b="1" dirty="0">
                <a:solidFill>
                  <a:srgbClr val="C00000"/>
                </a:solidFill>
                <a:latin typeface="Calibri"/>
                <a:cs typeface="Calibri"/>
              </a:rPr>
              <a:t>e</a:t>
            </a:r>
            <a:endParaRPr sz="1800" dirty="0">
              <a:latin typeface="Calibri"/>
              <a:cs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a:t>
            </a:r>
            <a:endParaRPr lang="de-DE" sz="4400" b="0" strike="noStrike" spc="-1">
              <a:solidFill>
                <a:srgbClr val="000000"/>
              </a:solidFill>
              <a:latin typeface="Calibri"/>
            </a:endParaRPr>
          </a:p>
        </p:txBody>
      </p:sp>
      <p:sp>
        <p:nvSpPr>
          <p:cNvPr id="350"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RNN: the longer the dependencies the worse</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Especially useful in Natural Language Processing and Sequential Data</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No sequential processing</a:t>
            </a:r>
          </a:p>
          <a:p>
            <a:pPr>
              <a:lnSpc>
                <a:spcPct val="90000"/>
              </a:lnSpc>
              <a:spcBef>
                <a:spcPts val="1001"/>
              </a:spcBef>
            </a:pPr>
            <a:endParaRPr lang="de-DE" sz="2800" b="0" strike="noStrike" spc="-1">
              <a:solidFill>
                <a:srgbClr val="000000"/>
              </a:solidFill>
              <a:latin typeface="Calibri"/>
            </a:endParaRPr>
          </a:p>
        </p:txBody>
      </p:sp>
      <p:pic>
        <p:nvPicPr>
          <p:cNvPr id="351" name="Picture 2"/>
          <p:cNvPicPr/>
          <p:nvPr/>
        </p:nvPicPr>
        <p:blipFill>
          <a:blip r:embed="rId2"/>
          <a:stretch/>
        </p:blipFill>
        <p:spPr>
          <a:xfrm>
            <a:off x="2971440" y="3572640"/>
            <a:ext cx="6248880" cy="2738880"/>
          </a:xfrm>
          <a:prstGeom prst="rect">
            <a:avLst/>
          </a:prstGeom>
          <a:ln>
            <a:noFill/>
          </a:ln>
        </p:spPr>
      </p:pic>
    </p:spTree>
    <p:extLst>
      <p:ext uri="{BB962C8B-B14F-4D97-AF65-F5344CB8AC3E}">
        <p14:creationId xmlns:p14="http://schemas.microsoft.com/office/powerpoint/2010/main" val="36153445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 Structure</a:t>
            </a:r>
            <a:endParaRPr lang="de-DE" sz="4400" b="0" strike="noStrike" spc="-1">
              <a:solidFill>
                <a:srgbClr val="000000"/>
              </a:solidFill>
              <a:latin typeface="Calibri"/>
            </a:endParaRPr>
          </a:p>
        </p:txBody>
      </p:sp>
      <p:pic>
        <p:nvPicPr>
          <p:cNvPr id="353" name="Picture 2"/>
          <p:cNvPicPr/>
          <p:nvPr/>
        </p:nvPicPr>
        <p:blipFill>
          <a:blip r:embed="rId2"/>
          <a:stretch/>
        </p:blipFill>
        <p:spPr>
          <a:xfrm>
            <a:off x="3483360" y="1864080"/>
            <a:ext cx="5508720" cy="3586320"/>
          </a:xfrm>
          <a:prstGeom prst="rect">
            <a:avLst/>
          </a:prstGeom>
          <a:ln>
            <a:noFill/>
          </a:ln>
        </p:spPr>
      </p:pic>
      <p:pic>
        <p:nvPicPr>
          <p:cNvPr id="354" name="Picture 6"/>
          <p:cNvPicPr/>
          <p:nvPr/>
        </p:nvPicPr>
        <p:blipFill>
          <a:blip r:embed="rId3"/>
          <a:stretch/>
        </p:blipFill>
        <p:spPr>
          <a:xfrm>
            <a:off x="9134280" y="2841120"/>
            <a:ext cx="2517480" cy="1632960"/>
          </a:xfrm>
          <a:prstGeom prst="rect">
            <a:avLst/>
          </a:prstGeom>
          <a:ln>
            <a:noFill/>
          </a:ln>
        </p:spPr>
      </p:pic>
      <p:pic>
        <p:nvPicPr>
          <p:cNvPr id="355" name="Picture 4"/>
          <p:cNvPicPr/>
          <p:nvPr/>
        </p:nvPicPr>
        <p:blipFill>
          <a:blip r:embed="rId4"/>
          <a:srcRect r="9544"/>
          <a:stretch/>
        </p:blipFill>
        <p:spPr>
          <a:xfrm>
            <a:off x="22680" y="2664720"/>
            <a:ext cx="3460320" cy="1985040"/>
          </a:xfrm>
          <a:prstGeom prst="rect">
            <a:avLst/>
          </a:prstGeom>
          <a:ln>
            <a:noFill/>
          </a:ln>
        </p:spPr>
      </p:pic>
    </p:spTree>
    <p:extLst>
      <p:ext uri="{BB962C8B-B14F-4D97-AF65-F5344CB8AC3E}">
        <p14:creationId xmlns:p14="http://schemas.microsoft.com/office/powerpoint/2010/main" val="34338348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 all about Attention</a:t>
            </a:r>
            <a:endParaRPr lang="de-DE" sz="4400" b="0" strike="noStrike" spc="-1">
              <a:solidFill>
                <a:srgbClr val="000000"/>
              </a:solidFill>
              <a:latin typeface="Calibri"/>
            </a:endParaRPr>
          </a:p>
        </p:txBody>
      </p:sp>
      <p:sp>
        <p:nvSpPr>
          <p:cNvPr id="357"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Vanilla Attention: combination of previous hidden states</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Self-Attention: combination of previous and future hidden states</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How much attention should I give word x to word y?</a:t>
            </a:r>
          </a:p>
        </p:txBody>
      </p:sp>
      <p:pic>
        <p:nvPicPr>
          <p:cNvPr id="358" name="Picture 2"/>
          <p:cNvPicPr/>
          <p:nvPr/>
        </p:nvPicPr>
        <p:blipFill>
          <a:blip r:embed="rId2"/>
          <a:stretch/>
        </p:blipFill>
        <p:spPr>
          <a:xfrm>
            <a:off x="949680" y="3596760"/>
            <a:ext cx="4677120" cy="2999880"/>
          </a:xfrm>
          <a:prstGeom prst="rect">
            <a:avLst/>
          </a:prstGeom>
          <a:ln>
            <a:noFill/>
          </a:ln>
        </p:spPr>
      </p:pic>
      <p:pic>
        <p:nvPicPr>
          <p:cNvPr id="359" name="Picture 4"/>
          <p:cNvPicPr/>
          <p:nvPr/>
        </p:nvPicPr>
        <p:blipFill>
          <a:blip r:embed="rId3"/>
          <a:stretch/>
        </p:blipFill>
        <p:spPr>
          <a:xfrm>
            <a:off x="5739120" y="3431160"/>
            <a:ext cx="4806720" cy="3361680"/>
          </a:xfrm>
          <a:prstGeom prst="rect">
            <a:avLst/>
          </a:prstGeom>
          <a:ln>
            <a:noFill/>
          </a:ln>
        </p:spPr>
      </p:pic>
    </p:spTree>
    <p:extLst>
      <p:ext uri="{BB962C8B-B14F-4D97-AF65-F5344CB8AC3E}">
        <p14:creationId xmlns:p14="http://schemas.microsoft.com/office/powerpoint/2010/main" val="2674212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Transformer: all about Attention</a:t>
            </a:r>
            <a:endParaRPr lang="de-DE" sz="4400" b="0" strike="noStrike" spc="-1">
              <a:solidFill>
                <a:srgbClr val="000000"/>
              </a:solidFill>
              <a:latin typeface="Calibri"/>
            </a:endParaRPr>
          </a:p>
        </p:txBody>
      </p:sp>
      <p:pic>
        <p:nvPicPr>
          <p:cNvPr id="361" name="Picture 2"/>
          <p:cNvPicPr/>
          <p:nvPr/>
        </p:nvPicPr>
        <p:blipFill>
          <a:blip r:embed="rId2"/>
          <a:stretch/>
        </p:blipFill>
        <p:spPr>
          <a:xfrm>
            <a:off x="949680" y="3596760"/>
            <a:ext cx="4677120" cy="2999880"/>
          </a:xfrm>
          <a:prstGeom prst="rect">
            <a:avLst/>
          </a:prstGeom>
          <a:ln>
            <a:noFill/>
          </a:ln>
        </p:spPr>
      </p:pic>
      <p:pic>
        <p:nvPicPr>
          <p:cNvPr id="362" name="Picture 4"/>
          <p:cNvPicPr/>
          <p:nvPr/>
        </p:nvPicPr>
        <p:blipFill>
          <a:blip r:embed="rId3"/>
          <a:stretch/>
        </p:blipFill>
        <p:spPr>
          <a:xfrm>
            <a:off x="5739120" y="3431160"/>
            <a:ext cx="4806720" cy="3361680"/>
          </a:xfrm>
          <a:prstGeom prst="rect">
            <a:avLst/>
          </a:prstGeom>
          <a:ln>
            <a:noFill/>
          </a:ln>
        </p:spPr>
      </p:pic>
      <p:pic>
        <p:nvPicPr>
          <p:cNvPr id="363" name="Picture 2"/>
          <p:cNvPicPr/>
          <p:nvPr/>
        </p:nvPicPr>
        <p:blipFill>
          <a:blip r:embed="rId4"/>
          <a:stretch/>
        </p:blipFill>
        <p:spPr>
          <a:xfrm>
            <a:off x="2426040" y="1660680"/>
            <a:ext cx="6851520" cy="1635120"/>
          </a:xfrm>
          <a:prstGeom prst="rect">
            <a:avLst/>
          </a:prstGeom>
          <a:ln>
            <a:noFill/>
          </a:ln>
        </p:spPr>
      </p:pic>
    </p:spTree>
    <p:extLst>
      <p:ext uri="{BB962C8B-B14F-4D97-AF65-F5344CB8AC3E}">
        <p14:creationId xmlns:p14="http://schemas.microsoft.com/office/powerpoint/2010/main" val="1387048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Autoencoder Networks</a:t>
            </a:r>
            <a:endParaRPr lang="de-DE" sz="4400" b="0" strike="noStrike" spc="-1">
              <a:solidFill>
                <a:srgbClr val="000000"/>
              </a:solidFill>
              <a:latin typeface="Calibri"/>
            </a:endParaRPr>
          </a:p>
        </p:txBody>
      </p:sp>
      <p:sp>
        <p:nvSpPr>
          <p:cNvPr id="365" name="TextShape 2"/>
          <p:cNvSpPr txBox="1"/>
          <p:nvPr/>
        </p:nvSpPr>
        <p:spPr>
          <a:xfrm>
            <a:off x="838080" y="4795560"/>
            <a:ext cx="10515240" cy="138132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Generative Model: can generate data from randomized input</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Training: </a:t>
            </a:r>
          </a:p>
        </p:txBody>
      </p:sp>
      <p:pic>
        <p:nvPicPr>
          <p:cNvPr id="366" name="Grafik 5"/>
          <p:cNvPicPr/>
          <p:nvPr/>
        </p:nvPicPr>
        <p:blipFill>
          <a:blip r:embed="rId2"/>
          <a:stretch/>
        </p:blipFill>
        <p:spPr>
          <a:xfrm>
            <a:off x="2577600" y="1631520"/>
            <a:ext cx="7036200" cy="790560"/>
          </a:xfrm>
          <a:prstGeom prst="rect">
            <a:avLst/>
          </a:prstGeom>
          <a:ln>
            <a:noFill/>
          </a:ln>
        </p:spPr>
      </p:pic>
      <p:pic>
        <p:nvPicPr>
          <p:cNvPr id="367" name="Grafik 6"/>
          <p:cNvPicPr/>
          <p:nvPr/>
        </p:nvPicPr>
        <p:blipFill>
          <a:blip r:embed="rId3"/>
          <a:stretch/>
        </p:blipFill>
        <p:spPr>
          <a:xfrm>
            <a:off x="3137760" y="2602440"/>
            <a:ext cx="5916240" cy="2012760"/>
          </a:xfrm>
          <a:prstGeom prst="rect">
            <a:avLst/>
          </a:prstGeom>
          <a:ln>
            <a:noFill/>
          </a:ln>
        </p:spPr>
      </p:pic>
    </p:spTree>
    <p:extLst>
      <p:ext uri="{BB962C8B-B14F-4D97-AF65-F5344CB8AC3E}">
        <p14:creationId xmlns:p14="http://schemas.microsoft.com/office/powerpoint/2010/main" val="381365625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Autoencoder Networks</a:t>
            </a:r>
            <a:endParaRPr lang="de-DE" sz="4400" b="0" strike="noStrike" spc="-1">
              <a:solidFill>
                <a:srgbClr val="000000"/>
              </a:solidFill>
              <a:latin typeface="Calibri"/>
            </a:endParaRPr>
          </a:p>
        </p:txBody>
      </p:sp>
      <p:pic>
        <p:nvPicPr>
          <p:cNvPr id="369" name="Grafik 3"/>
          <p:cNvPicPr/>
          <p:nvPr/>
        </p:nvPicPr>
        <p:blipFill>
          <a:blip r:embed="rId2"/>
          <a:stretch/>
        </p:blipFill>
        <p:spPr>
          <a:xfrm>
            <a:off x="1568520" y="2082600"/>
            <a:ext cx="8593920" cy="3421440"/>
          </a:xfrm>
          <a:prstGeom prst="rect">
            <a:avLst/>
          </a:prstGeom>
          <a:ln>
            <a:noFill/>
          </a:ln>
        </p:spPr>
      </p:pic>
      <p:sp>
        <p:nvSpPr>
          <p:cNvPr id="370" name="CustomShape 2"/>
          <p:cNvSpPr/>
          <p:nvPr/>
        </p:nvSpPr>
        <p:spPr>
          <a:xfrm flipV="1">
            <a:off x="8438760" y="4963320"/>
            <a:ext cx="348120" cy="12099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71" name="CustomShape 3"/>
          <p:cNvSpPr/>
          <p:nvPr/>
        </p:nvSpPr>
        <p:spPr>
          <a:xfrm>
            <a:off x="7701840" y="6174360"/>
            <a:ext cx="14734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Smaller Space</a:t>
            </a:r>
            <a:endParaRPr lang="en-US" sz="1800" b="0" strike="noStrike" spc="-1">
              <a:latin typeface="Arial"/>
            </a:endParaRPr>
          </a:p>
        </p:txBody>
      </p:sp>
      <p:sp>
        <p:nvSpPr>
          <p:cNvPr id="372" name="CustomShape 4"/>
          <p:cNvSpPr/>
          <p:nvPr/>
        </p:nvSpPr>
        <p:spPr>
          <a:xfrm flipH="1">
            <a:off x="6852960" y="1280160"/>
            <a:ext cx="713880" cy="80208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73" name="CustomShape 5"/>
          <p:cNvSpPr/>
          <p:nvPr/>
        </p:nvSpPr>
        <p:spPr>
          <a:xfrm>
            <a:off x="7303680" y="910800"/>
            <a:ext cx="94140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Encoder</a:t>
            </a:r>
            <a:endParaRPr lang="en-US" sz="1800" b="0" strike="noStrike" spc="-1">
              <a:latin typeface="Arial"/>
            </a:endParaRPr>
          </a:p>
        </p:txBody>
      </p:sp>
      <p:sp>
        <p:nvSpPr>
          <p:cNvPr id="374" name="CustomShape 6"/>
          <p:cNvSpPr/>
          <p:nvPr/>
        </p:nvSpPr>
        <p:spPr>
          <a:xfrm flipH="1" flipV="1">
            <a:off x="6400800" y="4754160"/>
            <a:ext cx="107280" cy="85716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75" name="CustomShape 7"/>
          <p:cNvSpPr/>
          <p:nvPr/>
        </p:nvSpPr>
        <p:spPr>
          <a:xfrm>
            <a:off x="6026040" y="5612400"/>
            <a:ext cx="96444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Decoder</a:t>
            </a:r>
            <a:endParaRPr lang="en-US" sz="1800" b="0" strike="noStrike" spc="-1">
              <a:latin typeface="Arial"/>
            </a:endParaRPr>
          </a:p>
        </p:txBody>
      </p:sp>
    </p:spTree>
    <p:extLst>
      <p:ext uri="{BB962C8B-B14F-4D97-AF65-F5344CB8AC3E}">
        <p14:creationId xmlns:p14="http://schemas.microsoft.com/office/powerpoint/2010/main" val="28344590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Autoencoder Networks: Example</a:t>
            </a:r>
            <a:endParaRPr lang="de-DE" sz="4400" b="0" strike="noStrike" spc="-1">
              <a:solidFill>
                <a:srgbClr val="000000"/>
              </a:solidFill>
              <a:latin typeface="Calibri"/>
            </a:endParaRPr>
          </a:p>
        </p:txBody>
      </p:sp>
      <p:pic>
        <p:nvPicPr>
          <p:cNvPr id="377" name="Grafik 3"/>
          <p:cNvPicPr/>
          <p:nvPr/>
        </p:nvPicPr>
        <p:blipFill>
          <a:blip r:embed="rId2"/>
          <a:stretch/>
        </p:blipFill>
        <p:spPr>
          <a:xfrm>
            <a:off x="1591560" y="1690560"/>
            <a:ext cx="9008640" cy="3896640"/>
          </a:xfrm>
          <a:prstGeom prst="rect">
            <a:avLst/>
          </a:prstGeom>
          <a:ln>
            <a:noFill/>
          </a:ln>
        </p:spPr>
      </p:pic>
    </p:spTree>
    <p:extLst>
      <p:ext uri="{BB962C8B-B14F-4D97-AF65-F5344CB8AC3E}">
        <p14:creationId xmlns:p14="http://schemas.microsoft.com/office/powerpoint/2010/main" val="2628698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5360" y="1122177"/>
            <a:ext cx="3150463" cy="3392503"/>
            <a:chOff x="-170610" y="3210572"/>
            <a:chExt cx="3473167" cy="3739606"/>
          </a:xfrm>
        </p:grpSpPr>
        <p:pic>
          <p:nvPicPr>
            <p:cNvPr id="8" name="Picture 7"/>
            <p:cNvPicPr>
              <a:picLocks noChangeAspect="1"/>
            </p:cNvPicPr>
            <p:nvPr/>
          </p:nvPicPr>
          <p:blipFill>
            <a:blip r:embed="rId3"/>
            <a:stretch>
              <a:fillRect/>
            </a:stretch>
          </p:blipFill>
          <p:spPr>
            <a:xfrm>
              <a:off x="140738" y="3210572"/>
              <a:ext cx="2560318" cy="1920239"/>
            </a:xfrm>
            <a:prstGeom prst="rect">
              <a:avLst/>
            </a:prstGeom>
          </p:spPr>
        </p:pic>
        <p:sp>
          <p:nvSpPr>
            <p:cNvPr id="9" name="Rectangle 8"/>
            <p:cNvSpPr/>
            <p:nvPr/>
          </p:nvSpPr>
          <p:spPr>
            <a:xfrm>
              <a:off x="-170610" y="5152065"/>
              <a:ext cx="3473167" cy="1798113"/>
            </a:xfrm>
            <a:prstGeom prst="rect">
              <a:avLst/>
            </a:prstGeom>
          </p:spPr>
          <p:txBody>
            <a:bodyPr wrap="square">
              <a:spAutoFit/>
            </a:bodyPr>
            <a:lstStyle/>
            <a:p>
              <a:pPr>
                <a:defRPr/>
              </a:pPr>
              <a:r>
                <a:rPr lang="en-US" sz="2000" kern="0" dirty="0">
                  <a:solidFill>
                    <a:sysClr val="windowText" lastClr="000000"/>
                  </a:solidFill>
                  <a:latin typeface="Helvetica Neue Light"/>
                </a:rPr>
                <a:t>This is a picture of one sky, one road and one sheep. The gray sky is over the gray road. The gray sheep is by the gray road. </a:t>
              </a:r>
            </a:p>
          </p:txBody>
        </p:sp>
      </p:grpSp>
      <p:grpSp>
        <p:nvGrpSpPr>
          <p:cNvPr id="10" name="Group 9"/>
          <p:cNvGrpSpPr/>
          <p:nvPr/>
        </p:nvGrpSpPr>
        <p:grpSpPr>
          <a:xfrm>
            <a:off x="8616280" y="845473"/>
            <a:ext cx="3071827" cy="4267914"/>
            <a:chOff x="12389432" y="3285991"/>
            <a:chExt cx="3386476" cy="4704584"/>
          </a:xfrm>
        </p:grpSpPr>
        <p:pic>
          <p:nvPicPr>
            <p:cNvPr id="11" name="Picture 10"/>
            <p:cNvPicPr>
              <a:picLocks noChangeAspect="1"/>
            </p:cNvPicPr>
            <p:nvPr/>
          </p:nvPicPr>
          <p:blipFill>
            <a:blip r:embed="rId4"/>
            <a:stretch>
              <a:fillRect/>
            </a:stretch>
          </p:blipFill>
          <p:spPr>
            <a:xfrm>
              <a:off x="13277494" y="3285991"/>
              <a:ext cx="1522476" cy="2286000"/>
            </a:xfrm>
            <a:prstGeom prst="rect">
              <a:avLst/>
            </a:prstGeom>
          </p:spPr>
        </p:pic>
        <p:sp>
          <p:nvSpPr>
            <p:cNvPr id="12" name="Rectangle 11"/>
            <p:cNvSpPr/>
            <p:nvPr/>
          </p:nvSpPr>
          <p:spPr>
            <a:xfrm>
              <a:off x="12389432" y="5513929"/>
              <a:ext cx="3386476" cy="2476646"/>
            </a:xfrm>
            <a:prstGeom prst="rect">
              <a:avLst/>
            </a:prstGeom>
          </p:spPr>
          <p:txBody>
            <a:bodyPr wrap="square">
              <a:spAutoFit/>
            </a:bodyPr>
            <a:lstStyle/>
            <a:p>
              <a:pPr>
                <a:defRPr/>
              </a:pPr>
              <a:r>
                <a:rPr lang="en-US" sz="2000" kern="0" dirty="0">
                  <a:solidFill>
                    <a:sysClr val="windowText" lastClr="000000"/>
                  </a:solidFill>
                  <a:latin typeface="Helvetica Neue Light"/>
                </a:rPr>
                <a:t>Here we see one road, one sky and one bicycle. The road is near the blue sky, and near the colorful bicycle. The colorful bicycle is within the blue sky. </a:t>
              </a:r>
            </a:p>
          </p:txBody>
        </p:sp>
      </p:grpSp>
      <p:grpSp>
        <p:nvGrpSpPr>
          <p:cNvPr id="15" name="Group 14"/>
          <p:cNvGrpSpPr/>
          <p:nvPr/>
        </p:nvGrpSpPr>
        <p:grpSpPr>
          <a:xfrm>
            <a:off x="4527317" y="2832797"/>
            <a:ext cx="3137364" cy="2724541"/>
            <a:chOff x="8382802" y="3600011"/>
            <a:chExt cx="3458726" cy="3003302"/>
          </a:xfrm>
        </p:grpSpPr>
        <p:pic>
          <p:nvPicPr>
            <p:cNvPr id="16" name="Picture 15"/>
            <p:cNvPicPr>
              <a:picLocks noChangeAspect="1"/>
            </p:cNvPicPr>
            <p:nvPr/>
          </p:nvPicPr>
          <p:blipFill>
            <a:blip r:embed="rId5"/>
            <a:stretch>
              <a:fillRect/>
            </a:stretch>
          </p:blipFill>
          <p:spPr>
            <a:xfrm>
              <a:off x="8632909" y="3600011"/>
              <a:ext cx="2560319" cy="1920239"/>
            </a:xfrm>
            <a:prstGeom prst="rect">
              <a:avLst/>
            </a:prstGeom>
          </p:spPr>
        </p:pic>
        <p:sp>
          <p:nvSpPr>
            <p:cNvPr id="17" name="Rectangle 16"/>
            <p:cNvSpPr/>
            <p:nvPr/>
          </p:nvSpPr>
          <p:spPr>
            <a:xfrm>
              <a:off x="8382802" y="5483733"/>
              <a:ext cx="3458726" cy="1119580"/>
            </a:xfrm>
            <a:prstGeom prst="rect">
              <a:avLst/>
            </a:prstGeom>
          </p:spPr>
          <p:txBody>
            <a:bodyPr wrap="square">
              <a:spAutoFit/>
            </a:bodyPr>
            <a:lstStyle/>
            <a:p>
              <a:pPr>
                <a:defRPr/>
              </a:pPr>
              <a:r>
                <a:rPr lang="en-US" sz="2000" kern="0" dirty="0">
                  <a:solidFill>
                    <a:sysClr val="windowText" lastClr="000000"/>
                  </a:solidFill>
                  <a:latin typeface="Helvetica Neue Light"/>
                </a:rPr>
                <a:t>This is a picture of two dogs. The first dog is near the second furry dog. </a:t>
              </a:r>
            </a:p>
          </p:txBody>
        </p:sp>
      </p:grpSp>
      <p:sp>
        <p:nvSpPr>
          <p:cNvPr id="18" name="TextBox 17"/>
          <p:cNvSpPr txBox="1"/>
          <p:nvPr/>
        </p:nvSpPr>
        <p:spPr>
          <a:xfrm>
            <a:off x="479376" y="6237312"/>
            <a:ext cx="1788182" cy="276999"/>
          </a:xfrm>
          <a:prstGeom prst="rect">
            <a:avLst/>
          </a:prstGeom>
          <a:noFill/>
        </p:spPr>
        <p:txBody>
          <a:bodyPr wrap="none" rtlCol="0">
            <a:spAutoFit/>
          </a:bodyPr>
          <a:lstStyle/>
          <a:p>
            <a:pPr>
              <a:defRPr/>
            </a:pPr>
            <a:r>
              <a:rPr lang="en-US" sz="1200" dirty="0">
                <a:solidFill>
                  <a:prstClr val="black"/>
                </a:solidFill>
                <a:latin typeface="Calibri" panose="020F0502020204030204" pitchFamily="34" charset="0"/>
              </a:rPr>
              <a:t>Kulkarni et al., CVPR 2011</a:t>
            </a:r>
          </a:p>
        </p:txBody>
      </p:sp>
      <p:sp>
        <p:nvSpPr>
          <p:cNvPr id="19" name="object 5"/>
          <p:cNvSpPr txBox="1">
            <a:spLocks/>
          </p:cNvSpPr>
          <p:nvPr/>
        </p:nvSpPr>
        <p:spPr>
          <a:xfrm>
            <a:off x="1662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defRPr/>
            </a:pPr>
            <a:r>
              <a:rPr lang="en-US" sz="3000" kern="0" spc="-5" dirty="0">
                <a:solidFill>
                  <a:sysClr val="windowText" lastClr="000000"/>
                </a:solidFill>
                <a:latin typeface="Calibri" panose="020F0502020204030204" pitchFamily="34" charset="0"/>
              </a:rPr>
              <a:t>Some pre-RNN captioning results</a:t>
            </a:r>
            <a:endParaRPr lang="en-US" sz="3000" kern="0"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33930223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813830"/>
            <a:ext cx="10358120" cy="1107996"/>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br>
              <a:rPr lang="en-US" spc="-15" dirty="0"/>
            </a:br>
            <a:endParaRPr spc="-15" dirty="0"/>
          </a:p>
        </p:txBody>
      </p:sp>
      <p:sp>
        <p:nvSpPr>
          <p:cNvPr id="3" name="object 3"/>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4" name="object 4"/>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5" name="object 5"/>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6" name="object 6"/>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txBox="1"/>
          <p:nvPr/>
        </p:nvSpPr>
        <p:spPr>
          <a:xfrm>
            <a:off x="7045185" y="4439474"/>
            <a:ext cx="3656329" cy="307777"/>
          </a:xfrm>
          <a:prstGeom prst="rect">
            <a:avLst/>
          </a:prstGeom>
          <a:solidFill>
            <a:srgbClr val="E2F0D9"/>
          </a:solidFill>
          <a:ln w="12700">
            <a:solidFill>
              <a:srgbClr val="70AD47"/>
            </a:solidFill>
          </a:ln>
        </p:spPr>
        <p:txBody>
          <a:bodyPr vert="horz" wrap="square" lIns="0" tIns="0" rIns="0" bIns="0" rtlCol="0">
            <a:spAutoFit/>
          </a:bodyPr>
          <a:lstStyle/>
          <a:p>
            <a:pPr marL="1111885">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0" name="object 10"/>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1" name="object 11"/>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2" name="object 12"/>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5" name="object 15"/>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16" name="object 16"/>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17" name="object 17"/>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18" name="object 18"/>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19" name="object 19"/>
          <p:cNvSpPr txBox="1"/>
          <p:nvPr/>
        </p:nvSpPr>
        <p:spPr>
          <a:xfrm>
            <a:off x="4133433" y="4388611"/>
            <a:ext cx="2327910" cy="699135"/>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a:latin typeface="Calibri"/>
              <a:cs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2" y="4516628"/>
            <a:ext cx="1545557" cy="307777"/>
          </a:xfrm>
          <a:prstGeom prst="rect">
            <a:avLst/>
          </a:prstGeom>
        </p:spPr>
        <p:txBody>
          <a:bodyPr vert="horz" wrap="square" lIns="0" tIns="0" rIns="0" bIns="0" rtlCol="0">
            <a:spAutoFit/>
          </a:bodyPr>
          <a:lstStyle/>
          <a:p>
            <a:pPr marL="12700">
              <a:lnSpc>
                <a:spcPct val="100000"/>
              </a:lnSpc>
            </a:pPr>
            <a:r>
              <a:rPr lang="en-US" sz="2000" spc="5" dirty="0">
                <a:latin typeface="Calibri"/>
                <a:cs typeface="Calibri"/>
              </a:rPr>
              <a:t>Self-Attention</a:t>
            </a:r>
            <a:endParaRPr sz="2000" dirty="0">
              <a:latin typeface="Calibri"/>
              <a:cs typeface="Calibri"/>
            </a:endParaRPr>
          </a:p>
        </p:txBody>
      </p:sp>
      <p:sp>
        <p:nvSpPr>
          <p:cNvPr id="12" name="object 12"/>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3" name="object 13"/>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7" name="object 17"/>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8" name="object 18"/>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19" name="object 19"/>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0" name="object 20"/>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1" name="object 21"/>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2" name="object 22"/>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3" name="object 23"/>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4" name="object 24"/>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dirty="0"/>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3" y="4516628"/>
            <a:ext cx="1613372" cy="307777"/>
          </a:xfrm>
          <a:prstGeom prst="rect">
            <a:avLst/>
          </a:prstGeom>
        </p:spPr>
        <p:txBody>
          <a:bodyPr vert="horz" wrap="square" lIns="0" tIns="0" rIns="0" bIns="0" rtlCol="0">
            <a:spAutoFit/>
          </a:bodyPr>
          <a:lstStyle/>
          <a:p>
            <a:pPr marL="12700">
              <a:lnSpc>
                <a:spcPct val="100000"/>
              </a:lnSpc>
            </a:pPr>
            <a:r>
              <a:rPr lang="en-US" sz="2000" spc="5" dirty="0">
                <a:latin typeface="Calibri"/>
                <a:cs typeface="Calibri"/>
              </a:rPr>
              <a:t>Self-Attention</a:t>
            </a:r>
            <a:endParaRPr lang="en-US" sz="2000" dirty="0">
              <a:latin typeface="Calibri"/>
              <a:cs typeface="Calibri"/>
            </a:endParaRP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3" name="object 23"/>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4" name="object 24"/>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25" name="object 25"/>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26" name="object 26"/>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27" name="object 27"/>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28" name="object 28"/>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29" name="object 29"/>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30" name="object 30"/>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31" name="object 31"/>
          <p:cNvSpPr txBox="1"/>
          <p:nvPr/>
        </p:nvSpPr>
        <p:spPr>
          <a:xfrm>
            <a:off x="1031328" y="4653115"/>
            <a:ext cx="1702435" cy="330200"/>
          </a:xfrm>
          <a:prstGeom prst="rect">
            <a:avLst/>
          </a:prstGeom>
        </p:spPr>
        <p:txBody>
          <a:bodyPr vert="horz" wrap="square" lIns="0" tIns="0" rIns="0" bIns="0" rtlCol="0">
            <a:spAutoFit/>
          </a:bodyPr>
          <a:lstStyle/>
          <a:p>
            <a:pPr marL="12700">
              <a:lnSpc>
                <a:spcPct val="100000"/>
              </a:lnSpc>
            </a:pPr>
            <a:r>
              <a:rPr sz="2400" spc="-25" dirty="0">
                <a:latin typeface="Calibri"/>
                <a:cs typeface="Calibri"/>
              </a:rPr>
              <a:t>B</a:t>
            </a:r>
            <a:r>
              <a:rPr sz="2400" dirty="0">
                <a:latin typeface="Calibri"/>
                <a:cs typeface="Calibri"/>
              </a:rPr>
              <a:t>a</a:t>
            </a:r>
            <a:r>
              <a:rPr sz="2400" spc="-5" dirty="0">
                <a:latin typeface="Calibri"/>
                <a:cs typeface="Calibri"/>
              </a:rPr>
              <a:t> </a:t>
            </a:r>
            <a:r>
              <a:rPr sz="2400" spc="-25" dirty="0">
                <a:latin typeface="Calibri"/>
                <a:cs typeface="Calibri"/>
              </a:rPr>
              <a:t>e</a:t>
            </a:r>
            <a:r>
              <a:rPr sz="2400" spc="-10" dirty="0">
                <a:latin typeface="Calibri"/>
                <a:cs typeface="Calibri"/>
              </a:rPr>
              <a:t>t </a:t>
            </a:r>
            <a:r>
              <a:rPr sz="2400" dirty="0">
                <a:latin typeface="Calibri"/>
                <a:cs typeface="Calibri"/>
              </a:rPr>
              <a:t>a</a:t>
            </a:r>
            <a:r>
              <a:rPr sz="2400" spc="-5" dirty="0">
                <a:latin typeface="Calibri"/>
                <a:cs typeface="Calibri"/>
              </a:rPr>
              <a:t>l</a:t>
            </a:r>
            <a:r>
              <a:rPr sz="2400" spc="-10" dirty="0">
                <a:latin typeface="Calibri"/>
                <a:cs typeface="Calibri"/>
              </a:rPr>
              <a:t>,</a:t>
            </a:r>
            <a:r>
              <a:rPr sz="2400" spc="-5" dirty="0">
                <a:latin typeface="Calibri"/>
                <a:cs typeface="Calibri"/>
              </a:rPr>
              <a:t> </a:t>
            </a:r>
            <a:r>
              <a:rPr sz="2400" spc="-20" dirty="0">
                <a:latin typeface="Calibri"/>
                <a:cs typeface="Calibri"/>
              </a:rPr>
              <a:t>201</a:t>
            </a:r>
            <a:r>
              <a:rPr sz="2400" spc="-15" dirty="0">
                <a:latin typeface="Calibri"/>
                <a:cs typeface="Calibri"/>
              </a:rPr>
              <a:t>6</a:t>
            </a:r>
            <a:endParaRPr sz="2400">
              <a:latin typeface="Calibri"/>
              <a:cs typeface="Calibri"/>
            </a:endParaRPr>
          </a:p>
        </p:txBody>
      </p:sp>
      <p:sp>
        <p:nvSpPr>
          <p:cNvPr id="32" name="object 32"/>
          <p:cNvSpPr txBox="1"/>
          <p:nvPr/>
        </p:nvSpPr>
        <p:spPr>
          <a:xfrm>
            <a:off x="4133433" y="3955796"/>
            <a:ext cx="2511425" cy="1132205"/>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sz="2400" spc="100" dirty="0">
                <a:latin typeface="Calibri"/>
                <a:cs typeface="Calibri"/>
              </a:rPr>
              <a:t>$</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a:latin typeface="Calibri"/>
              <a:cs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3" y="4516628"/>
            <a:ext cx="1820218" cy="307777"/>
          </a:xfrm>
          <a:prstGeom prst="rect">
            <a:avLst/>
          </a:prstGeom>
        </p:spPr>
        <p:txBody>
          <a:bodyPr vert="horz" wrap="square" lIns="0" tIns="0" rIns="0" bIns="0" rtlCol="0">
            <a:spAutoFit/>
          </a:bodyPr>
          <a:lstStyle/>
          <a:p>
            <a:pPr marL="12700">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3" name="object 23"/>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4" name="object 24"/>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7" name="object 27"/>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8" name="object 28"/>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29" name="object 29"/>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0" name="object 30"/>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1" name="object 31"/>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2" name="object 32"/>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3" name="object 33"/>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4" name="object 34"/>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35" name="object 35"/>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36" name="object 36"/>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37" name="object 37"/>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38" name="object 38"/>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39" name="object 39"/>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40" name="object 40"/>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1" name="object 41"/>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42" name="object 42"/>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4" name="object 44"/>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
        <p:nvSpPr>
          <p:cNvPr id="45" name="object 45"/>
          <p:cNvSpPr txBox="1"/>
          <p:nvPr/>
        </p:nvSpPr>
        <p:spPr>
          <a:xfrm>
            <a:off x="4138630" y="2480564"/>
            <a:ext cx="2435860" cy="699135"/>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10" dirty="0">
                <a:latin typeface="Calibri"/>
                <a:cs typeface="Calibri"/>
              </a:rPr>
              <a:t> </a:t>
            </a:r>
            <a:r>
              <a:rPr sz="2400" spc="-5" dirty="0">
                <a:latin typeface="Calibri"/>
                <a:cs typeface="Calibri"/>
              </a:rPr>
              <a:t>o</a:t>
            </a:r>
            <a:r>
              <a:rPr sz="2400" dirty="0">
                <a:latin typeface="Calibri"/>
                <a:cs typeface="Calibri"/>
              </a:rPr>
              <a:t>n</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or</a:t>
            </a:r>
            <a:endParaRPr sz="2400">
              <a:latin typeface="Calibri"/>
              <a:cs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2" y="4516628"/>
            <a:ext cx="1689573" cy="307777"/>
          </a:xfrm>
          <a:prstGeom prst="rect">
            <a:avLst/>
          </a:prstGeom>
        </p:spPr>
        <p:txBody>
          <a:bodyPr vert="horz" wrap="square" lIns="0" tIns="0" rIns="0" bIns="0" rtlCol="0">
            <a:spAutoFit/>
          </a:bodyPr>
          <a:lstStyle/>
          <a:p>
            <a:pPr marL="12700">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3" name="object 23"/>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4" name="object 24"/>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p:nvPr/>
        </p:nvSpPr>
        <p:spPr>
          <a:xfrm>
            <a:off x="8781218" y="1925373"/>
            <a:ext cx="243204" cy="243204"/>
          </a:xfrm>
          <a:custGeom>
            <a:avLst/>
            <a:gdLst/>
            <a:ahLst/>
            <a:cxnLst/>
            <a:rect l="l" t="t" r="r" b="b"/>
            <a:pathLst>
              <a:path w="243204" h="243205">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27" name="object 27"/>
          <p:cNvSpPr txBox="1"/>
          <p:nvPr/>
        </p:nvSpPr>
        <p:spPr>
          <a:xfrm>
            <a:off x="8813903" y="1892300"/>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p>
        </p:txBody>
      </p:sp>
      <p:sp>
        <p:nvSpPr>
          <p:cNvPr id="28" name="object 28"/>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9" name="object 29"/>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0" name="object 30"/>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31" name="object 31"/>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2" name="object 32"/>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3" name="object 33"/>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4" name="object 34"/>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5" name="object 35"/>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6" name="object 36"/>
          <p:cNvSpPr/>
          <p:nvPr/>
        </p:nvSpPr>
        <p:spPr>
          <a:xfrm>
            <a:off x="6807637" y="2008606"/>
            <a:ext cx="2069464" cy="1313815"/>
          </a:xfrm>
          <a:custGeom>
            <a:avLst/>
            <a:gdLst/>
            <a:ahLst/>
            <a:cxnLst/>
            <a:rect l="l" t="t" r="r" b="b"/>
            <a:pathLst>
              <a:path w="2069465" h="1313814">
                <a:moveTo>
                  <a:pt x="1897379" y="25400"/>
                </a:moveTo>
                <a:lnTo>
                  <a:pt x="0" y="25400"/>
                </a:lnTo>
                <a:lnTo>
                  <a:pt x="0" y="1313326"/>
                </a:lnTo>
                <a:lnTo>
                  <a:pt x="2069301" y="1313326"/>
                </a:lnTo>
                <a:lnTo>
                  <a:pt x="2069301" y="1300626"/>
                </a:lnTo>
                <a:lnTo>
                  <a:pt x="25400" y="1300626"/>
                </a:lnTo>
                <a:lnTo>
                  <a:pt x="12700" y="1287926"/>
                </a:lnTo>
                <a:lnTo>
                  <a:pt x="25400" y="1287926"/>
                </a:lnTo>
                <a:lnTo>
                  <a:pt x="25400" y="50800"/>
                </a:lnTo>
                <a:lnTo>
                  <a:pt x="12700" y="50800"/>
                </a:lnTo>
                <a:lnTo>
                  <a:pt x="25400" y="38100"/>
                </a:lnTo>
                <a:lnTo>
                  <a:pt x="1897379" y="38100"/>
                </a:lnTo>
                <a:lnTo>
                  <a:pt x="1897379" y="25400"/>
                </a:lnTo>
                <a:close/>
              </a:path>
              <a:path w="2069465" h="1313814">
                <a:moveTo>
                  <a:pt x="25400" y="1287926"/>
                </a:moveTo>
                <a:lnTo>
                  <a:pt x="12700" y="1287926"/>
                </a:lnTo>
                <a:lnTo>
                  <a:pt x="25400" y="1300626"/>
                </a:lnTo>
                <a:lnTo>
                  <a:pt x="25400" y="1287926"/>
                </a:lnTo>
                <a:close/>
              </a:path>
              <a:path w="2069465" h="1313814">
                <a:moveTo>
                  <a:pt x="2069301" y="1287926"/>
                </a:moveTo>
                <a:lnTo>
                  <a:pt x="25400" y="1287926"/>
                </a:lnTo>
                <a:lnTo>
                  <a:pt x="25400" y="1300626"/>
                </a:lnTo>
                <a:lnTo>
                  <a:pt x="2069301" y="1300626"/>
                </a:lnTo>
                <a:lnTo>
                  <a:pt x="2069301" y="1287926"/>
                </a:lnTo>
                <a:close/>
              </a:path>
              <a:path w="2069465" h="1313814">
                <a:moveTo>
                  <a:pt x="1897379" y="0"/>
                </a:moveTo>
                <a:lnTo>
                  <a:pt x="1897379" y="76200"/>
                </a:lnTo>
                <a:lnTo>
                  <a:pt x="1948179" y="50800"/>
                </a:lnTo>
                <a:lnTo>
                  <a:pt x="1910081" y="50800"/>
                </a:lnTo>
                <a:lnTo>
                  <a:pt x="1910081" y="25400"/>
                </a:lnTo>
                <a:lnTo>
                  <a:pt x="1948179" y="25400"/>
                </a:lnTo>
                <a:lnTo>
                  <a:pt x="1897379" y="0"/>
                </a:lnTo>
                <a:close/>
              </a:path>
              <a:path w="2069465" h="1313814">
                <a:moveTo>
                  <a:pt x="25400" y="38100"/>
                </a:moveTo>
                <a:lnTo>
                  <a:pt x="12700" y="50800"/>
                </a:lnTo>
                <a:lnTo>
                  <a:pt x="25400" y="50800"/>
                </a:lnTo>
                <a:lnTo>
                  <a:pt x="25400" y="38100"/>
                </a:lnTo>
                <a:close/>
              </a:path>
              <a:path w="2069465" h="1313814">
                <a:moveTo>
                  <a:pt x="1897379" y="38100"/>
                </a:moveTo>
                <a:lnTo>
                  <a:pt x="25400" y="38100"/>
                </a:lnTo>
                <a:lnTo>
                  <a:pt x="25400" y="50800"/>
                </a:lnTo>
                <a:lnTo>
                  <a:pt x="1897379" y="50800"/>
                </a:lnTo>
                <a:lnTo>
                  <a:pt x="1897379" y="38100"/>
                </a:lnTo>
                <a:close/>
              </a:path>
              <a:path w="2069465" h="1313814">
                <a:moveTo>
                  <a:pt x="1948179" y="25400"/>
                </a:moveTo>
                <a:lnTo>
                  <a:pt x="1910081" y="25400"/>
                </a:lnTo>
                <a:lnTo>
                  <a:pt x="1910081" y="50800"/>
                </a:lnTo>
                <a:lnTo>
                  <a:pt x="1948179" y="50800"/>
                </a:lnTo>
                <a:lnTo>
                  <a:pt x="1973579" y="38100"/>
                </a:lnTo>
                <a:lnTo>
                  <a:pt x="1948179" y="25400"/>
                </a:lnTo>
                <a:close/>
              </a:path>
            </a:pathLst>
          </a:custGeom>
          <a:solidFill>
            <a:srgbClr val="000000"/>
          </a:solidFill>
        </p:spPr>
        <p:txBody>
          <a:bodyPr wrap="square" lIns="0" tIns="0" rIns="0" bIns="0" rtlCol="0"/>
          <a:lstStyle/>
          <a:p>
            <a:endParaRPr/>
          </a:p>
        </p:txBody>
      </p:sp>
      <p:sp>
        <p:nvSpPr>
          <p:cNvPr id="37" name="object 37"/>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38" name="object 38"/>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39" name="object 39"/>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40" name="object 40"/>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41" name="object 41"/>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42" name="object 42"/>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43" name="object 43"/>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4" name="object 44"/>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45" name="object 45"/>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46" name="object 46"/>
          <p:cNvSpPr txBox="1"/>
          <p:nvPr/>
        </p:nvSpPr>
        <p:spPr>
          <a:xfrm>
            <a:off x="720112" y="4910692"/>
            <a:ext cx="1702435" cy="330200"/>
          </a:xfrm>
          <a:prstGeom prst="rect">
            <a:avLst/>
          </a:prstGeom>
        </p:spPr>
        <p:txBody>
          <a:bodyPr vert="horz" wrap="square" lIns="0" tIns="0" rIns="0" bIns="0" rtlCol="0">
            <a:spAutoFit/>
          </a:bodyPr>
          <a:lstStyle/>
          <a:p>
            <a:pPr marL="12700">
              <a:lnSpc>
                <a:spcPct val="100000"/>
              </a:lnSpc>
            </a:pPr>
            <a:r>
              <a:rPr sz="2400" spc="-25" dirty="0">
                <a:latin typeface="Calibri"/>
                <a:cs typeface="Calibri"/>
              </a:rPr>
              <a:t>B</a:t>
            </a:r>
            <a:r>
              <a:rPr sz="2400" dirty="0">
                <a:latin typeface="Calibri"/>
                <a:cs typeface="Calibri"/>
              </a:rPr>
              <a:t>a</a:t>
            </a:r>
            <a:r>
              <a:rPr sz="2400" spc="-5" dirty="0">
                <a:latin typeface="Calibri"/>
                <a:cs typeface="Calibri"/>
              </a:rPr>
              <a:t> </a:t>
            </a:r>
            <a:r>
              <a:rPr sz="2400" spc="-25" dirty="0">
                <a:latin typeface="Calibri"/>
                <a:cs typeface="Calibri"/>
              </a:rPr>
              <a:t>e</a:t>
            </a:r>
            <a:r>
              <a:rPr sz="2400" spc="-10" dirty="0">
                <a:latin typeface="Calibri"/>
                <a:cs typeface="Calibri"/>
              </a:rPr>
              <a:t>t </a:t>
            </a:r>
            <a:r>
              <a:rPr sz="2400" dirty="0">
                <a:latin typeface="Calibri"/>
                <a:cs typeface="Calibri"/>
              </a:rPr>
              <a:t>a</a:t>
            </a:r>
            <a:r>
              <a:rPr sz="2400" spc="-5" dirty="0">
                <a:latin typeface="Calibri"/>
                <a:cs typeface="Calibri"/>
              </a:rPr>
              <a:t>l</a:t>
            </a:r>
            <a:r>
              <a:rPr sz="2400" spc="-10" dirty="0">
                <a:latin typeface="Calibri"/>
                <a:cs typeface="Calibri"/>
              </a:rPr>
              <a:t>,</a:t>
            </a:r>
            <a:r>
              <a:rPr sz="2400" spc="-5" dirty="0">
                <a:latin typeface="Calibri"/>
                <a:cs typeface="Calibri"/>
              </a:rPr>
              <a:t> </a:t>
            </a:r>
            <a:r>
              <a:rPr sz="2400" spc="-20" dirty="0">
                <a:latin typeface="Calibri"/>
                <a:cs typeface="Calibri"/>
              </a:rPr>
              <a:t>201</a:t>
            </a:r>
            <a:r>
              <a:rPr sz="2400" spc="-15" dirty="0">
                <a:latin typeface="Calibri"/>
                <a:cs typeface="Calibri"/>
              </a:rPr>
              <a:t>6</a:t>
            </a:r>
            <a:endParaRPr sz="2400" dirty="0">
              <a:latin typeface="Calibri"/>
              <a:cs typeface="Calibri"/>
            </a:endParaRPr>
          </a:p>
        </p:txBody>
      </p:sp>
      <p:sp>
        <p:nvSpPr>
          <p:cNvPr id="47" name="object 47"/>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
        <p:nvSpPr>
          <p:cNvPr id="48" name="object 48"/>
          <p:cNvSpPr txBox="1"/>
          <p:nvPr/>
        </p:nvSpPr>
        <p:spPr>
          <a:xfrm>
            <a:off x="4133433" y="1889251"/>
            <a:ext cx="2511425" cy="1334276"/>
          </a:xfrm>
          <a:prstGeom prst="rect">
            <a:avLst/>
          </a:prstGeom>
        </p:spPr>
        <p:txBody>
          <a:bodyPr vert="horz" wrap="square" lIns="0" tIns="0" rIns="0" bIns="0" rtlCol="0">
            <a:spAutoFit/>
          </a:bodyPr>
          <a:lstStyle/>
          <a:p>
            <a:pPr marL="17780" indent="-5715">
              <a:lnSpc>
                <a:spcPct val="1000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a:t>
            </a:r>
          </a:p>
          <a:p>
            <a:pPr marL="17780" marR="75565">
              <a:lnSpc>
                <a:spcPct val="100800"/>
              </a:lnSpc>
              <a:spcBef>
                <a:spcPts val="1750"/>
              </a:spcBef>
            </a:pPr>
            <a:r>
              <a:rPr sz="2400" spc="-5"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10" dirty="0">
                <a:latin typeface="Calibri"/>
                <a:cs typeface="Calibri"/>
              </a:rPr>
              <a:t> </a:t>
            </a:r>
            <a:r>
              <a:rPr sz="2400" spc="-5" dirty="0">
                <a:latin typeface="Calibri"/>
                <a:cs typeface="Calibri"/>
              </a:rPr>
              <a:t>o</a:t>
            </a:r>
            <a:r>
              <a:rPr sz="2400" dirty="0">
                <a:latin typeface="Calibri"/>
                <a:cs typeface="Calibri"/>
              </a:rPr>
              <a:t>n</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or</a:t>
            </a:r>
            <a:endParaRPr sz="2400" dirty="0">
              <a:latin typeface="Calibri"/>
              <a:cs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3" name="object 3"/>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4" name="object 4"/>
          <p:cNvSpPr txBox="1">
            <a:spLocks noGrp="1"/>
          </p:cNvSpPr>
          <p:nvPr>
            <p:ph type="title"/>
          </p:nvPr>
        </p:nvSpPr>
        <p:spPr>
          <a:xfrm>
            <a:off x="609600" y="569139"/>
            <a:ext cx="8808694" cy="553998"/>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5" name="object 5"/>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6" name="object 6"/>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7" name="object 7"/>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8" name="object 8"/>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9" name="object 9"/>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0" name="object 10"/>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1" name="object 11"/>
          <p:cNvSpPr txBox="1"/>
          <p:nvPr/>
        </p:nvSpPr>
        <p:spPr>
          <a:xfrm>
            <a:off x="8150842" y="4516628"/>
            <a:ext cx="1617565" cy="307777"/>
          </a:xfrm>
          <a:prstGeom prst="rect">
            <a:avLst/>
          </a:prstGeom>
        </p:spPr>
        <p:txBody>
          <a:bodyPr vert="horz" wrap="square" lIns="0" tIns="0" rIns="0" bIns="0" rtlCol="0">
            <a:spAutoFit/>
          </a:bodyPr>
          <a:lstStyle/>
          <a:p>
            <a:pPr marL="12700">
              <a:lnSpc>
                <a:spcPct val="100000"/>
              </a:lnSpc>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12" name="object 12"/>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19" name="object 19"/>
          <p:cNvSpPr txBox="1"/>
          <p:nvPr/>
        </p:nvSpPr>
        <p:spPr>
          <a:xfrm>
            <a:off x="8784256" y="3974084"/>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0" name="object 20"/>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1" name="object 21"/>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2" name="object 22"/>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3" name="object 23"/>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4" name="object 24"/>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p:nvPr/>
        </p:nvSpPr>
        <p:spPr>
          <a:xfrm>
            <a:off x="8781218" y="1925373"/>
            <a:ext cx="243204" cy="243204"/>
          </a:xfrm>
          <a:custGeom>
            <a:avLst/>
            <a:gdLst/>
            <a:ahLst/>
            <a:cxnLst/>
            <a:rect l="l" t="t" r="r" b="b"/>
            <a:pathLst>
              <a:path w="243204" h="243205">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27" name="object 27"/>
          <p:cNvSpPr txBox="1"/>
          <p:nvPr/>
        </p:nvSpPr>
        <p:spPr>
          <a:xfrm>
            <a:off x="8813903" y="1892300"/>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28" name="object 28"/>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29" name="object 29"/>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0" name="object 30"/>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31" name="object 31"/>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2" name="object 32"/>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3" name="object 33"/>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4" name="object 34"/>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5" name="object 35"/>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6" name="object 36"/>
          <p:cNvSpPr/>
          <p:nvPr/>
        </p:nvSpPr>
        <p:spPr>
          <a:xfrm>
            <a:off x="6807637" y="2008606"/>
            <a:ext cx="2069464" cy="1313815"/>
          </a:xfrm>
          <a:custGeom>
            <a:avLst/>
            <a:gdLst/>
            <a:ahLst/>
            <a:cxnLst/>
            <a:rect l="l" t="t" r="r" b="b"/>
            <a:pathLst>
              <a:path w="2069465" h="1313814">
                <a:moveTo>
                  <a:pt x="1897379" y="25400"/>
                </a:moveTo>
                <a:lnTo>
                  <a:pt x="0" y="25400"/>
                </a:lnTo>
                <a:lnTo>
                  <a:pt x="0" y="1313326"/>
                </a:lnTo>
                <a:lnTo>
                  <a:pt x="2069301" y="1313326"/>
                </a:lnTo>
                <a:lnTo>
                  <a:pt x="2069301" y="1300626"/>
                </a:lnTo>
                <a:lnTo>
                  <a:pt x="25400" y="1300626"/>
                </a:lnTo>
                <a:lnTo>
                  <a:pt x="12700" y="1287926"/>
                </a:lnTo>
                <a:lnTo>
                  <a:pt x="25400" y="1287926"/>
                </a:lnTo>
                <a:lnTo>
                  <a:pt x="25400" y="50800"/>
                </a:lnTo>
                <a:lnTo>
                  <a:pt x="12700" y="50800"/>
                </a:lnTo>
                <a:lnTo>
                  <a:pt x="25400" y="38100"/>
                </a:lnTo>
                <a:lnTo>
                  <a:pt x="1897379" y="38100"/>
                </a:lnTo>
                <a:lnTo>
                  <a:pt x="1897379" y="25400"/>
                </a:lnTo>
                <a:close/>
              </a:path>
              <a:path w="2069465" h="1313814">
                <a:moveTo>
                  <a:pt x="25400" y="1287926"/>
                </a:moveTo>
                <a:lnTo>
                  <a:pt x="12700" y="1287926"/>
                </a:lnTo>
                <a:lnTo>
                  <a:pt x="25400" y="1300626"/>
                </a:lnTo>
                <a:lnTo>
                  <a:pt x="25400" y="1287926"/>
                </a:lnTo>
                <a:close/>
              </a:path>
              <a:path w="2069465" h="1313814">
                <a:moveTo>
                  <a:pt x="2069301" y="1287926"/>
                </a:moveTo>
                <a:lnTo>
                  <a:pt x="25400" y="1287926"/>
                </a:lnTo>
                <a:lnTo>
                  <a:pt x="25400" y="1300626"/>
                </a:lnTo>
                <a:lnTo>
                  <a:pt x="2069301" y="1300626"/>
                </a:lnTo>
                <a:lnTo>
                  <a:pt x="2069301" y="1287926"/>
                </a:lnTo>
                <a:close/>
              </a:path>
              <a:path w="2069465" h="1313814">
                <a:moveTo>
                  <a:pt x="1897379" y="0"/>
                </a:moveTo>
                <a:lnTo>
                  <a:pt x="1897379" y="76200"/>
                </a:lnTo>
                <a:lnTo>
                  <a:pt x="1948179" y="50800"/>
                </a:lnTo>
                <a:lnTo>
                  <a:pt x="1910081" y="50800"/>
                </a:lnTo>
                <a:lnTo>
                  <a:pt x="1910081" y="25400"/>
                </a:lnTo>
                <a:lnTo>
                  <a:pt x="1948179" y="25400"/>
                </a:lnTo>
                <a:lnTo>
                  <a:pt x="1897379" y="0"/>
                </a:lnTo>
                <a:close/>
              </a:path>
              <a:path w="2069465" h="1313814">
                <a:moveTo>
                  <a:pt x="25400" y="38100"/>
                </a:moveTo>
                <a:lnTo>
                  <a:pt x="12700" y="50800"/>
                </a:lnTo>
                <a:lnTo>
                  <a:pt x="25400" y="50800"/>
                </a:lnTo>
                <a:lnTo>
                  <a:pt x="25400" y="38100"/>
                </a:lnTo>
                <a:close/>
              </a:path>
              <a:path w="2069465" h="1313814">
                <a:moveTo>
                  <a:pt x="1897379" y="38100"/>
                </a:moveTo>
                <a:lnTo>
                  <a:pt x="25400" y="38100"/>
                </a:lnTo>
                <a:lnTo>
                  <a:pt x="25400" y="50800"/>
                </a:lnTo>
                <a:lnTo>
                  <a:pt x="1897379" y="50800"/>
                </a:lnTo>
                <a:lnTo>
                  <a:pt x="1897379" y="38100"/>
                </a:lnTo>
                <a:close/>
              </a:path>
              <a:path w="2069465" h="1313814">
                <a:moveTo>
                  <a:pt x="1948179" y="25400"/>
                </a:moveTo>
                <a:lnTo>
                  <a:pt x="1910081" y="25400"/>
                </a:lnTo>
                <a:lnTo>
                  <a:pt x="1910081" y="50800"/>
                </a:lnTo>
                <a:lnTo>
                  <a:pt x="1948179" y="50800"/>
                </a:lnTo>
                <a:lnTo>
                  <a:pt x="1973579" y="38100"/>
                </a:lnTo>
                <a:lnTo>
                  <a:pt x="1948179" y="25400"/>
                </a:lnTo>
                <a:close/>
              </a:path>
            </a:pathLst>
          </a:custGeom>
          <a:solidFill>
            <a:srgbClr val="000000"/>
          </a:solidFill>
        </p:spPr>
        <p:txBody>
          <a:bodyPr wrap="square" lIns="0" tIns="0" rIns="0" bIns="0" rtlCol="0"/>
          <a:lstStyle/>
          <a:p>
            <a:endParaRPr/>
          </a:p>
        </p:txBody>
      </p:sp>
      <p:sp>
        <p:nvSpPr>
          <p:cNvPr id="37" name="object 37"/>
          <p:cNvSpPr txBox="1"/>
          <p:nvPr/>
        </p:nvSpPr>
        <p:spPr>
          <a:xfrm>
            <a:off x="7074832" y="1353000"/>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38" name="object 38"/>
          <p:cNvSpPr/>
          <p:nvPr/>
        </p:nvSpPr>
        <p:spPr>
          <a:xfrm>
            <a:off x="8864705" y="1749121"/>
            <a:ext cx="76200" cy="176530"/>
          </a:xfrm>
          <a:custGeom>
            <a:avLst/>
            <a:gdLst/>
            <a:ahLst/>
            <a:cxnLst/>
            <a:rect l="l" t="t" r="r" b="b"/>
            <a:pathLst>
              <a:path w="76200" h="176530">
                <a:moveTo>
                  <a:pt x="50800" y="76199"/>
                </a:moveTo>
                <a:lnTo>
                  <a:pt x="25400" y="76199"/>
                </a:lnTo>
                <a:lnTo>
                  <a:pt x="25400" y="175995"/>
                </a:lnTo>
                <a:lnTo>
                  <a:pt x="50800" y="175995"/>
                </a:lnTo>
                <a:lnTo>
                  <a:pt x="50800" y="76199"/>
                </a:lnTo>
                <a:close/>
              </a:path>
              <a:path w="76200" h="176530">
                <a:moveTo>
                  <a:pt x="38100" y="0"/>
                </a:moveTo>
                <a:lnTo>
                  <a:pt x="0" y="76200"/>
                </a:lnTo>
                <a:lnTo>
                  <a:pt x="25400" y="76199"/>
                </a:lnTo>
                <a:lnTo>
                  <a:pt x="25400" y="63500"/>
                </a:lnTo>
                <a:lnTo>
                  <a:pt x="69849" y="63498"/>
                </a:lnTo>
                <a:lnTo>
                  <a:pt x="38100" y="0"/>
                </a:lnTo>
                <a:close/>
              </a:path>
              <a:path w="76200" h="176530">
                <a:moveTo>
                  <a:pt x="50800" y="63498"/>
                </a:moveTo>
                <a:lnTo>
                  <a:pt x="25400" y="63500"/>
                </a:lnTo>
                <a:lnTo>
                  <a:pt x="25400" y="76199"/>
                </a:lnTo>
                <a:lnTo>
                  <a:pt x="50800" y="76199"/>
                </a:lnTo>
                <a:lnTo>
                  <a:pt x="50800" y="63498"/>
                </a:lnTo>
                <a:close/>
              </a:path>
              <a:path w="76200" h="176530">
                <a:moveTo>
                  <a:pt x="69849" y="63498"/>
                </a:moveTo>
                <a:lnTo>
                  <a:pt x="50800" y="63498"/>
                </a:lnTo>
                <a:lnTo>
                  <a:pt x="50800" y="76199"/>
                </a:lnTo>
                <a:lnTo>
                  <a:pt x="76200" y="76198"/>
                </a:lnTo>
                <a:lnTo>
                  <a:pt x="69849" y="63498"/>
                </a:lnTo>
                <a:close/>
              </a:path>
            </a:pathLst>
          </a:custGeom>
          <a:solidFill>
            <a:srgbClr val="000000"/>
          </a:solidFill>
        </p:spPr>
        <p:txBody>
          <a:bodyPr wrap="square" lIns="0" tIns="0" rIns="0" bIns="0" rtlCol="0"/>
          <a:lstStyle/>
          <a:p>
            <a:endParaRPr/>
          </a:p>
        </p:txBody>
      </p:sp>
      <p:sp>
        <p:nvSpPr>
          <p:cNvPr id="39" name="object 39"/>
          <p:cNvSpPr txBox="1"/>
          <p:nvPr/>
        </p:nvSpPr>
        <p:spPr>
          <a:xfrm>
            <a:off x="7270927"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40" name="object 40"/>
          <p:cNvSpPr txBox="1"/>
          <p:nvPr/>
        </p:nvSpPr>
        <p:spPr>
          <a:xfrm>
            <a:off x="821477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41" name="object 41"/>
          <p:cNvSpPr txBox="1"/>
          <p:nvPr/>
        </p:nvSpPr>
        <p:spPr>
          <a:xfrm>
            <a:off x="9144684"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42" name="object 42"/>
          <p:cNvSpPr txBox="1"/>
          <p:nvPr/>
        </p:nvSpPr>
        <p:spPr>
          <a:xfrm>
            <a:off x="1007459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43" name="object 43"/>
          <p:cNvSpPr/>
          <p:nvPr/>
        </p:nvSpPr>
        <p:spPr>
          <a:xfrm>
            <a:off x="744325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4" name="object 44"/>
          <p:cNvSpPr/>
          <p:nvPr/>
        </p:nvSpPr>
        <p:spPr>
          <a:xfrm>
            <a:off x="838846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5" name="object 45"/>
          <p:cNvSpPr/>
          <p:nvPr/>
        </p:nvSpPr>
        <p:spPr>
          <a:xfrm>
            <a:off x="9303808"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6" name="object 46"/>
          <p:cNvSpPr/>
          <p:nvPr/>
        </p:nvSpPr>
        <p:spPr>
          <a:xfrm>
            <a:off x="10264221" y="1092714"/>
            <a:ext cx="76200" cy="260350"/>
          </a:xfrm>
          <a:custGeom>
            <a:avLst/>
            <a:gdLst/>
            <a:ahLst/>
            <a:cxnLst/>
            <a:rect l="l" t="t" r="r" b="b"/>
            <a:pathLst>
              <a:path w="76200" h="260350">
                <a:moveTo>
                  <a:pt x="50800" y="63500"/>
                </a:moveTo>
                <a:lnTo>
                  <a:pt x="25400" y="63500"/>
                </a:lnTo>
                <a:lnTo>
                  <a:pt x="25400" y="260286"/>
                </a:lnTo>
                <a:lnTo>
                  <a:pt x="50800" y="260286"/>
                </a:lnTo>
                <a:lnTo>
                  <a:pt x="50800" y="63500"/>
                </a:lnTo>
                <a:close/>
              </a:path>
              <a:path w="76200" h="260350">
                <a:moveTo>
                  <a:pt x="38100" y="0"/>
                </a:moveTo>
                <a:lnTo>
                  <a:pt x="0" y="76200"/>
                </a:lnTo>
                <a:lnTo>
                  <a:pt x="25400" y="76200"/>
                </a:lnTo>
                <a:lnTo>
                  <a:pt x="25400" y="63500"/>
                </a:lnTo>
                <a:lnTo>
                  <a:pt x="69850" y="63500"/>
                </a:lnTo>
                <a:lnTo>
                  <a:pt x="38100" y="0"/>
                </a:lnTo>
                <a:close/>
              </a:path>
              <a:path w="76200" h="26035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47" name="object 47"/>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48" name="object 48"/>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49" name="object 49"/>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50" name="object 50"/>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51" name="object 51"/>
          <p:cNvSpPr txBox="1"/>
          <p:nvPr/>
        </p:nvSpPr>
        <p:spPr>
          <a:xfrm>
            <a:off x="231127" y="1660651"/>
            <a:ext cx="3434715" cy="369332"/>
          </a:xfrm>
          <a:prstGeom prst="rect">
            <a:avLst/>
          </a:prstGeom>
        </p:spPr>
        <p:txBody>
          <a:bodyPr vert="horz" wrap="square" lIns="0" tIns="0" rIns="0" bIns="0" rtlCol="0">
            <a:spAutoFit/>
          </a:bodyPr>
          <a:lstStyle/>
          <a:p>
            <a:pPr marL="12700">
              <a:lnSpc>
                <a:spcPct val="100000"/>
              </a:lnSpc>
            </a:pPr>
            <a:r>
              <a:rPr sz="2400" spc="-60" dirty="0">
                <a:latin typeface="Calibri"/>
                <a:cs typeface="Calibri"/>
              </a:rPr>
              <a:t>R</a:t>
            </a:r>
            <a:r>
              <a:rPr sz="2400" spc="-10" dirty="0">
                <a:latin typeface="Calibri"/>
                <a:cs typeface="Calibri"/>
              </a:rPr>
              <a:t>e</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l</a:t>
            </a:r>
            <a:r>
              <a:rPr sz="2400" spc="-10" dirty="0">
                <a:latin typeface="Calibri"/>
                <a:cs typeface="Calibri"/>
              </a:rPr>
              <a:t> </a:t>
            </a:r>
            <a:r>
              <a:rPr sz="2400" b="1" spc="-20" dirty="0">
                <a:latin typeface="Calibri"/>
                <a:cs typeface="Calibri"/>
              </a:rPr>
              <a:t>L</a:t>
            </a:r>
            <a:r>
              <a:rPr sz="2400" b="1" spc="-65" dirty="0">
                <a:latin typeface="Calibri"/>
                <a:cs typeface="Calibri"/>
              </a:rPr>
              <a:t>a</a:t>
            </a:r>
            <a:r>
              <a:rPr sz="2400" b="1" spc="-40" dirty="0">
                <a:latin typeface="Calibri"/>
                <a:cs typeface="Calibri"/>
              </a:rPr>
              <a:t>y</a:t>
            </a:r>
            <a:r>
              <a:rPr sz="2400" b="1" dirty="0">
                <a:latin typeface="Calibri"/>
                <a:cs typeface="Calibri"/>
              </a:rPr>
              <a:t>er</a:t>
            </a:r>
            <a:r>
              <a:rPr sz="2400" b="1" spc="-10" dirty="0">
                <a:latin typeface="Calibri"/>
                <a:cs typeface="Calibri"/>
              </a:rPr>
              <a:t> </a:t>
            </a:r>
            <a:r>
              <a:rPr sz="2400" b="1" spc="-30" dirty="0">
                <a:latin typeface="Calibri"/>
                <a:cs typeface="Calibri"/>
              </a:rPr>
              <a:t>N</a:t>
            </a:r>
            <a:r>
              <a:rPr sz="2400" b="1" spc="-5" dirty="0">
                <a:latin typeface="Calibri"/>
                <a:cs typeface="Calibri"/>
              </a:rPr>
              <a:t>orm</a:t>
            </a:r>
            <a:r>
              <a:rPr sz="2400" b="1" spc="-15" dirty="0">
                <a:latin typeface="Calibri"/>
                <a:cs typeface="Calibri"/>
              </a:rPr>
              <a:t>ali</a:t>
            </a:r>
            <a:r>
              <a:rPr sz="2400" b="1" spc="-45" dirty="0">
                <a:latin typeface="Calibri"/>
                <a:cs typeface="Calibri"/>
              </a:rPr>
              <a:t>z</a:t>
            </a:r>
            <a:r>
              <a:rPr sz="2400" b="1" spc="-40" dirty="0">
                <a:latin typeface="Calibri"/>
                <a:cs typeface="Calibri"/>
              </a:rPr>
              <a:t>a</a:t>
            </a:r>
            <a:r>
              <a:rPr lang="en-US" sz="2400" b="1" spc="170" dirty="0">
                <a:latin typeface="Calibri"/>
                <a:cs typeface="Calibri"/>
              </a:rPr>
              <a:t>ti</a:t>
            </a:r>
            <a:r>
              <a:rPr sz="2400" b="1" spc="-20" dirty="0">
                <a:latin typeface="Calibri"/>
                <a:cs typeface="Calibri"/>
              </a:rPr>
              <a:t>o</a:t>
            </a:r>
            <a:r>
              <a:rPr sz="2400" b="1" spc="-15" dirty="0">
                <a:latin typeface="Calibri"/>
                <a:cs typeface="Calibri"/>
              </a:rPr>
              <a:t>n</a:t>
            </a:r>
            <a:r>
              <a:rPr sz="2400" spc="-10" dirty="0">
                <a:latin typeface="Calibri"/>
                <a:cs typeface="Calibri"/>
              </a:rPr>
              <a:t>:</a:t>
            </a:r>
            <a:endParaRPr sz="2400" dirty="0">
              <a:latin typeface="Calibri"/>
              <a:cs typeface="Calibri"/>
            </a:endParaRPr>
          </a:p>
        </p:txBody>
      </p:sp>
      <p:sp>
        <p:nvSpPr>
          <p:cNvPr id="52" name="object 52"/>
          <p:cNvSpPr txBox="1"/>
          <p:nvPr/>
        </p:nvSpPr>
        <p:spPr>
          <a:xfrm>
            <a:off x="231127" y="2026411"/>
            <a:ext cx="1858645" cy="1478280"/>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Gi</a:t>
            </a:r>
            <a:r>
              <a:rPr sz="2400" spc="-40" dirty="0">
                <a:latin typeface="Calibri"/>
                <a:cs typeface="Calibri"/>
              </a:rPr>
              <a:t>v</a:t>
            </a:r>
            <a:r>
              <a:rPr sz="2400" spc="-10" dirty="0">
                <a:latin typeface="Calibri"/>
                <a:cs typeface="Calibri"/>
              </a:rPr>
              <a:t>e</a:t>
            </a:r>
            <a:r>
              <a:rPr sz="2400" dirty="0">
                <a:latin typeface="Calibri"/>
                <a:cs typeface="Calibri"/>
              </a:rPr>
              <a:t>n</a:t>
            </a:r>
            <a:r>
              <a:rPr sz="2400" spc="-5" dirty="0">
                <a:latin typeface="Calibri"/>
                <a:cs typeface="Calibri"/>
              </a:rPr>
              <a:t> </a:t>
            </a:r>
            <a:r>
              <a:rPr sz="2400" dirty="0">
                <a:latin typeface="Calibri"/>
                <a:cs typeface="Calibri"/>
              </a:rPr>
              <a:t>h</a:t>
            </a:r>
            <a:r>
              <a:rPr sz="2400" spc="-15" baseline="-17361" dirty="0">
                <a:latin typeface="Calibri"/>
                <a:cs typeface="Calibri"/>
              </a:rPr>
              <a:t>1</a:t>
            </a:r>
            <a:r>
              <a:rPr sz="2400" spc="-10" dirty="0">
                <a:latin typeface="Calibri"/>
                <a:cs typeface="Calibri"/>
              </a:rPr>
              <a:t>,</a:t>
            </a:r>
            <a:r>
              <a:rPr sz="2400" spc="-5" dirty="0">
                <a:latin typeface="Calibri"/>
                <a:cs typeface="Calibri"/>
              </a:rPr>
              <a:t> </a:t>
            </a:r>
            <a:r>
              <a:rPr sz="2400" spc="5" dirty="0">
                <a:latin typeface="Calibri"/>
                <a:cs typeface="Calibri"/>
              </a:rPr>
              <a:t>…</a:t>
            </a:r>
            <a:r>
              <a:rPr sz="2400" spc="-10" dirty="0">
                <a:latin typeface="Calibri"/>
                <a:cs typeface="Calibri"/>
              </a:rPr>
              <a:t>,</a:t>
            </a:r>
            <a:r>
              <a:rPr sz="2400" spc="-5" dirty="0">
                <a:latin typeface="Calibri"/>
                <a:cs typeface="Calibri"/>
              </a:rPr>
              <a:t> </a:t>
            </a:r>
            <a:r>
              <a:rPr sz="2400" dirty="0">
                <a:latin typeface="Calibri"/>
                <a:cs typeface="Calibri"/>
              </a:rPr>
              <a:t>h</a:t>
            </a:r>
            <a:r>
              <a:rPr sz="2400" spc="-22" baseline="-17361" dirty="0">
                <a:latin typeface="Calibri"/>
                <a:cs typeface="Calibri"/>
              </a:rPr>
              <a:t>N</a:t>
            </a:r>
            <a:r>
              <a:rPr sz="2400" spc="-7" baseline="-17361" dirty="0">
                <a:latin typeface="Calibri"/>
                <a:cs typeface="Calibri"/>
              </a:rPr>
              <a:t> </a:t>
            </a:r>
            <a:r>
              <a:rPr sz="2400" spc="-15" dirty="0">
                <a:latin typeface="Calibri"/>
                <a:cs typeface="Calibri"/>
              </a:rPr>
              <a:t>s</a:t>
            </a:r>
            <a:r>
              <a:rPr sz="2400" spc="-30" dirty="0">
                <a:latin typeface="Calibri"/>
                <a:cs typeface="Calibri"/>
              </a:rPr>
              <a:t>c</a:t>
            </a:r>
            <a:r>
              <a:rPr sz="2400" dirty="0">
                <a:latin typeface="Calibri"/>
                <a:cs typeface="Calibri"/>
              </a:rPr>
              <a:t>al</a:t>
            </a:r>
            <a:r>
              <a:rPr sz="2400" spc="-10" dirty="0">
                <a:latin typeface="Calibri"/>
                <a:cs typeface="Calibri"/>
              </a:rPr>
              <a:t>e:</a:t>
            </a:r>
            <a:r>
              <a:rPr sz="2400" spc="-15" dirty="0">
                <a:latin typeface="Calibri"/>
                <a:cs typeface="Calibri"/>
              </a:rPr>
              <a:t> </a:t>
            </a:r>
            <a:r>
              <a:rPr sz="2400" dirty="0">
                <a:latin typeface="Cambria Math"/>
                <a:cs typeface="Cambria Math"/>
              </a:rPr>
              <a:t>𝛾 </a:t>
            </a:r>
            <a:r>
              <a:rPr sz="2400" spc="-5" dirty="0">
                <a:latin typeface="Calibri"/>
                <a:cs typeface="Calibri"/>
              </a:rPr>
              <a:t>s</a:t>
            </a:r>
            <a:r>
              <a:rPr sz="2400" dirty="0">
                <a:latin typeface="Calibri"/>
                <a:cs typeface="Calibri"/>
              </a:rPr>
              <a:t>h</a:t>
            </a:r>
            <a:r>
              <a:rPr sz="2400" spc="-5" dirty="0">
                <a:latin typeface="Calibri"/>
                <a:cs typeface="Calibri"/>
              </a:rPr>
              <a:t>iD</a:t>
            </a:r>
            <a:r>
              <a:rPr sz="2400" spc="-10" dirty="0">
                <a:latin typeface="Calibri"/>
                <a:cs typeface="Calibri"/>
              </a:rPr>
              <a:t>: </a:t>
            </a:r>
            <a:r>
              <a:rPr sz="2400" spc="-25" dirty="0">
                <a:latin typeface="Cambria Math"/>
                <a:cs typeface="Cambria Math"/>
              </a:rPr>
              <a:t>𝛽</a:t>
            </a:r>
            <a:endParaRPr sz="2400">
              <a:latin typeface="Cambria Math"/>
              <a:cs typeface="Cambria Math"/>
            </a:endParaRPr>
          </a:p>
          <a:p>
            <a:pPr marL="12700">
              <a:lnSpc>
                <a:spcPct val="100000"/>
              </a:lnSpc>
              <a:spcBef>
                <a:spcPts val="25"/>
              </a:spcBef>
            </a:pPr>
            <a:r>
              <a:rPr sz="2400" spc="-5" dirty="0">
                <a:latin typeface="Cambria Math"/>
                <a:cs typeface="Cambria Math"/>
              </a:rPr>
              <a:t>𝜇</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0" dirty="0">
                <a:latin typeface="Calibri"/>
                <a:cs typeface="Calibri"/>
              </a:rPr>
              <a:t>1</a:t>
            </a:r>
            <a:r>
              <a:rPr sz="2400" spc="-5" dirty="0">
                <a:latin typeface="Calibri"/>
                <a:cs typeface="Calibri"/>
              </a:rPr>
              <a:t>/D)</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dirty="0">
                <a:latin typeface="Calibri"/>
                <a:cs typeface="Calibri"/>
              </a:rPr>
              <a:t>h</a:t>
            </a:r>
            <a:r>
              <a:rPr sz="2400" spc="-7" baseline="-17361" dirty="0">
                <a:latin typeface="Calibri"/>
                <a:cs typeface="Calibri"/>
              </a:rPr>
              <a:t>i,j</a:t>
            </a:r>
            <a:endParaRPr sz="2400" baseline="-17361">
              <a:latin typeface="Calibri"/>
              <a:cs typeface="Calibri"/>
            </a:endParaRPr>
          </a:p>
        </p:txBody>
      </p:sp>
      <p:sp>
        <p:nvSpPr>
          <p:cNvPr id="53" name="object 53"/>
          <p:cNvSpPr txBox="1"/>
          <p:nvPr/>
        </p:nvSpPr>
        <p:spPr>
          <a:xfrm>
            <a:off x="2383777" y="2026411"/>
            <a:ext cx="1327785" cy="1437005"/>
          </a:xfrm>
          <a:prstGeom prst="rect">
            <a:avLst/>
          </a:prstGeom>
        </p:spPr>
        <p:txBody>
          <a:bodyPr vert="horz" wrap="square" lIns="0" tIns="0" rIns="0" bIns="0" rtlCol="0">
            <a:spAutoFit/>
          </a:bodyPr>
          <a:lstStyle/>
          <a:p>
            <a:pPr marL="34925">
              <a:lnSpc>
                <a:spcPct val="1000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12700">
              <a:lnSpc>
                <a:spcPct val="100000"/>
              </a:lnSpc>
              <a:spcBef>
                <a:spcPts val="25"/>
              </a:spcBef>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a:t>
            </a:r>
            <a:endParaRPr sz="2400">
              <a:latin typeface="Calibri"/>
              <a:cs typeface="Calibri"/>
            </a:endParaRPr>
          </a:p>
          <a:p>
            <a:pPr marL="276225" marR="12700" indent="-249554">
              <a:lnSpc>
                <a:spcPct val="100800"/>
              </a:lnSpc>
            </a:pPr>
            <a:r>
              <a:rPr sz="2400" spc="-5" dirty="0">
                <a:latin typeface="Calibri"/>
                <a:cs typeface="Calibri"/>
              </a:rPr>
              <a:t>(S</a:t>
            </a:r>
            <a:r>
              <a:rPr sz="2400" dirty="0">
                <a:latin typeface="Calibri"/>
                <a:cs typeface="Calibri"/>
              </a:rPr>
              <a:t>hap</a:t>
            </a:r>
            <a:r>
              <a:rPr sz="2400" spc="-10" dirty="0">
                <a:latin typeface="Calibri"/>
                <a:cs typeface="Calibri"/>
              </a:rPr>
              <a:t>e:</a:t>
            </a:r>
            <a:r>
              <a:rPr sz="2400" spc="-15" dirty="0">
                <a:latin typeface="Calibri"/>
                <a:cs typeface="Calibri"/>
              </a:rPr>
              <a:t> </a:t>
            </a:r>
            <a:r>
              <a:rPr sz="2400" spc="-5" dirty="0">
                <a:latin typeface="Calibri"/>
                <a:cs typeface="Calibri"/>
              </a:rPr>
              <a:t>D</a:t>
            </a:r>
            <a:r>
              <a:rPr sz="2400" dirty="0">
                <a:latin typeface="Calibri"/>
                <a:cs typeface="Calibri"/>
              </a:rPr>
              <a:t>) </a:t>
            </a: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54" name="object 54"/>
          <p:cNvSpPr txBox="1"/>
          <p:nvPr/>
        </p:nvSpPr>
        <p:spPr>
          <a:xfrm>
            <a:off x="231127" y="3477259"/>
            <a:ext cx="2326005" cy="1118870"/>
          </a:xfrm>
          <a:prstGeom prst="rect">
            <a:avLst/>
          </a:prstGeom>
        </p:spPr>
        <p:txBody>
          <a:bodyPr vert="horz" wrap="square" lIns="0" tIns="0" rIns="0" bIns="0" rtlCol="0">
            <a:spAutoFit/>
          </a:bodyPr>
          <a:lstStyle/>
          <a:p>
            <a:pPr marL="12700">
              <a:lnSpc>
                <a:spcPct val="100000"/>
              </a:lnSpc>
            </a:pPr>
            <a:r>
              <a:rPr sz="2400" spc="-30" dirty="0">
                <a:latin typeface="Cambria Math"/>
                <a:cs typeface="Cambria Math"/>
              </a:rPr>
              <a:t>𝜎</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a:t>
            </a:r>
            <a:r>
              <a:rPr sz="2400" baseline="-17361" dirty="0">
                <a:latin typeface="Calibri"/>
                <a:cs typeface="Calibri"/>
              </a:rPr>
              <a:t>j</a:t>
            </a:r>
            <a:r>
              <a:rPr sz="2400" spc="270" baseline="-17361" dirty="0">
                <a:latin typeface="Calibri"/>
                <a:cs typeface="Calibri"/>
              </a:rPr>
              <a:t> </a:t>
            </a:r>
            <a:r>
              <a:rPr sz="2400" spc="-5" dirty="0">
                <a:latin typeface="Calibri"/>
                <a:cs typeface="Calibri"/>
              </a:rPr>
              <a:t>(</a:t>
            </a:r>
            <a:r>
              <a:rPr sz="2400" dirty="0">
                <a:latin typeface="Calibri"/>
                <a:cs typeface="Calibri"/>
              </a:rPr>
              <a:t>h</a:t>
            </a:r>
            <a:r>
              <a:rPr sz="2400" spc="-7" baseline="-17361" dirty="0">
                <a:latin typeface="Calibri"/>
                <a:cs typeface="Calibri"/>
              </a:rPr>
              <a:t>i,j</a:t>
            </a:r>
            <a:r>
              <a:rPr sz="2400" spc="270"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spc="-5" dirty="0">
                <a:latin typeface="Calibri"/>
                <a:cs typeface="Calibri"/>
              </a:rPr>
              <a:t>)</a:t>
            </a:r>
            <a:r>
              <a:rPr sz="2400" spc="-15" baseline="24305" dirty="0">
                <a:latin typeface="Calibri"/>
                <a:cs typeface="Calibri"/>
              </a:rPr>
              <a:t>2</a:t>
            </a:r>
            <a:r>
              <a:rPr sz="2400" spc="-5" dirty="0">
                <a:latin typeface="Calibri"/>
                <a:cs typeface="Calibri"/>
              </a:rPr>
              <a:t>)</a:t>
            </a:r>
            <a:r>
              <a:rPr sz="2400" baseline="24305" dirty="0">
                <a:latin typeface="Calibri"/>
                <a:cs typeface="Calibri"/>
              </a:rPr>
              <a:t>1</a:t>
            </a:r>
            <a:r>
              <a:rPr sz="2400" spc="-15" baseline="24305" dirty="0">
                <a:latin typeface="Calibri"/>
                <a:cs typeface="Calibri"/>
              </a:rPr>
              <a:t>/2</a:t>
            </a:r>
            <a:endParaRPr sz="2400" baseline="24305">
              <a:latin typeface="Calibri"/>
              <a:cs typeface="Calibri"/>
            </a:endParaRPr>
          </a:p>
          <a:p>
            <a:pPr marL="12700" marR="537210">
              <a:lnSpc>
                <a:spcPts val="2900"/>
              </a:lnSpc>
              <a:spcBef>
                <a:spcPts val="80"/>
              </a:spcBef>
            </a:pP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libri"/>
                <a:cs typeface="Calibri"/>
              </a:rPr>
              <a:t>h</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5" dirty="0">
                <a:latin typeface="Cambria Math"/>
                <a:cs typeface="Cambria Math"/>
              </a:rPr>
              <a:t>𝜇</a:t>
            </a:r>
            <a:r>
              <a:rPr sz="2400" spc="-7" baseline="-17361" dirty="0">
                <a:latin typeface="Calibri"/>
                <a:cs typeface="Calibri"/>
              </a:rPr>
              <a:t>i</a:t>
            </a:r>
            <a:r>
              <a:rPr sz="2400" dirty="0">
                <a:latin typeface="Calibri"/>
                <a:cs typeface="Calibri"/>
              </a:rPr>
              <a:t>)</a:t>
            </a:r>
            <a:r>
              <a:rPr sz="2400" spc="-10" dirty="0">
                <a:latin typeface="Calibri"/>
                <a:cs typeface="Calibri"/>
              </a:rPr>
              <a:t> </a:t>
            </a:r>
            <a:r>
              <a:rPr sz="2400" dirty="0">
                <a:latin typeface="Calibri"/>
                <a:cs typeface="Calibri"/>
              </a:rPr>
              <a:t>/</a:t>
            </a:r>
            <a:r>
              <a:rPr sz="2400" spc="-10" dirty="0">
                <a:latin typeface="Calibri"/>
                <a:cs typeface="Calibri"/>
              </a:rPr>
              <a:t> </a:t>
            </a:r>
            <a:r>
              <a:rPr sz="2400" spc="-30" dirty="0">
                <a:latin typeface="Cambria Math"/>
                <a:cs typeface="Cambria Math"/>
              </a:rPr>
              <a:t>𝜎</a:t>
            </a:r>
            <a:r>
              <a:rPr sz="2400" baseline="-17361" dirty="0">
                <a:latin typeface="Calibri"/>
                <a:cs typeface="Calibri"/>
              </a:rPr>
              <a:t>i </a:t>
            </a:r>
            <a:r>
              <a:rPr sz="2400" spc="-15" dirty="0">
                <a:latin typeface="Calibri"/>
                <a:cs typeface="Calibri"/>
              </a:rPr>
              <a:t>y</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dirty="0">
                <a:latin typeface="Cambria Math"/>
                <a:cs typeface="Cambria Math"/>
              </a:rPr>
              <a:t>𝛾</a:t>
            </a:r>
            <a:r>
              <a:rPr sz="2400" spc="10" dirty="0">
                <a:latin typeface="Cambria Math"/>
                <a:cs typeface="Cambria Math"/>
              </a:rPr>
              <a:t> </a:t>
            </a:r>
            <a:r>
              <a:rPr sz="2400" dirty="0">
                <a:latin typeface="Calibri"/>
                <a:cs typeface="Calibri"/>
              </a:rPr>
              <a:t>*</a:t>
            </a:r>
            <a:r>
              <a:rPr sz="2400" spc="-5" dirty="0">
                <a:latin typeface="Calibri"/>
                <a:cs typeface="Calibri"/>
              </a:rPr>
              <a:t> </a:t>
            </a:r>
            <a:r>
              <a:rPr sz="2400" dirty="0">
                <a:latin typeface="Calibri"/>
                <a:cs typeface="Calibri"/>
              </a:rPr>
              <a:t>z</a:t>
            </a:r>
            <a:r>
              <a:rPr sz="2400" baseline="-17361" dirty="0">
                <a:latin typeface="Calibri"/>
                <a:cs typeface="Calibri"/>
              </a:rPr>
              <a:t>i</a:t>
            </a:r>
            <a:r>
              <a:rPr sz="2400" spc="254" baseline="-17361" dirty="0">
                <a:latin typeface="Calibri"/>
                <a:cs typeface="Calibri"/>
              </a:rPr>
              <a:t> </a:t>
            </a:r>
            <a:r>
              <a:rPr sz="2400" dirty="0">
                <a:latin typeface="Calibri"/>
                <a:cs typeface="Calibri"/>
              </a:rPr>
              <a:t>+</a:t>
            </a:r>
            <a:r>
              <a:rPr sz="2400" spc="-5" dirty="0">
                <a:latin typeface="Calibri"/>
                <a:cs typeface="Calibri"/>
              </a:rPr>
              <a:t> </a:t>
            </a:r>
            <a:r>
              <a:rPr sz="2400" spc="-25" dirty="0">
                <a:latin typeface="Cambria Math"/>
                <a:cs typeface="Cambria Math"/>
              </a:rPr>
              <a:t>𝛽</a:t>
            </a:r>
            <a:endParaRPr sz="2400">
              <a:latin typeface="Cambria Math"/>
              <a:cs typeface="Cambria Math"/>
            </a:endParaRPr>
          </a:p>
        </p:txBody>
      </p:sp>
      <p:sp>
        <p:nvSpPr>
          <p:cNvPr id="55" name="object 55"/>
          <p:cNvSpPr txBox="1"/>
          <p:nvPr/>
        </p:nvSpPr>
        <p:spPr>
          <a:xfrm>
            <a:off x="2667939" y="3489452"/>
            <a:ext cx="924560" cy="330200"/>
          </a:xfrm>
          <a:prstGeom prst="rect">
            <a:avLst/>
          </a:prstGeom>
        </p:spPr>
        <p:txBody>
          <a:bodyPr vert="horz" wrap="square" lIns="0" tIns="0" rIns="0" bIns="0" rtlCol="0">
            <a:spAutoFit/>
          </a:bodyPr>
          <a:lstStyle/>
          <a:p>
            <a:pPr marL="12700">
              <a:lnSpc>
                <a:spcPct val="100000"/>
              </a:lnSpc>
            </a:pPr>
            <a:r>
              <a:rPr sz="2400" spc="-5" dirty="0">
                <a:latin typeface="Calibri"/>
                <a:cs typeface="Calibri"/>
              </a:rPr>
              <a:t>(s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a:t>
            </a:r>
            <a:r>
              <a:rPr sz="2400" spc="-10" dirty="0">
                <a:latin typeface="Calibri"/>
                <a:cs typeface="Calibri"/>
              </a:rPr>
              <a:t>r)</a:t>
            </a:r>
            <a:endParaRPr sz="2400">
              <a:latin typeface="Calibri"/>
              <a:cs typeface="Calibri"/>
            </a:endParaRPr>
          </a:p>
        </p:txBody>
      </p:sp>
      <p:sp>
        <p:nvSpPr>
          <p:cNvPr id="57" name="object 57"/>
          <p:cNvSpPr txBox="1"/>
          <p:nvPr/>
        </p:nvSpPr>
        <p:spPr>
          <a:xfrm>
            <a:off x="4133433" y="3955796"/>
            <a:ext cx="2511425" cy="1198470"/>
          </a:xfrm>
          <a:prstGeom prst="rect">
            <a:avLst/>
          </a:prstGeom>
        </p:spPr>
        <p:txBody>
          <a:bodyPr vert="horz" wrap="square" lIns="0" tIns="0" rIns="0" bIns="0" rtlCol="0">
            <a:spAutoFit/>
          </a:bodyPr>
          <a:lstStyle/>
          <a:p>
            <a:pPr marL="12700" marR="5080">
              <a:lnSpc>
                <a:spcPct val="1096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 </a:t>
            </a:r>
            <a:r>
              <a:rPr sz="2400" spc="-5" dirty="0">
                <a:latin typeface="Calibri"/>
                <a:cs typeface="Calibri"/>
              </a:rPr>
              <a:t>Al</a:t>
            </a:r>
            <a:r>
              <a:rPr sz="2400" dirty="0">
                <a:latin typeface="Calibri"/>
                <a:cs typeface="Calibri"/>
              </a:rPr>
              <a:t>l</a:t>
            </a:r>
            <a:r>
              <a:rPr sz="2400" spc="-10"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a:t>
            </a:r>
            <a:r>
              <a:rPr sz="2400" spc="-50" dirty="0">
                <a:latin typeface="Calibri"/>
                <a:cs typeface="Calibri"/>
              </a:rPr>
              <a:t>r</a:t>
            </a:r>
            <a:r>
              <a:rPr sz="2400" dirty="0">
                <a:latin typeface="Calibri"/>
                <a:cs typeface="Calibri"/>
              </a:rPr>
              <a:t>s</a:t>
            </a:r>
            <a:r>
              <a:rPr sz="2400" spc="-5" dirty="0">
                <a:latin typeface="Calibri"/>
                <a:cs typeface="Calibri"/>
              </a:rPr>
              <a:t> 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dirty="0">
                <a:latin typeface="Calibri"/>
                <a:cs typeface="Calibri"/>
              </a:rPr>
              <a:t>a</a:t>
            </a:r>
            <a:r>
              <a:rPr sz="2400" spc="-15" dirty="0">
                <a:latin typeface="Calibri"/>
                <a:cs typeface="Calibri"/>
              </a:rPr>
              <a:t>ct </a:t>
            </a:r>
            <a:r>
              <a:rPr sz="2400" spc="-5" dirty="0">
                <a:latin typeface="Calibri"/>
                <a:cs typeface="Calibri"/>
              </a:rPr>
              <a:t>w</a:t>
            </a:r>
            <a:r>
              <a:rPr sz="2400" dirty="0">
                <a:latin typeface="Calibri"/>
                <a:cs typeface="Calibri"/>
              </a:rPr>
              <a:t>i</a:t>
            </a:r>
            <a:r>
              <a:rPr sz="2400" spc="-5" dirty="0">
                <a:latin typeface="Calibri"/>
                <a:cs typeface="Calibri"/>
              </a:rPr>
              <a:t>t</a:t>
            </a:r>
            <a:r>
              <a:rPr sz="2400" dirty="0">
                <a:latin typeface="Calibri"/>
                <a:cs typeface="Calibri"/>
              </a:rPr>
              <a:t>h</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ot</a:t>
            </a:r>
            <a:r>
              <a:rPr sz="2400" dirty="0">
                <a:latin typeface="Calibri"/>
                <a:cs typeface="Calibri"/>
              </a:rPr>
              <a:t>h</a:t>
            </a:r>
            <a:r>
              <a:rPr sz="2400" spc="-10" dirty="0">
                <a:latin typeface="Calibri"/>
                <a:cs typeface="Calibri"/>
              </a:rPr>
              <a:t>er</a:t>
            </a:r>
            <a:endParaRPr sz="2400" dirty="0">
              <a:latin typeface="Calibri"/>
              <a:cs typeface="Calibri"/>
            </a:endParaRPr>
          </a:p>
        </p:txBody>
      </p:sp>
      <p:sp>
        <p:nvSpPr>
          <p:cNvPr id="58" name="object 58"/>
          <p:cNvSpPr txBox="1"/>
          <p:nvPr/>
        </p:nvSpPr>
        <p:spPr>
          <a:xfrm>
            <a:off x="4133433" y="1889251"/>
            <a:ext cx="2511425" cy="1334276"/>
          </a:xfrm>
          <a:prstGeom prst="rect">
            <a:avLst/>
          </a:prstGeom>
        </p:spPr>
        <p:txBody>
          <a:bodyPr vert="horz" wrap="square" lIns="0" tIns="0" rIns="0" bIns="0" rtlCol="0">
            <a:spAutoFit/>
          </a:bodyPr>
          <a:lstStyle/>
          <a:p>
            <a:pPr marL="17780" indent="-5715">
              <a:lnSpc>
                <a:spcPct val="100000"/>
              </a:lnSpc>
            </a:pPr>
            <a:r>
              <a:rPr sz="2400" spc="-60" dirty="0">
                <a:latin typeface="Calibri"/>
                <a:cs typeface="Calibri"/>
              </a:rPr>
              <a:t>R</a:t>
            </a:r>
            <a:r>
              <a:rPr sz="2400" spc="-10" dirty="0">
                <a:latin typeface="Calibri"/>
                <a:cs typeface="Calibri"/>
              </a:rPr>
              <a:t>e</a:t>
            </a:r>
            <a:r>
              <a:rPr sz="2400" spc="-5" dirty="0">
                <a:latin typeface="Calibri"/>
                <a:cs typeface="Calibri"/>
              </a:rPr>
              <a:t>si</a:t>
            </a:r>
            <a:r>
              <a:rPr sz="2400" dirty="0">
                <a:latin typeface="Calibri"/>
                <a:cs typeface="Calibri"/>
              </a:rPr>
              <a:t>dual</a:t>
            </a:r>
            <a:r>
              <a:rPr sz="2400" spc="-10" dirty="0">
                <a:latin typeface="Calibri"/>
                <a:cs typeface="Calibri"/>
              </a:rPr>
              <a:t> </a:t>
            </a:r>
            <a:r>
              <a:rPr sz="2400" spc="-30" dirty="0">
                <a:latin typeface="Calibri"/>
                <a:cs typeface="Calibri"/>
              </a:rPr>
              <a:t>c</a:t>
            </a:r>
            <a:r>
              <a:rPr sz="2400" spc="-5" dirty="0">
                <a:latin typeface="Calibri"/>
                <a:cs typeface="Calibri"/>
              </a:rPr>
              <a:t>o</a:t>
            </a:r>
            <a:r>
              <a:rPr sz="2400" dirty="0">
                <a:latin typeface="Calibri"/>
                <a:cs typeface="Calibri"/>
              </a:rPr>
              <a:t>nn</a:t>
            </a:r>
            <a:r>
              <a:rPr sz="2400" spc="-10" dirty="0">
                <a:latin typeface="Calibri"/>
                <a:cs typeface="Calibri"/>
              </a:rPr>
              <a:t>e</a:t>
            </a:r>
            <a:r>
              <a:rPr sz="2400" spc="-20" dirty="0">
                <a:latin typeface="Calibri"/>
                <a:cs typeface="Calibri"/>
              </a:rPr>
              <a:t>c</a:t>
            </a:r>
            <a:r>
              <a:rPr lang="en-US" sz="2400" spc="100" dirty="0">
                <a:latin typeface="Calibri"/>
                <a:cs typeface="Calibri"/>
              </a:rPr>
              <a:t>ti</a:t>
            </a:r>
            <a:r>
              <a:rPr sz="2400" spc="-5" dirty="0">
                <a:latin typeface="Calibri"/>
                <a:cs typeface="Calibri"/>
              </a:rPr>
              <a:t>o</a:t>
            </a:r>
            <a:r>
              <a:rPr sz="2400" dirty="0">
                <a:latin typeface="Calibri"/>
                <a:cs typeface="Calibri"/>
              </a:rPr>
              <a:t>n</a:t>
            </a:r>
          </a:p>
          <a:p>
            <a:pPr marL="17780" marR="75565">
              <a:lnSpc>
                <a:spcPct val="100800"/>
              </a:lnSpc>
              <a:spcBef>
                <a:spcPts val="1750"/>
              </a:spcBef>
            </a:pPr>
            <a:r>
              <a:rPr sz="2400" spc="-5"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10" dirty="0">
                <a:latin typeface="Calibri"/>
                <a:cs typeface="Calibri"/>
              </a:rPr>
              <a:t> </a:t>
            </a:r>
            <a:r>
              <a:rPr sz="2400" spc="-5" dirty="0">
                <a:latin typeface="Calibri"/>
                <a:cs typeface="Calibri"/>
              </a:rPr>
              <a:t>o</a:t>
            </a:r>
            <a:r>
              <a:rPr sz="2400" dirty="0">
                <a:latin typeface="Calibri"/>
                <a:cs typeface="Calibri"/>
              </a:rPr>
              <a:t>n</a:t>
            </a:r>
            <a:r>
              <a:rPr sz="2400" spc="-5" dirty="0">
                <a:latin typeface="Calibri"/>
                <a:cs typeface="Calibri"/>
              </a:rPr>
              <a:t> </a:t>
            </a:r>
            <a:r>
              <a:rPr sz="2400" spc="-10" dirty="0">
                <a:latin typeface="Calibri"/>
                <a:cs typeface="Calibri"/>
              </a:rPr>
              <a:t>e</a:t>
            </a:r>
            <a:r>
              <a:rPr sz="2400" dirty="0">
                <a:latin typeface="Calibri"/>
                <a:cs typeface="Calibri"/>
              </a:rPr>
              <a:t>a</a:t>
            </a:r>
            <a:r>
              <a:rPr sz="2400" spc="-5" dirty="0">
                <a:latin typeface="Calibri"/>
                <a:cs typeface="Calibri"/>
              </a:rPr>
              <a:t>c</a:t>
            </a:r>
            <a:r>
              <a:rPr sz="2400" dirty="0">
                <a:latin typeface="Calibri"/>
                <a:cs typeface="Calibri"/>
              </a:rPr>
              <a:t>h</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20" dirty="0">
                <a:latin typeface="Calibri"/>
                <a:cs typeface="Calibri"/>
              </a:rPr>
              <a:t>or</a:t>
            </a:r>
            <a:endParaRPr sz="2400" dirty="0">
              <a:latin typeface="Calibri"/>
              <a:cs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645965" y="1216145"/>
            <a:ext cx="4227830" cy="4118610"/>
          </a:xfrm>
          <a:custGeom>
            <a:avLst/>
            <a:gdLst/>
            <a:ahLst/>
            <a:cxnLst/>
            <a:rect l="l" t="t" r="r" b="b"/>
            <a:pathLst>
              <a:path w="4227830" h="4118610">
                <a:moveTo>
                  <a:pt x="0" y="0"/>
                </a:moveTo>
                <a:lnTo>
                  <a:pt x="4227443" y="0"/>
                </a:lnTo>
                <a:lnTo>
                  <a:pt x="4227443" y="4118612"/>
                </a:lnTo>
                <a:lnTo>
                  <a:pt x="0" y="4118612"/>
                </a:lnTo>
                <a:lnTo>
                  <a:pt x="0" y="0"/>
                </a:lnTo>
                <a:close/>
              </a:path>
            </a:pathLst>
          </a:custGeom>
          <a:solidFill>
            <a:srgbClr val="EDEDED"/>
          </a:solidFill>
        </p:spPr>
        <p:txBody>
          <a:bodyPr wrap="square" lIns="0" tIns="0" rIns="0" bIns="0" rtlCol="0"/>
          <a:lstStyle/>
          <a:p>
            <a:endParaRPr/>
          </a:p>
        </p:txBody>
      </p:sp>
      <p:sp>
        <p:nvSpPr>
          <p:cNvPr id="3" name="object 3"/>
          <p:cNvSpPr/>
          <p:nvPr/>
        </p:nvSpPr>
        <p:spPr>
          <a:xfrm>
            <a:off x="6645965" y="1216145"/>
            <a:ext cx="4227830" cy="4118610"/>
          </a:xfrm>
          <a:custGeom>
            <a:avLst/>
            <a:gdLst/>
            <a:ahLst/>
            <a:cxnLst/>
            <a:rect l="l" t="t" r="r" b="b"/>
            <a:pathLst>
              <a:path w="4227830" h="4118610">
                <a:moveTo>
                  <a:pt x="0" y="0"/>
                </a:moveTo>
                <a:lnTo>
                  <a:pt x="4227444" y="0"/>
                </a:lnTo>
                <a:lnTo>
                  <a:pt x="4227444" y="4118612"/>
                </a:lnTo>
                <a:lnTo>
                  <a:pt x="0" y="4118612"/>
                </a:lnTo>
                <a:lnTo>
                  <a:pt x="0" y="0"/>
                </a:lnTo>
                <a:close/>
              </a:path>
            </a:pathLst>
          </a:custGeom>
          <a:ln w="12700">
            <a:solidFill>
              <a:srgbClr val="A5A5A5"/>
            </a:solidFill>
          </a:ln>
        </p:spPr>
        <p:txBody>
          <a:bodyPr wrap="square" lIns="0" tIns="0" rIns="0" bIns="0" rtlCol="0"/>
          <a:lstStyle/>
          <a:p>
            <a:endParaRPr/>
          </a:p>
        </p:txBody>
      </p:sp>
      <p:sp>
        <p:nvSpPr>
          <p:cNvPr id="4" name="object 4"/>
          <p:cNvSpPr/>
          <p:nvPr/>
        </p:nvSpPr>
        <p:spPr>
          <a:xfrm>
            <a:off x="7045185" y="5029529"/>
            <a:ext cx="3656329" cy="142875"/>
          </a:xfrm>
          <a:custGeom>
            <a:avLst/>
            <a:gdLst/>
            <a:ahLst/>
            <a:cxnLst/>
            <a:rect l="l" t="t" r="r" b="b"/>
            <a:pathLst>
              <a:path w="3656329" h="142875">
                <a:moveTo>
                  <a:pt x="0" y="0"/>
                </a:moveTo>
                <a:lnTo>
                  <a:pt x="3655943" y="0"/>
                </a:lnTo>
                <a:lnTo>
                  <a:pt x="3655943" y="142552"/>
                </a:lnTo>
                <a:lnTo>
                  <a:pt x="0" y="142552"/>
                </a:lnTo>
                <a:lnTo>
                  <a:pt x="0" y="0"/>
                </a:lnTo>
                <a:close/>
              </a:path>
            </a:pathLst>
          </a:custGeom>
          <a:solidFill>
            <a:srgbClr val="E7EAF3"/>
          </a:solidFill>
        </p:spPr>
        <p:txBody>
          <a:bodyPr wrap="square" lIns="0" tIns="0" rIns="0" bIns="0" rtlCol="0"/>
          <a:lstStyle/>
          <a:p>
            <a:endParaRPr/>
          </a:p>
        </p:txBody>
      </p:sp>
      <p:sp>
        <p:nvSpPr>
          <p:cNvPr id="5" name="object 5"/>
          <p:cNvSpPr/>
          <p:nvPr/>
        </p:nvSpPr>
        <p:spPr>
          <a:xfrm>
            <a:off x="7045185" y="5029529"/>
            <a:ext cx="3656329" cy="142875"/>
          </a:xfrm>
          <a:custGeom>
            <a:avLst/>
            <a:gdLst/>
            <a:ahLst/>
            <a:cxnLst/>
            <a:rect l="l" t="t" r="r" b="b"/>
            <a:pathLst>
              <a:path w="3656329" h="142875">
                <a:moveTo>
                  <a:pt x="0" y="0"/>
                </a:moveTo>
                <a:lnTo>
                  <a:pt x="3655944" y="0"/>
                </a:lnTo>
                <a:lnTo>
                  <a:pt x="3655944" y="142552"/>
                </a:lnTo>
                <a:lnTo>
                  <a:pt x="0" y="142552"/>
                </a:lnTo>
                <a:lnTo>
                  <a:pt x="0" y="0"/>
                </a:lnTo>
                <a:close/>
              </a:path>
            </a:pathLst>
          </a:custGeom>
          <a:ln w="12700">
            <a:solidFill>
              <a:srgbClr val="8FAADC"/>
            </a:solidFill>
          </a:ln>
        </p:spPr>
        <p:txBody>
          <a:bodyPr wrap="square" lIns="0" tIns="0" rIns="0" bIns="0" rtlCol="0"/>
          <a:lstStyle/>
          <a:p>
            <a:endParaRPr/>
          </a:p>
        </p:txBody>
      </p:sp>
      <p:sp>
        <p:nvSpPr>
          <p:cNvPr id="6" name="object 6"/>
          <p:cNvSpPr txBox="1">
            <a:spLocks noGrp="1"/>
          </p:cNvSpPr>
          <p:nvPr>
            <p:ph type="title"/>
          </p:nvPr>
        </p:nvSpPr>
        <p:spPr>
          <a:xfrm>
            <a:off x="609600" y="569139"/>
            <a:ext cx="7923421" cy="553998"/>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7" name="object 7"/>
          <p:cNvSpPr txBox="1"/>
          <p:nvPr/>
        </p:nvSpPr>
        <p:spPr>
          <a:xfrm>
            <a:off x="7328451" y="5437381"/>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1</a:t>
            </a:r>
            <a:endParaRPr sz="1950" baseline="-17094">
              <a:latin typeface="Calibri"/>
              <a:cs typeface="Calibri"/>
            </a:endParaRPr>
          </a:p>
        </p:txBody>
      </p:sp>
      <p:sp>
        <p:nvSpPr>
          <p:cNvPr id="8" name="object 8"/>
          <p:cNvSpPr txBox="1"/>
          <p:nvPr/>
        </p:nvSpPr>
        <p:spPr>
          <a:xfrm>
            <a:off x="827229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2</a:t>
            </a:r>
            <a:endParaRPr sz="1950" baseline="-17094">
              <a:latin typeface="Calibri"/>
              <a:cs typeface="Calibri"/>
            </a:endParaRPr>
          </a:p>
        </p:txBody>
      </p:sp>
      <p:sp>
        <p:nvSpPr>
          <p:cNvPr id="9" name="object 9"/>
          <p:cNvSpPr txBox="1"/>
          <p:nvPr/>
        </p:nvSpPr>
        <p:spPr>
          <a:xfrm>
            <a:off x="9202208"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3</a:t>
            </a:r>
            <a:endParaRPr sz="1950" baseline="-17094">
              <a:latin typeface="Calibri"/>
              <a:cs typeface="Calibri"/>
            </a:endParaRPr>
          </a:p>
        </p:txBody>
      </p:sp>
      <p:sp>
        <p:nvSpPr>
          <p:cNvPr id="10" name="object 10"/>
          <p:cNvSpPr txBox="1"/>
          <p:nvPr/>
        </p:nvSpPr>
        <p:spPr>
          <a:xfrm>
            <a:off x="10132119" y="5437380"/>
            <a:ext cx="381000" cy="604520"/>
          </a:xfrm>
          <a:prstGeom prst="rect">
            <a:avLst/>
          </a:prstGeom>
          <a:solidFill>
            <a:srgbClr val="DAE3F3"/>
          </a:solidFill>
          <a:ln w="12700">
            <a:solidFill>
              <a:srgbClr val="4472C4"/>
            </a:solidFill>
          </a:ln>
        </p:spPr>
        <p:txBody>
          <a:bodyPr vert="horz" wrap="square" lIns="0" tIns="0" rIns="0" bIns="0" rtlCol="0">
            <a:spAutoFit/>
          </a:bodyPr>
          <a:lstStyle/>
          <a:p>
            <a:pPr marL="86360">
              <a:lnSpc>
                <a:spcPct val="100000"/>
              </a:lnSpc>
            </a:pPr>
            <a:r>
              <a:rPr sz="2000" spc="-5" dirty="0">
                <a:latin typeface="Calibri"/>
                <a:cs typeface="Calibri"/>
              </a:rPr>
              <a:t>x</a:t>
            </a:r>
            <a:r>
              <a:rPr sz="1950" spc="-15" baseline="-17094" dirty="0">
                <a:latin typeface="Calibri"/>
                <a:cs typeface="Calibri"/>
              </a:rPr>
              <a:t>4</a:t>
            </a:r>
            <a:endParaRPr sz="1950" baseline="-17094">
              <a:latin typeface="Calibri"/>
              <a:cs typeface="Calibri"/>
            </a:endParaRPr>
          </a:p>
        </p:txBody>
      </p:sp>
      <p:sp>
        <p:nvSpPr>
          <p:cNvPr id="11" name="object 11"/>
          <p:cNvSpPr/>
          <p:nvPr/>
        </p:nvSpPr>
        <p:spPr>
          <a:xfrm>
            <a:off x="7045185" y="4439474"/>
            <a:ext cx="3656329" cy="396240"/>
          </a:xfrm>
          <a:custGeom>
            <a:avLst/>
            <a:gdLst/>
            <a:ahLst/>
            <a:cxnLst/>
            <a:rect l="l" t="t" r="r" b="b"/>
            <a:pathLst>
              <a:path w="3656329" h="396239">
                <a:moveTo>
                  <a:pt x="0" y="0"/>
                </a:moveTo>
                <a:lnTo>
                  <a:pt x="3655943" y="0"/>
                </a:lnTo>
                <a:lnTo>
                  <a:pt x="3655943" y="396120"/>
                </a:lnTo>
                <a:lnTo>
                  <a:pt x="0" y="396120"/>
                </a:lnTo>
                <a:lnTo>
                  <a:pt x="0" y="0"/>
                </a:lnTo>
                <a:close/>
              </a:path>
            </a:pathLst>
          </a:custGeom>
          <a:solidFill>
            <a:srgbClr val="E2F0D9"/>
          </a:solidFill>
        </p:spPr>
        <p:txBody>
          <a:bodyPr wrap="square" lIns="0" tIns="0" rIns="0" bIns="0" rtlCol="0"/>
          <a:lstStyle/>
          <a:p>
            <a:endParaRPr/>
          </a:p>
        </p:txBody>
      </p:sp>
      <p:sp>
        <p:nvSpPr>
          <p:cNvPr id="12" name="object 12"/>
          <p:cNvSpPr/>
          <p:nvPr/>
        </p:nvSpPr>
        <p:spPr>
          <a:xfrm>
            <a:off x="7045185" y="4439474"/>
            <a:ext cx="3656329" cy="396240"/>
          </a:xfrm>
          <a:custGeom>
            <a:avLst/>
            <a:gdLst/>
            <a:ahLst/>
            <a:cxnLst/>
            <a:rect l="l" t="t" r="r" b="b"/>
            <a:pathLst>
              <a:path w="3656329" h="396239">
                <a:moveTo>
                  <a:pt x="0" y="0"/>
                </a:moveTo>
                <a:lnTo>
                  <a:pt x="3655944" y="0"/>
                </a:lnTo>
                <a:lnTo>
                  <a:pt x="3655944" y="396120"/>
                </a:lnTo>
                <a:lnTo>
                  <a:pt x="0" y="396120"/>
                </a:lnTo>
                <a:lnTo>
                  <a:pt x="0" y="0"/>
                </a:lnTo>
                <a:close/>
              </a:path>
            </a:pathLst>
          </a:custGeom>
          <a:ln w="12700">
            <a:solidFill>
              <a:srgbClr val="70AD47"/>
            </a:solidFill>
          </a:ln>
        </p:spPr>
        <p:txBody>
          <a:bodyPr wrap="square" lIns="0" tIns="0" rIns="0" bIns="0" rtlCol="0"/>
          <a:lstStyle/>
          <a:p>
            <a:endParaRPr/>
          </a:p>
        </p:txBody>
      </p:sp>
      <p:sp>
        <p:nvSpPr>
          <p:cNvPr id="13" name="object 13"/>
          <p:cNvSpPr/>
          <p:nvPr/>
        </p:nvSpPr>
        <p:spPr>
          <a:xfrm>
            <a:off x="7472592"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4" name="object 14"/>
          <p:cNvSpPr/>
          <p:nvPr/>
        </p:nvSpPr>
        <p:spPr>
          <a:xfrm>
            <a:off x="8408762"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5" name="object 15"/>
          <p:cNvSpPr/>
          <p:nvPr/>
        </p:nvSpPr>
        <p:spPr>
          <a:xfrm>
            <a:off x="9344931" y="4835594"/>
            <a:ext cx="76200" cy="182880"/>
          </a:xfrm>
          <a:custGeom>
            <a:avLst/>
            <a:gdLst/>
            <a:ahLst/>
            <a:cxnLst/>
            <a:rect l="l" t="t" r="r" b="b"/>
            <a:pathLst>
              <a:path w="76200" h="182879">
                <a:moveTo>
                  <a:pt x="50800" y="63500"/>
                </a:moveTo>
                <a:lnTo>
                  <a:pt x="25400" y="63500"/>
                </a:lnTo>
                <a:lnTo>
                  <a:pt x="25400" y="182880"/>
                </a:lnTo>
                <a:lnTo>
                  <a:pt x="50800" y="182880"/>
                </a:lnTo>
                <a:lnTo>
                  <a:pt x="50800" y="63500"/>
                </a:lnTo>
                <a:close/>
              </a:path>
              <a:path w="76200" h="182879">
                <a:moveTo>
                  <a:pt x="38100" y="0"/>
                </a:moveTo>
                <a:lnTo>
                  <a:pt x="0" y="76200"/>
                </a:lnTo>
                <a:lnTo>
                  <a:pt x="25400" y="76200"/>
                </a:lnTo>
                <a:lnTo>
                  <a:pt x="25400" y="63500"/>
                </a:lnTo>
                <a:lnTo>
                  <a:pt x="69850" y="63500"/>
                </a:lnTo>
                <a:lnTo>
                  <a:pt x="38100" y="0"/>
                </a:lnTo>
                <a:close/>
              </a:path>
              <a:path w="76200" h="182879">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16" name="object 16"/>
          <p:cNvSpPr/>
          <p:nvPr/>
        </p:nvSpPr>
        <p:spPr>
          <a:xfrm>
            <a:off x="10284521" y="4835594"/>
            <a:ext cx="76200" cy="182880"/>
          </a:xfrm>
          <a:custGeom>
            <a:avLst/>
            <a:gdLst/>
            <a:ahLst/>
            <a:cxnLst/>
            <a:rect l="l" t="t" r="r" b="b"/>
            <a:pathLst>
              <a:path w="76200" h="182879">
                <a:moveTo>
                  <a:pt x="50800" y="63500"/>
                </a:moveTo>
                <a:lnTo>
                  <a:pt x="25400" y="63500"/>
                </a:lnTo>
                <a:lnTo>
                  <a:pt x="25398" y="182880"/>
                </a:lnTo>
                <a:lnTo>
                  <a:pt x="50798" y="182880"/>
                </a:lnTo>
                <a:lnTo>
                  <a:pt x="50800" y="63500"/>
                </a:lnTo>
                <a:close/>
              </a:path>
              <a:path w="76200" h="182879">
                <a:moveTo>
                  <a:pt x="38100" y="0"/>
                </a:moveTo>
                <a:lnTo>
                  <a:pt x="0" y="76200"/>
                </a:lnTo>
                <a:lnTo>
                  <a:pt x="25399" y="76200"/>
                </a:lnTo>
                <a:lnTo>
                  <a:pt x="25400" y="63500"/>
                </a:lnTo>
                <a:lnTo>
                  <a:pt x="69850" y="63500"/>
                </a:lnTo>
                <a:lnTo>
                  <a:pt x="38100" y="0"/>
                </a:lnTo>
                <a:close/>
              </a:path>
              <a:path w="76200" h="182879">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17" name="object 17"/>
          <p:cNvSpPr/>
          <p:nvPr/>
        </p:nvSpPr>
        <p:spPr>
          <a:xfrm>
            <a:off x="8835057" y="4249294"/>
            <a:ext cx="76200" cy="190500"/>
          </a:xfrm>
          <a:custGeom>
            <a:avLst/>
            <a:gdLst/>
            <a:ahLst/>
            <a:cxnLst/>
            <a:rect l="l" t="t" r="r" b="b"/>
            <a:pathLst>
              <a:path w="76200" h="190500">
                <a:moveTo>
                  <a:pt x="25400" y="76200"/>
                </a:moveTo>
                <a:lnTo>
                  <a:pt x="25400" y="190179"/>
                </a:lnTo>
                <a:lnTo>
                  <a:pt x="50800" y="190179"/>
                </a:lnTo>
                <a:lnTo>
                  <a:pt x="50800" y="76200"/>
                </a:lnTo>
                <a:lnTo>
                  <a:pt x="25400" y="76200"/>
                </a:lnTo>
                <a:close/>
              </a:path>
              <a:path w="76200" h="190500">
                <a:moveTo>
                  <a:pt x="69849" y="63500"/>
                </a:moveTo>
                <a:lnTo>
                  <a:pt x="50800" y="63500"/>
                </a:lnTo>
                <a:lnTo>
                  <a:pt x="50800" y="76200"/>
                </a:lnTo>
                <a:lnTo>
                  <a:pt x="76200" y="76201"/>
                </a:lnTo>
                <a:lnTo>
                  <a:pt x="69849" y="63500"/>
                </a:lnTo>
                <a:close/>
              </a:path>
              <a:path w="76200" h="190500">
                <a:moveTo>
                  <a:pt x="50800" y="63500"/>
                </a:moveTo>
                <a:lnTo>
                  <a:pt x="25400" y="63500"/>
                </a:lnTo>
                <a:lnTo>
                  <a:pt x="25400" y="76200"/>
                </a:lnTo>
                <a:lnTo>
                  <a:pt x="50800" y="76200"/>
                </a:lnTo>
                <a:lnTo>
                  <a:pt x="508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18" name="object 18"/>
          <p:cNvSpPr/>
          <p:nvPr/>
        </p:nvSpPr>
        <p:spPr>
          <a:xfrm>
            <a:off x="8751568" y="4006376"/>
            <a:ext cx="243204" cy="243204"/>
          </a:xfrm>
          <a:custGeom>
            <a:avLst/>
            <a:gdLst/>
            <a:ahLst/>
            <a:cxnLst/>
            <a:rect l="l" t="t" r="r" b="b"/>
            <a:pathLst>
              <a:path w="243204" h="243204">
                <a:moveTo>
                  <a:pt x="113624" y="0"/>
                </a:moveTo>
                <a:lnTo>
                  <a:pt x="72276" y="10158"/>
                </a:lnTo>
                <a:lnTo>
                  <a:pt x="37886" y="33139"/>
                </a:lnTo>
                <a:lnTo>
                  <a:pt x="13178" y="66220"/>
                </a:lnTo>
                <a:lnTo>
                  <a:pt x="874" y="106676"/>
                </a:lnTo>
                <a:lnTo>
                  <a:pt x="0" y="121330"/>
                </a:lnTo>
                <a:lnTo>
                  <a:pt x="830" y="135591"/>
                </a:lnTo>
                <a:lnTo>
                  <a:pt x="12572" y="174850"/>
                </a:lnTo>
                <a:lnTo>
                  <a:pt x="36644" y="207303"/>
                </a:lnTo>
                <a:lnTo>
                  <a:pt x="71057" y="230476"/>
                </a:lnTo>
                <a:lnTo>
                  <a:pt x="113824" y="241894"/>
                </a:lnTo>
                <a:lnTo>
                  <a:pt x="129593" y="242659"/>
                </a:lnTo>
                <a:lnTo>
                  <a:pt x="143976" y="240862"/>
                </a:lnTo>
                <a:lnTo>
                  <a:pt x="183293" y="226117"/>
                </a:lnTo>
                <a:lnTo>
                  <a:pt x="214747" y="199460"/>
                </a:lnTo>
                <a:lnTo>
                  <a:pt x="235615" y="163607"/>
                </a:lnTo>
                <a:lnTo>
                  <a:pt x="243175" y="121278"/>
                </a:lnTo>
                <a:lnTo>
                  <a:pt x="242349" y="107103"/>
                </a:lnTo>
                <a:lnTo>
                  <a:pt x="230615" y="67834"/>
                </a:lnTo>
                <a:lnTo>
                  <a:pt x="206549" y="35370"/>
                </a:lnTo>
                <a:lnTo>
                  <a:pt x="172143" y="12189"/>
                </a:lnTo>
                <a:lnTo>
                  <a:pt x="129387" y="766"/>
                </a:lnTo>
                <a:lnTo>
                  <a:pt x="113624" y="0"/>
                </a:lnTo>
                <a:close/>
              </a:path>
            </a:pathLst>
          </a:custGeom>
          <a:solidFill>
            <a:srgbClr val="FFFFFF"/>
          </a:solidFill>
        </p:spPr>
        <p:txBody>
          <a:bodyPr wrap="square" lIns="0" tIns="0" rIns="0" bIns="0" rtlCol="0"/>
          <a:lstStyle/>
          <a:p>
            <a:endParaRPr/>
          </a:p>
        </p:txBody>
      </p:sp>
      <p:sp>
        <p:nvSpPr>
          <p:cNvPr id="19" name="object 19"/>
          <p:cNvSpPr/>
          <p:nvPr/>
        </p:nvSpPr>
        <p:spPr>
          <a:xfrm>
            <a:off x="8751568" y="4006376"/>
            <a:ext cx="243204" cy="243204"/>
          </a:xfrm>
          <a:custGeom>
            <a:avLst/>
            <a:gdLst/>
            <a:ahLst/>
            <a:cxnLst/>
            <a:rect l="l" t="t" r="r" b="b"/>
            <a:pathLst>
              <a:path w="243204" h="243204">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20" name="object 20"/>
          <p:cNvSpPr txBox="1"/>
          <p:nvPr/>
        </p:nvSpPr>
        <p:spPr>
          <a:xfrm>
            <a:off x="8150843" y="3974084"/>
            <a:ext cx="1620604" cy="869469"/>
          </a:xfrm>
          <a:prstGeom prst="rect">
            <a:avLst/>
          </a:prstGeom>
        </p:spPr>
        <p:txBody>
          <a:bodyPr vert="horz" wrap="square" lIns="0" tIns="0" rIns="0" bIns="0" rtlCol="0">
            <a:spAutoFit/>
          </a:bodyPr>
          <a:lstStyle/>
          <a:p>
            <a:pPr algn="ctr">
              <a:lnSpc>
                <a:spcPct val="100000"/>
              </a:lnSpc>
            </a:pPr>
            <a:r>
              <a:rPr sz="2400" dirty="0">
                <a:latin typeface="Calibri"/>
                <a:cs typeface="Calibri"/>
              </a:rPr>
              <a:t>+</a:t>
            </a:r>
          </a:p>
          <a:p>
            <a:pPr algn="ctr">
              <a:lnSpc>
                <a:spcPct val="100000"/>
              </a:lnSpc>
              <a:spcBef>
                <a:spcPts val="1480"/>
              </a:spcBef>
            </a:pPr>
            <a:r>
              <a:rPr sz="2000" spc="5" dirty="0">
                <a:latin typeface="Calibri"/>
                <a:cs typeface="Calibri"/>
              </a:rPr>
              <a:t>S</a:t>
            </a:r>
            <a:r>
              <a:rPr sz="2000" dirty="0">
                <a:latin typeface="Calibri"/>
                <a:cs typeface="Calibri"/>
              </a:rPr>
              <a:t>el</a:t>
            </a:r>
            <a:r>
              <a:rPr sz="2000" spc="-50" dirty="0">
                <a:latin typeface="Calibri"/>
                <a:cs typeface="Calibri"/>
              </a:rPr>
              <a:t>f</a:t>
            </a:r>
            <a:r>
              <a:rPr sz="2000" dirty="0">
                <a:latin typeface="Calibri"/>
                <a:cs typeface="Calibri"/>
              </a:rPr>
              <a:t>-</a:t>
            </a:r>
            <a:r>
              <a:rPr sz="2000" spc="105" dirty="0">
                <a:latin typeface="Calibri"/>
                <a:cs typeface="Calibri"/>
              </a:rPr>
              <a:t>A</a:t>
            </a:r>
            <a:r>
              <a:rPr lang="en-US" sz="2000" spc="105" dirty="0">
                <a:latin typeface="Calibri"/>
                <a:cs typeface="Calibri"/>
              </a:rPr>
              <a:t>ttenti</a:t>
            </a:r>
            <a:r>
              <a:rPr sz="2000" spc="-5" dirty="0">
                <a:latin typeface="Calibri"/>
                <a:cs typeface="Calibri"/>
              </a:rPr>
              <a:t>o</a:t>
            </a:r>
            <a:r>
              <a:rPr sz="2000" dirty="0">
                <a:latin typeface="Calibri"/>
                <a:cs typeface="Calibri"/>
              </a:rPr>
              <a:t>n</a:t>
            </a:r>
          </a:p>
        </p:txBody>
      </p:sp>
      <p:sp>
        <p:nvSpPr>
          <p:cNvPr id="21" name="object 21"/>
          <p:cNvSpPr txBox="1"/>
          <p:nvPr/>
        </p:nvSpPr>
        <p:spPr>
          <a:xfrm>
            <a:off x="7045185" y="3419847"/>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22" name="object 22"/>
          <p:cNvSpPr/>
          <p:nvPr/>
        </p:nvSpPr>
        <p:spPr>
          <a:xfrm>
            <a:off x="6803880" y="4089609"/>
            <a:ext cx="1948180" cy="1024255"/>
          </a:xfrm>
          <a:custGeom>
            <a:avLst/>
            <a:gdLst/>
            <a:ahLst/>
            <a:cxnLst/>
            <a:rect l="l" t="t" r="r" b="b"/>
            <a:pathLst>
              <a:path w="1948179" h="1024254">
                <a:moveTo>
                  <a:pt x="1871488" y="25400"/>
                </a:moveTo>
                <a:lnTo>
                  <a:pt x="0" y="25400"/>
                </a:lnTo>
                <a:lnTo>
                  <a:pt x="0" y="1023896"/>
                </a:lnTo>
                <a:lnTo>
                  <a:pt x="241305" y="1023896"/>
                </a:lnTo>
                <a:lnTo>
                  <a:pt x="241305" y="1011196"/>
                </a:lnTo>
                <a:lnTo>
                  <a:pt x="25400" y="1011196"/>
                </a:lnTo>
                <a:lnTo>
                  <a:pt x="12700" y="998496"/>
                </a:lnTo>
                <a:lnTo>
                  <a:pt x="25400" y="998496"/>
                </a:lnTo>
                <a:lnTo>
                  <a:pt x="25400" y="50800"/>
                </a:lnTo>
                <a:lnTo>
                  <a:pt x="12700" y="50800"/>
                </a:lnTo>
                <a:lnTo>
                  <a:pt x="25400" y="38100"/>
                </a:lnTo>
                <a:lnTo>
                  <a:pt x="1871488" y="38100"/>
                </a:lnTo>
                <a:lnTo>
                  <a:pt x="1871488" y="25400"/>
                </a:lnTo>
                <a:close/>
              </a:path>
              <a:path w="1948179" h="1024254">
                <a:moveTo>
                  <a:pt x="25400" y="998496"/>
                </a:moveTo>
                <a:lnTo>
                  <a:pt x="12700" y="998496"/>
                </a:lnTo>
                <a:lnTo>
                  <a:pt x="25400" y="1011196"/>
                </a:lnTo>
                <a:lnTo>
                  <a:pt x="25400" y="998496"/>
                </a:lnTo>
                <a:close/>
              </a:path>
              <a:path w="1948179" h="1024254">
                <a:moveTo>
                  <a:pt x="241305" y="998496"/>
                </a:moveTo>
                <a:lnTo>
                  <a:pt x="25400" y="998496"/>
                </a:lnTo>
                <a:lnTo>
                  <a:pt x="25400" y="1011196"/>
                </a:lnTo>
                <a:lnTo>
                  <a:pt x="241305" y="1011196"/>
                </a:lnTo>
                <a:lnTo>
                  <a:pt x="241305" y="998496"/>
                </a:lnTo>
                <a:close/>
              </a:path>
              <a:path w="1948179" h="1024254">
                <a:moveTo>
                  <a:pt x="1871488" y="0"/>
                </a:moveTo>
                <a:lnTo>
                  <a:pt x="1871488" y="76200"/>
                </a:lnTo>
                <a:lnTo>
                  <a:pt x="1922288" y="50800"/>
                </a:lnTo>
                <a:lnTo>
                  <a:pt x="1884191" y="50800"/>
                </a:lnTo>
                <a:lnTo>
                  <a:pt x="1884191" y="25400"/>
                </a:lnTo>
                <a:lnTo>
                  <a:pt x="1922288" y="25400"/>
                </a:lnTo>
                <a:lnTo>
                  <a:pt x="1871488" y="0"/>
                </a:lnTo>
                <a:close/>
              </a:path>
              <a:path w="1948179" h="1024254">
                <a:moveTo>
                  <a:pt x="25400" y="38100"/>
                </a:moveTo>
                <a:lnTo>
                  <a:pt x="12700" y="50800"/>
                </a:lnTo>
                <a:lnTo>
                  <a:pt x="25400" y="50800"/>
                </a:lnTo>
                <a:lnTo>
                  <a:pt x="25400" y="38100"/>
                </a:lnTo>
                <a:close/>
              </a:path>
              <a:path w="1948179" h="1024254">
                <a:moveTo>
                  <a:pt x="1871488" y="38100"/>
                </a:moveTo>
                <a:lnTo>
                  <a:pt x="25400" y="38100"/>
                </a:lnTo>
                <a:lnTo>
                  <a:pt x="25400" y="50800"/>
                </a:lnTo>
                <a:lnTo>
                  <a:pt x="1871488" y="50800"/>
                </a:lnTo>
                <a:lnTo>
                  <a:pt x="1871488" y="38100"/>
                </a:lnTo>
                <a:close/>
              </a:path>
              <a:path w="1948179" h="1024254">
                <a:moveTo>
                  <a:pt x="1922288" y="25400"/>
                </a:moveTo>
                <a:lnTo>
                  <a:pt x="1884191" y="25400"/>
                </a:lnTo>
                <a:lnTo>
                  <a:pt x="1884191" y="50800"/>
                </a:lnTo>
                <a:lnTo>
                  <a:pt x="1922288" y="50800"/>
                </a:lnTo>
                <a:lnTo>
                  <a:pt x="1947688" y="38100"/>
                </a:lnTo>
                <a:lnTo>
                  <a:pt x="1922288" y="25400"/>
                </a:lnTo>
                <a:close/>
              </a:path>
            </a:pathLst>
          </a:custGeom>
          <a:solidFill>
            <a:srgbClr val="000000"/>
          </a:solidFill>
        </p:spPr>
        <p:txBody>
          <a:bodyPr wrap="square" lIns="0" tIns="0" rIns="0" bIns="0" rtlCol="0"/>
          <a:lstStyle/>
          <a:p>
            <a:endParaRPr/>
          </a:p>
        </p:txBody>
      </p:sp>
      <p:sp>
        <p:nvSpPr>
          <p:cNvPr id="23" name="object 23"/>
          <p:cNvSpPr/>
          <p:nvPr/>
        </p:nvSpPr>
        <p:spPr>
          <a:xfrm>
            <a:off x="8835057" y="3815966"/>
            <a:ext cx="76200" cy="190500"/>
          </a:xfrm>
          <a:custGeom>
            <a:avLst/>
            <a:gdLst/>
            <a:ahLst/>
            <a:cxnLst/>
            <a:rect l="l" t="t" r="r" b="b"/>
            <a:pathLst>
              <a:path w="76200" h="190500">
                <a:moveTo>
                  <a:pt x="25400" y="76200"/>
                </a:moveTo>
                <a:lnTo>
                  <a:pt x="25400" y="190153"/>
                </a:lnTo>
                <a:lnTo>
                  <a:pt x="50800" y="190153"/>
                </a:lnTo>
                <a:lnTo>
                  <a:pt x="50800" y="76200"/>
                </a:lnTo>
                <a:lnTo>
                  <a:pt x="25400" y="76200"/>
                </a:lnTo>
                <a:close/>
              </a:path>
              <a:path w="76200" h="190500">
                <a:moveTo>
                  <a:pt x="69849" y="63500"/>
                </a:moveTo>
                <a:lnTo>
                  <a:pt x="25400" y="63500"/>
                </a:lnTo>
                <a:lnTo>
                  <a:pt x="50800" y="63501"/>
                </a:lnTo>
                <a:lnTo>
                  <a:pt x="50800" y="76200"/>
                </a:lnTo>
                <a:lnTo>
                  <a:pt x="76200" y="76201"/>
                </a:lnTo>
                <a:lnTo>
                  <a:pt x="69849" y="63500"/>
                </a:lnTo>
                <a:close/>
              </a:path>
              <a:path w="76200" h="190500">
                <a:moveTo>
                  <a:pt x="25400" y="63500"/>
                </a:moveTo>
                <a:lnTo>
                  <a:pt x="25400" y="76200"/>
                </a:lnTo>
                <a:lnTo>
                  <a:pt x="50800" y="76200"/>
                </a:lnTo>
                <a:lnTo>
                  <a:pt x="50800" y="63501"/>
                </a:lnTo>
                <a:lnTo>
                  <a:pt x="25400" y="63500"/>
                </a:lnTo>
                <a:close/>
              </a:path>
              <a:path w="76200" h="190500">
                <a:moveTo>
                  <a:pt x="38101" y="0"/>
                </a:moveTo>
                <a:lnTo>
                  <a:pt x="0" y="76200"/>
                </a:lnTo>
                <a:lnTo>
                  <a:pt x="25400" y="76200"/>
                </a:lnTo>
                <a:lnTo>
                  <a:pt x="25400" y="63500"/>
                </a:lnTo>
                <a:lnTo>
                  <a:pt x="69849" y="63500"/>
                </a:lnTo>
                <a:lnTo>
                  <a:pt x="38101" y="0"/>
                </a:lnTo>
                <a:close/>
              </a:path>
            </a:pathLst>
          </a:custGeom>
          <a:solidFill>
            <a:srgbClr val="000000"/>
          </a:solidFill>
        </p:spPr>
        <p:txBody>
          <a:bodyPr wrap="square" lIns="0" tIns="0" rIns="0" bIns="0" rtlCol="0"/>
          <a:lstStyle/>
          <a:p>
            <a:endParaRPr/>
          </a:p>
        </p:txBody>
      </p:sp>
      <p:sp>
        <p:nvSpPr>
          <p:cNvPr id="24" name="object 24"/>
          <p:cNvSpPr txBox="1"/>
          <p:nvPr/>
        </p:nvSpPr>
        <p:spPr>
          <a:xfrm>
            <a:off x="7159132" y="2550341"/>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5" name="object 25"/>
          <p:cNvSpPr txBox="1"/>
          <p:nvPr/>
        </p:nvSpPr>
        <p:spPr>
          <a:xfrm>
            <a:off x="808730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6" name="object 26"/>
          <p:cNvSpPr txBox="1"/>
          <p:nvPr/>
        </p:nvSpPr>
        <p:spPr>
          <a:xfrm>
            <a:off x="9031470" y="2554578"/>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7" name="object 27"/>
          <p:cNvSpPr txBox="1"/>
          <p:nvPr/>
        </p:nvSpPr>
        <p:spPr>
          <a:xfrm>
            <a:off x="9971061" y="2559433"/>
            <a:ext cx="664845" cy="396240"/>
          </a:xfrm>
          <a:prstGeom prst="rect">
            <a:avLst/>
          </a:prstGeom>
          <a:solidFill>
            <a:srgbClr val="EBDAF3"/>
          </a:solidFill>
          <a:ln w="12700">
            <a:solidFill>
              <a:srgbClr val="BC44C4"/>
            </a:solidFill>
          </a:ln>
        </p:spPr>
        <p:txBody>
          <a:bodyPr vert="horz" wrap="square" lIns="0" tIns="0" rIns="0" bIns="0" rtlCol="0">
            <a:spAutoFit/>
          </a:bodyPr>
          <a:lstStyle/>
          <a:p>
            <a:pPr marL="97790">
              <a:lnSpc>
                <a:spcPct val="100000"/>
              </a:lnSpc>
            </a:pPr>
            <a:r>
              <a:rPr sz="2000" dirty="0">
                <a:latin typeface="Calibri"/>
                <a:cs typeface="Calibri"/>
              </a:rPr>
              <a:t>M</a:t>
            </a:r>
            <a:r>
              <a:rPr sz="2000" spc="-5" dirty="0">
                <a:latin typeface="Calibri"/>
                <a:cs typeface="Calibri"/>
              </a:rPr>
              <a:t>L</a:t>
            </a:r>
            <a:r>
              <a:rPr sz="2000" spc="-15" dirty="0">
                <a:latin typeface="Calibri"/>
                <a:cs typeface="Calibri"/>
              </a:rPr>
              <a:t>P</a:t>
            </a:r>
            <a:endParaRPr sz="2000">
              <a:latin typeface="Calibri"/>
              <a:cs typeface="Calibri"/>
            </a:endParaRPr>
          </a:p>
        </p:txBody>
      </p:sp>
      <p:sp>
        <p:nvSpPr>
          <p:cNvPr id="28" name="object 28"/>
          <p:cNvSpPr/>
          <p:nvPr/>
        </p:nvSpPr>
        <p:spPr>
          <a:xfrm>
            <a:off x="8781218" y="1925373"/>
            <a:ext cx="243204" cy="243204"/>
          </a:xfrm>
          <a:custGeom>
            <a:avLst/>
            <a:gdLst/>
            <a:ahLst/>
            <a:cxnLst/>
            <a:rect l="l" t="t" r="r" b="b"/>
            <a:pathLst>
              <a:path w="243204" h="243205">
                <a:moveTo>
                  <a:pt x="113624" y="0"/>
                </a:moveTo>
                <a:lnTo>
                  <a:pt x="72276" y="10158"/>
                </a:lnTo>
                <a:lnTo>
                  <a:pt x="37886" y="33139"/>
                </a:lnTo>
                <a:lnTo>
                  <a:pt x="13177" y="66219"/>
                </a:lnTo>
                <a:lnTo>
                  <a:pt x="874" y="106676"/>
                </a:lnTo>
                <a:lnTo>
                  <a:pt x="0" y="121330"/>
                </a:lnTo>
                <a:lnTo>
                  <a:pt x="830" y="135588"/>
                </a:lnTo>
                <a:lnTo>
                  <a:pt x="12571" y="174848"/>
                </a:lnTo>
                <a:lnTo>
                  <a:pt x="36642" y="207302"/>
                </a:lnTo>
                <a:lnTo>
                  <a:pt x="71055" y="230475"/>
                </a:lnTo>
                <a:lnTo>
                  <a:pt x="113821" y="241893"/>
                </a:lnTo>
                <a:lnTo>
                  <a:pt x="129590" y="242658"/>
                </a:lnTo>
                <a:lnTo>
                  <a:pt x="143973" y="240861"/>
                </a:lnTo>
                <a:lnTo>
                  <a:pt x="183291" y="226117"/>
                </a:lnTo>
                <a:lnTo>
                  <a:pt x="214745" y="199460"/>
                </a:lnTo>
                <a:lnTo>
                  <a:pt x="235613" y="163608"/>
                </a:lnTo>
                <a:lnTo>
                  <a:pt x="243174" y="121279"/>
                </a:lnTo>
                <a:lnTo>
                  <a:pt x="242348" y="107104"/>
                </a:lnTo>
                <a:lnTo>
                  <a:pt x="230615" y="67834"/>
                </a:lnTo>
                <a:lnTo>
                  <a:pt x="206549" y="35370"/>
                </a:lnTo>
                <a:lnTo>
                  <a:pt x="172143" y="12189"/>
                </a:lnTo>
                <a:lnTo>
                  <a:pt x="129387" y="766"/>
                </a:lnTo>
                <a:lnTo>
                  <a:pt x="113624" y="0"/>
                </a:lnTo>
                <a:close/>
              </a:path>
            </a:pathLst>
          </a:custGeom>
          <a:solidFill>
            <a:srgbClr val="FFFFFF"/>
          </a:solidFill>
        </p:spPr>
        <p:txBody>
          <a:bodyPr wrap="square" lIns="0" tIns="0" rIns="0" bIns="0" rtlCol="0"/>
          <a:lstStyle/>
          <a:p>
            <a:endParaRPr/>
          </a:p>
        </p:txBody>
      </p:sp>
      <p:sp>
        <p:nvSpPr>
          <p:cNvPr id="29" name="object 29"/>
          <p:cNvSpPr/>
          <p:nvPr/>
        </p:nvSpPr>
        <p:spPr>
          <a:xfrm>
            <a:off x="8781218" y="1925373"/>
            <a:ext cx="243204" cy="243204"/>
          </a:xfrm>
          <a:custGeom>
            <a:avLst/>
            <a:gdLst/>
            <a:ahLst/>
            <a:cxnLst/>
            <a:rect l="l" t="t" r="r" b="b"/>
            <a:pathLst>
              <a:path w="243204" h="243205">
                <a:moveTo>
                  <a:pt x="0" y="121330"/>
                </a:moveTo>
                <a:lnTo>
                  <a:pt x="7563" y="79020"/>
                </a:lnTo>
                <a:lnTo>
                  <a:pt x="28440" y="43178"/>
                </a:lnTo>
                <a:lnTo>
                  <a:pt x="59905" y="16528"/>
                </a:lnTo>
                <a:lnTo>
                  <a:pt x="99236" y="1793"/>
                </a:lnTo>
                <a:lnTo>
                  <a:pt x="113624" y="0"/>
                </a:lnTo>
                <a:lnTo>
                  <a:pt x="129387" y="766"/>
                </a:lnTo>
                <a:lnTo>
                  <a:pt x="172143" y="12189"/>
                </a:lnTo>
                <a:lnTo>
                  <a:pt x="206549" y="35370"/>
                </a:lnTo>
                <a:lnTo>
                  <a:pt x="230615" y="67834"/>
                </a:lnTo>
                <a:lnTo>
                  <a:pt x="242348" y="107104"/>
                </a:lnTo>
                <a:lnTo>
                  <a:pt x="243174" y="121278"/>
                </a:lnTo>
                <a:lnTo>
                  <a:pt x="242301" y="135940"/>
                </a:lnTo>
                <a:lnTo>
                  <a:pt x="230002" y="176412"/>
                </a:lnTo>
                <a:lnTo>
                  <a:pt x="205303" y="209502"/>
                </a:lnTo>
                <a:lnTo>
                  <a:pt x="170926" y="232490"/>
                </a:lnTo>
                <a:lnTo>
                  <a:pt x="129591" y="242659"/>
                </a:lnTo>
                <a:lnTo>
                  <a:pt x="113822" y="241893"/>
                </a:lnTo>
                <a:lnTo>
                  <a:pt x="71056" y="230475"/>
                </a:lnTo>
                <a:lnTo>
                  <a:pt x="36642" y="207302"/>
                </a:lnTo>
                <a:lnTo>
                  <a:pt x="12571" y="174848"/>
                </a:lnTo>
                <a:lnTo>
                  <a:pt x="830" y="135589"/>
                </a:lnTo>
                <a:lnTo>
                  <a:pt x="0" y="121330"/>
                </a:lnTo>
                <a:close/>
              </a:path>
            </a:pathLst>
          </a:custGeom>
          <a:ln w="25400">
            <a:solidFill>
              <a:srgbClr val="000000"/>
            </a:solidFill>
          </a:ln>
        </p:spPr>
        <p:txBody>
          <a:bodyPr wrap="square" lIns="0" tIns="0" rIns="0" bIns="0" rtlCol="0"/>
          <a:lstStyle/>
          <a:p>
            <a:endParaRPr/>
          </a:p>
        </p:txBody>
      </p:sp>
      <p:sp>
        <p:nvSpPr>
          <p:cNvPr id="30" name="object 30"/>
          <p:cNvSpPr txBox="1"/>
          <p:nvPr/>
        </p:nvSpPr>
        <p:spPr>
          <a:xfrm>
            <a:off x="8813903" y="1892300"/>
            <a:ext cx="177800" cy="330200"/>
          </a:xfrm>
          <a:prstGeom prst="rect">
            <a:avLst/>
          </a:prstGeom>
        </p:spPr>
        <p:txBody>
          <a:bodyPr vert="horz" wrap="square" lIns="0" tIns="0" rIns="0" bIns="0" rtlCol="0">
            <a:spAutoFit/>
          </a:bodyPr>
          <a:lstStyle/>
          <a:p>
            <a:pPr marL="12700">
              <a:lnSpc>
                <a:spcPct val="100000"/>
              </a:lnSpc>
            </a:pPr>
            <a:r>
              <a:rPr sz="2400" dirty="0">
                <a:latin typeface="Calibri"/>
                <a:cs typeface="Calibri"/>
              </a:rPr>
              <a:t>+</a:t>
            </a:r>
            <a:endParaRPr sz="2400">
              <a:latin typeface="Calibri"/>
              <a:cs typeface="Calibri"/>
            </a:endParaRPr>
          </a:p>
        </p:txBody>
      </p:sp>
      <p:sp>
        <p:nvSpPr>
          <p:cNvPr id="31" name="object 31"/>
          <p:cNvSpPr/>
          <p:nvPr/>
        </p:nvSpPr>
        <p:spPr>
          <a:xfrm>
            <a:off x="7453167" y="2946461"/>
            <a:ext cx="1433195" cy="473709"/>
          </a:xfrm>
          <a:custGeom>
            <a:avLst/>
            <a:gdLst/>
            <a:ahLst/>
            <a:cxnLst/>
            <a:rect l="l" t="t" r="r" b="b"/>
            <a:pathLst>
              <a:path w="1433195" h="473710">
                <a:moveTo>
                  <a:pt x="1407289" y="236692"/>
                </a:moveTo>
                <a:lnTo>
                  <a:pt x="1407289" y="473386"/>
                </a:lnTo>
                <a:lnTo>
                  <a:pt x="1432689" y="473386"/>
                </a:lnTo>
                <a:lnTo>
                  <a:pt x="1432689" y="249392"/>
                </a:lnTo>
                <a:lnTo>
                  <a:pt x="1419989" y="249392"/>
                </a:lnTo>
                <a:lnTo>
                  <a:pt x="1407289" y="236692"/>
                </a:lnTo>
                <a:close/>
              </a:path>
              <a:path w="1433195" h="473710">
                <a:moveTo>
                  <a:pt x="50800" y="63500"/>
                </a:moveTo>
                <a:lnTo>
                  <a:pt x="25400" y="63500"/>
                </a:lnTo>
                <a:lnTo>
                  <a:pt x="25400" y="249392"/>
                </a:lnTo>
                <a:lnTo>
                  <a:pt x="1407289" y="249392"/>
                </a:lnTo>
                <a:lnTo>
                  <a:pt x="1407289" y="236692"/>
                </a:lnTo>
                <a:lnTo>
                  <a:pt x="50800" y="236692"/>
                </a:lnTo>
                <a:lnTo>
                  <a:pt x="38100" y="223992"/>
                </a:lnTo>
                <a:lnTo>
                  <a:pt x="50800" y="223992"/>
                </a:lnTo>
                <a:lnTo>
                  <a:pt x="50800" y="63500"/>
                </a:lnTo>
                <a:close/>
              </a:path>
              <a:path w="1433195" h="473710">
                <a:moveTo>
                  <a:pt x="1432689" y="223992"/>
                </a:moveTo>
                <a:lnTo>
                  <a:pt x="50800" y="223992"/>
                </a:lnTo>
                <a:lnTo>
                  <a:pt x="50800" y="236692"/>
                </a:lnTo>
                <a:lnTo>
                  <a:pt x="1407289" y="236692"/>
                </a:lnTo>
                <a:lnTo>
                  <a:pt x="1419989" y="249392"/>
                </a:lnTo>
                <a:lnTo>
                  <a:pt x="1432689" y="249392"/>
                </a:lnTo>
                <a:lnTo>
                  <a:pt x="1432689" y="223992"/>
                </a:lnTo>
                <a:close/>
              </a:path>
              <a:path w="1433195" h="473710">
                <a:moveTo>
                  <a:pt x="50800" y="223992"/>
                </a:moveTo>
                <a:lnTo>
                  <a:pt x="38100" y="223992"/>
                </a:lnTo>
                <a:lnTo>
                  <a:pt x="50800" y="236692"/>
                </a:lnTo>
                <a:lnTo>
                  <a:pt x="50800" y="223992"/>
                </a:lnTo>
                <a:close/>
              </a:path>
              <a:path w="1433195" h="473710">
                <a:moveTo>
                  <a:pt x="38100" y="0"/>
                </a:moveTo>
                <a:lnTo>
                  <a:pt x="0" y="76200"/>
                </a:lnTo>
                <a:lnTo>
                  <a:pt x="25400" y="76200"/>
                </a:lnTo>
                <a:lnTo>
                  <a:pt x="25400" y="63500"/>
                </a:lnTo>
                <a:lnTo>
                  <a:pt x="69850" y="63500"/>
                </a:lnTo>
                <a:lnTo>
                  <a:pt x="38100" y="0"/>
                </a:lnTo>
                <a:close/>
              </a:path>
              <a:path w="1433195" h="47371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2" name="object 32"/>
          <p:cNvSpPr/>
          <p:nvPr/>
        </p:nvSpPr>
        <p:spPr>
          <a:xfrm>
            <a:off x="8381335" y="2950698"/>
            <a:ext cx="504825" cy="469265"/>
          </a:xfrm>
          <a:custGeom>
            <a:avLst/>
            <a:gdLst/>
            <a:ahLst/>
            <a:cxnLst/>
            <a:rect l="l" t="t" r="r" b="b"/>
            <a:pathLst>
              <a:path w="504825" h="469264">
                <a:moveTo>
                  <a:pt x="479121" y="234574"/>
                </a:moveTo>
                <a:lnTo>
                  <a:pt x="479121" y="469148"/>
                </a:lnTo>
                <a:lnTo>
                  <a:pt x="504521" y="469148"/>
                </a:lnTo>
                <a:lnTo>
                  <a:pt x="504521" y="247274"/>
                </a:lnTo>
                <a:lnTo>
                  <a:pt x="491821" y="247274"/>
                </a:lnTo>
                <a:lnTo>
                  <a:pt x="479121" y="234574"/>
                </a:lnTo>
                <a:close/>
              </a:path>
              <a:path w="504825" h="469264">
                <a:moveTo>
                  <a:pt x="50800" y="63500"/>
                </a:moveTo>
                <a:lnTo>
                  <a:pt x="25400" y="63500"/>
                </a:lnTo>
                <a:lnTo>
                  <a:pt x="25400" y="247274"/>
                </a:lnTo>
                <a:lnTo>
                  <a:pt x="479121" y="247274"/>
                </a:lnTo>
                <a:lnTo>
                  <a:pt x="479121" y="234574"/>
                </a:lnTo>
                <a:lnTo>
                  <a:pt x="50800" y="234574"/>
                </a:lnTo>
                <a:lnTo>
                  <a:pt x="38100" y="221874"/>
                </a:lnTo>
                <a:lnTo>
                  <a:pt x="50800" y="221874"/>
                </a:lnTo>
                <a:lnTo>
                  <a:pt x="50800" y="63500"/>
                </a:lnTo>
                <a:close/>
              </a:path>
              <a:path w="504825" h="469264">
                <a:moveTo>
                  <a:pt x="504521" y="221874"/>
                </a:moveTo>
                <a:lnTo>
                  <a:pt x="50800" y="221874"/>
                </a:lnTo>
                <a:lnTo>
                  <a:pt x="50800" y="234574"/>
                </a:lnTo>
                <a:lnTo>
                  <a:pt x="479121" y="234574"/>
                </a:lnTo>
                <a:lnTo>
                  <a:pt x="491821" y="247274"/>
                </a:lnTo>
                <a:lnTo>
                  <a:pt x="504521" y="247274"/>
                </a:lnTo>
                <a:lnTo>
                  <a:pt x="504521" y="221874"/>
                </a:lnTo>
                <a:close/>
              </a:path>
              <a:path w="504825" h="469264">
                <a:moveTo>
                  <a:pt x="50800" y="221874"/>
                </a:moveTo>
                <a:lnTo>
                  <a:pt x="38100" y="221874"/>
                </a:lnTo>
                <a:lnTo>
                  <a:pt x="50800" y="234574"/>
                </a:lnTo>
                <a:lnTo>
                  <a:pt x="50800" y="221874"/>
                </a:lnTo>
                <a:close/>
              </a:path>
              <a:path w="504825" h="469264">
                <a:moveTo>
                  <a:pt x="38100" y="0"/>
                </a:moveTo>
                <a:lnTo>
                  <a:pt x="0" y="76200"/>
                </a:lnTo>
                <a:lnTo>
                  <a:pt x="25400" y="76200"/>
                </a:lnTo>
                <a:lnTo>
                  <a:pt x="25400" y="63500"/>
                </a:lnTo>
                <a:lnTo>
                  <a:pt x="69850" y="63500"/>
                </a:lnTo>
                <a:lnTo>
                  <a:pt x="38100" y="0"/>
                </a:lnTo>
                <a:close/>
              </a:path>
              <a:path w="504825" h="46926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3" name="object 33"/>
          <p:cNvSpPr/>
          <p:nvPr/>
        </p:nvSpPr>
        <p:spPr>
          <a:xfrm>
            <a:off x="8860456" y="2950698"/>
            <a:ext cx="541655" cy="469265"/>
          </a:xfrm>
          <a:custGeom>
            <a:avLst/>
            <a:gdLst/>
            <a:ahLst/>
            <a:cxnLst/>
            <a:rect l="l" t="t" r="r" b="b"/>
            <a:pathLst>
              <a:path w="541654" h="469264">
                <a:moveTo>
                  <a:pt x="490449" y="221874"/>
                </a:moveTo>
                <a:lnTo>
                  <a:pt x="0" y="221874"/>
                </a:lnTo>
                <a:lnTo>
                  <a:pt x="0" y="469148"/>
                </a:lnTo>
                <a:lnTo>
                  <a:pt x="25400" y="469148"/>
                </a:lnTo>
                <a:lnTo>
                  <a:pt x="25400" y="247274"/>
                </a:lnTo>
                <a:lnTo>
                  <a:pt x="12700" y="247274"/>
                </a:lnTo>
                <a:lnTo>
                  <a:pt x="25400" y="234574"/>
                </a:lnTo>
                <a:lnTo>
                  <a:pt x="490449" y="234574"/>
                </a:lnTo>
                <a:lnTo>
                  <a:pt x="490449" y="221874"/>
                </a:lnTo>
                <a:close/>
              </a:path>
              <a:path w="541654" h="469264">
                <a:moveTo>
                  <a:pt x="25400" y="234574"/>
                </a:moveTo>
                <a:lnTo>
                  <a:pt x="12700" y="247274"/>
                </a:lnTo>
                <a:lnTo>
                  <a:pt x="25400" y="247274"/>
                </a:lnTo>
                <a:lnTo>
                  <a:pt x="25400" y="234574"/>
                </a:lnTo>
                <a:close/>
              </a:path>
              <a:path w="541654" h="469264">
                <a:moveTo>
                  <a:pt x="515849" y="221874"/>
                </a:moveTo>
                <a:lnTo>
                  <a:pt x="503149" y="221874"/>
                </a:lnTo>
                <a:lnTo>
                  <a:pt x="490449" y="234574"/>
                </a:lnTo>
                <a:lnTo>
                  <a:pt x="25400" y="234574"/>
                </a:lnTo>
                <a:lnTo>
                  <a:pt x="25400" y="247274"/>
                </a:lnTo>
                <a:lnTo>
                  <a:pt x="515849" y="247274"/>
                </a:lnTo>
                <a:lnTo>
                  <a:pt x="515849" y="221874"/>
                </a:lnTo>
                <a:close/>
              </a:path>
              <a:path w="541654" h="469264">
                <a:moveTo>
                  <a:pt x="515849" y="63500"/>
                </a:moveTo>
                <a:lnTo>
                  <a:pt x="490449" y="63500"/>
                </a:lnTo>
                <a:lnTo>
                  <a:pt x="490449" y="234574"/>
                </a:lnTo>
                <a:lnTo>
                  <a:pt x="503149" y="221874"/>
                </a:lnTo>
                <a:lnTo>
                  <a:pt x="515849" y="221874"/>
                </a:lnTo>
                <a:lnTo>
                  <a:pt x="515849" y="63500"/>
                </a:lnTo>
                <a:close/>
              </a:path>
              <a:path w="541654" h="469264">
                <a:moveTo>
                  <a:pt x="503149" y="0"/>
                </a:moveTo>
                <a:lnTo>
                  <a:pt x="465049" y="76200"/>
                </a:lnTo>
                <a:lnTo>
                  <a:pt x="490449" y="76200"/>
                </a:lnTo>
                <a:lnTo>
                  <a:pt x="490449" y="63500"/>
                </a:lnTo>
                <a:lnTo>
                  <a:pt x="534899" y="63500"/>
                </a:lnTo>
                <a:lnTo>
                  <a:pt x="503149" y="0"/>
                </a:lnTo>
                <a:close/>
              </a:path>
              <a:path w="541654" h="469264">
                <a:moveTo>
                  <a:pt x="534899" y="63500"/>
                </a:moveTo>
                <a:lnTo>
                  <a:pt x="515849" y="63500"/>
                </a:lnTo>
                <a:lnTo>
                  <a:pt x="515849" y="76200"/>
                </a:lnTo>
                <a:lnTo>
                  <a:pt x="541249" y="76200"/>
                </a:lnTo>
                <a:lnTo>
                  <a:pt x="534899" y="63500"/>
                </a:lnTo>
                <a:close/>
              </a:path>
            </a:pathLst>
          </a:custGeom>
          <a:solidFill>
            <a:srgbClr val="000000"/>
          </a:solidFill>
        </p:spPr>
        <p:txBody>
          <a:bodyPr wrap="square" lIns="0" tIns="0" rIns="0" bIns="0" rtlCol="0"/>
          <a:lstStyle/>
          <a:p>
            <a:endParaRPr/>
          </a:p>
        </p:txBody>
      </p:sp>
      <p:sp>
        <p:nvSpPr>
          <p:cNvPr id="34" name="object 34"/>
          <p:cNvSpPr/>
          <p:nvPr/>
        </p:nvSpPr>
        <p:spPr>
          <a:xfrm>
            <a:off x="8860456" y="2955552"/>
            <a:ext cx="1481455" cy="464820"/>
          </a:xfrm>
          <a:custGeom>
            <a:avLst/>
            <a:gdLst/>
            <a:ahLst/>
            <a:cxnLst/>
            <a:rect l="l" t="t" r="r" b="b"/>
            <a:pathLst>
              <a:path w="1481454" h="464820">
                <a:moveTo>
                  <a:pt x="1430039" y="219447"/>
                </a:moveTo>
                <a:lnTo>
                  <a:pt x="0" y="219447"/>
                </a:lnTo>
                <a:lnTo>
                  <a:pt x="0" y="464294"/>
                </a:lnTo>
                <a:lnTo>
                  <a:pt x="25400" y="464294"/>
                </a:lnTo>
                <a:lnTo>
                  <a:pt x="25400" y="244847"/>
                </a:lnTo>
                <a:lnTo>
                  <a:pt x="12700" y="244847"/>
                </a:lnTo>
                <a:lnTo>
                  <a:pt x="25400" y="232147"/>
                </a:lnTo>
                <a:lnTo>
                  <a:pt x="1430039" y="232147"/>
                </a:lnTo>
                <a:lnTo>
                  <a:pt x="1430039" y="219447"/>
                </a:lnTo>
                <a:close/>
              </a:path>
              <a:path w="1481454" h="464820">
                <a:moveTo>
                  <a:pt x="25400" y="232147"/>
                </a:moveTo>
                <a:lnTo>
                  <a:pt x="12700" y="244847"/>
                </a:lnTo>
                <a:lnTo>
                  <a:pt x="25400" y="244847"/>
                </a:lnTo>
                <a:lnTo>
                  <a:pt x="25400" y="232147"/>
                </a:lnTo>
                <a:close/>
              </a:path>
              <a:path w="1481454" h="464820">
                <a:moveTo>
                  <a:pt x="1455439" y="219447"/>
                </a:moveTo>
                <a:lnTo>
                  <a:pt x="1442739" y="219447"/>
                </a:lnTo>
                <a:lnTo>
                  <a:pt x="1430039" y="232147"/>
                </a:lnTo>
                <a:lnTo>
                  <a:pt x="25400" y="232147"/>
                </a:lnTo>
                <a:lnTo>
                  <a:pt x="25400" y="244847"/>
                </a:lnTo>
                <a:lnTo>
                  <a:pt x="1455439" y="244847"/>
                </a:lnTo>
                <a:lnTo>
                  <a:pt x="1455439" y="219447"/>
                </a:lnTo>
                <a:close/>
              </a:path>
              <a:path w="1481454" h="464820">
                <a:moveTo>
                  <a:pt x="1455439" y="63500"/>
                </a:moveTo>
                <a:lnTo>
                  <a:pt x="1430039" y="63500"/>
                </a:lnTo>
                <a:lnTo>
                  <a:pt x="1430039" y="232147"/>
                </a:lnTo>
                <a:lnTo>
                  <a:pt x="1442739" y="219447"/>
                </a:lnTo>
                <a:lnTo>
                  <a:pt x="1455439" y="219447"/>
                </a:lnTo>
                <a:lnTo>
                  <a:pt x="1455439" y="63500"/>
                </a:lnTo>
                <a:close/>
              </a:path>
              <a:path w="1481454" h="464820">
                <a:moveTo>
                  <a:pt x="1442739" y="0"/>
                </a:moveTo>
                <a:lnTo>
                  <a:pt x="1404639" y="76200"/>
                </a:lnTo>
                <a:lnTo>
                  <a:pt x="1430039" y="76200"/>
                </a:lnTo>
                <a:lnTo>
                  <a:pt x="1430039" y="63500"/>
                </a:lnTo>
                <a:lnTo>
                  <a:pt x="1474489" y="63500"/>
                </a:lnTo>
                <a:lnTo>
                  <a:pt x="1442739" y="0"/>
                </a:lnTo>
                <a:close/>
              </a:path>
              <a:path w="1481454" h="464820">
                <a:moveTo>
                  <a:pt x="1474489" y="63500"/>
                </a:moveTo>
                <a:lnTo>
                  <a:pt x="1455439" y="63500"/>
                </a:lnTo>
                <a:lnTo>
                  <a:pt x="1455439" y="76200"/>
                </a:lnTo>
                <a:lnTo>
                  <a:pt x="1480839" y="76200"/>
                </a:lnTo>
                <a:lnTo>
                  <a:pt x="1474489" y="63500"/>
                </a:lnTo>
                <a:close/>
              </a:path>
            </a:pathLst>
          </a:custGeom>
          <a:solidFill>
            <a:srgbClr val="000000"/>
          </a:solidFill>
        </p:spPr>
        <p:txBody>
          <a:bodyPr wrap="square" lIns="0" tIns="0" rIns="0" bIns="0" rtlCol="0"/>
          <a:lstStyle/>
          <a:p>
            <a:endParaRPr/>
          </a:p>
        </p:txBody>
      </p:sp>
      <p:sp>
        <p:nvSpPr>
          <p:cNvPr id="35" name="object 35"/>
          <p:cNvSpPr/>
          <p:nvPr/>
        </p:nvSpPr>
        <p:spPr>
          <a:xfrm>
            <a:off x="7478566" y="2168292"/>
            <a:ext cx="1462405" cy="382270"/>
          </a:xfrm>
          <a:custGeom>
            <a:avLst/>
            <a:gdLst/>
            <a:ahLst/>
            <a:cxnLst/>
            <a:rect l="l" t="t" r="r" b="b"/>
            <a:pathLst>
              <a:path w="1462404" h="382269">
                <a:moveTo>
                  <a:pt x="1411538" y="178324"/>
                </a:moveTo>
                <a:lnTo>
                  <a:pt x="0" y="178324"/>
                </a:lnTo>
                <a:lnTo>
                  <a:pt x="0" y="382049"/>
                </a:lnTo>
                <a:lnTo>
                  <a:pt x="25400" y="382049"/>
                </a:lnTo>
                <a:lnTo>
                  <a:pt x="25400" y="203724"/>
                </a:lnTo>
                <a:lnTo>
                  <a:pt x="12700" y="203724"/>
                </a:lnTo>
                <a:lnTo>
                  <a:pt x="25400" y="191024"/>
                </a:lnTo>
                <a:lnTo>
                  <a:pt x="1411538" y="191024"/>
                </a:lnTo>
                <a:lnTo>
                  <a:pt x="1411538" y="178324"/>
                </a:lnTo>
                <a:close/>
              </a:path>
              <a:path w="1462404" h="382269">
                <a:moveTo>
                  <a:pt x="25400" y="191024"/>
                </a:moveTo>
                <a:lnTo>
                  <a:pt x="12700" y="203724"/>
                </a:lnTo>
                <a:lnTo>
                  <a:pt x="25400" y="203724"/>
                </a:lnTo>
                <a:lnTo>
                  <a:pt x="25400" y="191024"/>
                </a:lnTo>
                <a:close/>
              </a:path>
              <a:path w="1462404" h="382269">
                <a:moveTo>
                  <a:pt x="1436938" y="178324"/>
                </a:moveTo>
                <a:lnTo>
                  <a:pt x="1424238" y="178324"/>
                </a:lnTo>
                <a:lnTo>
                  <a:pt x="1411538" y="191024"/>
                </a:lnTo>
                <a:lnTo>
                  <a:pt x="25400" y="191024"/>
                </a:lnTo>
                <a:lnTo>
                  <a:pt x="25400" y="203724"/>
                </a:lnTo>
                <a:lnTo>
                  <a:pt x="1436938" y="203724"/>
                </a:lnTo>
                <a:lnTo>
                  <a:pt x="1436938" y="178324"/>
                </a:lnTo>
                <a:close/>
              </a:path>
              <a:path w="1462404" h="382269">
                <a:moveTo>
                  <a:pt x="1436938" y="63500"/>
                </a:moveTo>
                <a:lnTo>
                  <a:pt x="1411538" y="63500"/>
                </a:lnTo>
                <a:lnTo>
                  <a:pt x="1411538" y="191024"/>
                </a:lnTo>
                <a:lnTo>
                  <a:pt x="1424238" y="178324"/>
                </a:lnTo>
                <a:lnTo>
                  <a:pt x="1436938" y="178324"/>
                </a:lnTo>
                <a:lnTo>
                  <a:pt x="1436938" y="63500"/>
                </a:lnTo>
                <a:close/>
              </a:path>
              <a:path w="1462404" h="382269">
                <a:moveTo>
                  <a:pt x="1424238" y="0"/>
                </a:moveTo>
                <a:lnTo>
                  <a:pt x="1386138" y="76200"/>
                </a:lnTo>
                <a:lnTo>
                  <a:pt x="1411538" y="76200"/>
                </a:lnTo>
                <a:lnTo>
                  <a:pt x="1411538" y="63500"/>
                </a:lnTo>
                <a:lnTo>
                  <a:pt x="1455988" y="63500"/>
                </a:lnTo>
                <a:lnTo>
                  <a:pt x="1424238" y="0"/>
                </a:lnTo>
                <a:close/>
              </a:path>
              <a:path w="1462404" h="382269">
                <a:moveTo>
                  <a:pt x="1455988" y="63500"/>
                </a:moveTo>
                <a:lnTo>
                  <a:pt x="1436938" y="63500"/>
                </a:lnTo>
                <a:lnTo>
                  <a:pt x="1436938" y="76200"/>
                </a:lnTo>
                <a:lnTo>
                  <a:pt x="1462338" y="76200"/>
                </a:lnTo>
                <a:lnTo>
                  <a:pt x="1455988" y="63500"/>
                </a:lnTo>
                <a:close/>
              </a:path>
            </a:pathLst>
          </a:custGeom>
          <a:solidFill>
            <a:srgbClr val="000000"/>
          </a:solidFill>
        </p:spPr>
        <p:txBody>
          <a:bodyPr wrap="square" lIns="0" tIns="0" rIns="0" bIns="0" rtlCol="0"/>
          <a:lstStyle/>
          <a:p>
            <a:endParaRPr/>
          </a:p>
        </p:txBody>
      </p:sp>
      <p:sp>
        <p:nvSpPr>
          <p:cNvPr id="36" name="object 36"/>
          <p:cNvSpPr/>
          <p:nvPr/>
        </p:nvSpPr>
        <p:spPr>
          <a:xfrm>
            <a:off x="8406734" y="2168292"/>
            <a:ext cx="534670" cy="386715"/>
          </a:xfrm>
          <a:custGeom>
            <a:avLst/>
            <a:gdLst/>
            <a:ahLst/>
            <a:cxnLst/>
            <a:rect l="l" t="t" r="r" b="b"/>
            <a:pathLst>
              <a:path w="534670" h="386714">
                <a:moveTo>
                  <a:pt x="483370" y="180444"/>
                </a:moveTo>
                <a:lnTo>
                  <a:pt x="0" y="180444"/>
                </a:lnTo>
                <a:lnTo>
                  <a:pt x="0" y="386287"/>
                </a:lnTo>
                <a:lnTo>
                  <a:pt x="25400" y="386287"/>
                </a:lnTo>
                <a:lnTo>
                  <a:pt x="25400" y="205844"/>
                </a:lnTo>
                <a:lnTo>
                  <a:pt x="12700" y="205844"/>
                </a:lnTo>
                <a:lnTo>
                  <a:pt x="25400" y="193144"/>
                </a:lnTo>
                <a:lnTo>
                  <a:pt x="483370" y="193144"/>
                </a:lnTo>
                <a:lnTo>
                  <a:pt x="483370" y="180444"/>
                </a:lnTo>
                <a:close/>
              </a:path>
              <a:path w="534670" h="386714">
                <a:moveTo>
                  <a:pt x="25400" y="193144"/>
                </a:moveTo>
                <a:lnTo>
                  <a:pt x="12700" y="205844"/>
                </a:lnTo>
                <a:lnTo>
                  <a:pt x="25400" y="205844"/>
                </a:lnTo>
                <a:lnTo>
                  <a:pt x="25400" y="193144"/>
                </a:lnTo>
                <a:close/>
              </a:path>
              <a:path w="534670" h="386714">
                <a:moveTo>
                  <a:pt x="508770" y="180444"/>
                </a:moveTo>
                <a:lnTo>
                  <a:pt x="496070" y="180444"/>
                </a:lnTo>
                <a:lnTo>
                  <a:pt x="483370" y="193144"/>
                </a:lnTo>
                <a:lnTo>
                  <a:pt x="25400" y="193144"/>
                </a:lnTo>
                <a:lnTo>
                  <a:pt x="25400" y="205844"/>
                </a:lnTo>
                <a:lnTo>
                  <a:pt x="508770" y="205844"/>
                </a:lnTo>
                <a:lnTo>
                  <a:pt x="508770" y="180444"/>
                </a:lnTo>
                <a:close/>
              </a:path>
              <a:path w="534670" h="386714">
                <a:moveTo>
                  <a:pt x="508770" y="63500"/>
                </a:moveTo>
                <a:lnTo>
                  <a:pt x="483370" y="63500"/>
                </a:lnTo>
                <a:lnTo>
                  <a:pt x="483370" y="193144"/>
                </a:lnTo>
                <a:lnTo>
                  <a:pt x="496070" y="180444"/>
                </a:lnTo>
                <a:lnTo>
                  <a:pt x="508770" y="180444"/>
                </a:lnTo>
                <a:lnTo>
                  <a:pt x="508770" y="63500"/>
                </a:lnTo>
                <a:close/>
              </a:path>
              <a:path w="534670" h="386714">
                <a:moveTo>
                  <a:pt x="496070" y="0"/>
                </a:moveTo>
                <a:lnTo>
                  <a:pt x="457970" y="76200"/>
                </a:lnTo>
                <a:lnTo>
                  <a:pt x="483370" y="76200"/>
                </a:lnTo>
                <a:lnTo>
                  <a:pt x="483370" y="63500"/>
                </a:lnTo>
                <a:lnTo>
                  <a:pt x="527820" y="63500"/>
                </a:lnTo>
                <a:lnTo>
                  <a:pt x="496070" y="0"/>
                </a:lnTo>
                <a:close/>
              </a:path>
              <a:path w="534670" h="386714">
                <a:moveTo>
                  <a:pt x="527820" y="63500"/>
                </a:moveTo>
                <a:lnTo>
                  <a:pt x="508770" y="63500"/>
                </a:lnTo>
                <a:lnTo>
                  <a:pt x="508770" y="76200"/>
                </a:lnTo>
                <a:lnTo>
                  <a:pt x="534170" y="76200"/>
                </a:lnTo>
                <a:lnTo>
                  <a:pt x="527820" y="63500"/>
                </a:lnTo>
                <a:close/>
              </a:path>
            </a:pathLst>
          </a:custGeom>
          <a:solidFill>
            <a:srgbClr val="000000"/>
          </a:solidFill>
        </p:spPr>
        <p:txBody>
          <a:bodyPr wrap="square" lIns="0" tIns="0" rIns="0" bIns="0" rtlCol="0"/>
          <a:lstStyle/>
          <a:p>
            <a:endParaRPr/>
          </a:p>
        </p:txBody>
      </p:sp>
      <p:sp>
        <p:nvSpPr>
          <p:cNvPr id="37" name="object 37"/>
          <p:cNvSpPr/>
          <p:nvPr/>
        </p:nvSpPr>
        <p:spPr>
          <a:xfrm>
            <a:off x="8864706" y="2168292"/>
            <a:ext cx="511809" cy="386715"/>
          </a:xfrm>
          <a:custGeom>
            <a:avLst/>
            <a:gdLst/>
            <a:ahLst/>
            <a:cxnLst/>
            <a:rect l="l" t="t" r="r" b="b"/>
            <a:pathLst>
              <a:path w="511809" h="386714">
                <a:moveTo>
                  <a:pt x="486199" y="193142"/>
                </a:moveTo>
                <a:lnTo>
                  <a:pt x="486199" y="386287"/>
                </a:lnTo>
                <a:lnTo>
                  <a:pt x="511599" y="386287"/>
                </a:lnTo>
                <a:lnTo>
                  <a:pt x="511599" y="205842"/>
                </a:lnTo>
                <a:lnTo>
                  <a:pt x="498899" y="205842"/>
                </a:lnTo>
                <a:lnTo>
                  <a:pt x="486199" y="193142"/>
                </a:lnTo>
                <a:close/>
              </a:path>
              <a:path w="511809" h="386714">
                <a:moveTo>
                  <a:pt x="50800" y="63500"/>
                </a:moveTo>
                <a:lnTo>
                  <a:pt x="25400" y="63500"/>
                </a:lnTo>
                <a:lnTo>
                  <a:pt x="25400" y="205842"/>
                </a:lnTo>
                <a:lnTo>
                  <a:pt x="486199" y="205842"/>
                </a:lnTo>
                <a:lnTo>
                  <a:pt x="486199" y="193142"/>
                </a:lnTo>
                <a:lnTo>
                  <a:pt x="50800" y="193142"/>
                </a:lnTo>
                <a:lnTo>
                  <a:pt x="38100" y="180442"/>
                </a:lnTo>
                <a:lnTo>
                  <a:pt x="50800" y="180442"/>
                </a:lnTo>
                <a:lnTo>
                  <a:pt x="50800" y="63500"/>
                </a:lnTo>
                <a:close/>
              </a:path>
              <a:path w="511809" h="386714">
                <a:moveTo>
                  <a:pt x="511599" y="180442"/>
                </a:moveTo>
                <a:lnTo>
                  <a:pt x="50800" y="180442"/>
                </a:lnTo>
                <a:lnTo>
                  <a:pt x="50800" y="193142"/>
                </a:lnTo>
                <a:lnTo>
                  <a:pt x="486199" y="193142"/>
                </a:lnTo>
                <a:lnTo>
                  <a:pt x="498899" y="205842"/>
                </a:lnTo>
                <a:lnTo>
                  <a:pt x="511599" y="205842"/>
                </a:lnTo>
                <a:lnTo>
                  <a:pt x="511599" y="180442"/>
                </a:lnTo>
                <a:close/>
              </a:path>
              <a:path w="511809" h="386714">
                <a:moveTo>
                  <a:pt x="50800" y="180442"/>
                </a:moveTo>
                <a:lnTo>
                  <a:pt x="38100" y="180442"/>
                </a:lnTo>
                <a:lnTo>
                  <a:pt x="50800" y="193142"/>
                </a:lnTo>
                <a:lnTo>
                  <a:pt x="50800" y="180442"/>
                </a:lnTo>
                <a:close/>
              </a:path>
              <a:path w="511809" h="386714">
                <a:moveTo>
                  <a:pt x="38100" y="0"/>
                </a:moveTo>
                <a:lnTo>
                  <a:pt x="0" y="76200"/>
                </a:lnTo>
                <a:lnTo>
                  <a:pt x="25400" y="76200"/>
                </a:lnTo>
                <a:lnTo>
                  <a:pt x="25400" y="63500"/>
                </a:lnTo>
                <a:lnTo>
                  <a:pt x="69850" y="63500"/>
                </a:lnTo>
                <a:lnTo>
                  <a:pt x="38100" y="0"/>
                </a:lnTo>
                <a:close/>
              </a:path>
              <a:path w="511809" h="386714">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8" name="object 38"/>
          <p:cNvSpPr/>
          <p:nvPr/>
        </p:nvSpPr>
        <p:spPr>
          <a:xfrm>
            <a:off x="8864705" y="2168292"/>
            <a:ext cx="1451610" cy="391160"/>
          </a:xfrm>
          <a:custGeom>
            <a:avLst/>
            <a:gdLst/>
            <a:ahLst/>
            <a:cxnLst/>
            <a:rect l="l" t="t" r="r" b="b"/>
            <a:pathLst>
              <a:path w="1451609" h="391160">
                <a:moveTo>
                  <a:pt x="1425790" y="195569"/>
                </a:moveTo>
                <a:lnTo>
                  <a:pt x="1425790" y="391140"/>
                </a:lnTo>
                <a:lnTo>
                  <a:pt x="1451190" y="391140"/>
                </a:lnTo>
                <a:lnTo>
                  <a:pt x="1451190" y="208269"/>
                </a:lnTo>
                <a:lnTo>
                  <a:pt x="1438490" y="208269"/>
                </a:lnTo>
                <a:lnTo>
                  <a:pt x="1425790" y="195569"/>
                </a:lnTo>
                <a:close/>
              </a:path>
              <a:path w="1451609" h="391160">
                <a:moveTo>
                  <a:pt x="50800" y="63500"/>
                </a:moveTo>
                <a:lnTo>
                  <a:pt x="25400" y="63500"/>
                </a:lnTo>
                <a:lnTo>
                  <a:pt x="25400" y="208269"/>
                </a:lnTo>
                <a:lnTo>
                  <a:pt x="1425790" y="208269"/>
                </a:lnTo>
                <a:lnTo>
                  <a:pt x="1425790" y="195569"/>
                </a:lnTo>
                <a:lnTo>
                  <a:pt x="50800" y="195569"/>
                </a:lnTo>
                <a:lnTo>
                  <a:pt x="38100" y="182869"/>
                </a:lnTo>
                <a:lnTo>
                  <a:pt x="50800" y="182869"/>
                </a:lnTo>
                <a:lnTo>
                  <a:pt x="50800" y="63500"/>
                </a:lnTo>
                <a:close/>
              </a:path>
              <a:path w="1451609" h="391160">
                <a:moveTo>
                  <a:pt x="1451190" y="182869"/>
                </a:moveTo>
                <a:lnTo>
                  <a:pt x="50800" y="182869"/>
                </a:lnTo>
                <a:lnTo>
                  <a:pt x="50800" y="195569"/>
                </a:lnTo>
                <a:lnTo>
                  <a:pt x="1425790" y="195569"/>
                </a:lnTo>
                <a:lnTo>
                  <a:pt x="1438490" y="208269"/>
                </a:lnTo>
                <a:lnTo>
                  <a:pt x="1451190" y="208269"/>
                </a:lnTo>
                <a:lnTo>
                  <a:pt x="1451190" y="182869"/>
                </a:lnTo>
                <a:close/>
              </a:path>
              <a:path w="1451609" h="391160">
                <a:moveTo>
                  <a:pt x="50800" y="182869"/>
                </a:moveTo>
                <a:lnTo>
                  <a:pt x="38100" y="182869"/>
                </a:lnTo>
                <a:lnTo>
                  <a:pt x="50800" y="195569"/>
                </a:lnTo>
                <a:lnTo>
                  <a:pt x="50800" y="182869"/>
                </a:lnTo>
                <a:close/>
              </a:path>
              <a:path w="1451609" h="391160">
                <a:moveTo>
                  <a:pt x="38100" y="0"/>
                </a:moveTo>
                <a:lnTo>
                  <a:pt x="0" y="76200"/>
                </a:lnTo>
                <a:lnTo>
                  <a:pt x="25400" y="76200"/>
                </a:lnTo>
                <a:lnTo>
                  <a:pt x="25400" y="63500"/>
                </a:lnTo>
                <a:lnTo>
                  <a:pt x="69850" y="63500"/>
                </a:lnTo>
                <a:lnTo>
                  <a:pt x="38100" y="0"/>
                </a:lnTo>
                <a:close/>
              </a:path>
              <a:path w="1451609" h="39116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39" name="object 39"/>
          <p:cNvSpPr/>
          <p:nvPr/>
        </p:nvSpPr>
        <p:spPr>
          <a:xfrm>
            <a:off x="6807637" y="2008606"/>
            <a:ext cx="2069464" cy="1313815"/>
          </a:xfrm>
          <a:custGeom>
            <a:avLst/>
            <a:gdLst/>
            <a:ahLst/>
            <a:cxnLst/>
            <a:rect l="l" t="t" r="r" b="b"/>
            <a:pathLst>
              <a:path w="2069465" h="1313814">
                <a:moveTo>
                  <a:pt x="1897379" y="25400"/>
                </a:moveTo>
                <a:lnTo>
                  <a:pt x="0" y="25400"/>
                </a:lnTo>
                <a:lnTo>
                  <a:pt x="0" y="1313326"/>
                </a:lnTo>
                <a:lnTo>
                  <a:pt x="2069301" y="1313326"/>
                </a:lnTo>
                <a:lnTo>
                  <a:pt x="2069301" y="1300626"/>
                </a:lnTo>
                <a:lnTo>
                  <a:pt x="25400" y="1300626"/>
                </a:lnTo>
                <a:lnTo>
                  <a:pt x="12700" y="1287926"/>
                </a:lnTo>
                <a:lnTo>
                  <a:pt x="25400" y="1287926"/>
                </a:lnTo>
                <a:lnTo>
                  <a:pt x="25400" y="50800"/>
                </a:lnTo>
                <a:lnTo>
                  <a:pt x="12700" y="50800"/>
                </a:lnTo>
                <a:lnTo>
                  <a:pt x="25400" y="38100"/>
                </a:lnTo>
                <a:lnTo>
                  <a:pt x="1897379" y="38100"/>
                </a:lnTo>
                <a:lnTo>
                  <a:pt x="1897379" y="25400"/>
                </a:lnTo>
                <a:close/>
              </a:path>
              <a:path w="2069465" h="1313814">
                <a:moveTo>
                  <a:pt x="25400" y="1287926"/>
                </a:moveTo>
                <a:lnTo>
                  <a:pt x="12700" y="1287926"/>
                </a:lnTo>
                <a:lnTo>
                  <a:pt x="25400" y="1300626"/>
                </a:lnTo>
                <a:lnTo>
                  <a:pt x="25400" y="1287926"/>
                </a:lnTo>
                <a:close/>
              </a:path>
              <a:path w="2069465" h="1313814">
                <a:moveTo>
                  <a:pt x="2069301" y="1287926"/>
                </a:moveTo>
                <a:lnTo>
                  <a:pt x="25400" y="1287926"/>
                </a:lnTo>
                <a:lnTo>
                  <a:pt x="25400" y="1300626"/>
                </a:lnTo>
                <a:lnTo>
                  <a:pt x="2069301" y="1300626"/>
                </a:lnTo>
                <a:lnTo>
                  <a:pt x="2069301" y="1287926"/>
                </a:lnTo>
                <a:close/>
              </a:path>
              <a:path w="2069465" h="1313814">
                <a:moveTo>
                  <a:pt x="1897379" y="0"/>
                </a:moveTo>
                <a:lnTo>
                  <a:pt x="1897379" y="76200"/>
                </a:lnTo>
                <a:lnTo>
                  <a:pt x="1948179" y="50800"/>
                </a:lnTo>
                <a:lnTo>
                  <a:pt x="1910081" y="50800"/>
                </a:lnTo>
                <a:lnTo>
                  <a:pt x="1910081" y="25400"/>
                </a:lnTo>
                <a:lnTo>
                  <a:pt x="1948179" y="25400"/>
                </a:lnTo>
                <a:lnTo>
                  <a:pt x="1897379" y="0"/>
                </a:lnTo>
                <a:close/>
              </a:path>
              <a:path w="2069465" h="1313814">
                <a:moveTo>
                  <a:pt x="25400" y="38100"/>
                </a:moveTo>
                <a:lnTo>
                  <a:pt x="12700" y="50800"/>
                </a:lnTo>
                <a:lnTo>
                  <a:pt x="25400" y="50800"/>
                </a:lnTo>
                <a:lnTo>
                  <a:pt x="25400" y="38100"/>
                </a:lnTo>
                <a:close/>
              </a:path>
              <a:path w="2069465" h="1313814">
                <a:moveTo>
                  <a:pt x="1897379" y="38100"/>
                </a:moveTo>
                <a:lnTo>
                  <a:pt x="25400" y="38100"/>
                </a:lnTo>
                <a:lnTo>
                  <a:pt x="25400" y="50800"/>
                </a:lnTo>
                <a:lnTo>
                  <a:pt x="1897379" y="50800"/>
                </a:lnTo>
                <a:lnTo>
                  <a:pt x="1897379" y="38100"/>
                </a:lnTo>
                <a:close/>
              </a:path>
              <a:path w="2069465" h="1313814">
                <a:moveTo>
                  <a:pt x="1948179" y="25400"/>
                </a:moveTo>
                <a:lnTo>
                  <a:pt x="1910081" y="25400"/>
                </a:lnTo>
                <a:lnTo>
                  <a:pt x="1910081" y="50800"/>
                </a:lnTo>
                <a:lnTo>
                  <a:pt x="1948179" y="50800"/>
                </a:lnTo>
                <a:lnTo>
                  <a:pt x="1973579" y="38100"/>
                </a:lnTo>
                <a:lnTo>
                  <a:pt x="1948179" y="25400"/>
                </a:lnTo>
                <a:close/>
              </a:path>
            </a:pathLst>
          </a:custGeom>
          <a:solidFill>
            <a:srgbClr val="000000"/>
          </a:solidFill>
        </p:spPr>
        <p:txBody>
          <a:bodyPr wrap="square" lIns="0" tIns="0" rIns="0" bIns="0" rtlCol="0"/>
          <a:lstStyle/>
          <a:p>
            <a:endParaRPr/>
          </a:p>
        </p:txBody>
      </p:sp>
      <p:sp>
        <p:nvSpPr>
          <p:cNvPr id="40" name="object 40"/>
          <p:cNvSpPr txBox="1"/>
          <p:nvPr/>
        </p:nvSpPr>
        <p:spPr>
          <a:xfrm>
            <a:off x="7074832" y="1353000"/>
            <a:ext cx="3656329" cy="307777"/>
          </a:xfrm>
          <a:prstGeom prst="rect">
            <a:avLst/>
          </a:prstGeom>
          <a:solidFill>
            <a:srgbClr val="FBE5D6"/>
          </a:solidFill>
          <a:ln w="12700">
            <a:solidFill>
              <a:srgbClr val="ED7D31"/>
            </a:solidFill>
          </a:ln>
        </p:spPr>
        <p:txBody>
          <a:bodyPr vert="horz" wrap="square" lIns="0" tIns="0" rIns="0" bIns="0" rtlCol="0">
            <a:spAutoFit/>
          </a:bodyPr>
          <a:lstStyle/>
          <a:p>
            <a:pPr marL="791210">
              <a:lnSpc>
                <a:spcPct val="100000"/>
              </a:lnSpc>
            </a:pPr>
            <a:r>
              <a:rPr sz="2000" spc="-5" dirty="0">
                <a:latin typeface="Calibri"/>
                <a:cs typeface="Calibri"/>
              </a:rPr>
              <a:t>L</a:t>
            </a:r>
            <a:r>
              <a:rPr sz="2000" spc="-35" dirty="0">
                <a:latin typeface="Calibri"/>
                <a:cs typeface="Calibri"/>
              </a:rPr>
              <a:t>a</a:t>
            </a:r>
            <a:r>
              <a:rPr sz="2000" spc="-40" dirty="0">
                <a:latin typeface="Calibri"/>
                <a:cs typeface="Calibri"/>
              </a:rPr>
              <a:t>y</a:t>
            </a:r>
            <a:r>
              <a:rPr sz="2000" spc="-10" dirty="0">
                <a:latin typeface="Calibri"/>
                <a:cs typeface="Calibri"/>
              </a:rPr>
              <a:t>er</a:t>
            </a:r>
            <a:r>
              <a:rPr sz="2000" dirty="0">
                <a:latin typeface="Calibri"/>
                <a:cs typeface="Calibri"/>
              </a:rPr>
              <a:t> </a:t>
            </a:r>
            <a:r>
              <a:rPr sz="2000" spc="-20" dirty="0">
                <a:latin typeface="Calibri"/>
                <a:cs typeface="Calibri"/>
              </a:rPr>
              <a:t>N</a:t>
            </a:r>
            <a:r>
              <a:rPr sz="2000" spc="-5" dirty="0">
                <a:latin typeface="Calibri"/>
                <a:cs typeface="Calibri"/>
              </a:rPr>
              <a:t>o</a:t>
            </a:r>
            <a:r>
              <a:rPr sz="2000" spc="-15" dirty="0">
                <a:latin typeface="Calibri"/>
                <a:cs typeface="Calibri"/>
              </a:rPr>
              <a:t>rm</a:t>
            </a:r>
            <a:r>
              <a:rPr sz="2000" dirty="0">
                <a:latin typeface="Calibri"/>
                <a:cs typeface="Calibri"/>
              </a:rPr>
              <a:t>ali</a:t>
            </a:r>
            <a:r>
              <a:rPr sz="2000" spc="-30" dirty="0">
                <a:latin typeface="Calibri"/>
                <a:cs typeface="Calibri"/>
              </a:rPr>
              <a:t>z</a:t>
            </a:r>
            <a:r>
              <a:rPr sz="2000" spc="-25" dirty="0">
                <a:latin typeface="Calibri"/>
                <a:cs typeface="Calibri"/>
              </a:rPr>
              <a:t>a</a:t>
            </a:r>
            <a:r>
              <a:rPr lang="en-US" sz="2000" spc="85" dirty="0">
                <a:latin typeface="Calibri"/>
                <a:cs typeface="Calibri"/>
              </a:rPr>
              <a:t>ti</a:t>
            </a:r>
            <a:r>
              <a:rPr sz="2000" spc="-5" dirty="0">
                <a:latin typeface="Calibri"/>
                <a:cs typeface="Calibri"/>
              </a:rPr>
              <a:t>o</a:t>
            </a:r>
            <a:r>
              <a:rPr sz="2000" dirty="0">
                <a:latin typeface="Calibri"/>
                <a:cs typeface="Calibri"/>
              </a:rPr>
              <a:t>n</a:t>
            </a:r>
          </a:p>
        </p:txBody>
      </p:sp>
      <p:sp>
        <p:nvSpPr>
          <p:cNvPr id="41" name="object 41"/>
          <p:cNvSpPr/>
          <p:nvPr/>
        </p:nvSpPr>
        <p:spPr>
          <a:xfrm>
            <a:off x="8864705" y="1749121"/>
            <a:ext cx="76200" cy="176530"/>
          </a:xfrm>
          <a:custGeom>
            <a:avLst/>
            <a:gdLst/>
            <a:ahLst/>
            <a:cxnLst/>
            <a:rect l="l" t="t" r="r" b="b"/>
            <a:pathLst>
              <a:path w="76200" h="176530">
                <a:moveTo>
                  <a:pt x="50800" y="76199"/>
                </a:moveTo>
                <a:lnTo>
                  <a:pt x="25400" y="76199"/>
                </a:lnTo>
                <a:lnTo>
                  <a:pt x="25400" y="175995"/>
                </a:lnTo>
                <a:lnTo>
                  <a:pt x="50800" y="175995"/>
                </a:lnTo>
                <a:lnTo>
                  <a:pt x="50800" y="76199"/>
                </a:lnTo>
                <a:close/>
              </a:path>
              <a:path w="76200" h="176530">
                <a:moveTo>
                  <a:pt x="38100" y="0"/>
                </a:moveTo>
                <a:lnTo>
                  <a:pt x="0" y="76200"/>
                </a:lnTo>
                <a:lnTo>
                  <a:pt x="25400" y="76199"/>
                </a:lnTo>
                <a:lnTo>
                  <a:pt x="25400" y="63500"/>
                </a:lnTo>
                <a:lnTo>
                  <a:pt x="69849" y="63498"/>
                </a:lnTo>
                <a:lnTo>
                  <a:pt x="38100" y="0"/>
                </a:lnTo>
                <a:close/>
              </a:path>
              <a:path w="76200" h="176530">
                <a:moveTo>
                  <a:pt x="50800" y="63498"/>
                </a:moveTo>
                <a:lnTo>
                  <a:pt x="25400" y="63500"/>
                </a:lnTo>
                <a:lnTo>
                  <a:pt x="25400" y="76199"/>
                </a:lnTo>
                <a:lnTo>
                  <a:pt x="50800" y="76199"/>
                </a:lnTo>
                <a:lnTo>
                  <a:pt x="50800" y="63498"/>
                </a:lnTo>
                <a:close/>
              </a:path>
              <a:path w="76200" h="176530">
                <a:moveTo>
                  <a:pt x="69849" y="63498"/>
                </a:moveTo>
                <a:lnTo>
                  <a:pt x="50800" y="63498"/>
                </a:lnTo>
                <a:lnTo>
                  <a:pt x="50800" y="76199"/>
                </a:lnTo>
                <a:lnTo>
                  <a:pt x="76200" y="76198"/>
                </a:lnTo>
                <a:lnTo>
                  <a:pt x="69849" y="63498"/>
                </a:lnTo>
                <a:close/>
              </a:path>
            </a:pathLst>
          </a:custGeom>
          <a:solidFill>
            <a:srgbClr val="000000"/>
          </a:solidFill>
        </p:spPr>
        <p:txBody>
          <a:bodyPr wrap="square" lIns="0" tIns="0" rIns="0" bIns="0" rtlCol="0"/>
          <a:lstStyle/>
          <a:p>
            <a:endParaRPr/>
          </a:p>
        </p:txBody>
      </p:sp>
      <p:sp>
        <p:nvSpPr>
          <p:cNvPr id="42" name="object 42"/>
          <p:cNvSpPr txBox="1"/>
          <p:nvPr/>
        </p:nvSpPr>
        <p:spPr>
          <a:xfrm>
            <a:off x="7270927"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1</a:t>
            </a:r>
            <a:endParaRPr sz="1950" baseline="-17094">
              <a:latin typeface="Calibri"/>
              <a:cs typeface="Calibri"/>
            </a:endParaRPr>
          </a:p>
        </p:txBody>
      </p:sp>
      <p:sp>
        <p:nvSpPr>
          <p:cNvPr id="43" name="object 43"/>
          <p:cNvSpPr txBox="1"/>
          <p:nvPr/>
        </p:nvSpPr>
        <p:spPr>
          <a:xfrm>
            <a:off x="821477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2</a:t>
            </a:r>
            <a:endParaRPr sz="1950" baseline="-17094">
              <a:latin typeface="Calibri"/>
              <a:cs typeface="Calibri"/>
            </a:endParaRPr>
          </a:p>
        </p:txBody>
      </p:sp>
      <p:sp>
        <p:nvSpPr>
          <p:cNvPr id="44" name="object 44"/>
          <p:cNvSpPr txBox="1"/>
          <p:nvPr/>
        </p:nvSpPr>
        <p:spPr>
          <a:xfrm>
            <a:off x="9144684"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3</a:t>
            </a:r>
            <a:endParaRPr sz="1950" baseline="-17094">
              <a:latin typeface="Calibri"/>
              <a:cs typeface="Calibri"/>
            </a:endParaRPr>
          </a:p>
        </p:txBody>
      </p:sp>
      <p:sp>
        <p:nvSpPr>
          <p:cNvPr id="45" name="object 45"/>
          <p:cNvSpPr txBox="1"/>
          <p:nvPr/>
        </p:nvSpPr>
        <p:spPr>
          <a:xfrm>
            <a:off x="10074595" y="488557"/>
            <a:ext cx="457200" cy="604520"/>
          </a:xfrm>
          <a:prstGeom prst="rect">
            <a:avLst/>
          </a:prstGeom>
          <a:solidFill>
            <a:srgbClr val="FFF2CC"/>
          </a:solidFill>
          <a:ln w="12700">
            <a:solidFill>
              <a:srgbClr val="FFC000"/>
            </a:solidFill>
          </a:ln>
        </p:spPr>
        <p:txBody>
          <a:bodyPr vert="horz" wrap="square" lIns="0" tIns="0" rIns="0" bIns="0" rtlCol="0">
            <a:spAutoFit/>
          </a:bodyPr>
          <a:lstStyle/>
          <a:p>
            <a:pPr marL="121920">
              <a:lnSpc>
                <a:spcPct val="100000"/>
              </a:lnSpc>
            </a:pPr>
            <a:r>
              <a:rPr sz="2000" spc="-20" dirty="0">
                <a:latin typeface="Calibri"/>
                <a:cs typeface="Calibri"/>
              </a:rPr>
              <a:t>y</a:t>
            </a:r>
            <a:r>
              <a:rPr sz="1950" spc="-15" baseline="-17094" dirty="0">
                <a:latin typeface="Calibri"/>
                <a:cs typeface="Calibri"/>
              </a:rPr>
              <a:t>4</a:t>
            </a:r>
            <a:endParaRPr sz="1950" baseline="-17094">
              <a:latin typeface="Calibri"/>
              <a:cs typeface="Calibri"/>
            </a:endParaRPr>
          </a:p>
        </p:txBody>
      </p:sp>
      <p:sp>
        <p:nvSpPr>
          <p:cNvPr id="46" name="object 46"/>
          <p:cNvSpPr/>
          <p:nvPr/>
        </p:nvSpPr>
        <p:spPr>
          <a:xfrm>
            <a:off x="744325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7" name="object 47"/>
          <p:cNvSpPr/>
          <p:nvPr/>
        </p:nvSpPr>
        <p:spPr>
          <a:xfrm>
            <a:off x="8388461"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8" name="object 48"/>
          <p:cNvSpPr/>
          <p:nvPr/>
        </p:nvSpPr>
        <p:spPr>
          <a:xfrm>
            <a:off x="9303808" y="1092714"/>
            <a:ext cx="76200" cy="260350"/>
          </a:xfrm>
          <a:custGeom>
            <a:avLst/>
            <a:gdLst/>
            <a:ahLst/>
            <a:cxnLst/>
            <a:rect l="l" t="t" r="r" b="b"/>
            <a:pathLst>
              <a:path w="76200" h="260350">
                <a:moveTo>
                  <a:pt x="50800" y="63500"/>
                </a:moveTo>
                <a:lnTo>
                  <a:pt x="25400" y="63500"/>
                </a:lnTo>
                <a:lnTo>
                  <a:pt x="25398" y="260286"/>
                </a:lnTo>
                <a:lnTo>
                  <a:pt x="50798" y="260286"/>
                </a:lnTo>
                <a:lnTo>
                  <a:pt x="50800" y="63500"/>
                </a:lnTo>
                <a:close/>
              </a:path>
              <a:path w="76200" h="260350">
                <a:moveTo>
                  <a:pt x="38100" y="0"/>
                </a:moveTo>
                <a:lnTo>
                  <a:pt x="0" y="76200"/>
                </a:lnTo>
                <a:lnTo>
                  <a:pt x="25399" y="76200"/>
                </a:lnTo>
                <a:lnTo>
                  <a:pt x="25400" y="63500"/>
                </a:lnTo>
                <a:lnTo>
                  <a:pt x="69850" y="63500"/>
                </a:lnTo>
                <a:lnTo>
                  <a:pt x="38100" y="0"/>
                </a:lnTo>
                <a:close/>
              </a:path>
              <a:path w="76200" h="260350">
                <a:moveTo>
                  <a:pt x="69850" y="63500"/>
                </a:moveTo>
                <a:lnTo>
                  <a:pt x="50800" y="63500"/>
                </a:lnTo>
                <a:lnTo>
                  <a:pt x="50799" y="76200"/>
                </a:lnTo>
                <a:lnTo>
                  <a:pt x="76200" y="76200"/>
                </a:lnTo>
                <a:lnTo>
                  <a:pt x="69850" y="63500"/>
                </a:lnTo>
                <a:close/>
              </a:path>
            </a:pathLst>
          </a:custGeom>
          <a:solidFill>
            <a:srgbClr val="000000"/>
          </a:solidFill>
        </p:spPr>
        <p:txBody>
          <a:bodyPr wrap="square" lIns="0" tIns="0" rIns="0" bIns="0" rtlCol="0"/>
          <a:lstStyle/>
          <a:p>
            <a:endParaRPr/>
          </a:p>
        </p:txBody>
      </p:sp>
      <p:sp>
        <p:nvSpPr>
          <p:cNvPr id="49" name="object 49"/>
          <p:cNvSpPr/>
          <p:nvPr/>
        </p:nvSpPr>
        <p:spPr>
          <a:xfrm>
            <a:off x="10264221" y="1092714"/>
            <a:ext cx="76200" cy="260350"/>
          </a:xfrm>
          <a:custGeom>
            <a:avLst/>
            <a:gdLst/>
            <a:ahLst/>
            <a:cxnLst/>
            <a:rect l="l" t="t" r="r" b="b"/>
            <a:pathLst>
              <a:path w="76200" h="260350">
                <a:moveTo>
                  <a:pt x="50800" y="63500"/>
                </a:moveTo>
                <a:lnTo>
                  <a:pt x="25400" y="63500"/>
                </a:lnTo>
                <a:lnTo>
                  <a:pt x="25400" y="260286"/>
                </a:lnTo>
                <a:lnTo>
                  <a:pt x="50800" y="260286"/>
                </a:lnTo>
                <a:lnTo>
                  <a:pt x="50800" y="63500"/>
                </a:lnTo>
                <a:close/>
              </a:path>
              <a:path w="76200" h="260350">
                <a:moveTo>
                  <a:pt x="38100" y="0"/>
                </a:moveTo>
                <a:lnTo>
                  <a:pt x="0" y="76200"/>
                </a:lnTo>
                <a:lnTo>
                  <a:pt x="25400" y="76200"/>
                </a:lnTo>
                <a:lnTo>
                  <a:pt x="25400" y="63500"/>
                </a:lnTo>
                <a:lnTo>
                  <a:pt x="69850" y="63500"/>
                </a:lnTo>
                <a:lnTo>
                  <a:pt x="38100" y="0"/>
                </a:lnTo>
                <a:close/>
              </a:path>
              <a:path w="76200" h="260350">
                <a:moveTo>
                  <a:pt x="69850" y="63500"/>
                </a:moveTo>
                <a:lnTo>
                  <a:pt x="50800" y="63500"/>
                </a:lnTo>
                <a:lnTo>
                  <a:pt x="50800" y="76200"/>
                </a:lnTo>
                <a:lnTo>
                  <a:pt x="76200" y="76200"/>
                </a:lnTo>
                <a:lnTo>
                  <a:pt x="69850" y="63500"/>
                </a:lnTo>
                <a:close/>
              </a:path>
            </a:pathLst>
          </a:custGeom>
          <a:solidFill>
            <a:srgbClr val="000000"/>
          </a:solidFill>
        </p:spPr>
        <p:txBody>
          <a:bodyPr wrap="square" lIns="0" tIns="0" rIns="0" bIns="0" rtlCol="0"/>
          <a:lstStyle/>
          <a:p>
            <a:endParaRPr/>
          </a:p>
        </p:txBody>
      </p:sp>
      <p:sp>
        <p:nvSpPr>
          <p:cNvPr id="50" name="object 50"/>
          <p:cNvSpPr/>
          <p:nvPr/>
        </p:nvSpPr>
        <p:spPr>
          <a:xfrm>
            <a:off x="746975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51" name="object 51"/>
          <p:cNvSpPr/>
          <p:nvPr/>
        </p:nvSpPr>
        <p:spPr>
          <a:xfrm>
            <a:off x="8405925"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52" name="object 52"/>
          <p:cNvSpPr/>
          <p:nvPr/>
        </p:nvSpPr>
        <p:spPr>
          <a:xfrm>
            <a:off x="9342094" y="5172081"/>
            <a:ext cx="76200" cy="274320"/>
          </a:xfrm>
          <a:custGeom>
            <a:avLst/>
            <a:gdLst/>
            <a:ahLst/>
            <a:cxnLst/>
            <a:rect l="l" t="t" r="r" b="b"/>
            <a:pathLst>
              <a:path w="76200" h="274320">
                <a:moveTo>
                  <a:pt x="25399" y="76199"/>
                </a:moveTo>
                <a:lnTo>
                  <a:pt x="25398" y="274320"/>
                </a:lnTo>
                <a:lnTo>
                  <a:pt x="50798" y="274320"/>
                </a:lnTo>
                <a:lnTo>
                  <a:pt x="50799" y="76199"/>
                </a:lnTo>
                <a:lnTo>
                  <a:pt x="25399" y="76199"/>
                </a:lnTo>
                <a:close/>
              </a:path>
              <a:path w="76200" h="274320">
                <a:moveTo>
                  <a:pt x="69850" y="63500"/>
                </a:moveTo>
                <a:lnTo>
                  <a:pt x="50800" y="63500"/>
                </a:lnTo>
                <a:lnTo>
                  <a:pt x="50799" y="76199"/>
                </a:lnTo>
                <a:lnTo>
                  <a:pt x="76200" y="76200"/>
                </a:lnTo>
                <a:lnTo>
                  <a:pt x="69850" y="63500"/>
                </a:lnTo>
                <a:close/>
              </a:path>
              <a:path w="76200" h="274320">
                <a:moveTo>
                  <a:pt x="50800" y="63500"/>
                </a:moveTo>
                <a:lnTo>
                  <a:pt x="25400" y="63500"/>
                </a:lnTo>
                <a:lnTo>
                  <a:pt x="25399" y="76199"/>
                </a:lnTo>
                <a:lnTo>
                  <a:pt x="50799" y="76199"/>
                </a:lnTo>
                <a:lnTo>
                  <a:pt x="50800" y="63500"/>
                </a:lnTo>
                <a:close/>
              </a:path>
              <a:path w="76200" h="274320">
                <a:moveTo>
                  <a:pt x="38100" y="0"/>
                </a:moveTo>
                <a:lnTo>
                  <a:pt x="0" y="76198"/>
                </a:lnTo>
                <a:lnTo>
                  <a:pt x="25399" y="76199"/>
                </a:lnTo>
                <a:lnTo>
                  <a:pt x="25400" y="63500"/>
                </a:lnTo>
                <a:lnTo>
                  <a:pt x="69850" y="63500"/>
                </a:lnTo>
                <a:lnTo>
                  <a:pt x="38100" y="0"/>
                </a:lnTo>
                <a:close/>
              </a:path>
            </a:pathLst>
          </a:custGeom>
          <a:solidFill>
            <a:srgbClr val="000000"/>
          </a:solidFill>
        </p:spPr>
        <p:txBody>
          <a:bodyPr wrap="square" lIns="0" tIns="0" rIns="0" bIns="0" rtlCol="0"/>
          <a:lstStyle/>
          <a:p>
            <a:endParaRPr/>
          </a:p>
        </p:txBody>
      </p:sp>
      <p:sp>
        <p:nvSpPr>
          <p:cNvPr id="53" name="object 53"/>
          <p:cNvSpPr/>
          <p:nvPr/>
        </p:nvSpPr>
        <p:spPr>
          <a:xfrm>
            <a:off x="10281684" y="5172081"/>
            <a:ext cx="76200" cy="274320"/>
          </a:xfrm>
          <a:custGeom>
            <a:avLst/>
            <a:gdLst/>
            <a:ahLst/>
            <a:cxnLst/>
            <a:rect l="l" t="t" r="r" b="b"/>
            <a:pathLst>
              <a:path w="76200" h="274320">
                <a:moveTo>
                  <a:pt x="25400" y="76199"/>
                </a:moveTo>
                <a:lnTo>
                  <a:pt x="25400" y="274320"/>
                </a:lnTo>
                <a:lnTo>
                  <a:pt x="50800" y="274320"/>
                </a:lnTo>
                <a:lnTo>
                  <a:pt x="50800" y="76199"/>
                </a:lnTo>
                <a:lnTo>
                  <a:pt x="25400" y="76199"/>
                </a:lnTo>
                <a:close/>
              </a:path>
              <a:path w="76200" h="274320">
                <a:moveTo>
                  <a:pt x="69850" y="63500"/>
                </a:moveTo>
                <a:lnTo>
                  <a:pt x="50800" y="63500"/>
                </a:lnTo>
                <a:lnTo>
                  <a:pt x="50800" y="76199"/>
                </a:lnTo>
                <a:lnTo>
                  <a:pt x="76200" y="76200"/>
                </a:lnTo>
                <a:lnTo>
                  <a:pt x="69850" y="63500"/>
                </a:lnTo>
                <a:close/>
              </a:path>
              <a:path w="76200" h="274320">
                <a:moveTo>
                  <a:pt x="50800" y="63500"/>
                </a:moveTo>
                <a:lnTo>
                  <a:pt x="25400" y="63500"/>
                </a:lnTo>
                <a:lnTo>
                  <a:pt x="25400" y="76199"/>
                </a:lnTo>
                <a:lnTo>
                  <a:pt x="50800" y="76199"/>
                </a:lnTo>
                <a:lnTo>
                  <a:pt x="50800" y="63500"/>
                </a:lnTo>
                <a:close/>
              </a:path>
              <a:path w="76200" h="274320">
                <a:moveTo>
                  <a:pt x="38101" y="0"/>
                </a:moveTo>
                <a:lnTo>
                  <a:pt x="0" y="76198"/>
                </a:lnTo>
                <a:lnTo>
                  <a:pt x="25400" y="76199"/>
                </a:lnTo>
                <a:lnTo>
                  <a:pt x="25400" y="63500"/>
                </a:lnTo>
                <a:lnTo>
                  <a:pt x="69850" y="63500"/>
                </a:lnTo>
                <a:lnTo>
                  <a:pt x="38101" y="0"/>
                </a:lnTo>
                <a:close/>
              </a:path>
            </a:pathLst>
          </a:custGeom>
          <a:solidFill>
            <a:srgbClr val="000000"/>
          </a:solidFill>
        </p:spPr>
        <p:txBody>
          <a:bodyPr wrap="square" lIns="0" tIns="0" rIns="0" bIns="0" rtlCol="0"/>
          <a:lstStyle/>
          <a:p>
            <a:endParaRPr/>
          </a:p>
        </p:txBody>
      </p:sp>
      <p:sp>
        <p:nvSpPr>
          <p:cNvPr id="54" name="object 54"/>
          <p:cNvSpPr txBox="1">
            <a:spLocks noGrp="1"/>
          </p:cNvSpPr>
          <p:nvPr>
            <p:ph sz="half" idx="2"/>
          </p:nvPr>
        </p:nvSpPr>
        <p:spPr>
          <a:xfrm>
            <a:off x="297906" y="1424925"/>
            <a:ext cx="6162344" cy="3790718"/>
          </a:xfrm>
          <a:prstGeom prst="rect">
            <a:avLst/>
          </a:prstGeom>
        </p:spPr>
        <p:txBody>
          <a:bodyPr vert="horz" wrap="square" lIns="0" tIns="0" rIns="0" bIns="0" rtlCol="0">
            <a:spAutoFit/>
          </a:bodyPr>
          <a:lstStyle/>
          <a:p>
            <a:pPr marL="12700" marR="561975">
              <a:lnSpc>
                <a:spcPct val="100800"/>
              </a:lnSpc>
            </a:pPr>
            <a:r>
              <a:rPr sz="2400" b="1" u="heavy" spc="-130" dirty="0">
                <a:latin typeface="Calibri"/>
                <a:cs typeface="Calibri"/>
              </a:rPr>
              <a:t>T</a:t>
            </a:r>
            <a:r>
              <a:rPr sz="2400" b="1" u="heavy" spc="-55" dirty="0">
                <a:latin typeface="Calibri"/>
                <a:cs typeface="Calibri"/>
              </a:rPr>
              <a:t>r</a:t>
            </a:r>
            <a:r>
              <a:rPr sz="2400" b="1" u="heavy" spc="-15" dirty="0">
                <a:latin typeface="Calibri"/>
                <a:cs typeface="Calibri"/>
              </a:rPr>
              <a:t>an</a:t>
            </a:r>
            <a:r>
              <a:rPr sz="2400" b="1" u="heavy" spc="-30" dirty="0">
                <a:latin typeface="Calibri"/>
                <a:cs typeface="Calibri"/>
              </a:rPr>
              <a:t>s</a:t>
            </a:r>
            <a:r>
              <a:rPr sz="2400" b="1" u="heavy" spc="-40" dirty="0">
                <a:latin typeface="Calibri"/>
                <a:cs typeface="Calibri"/>
              </a:rPr>
              <a:t>f</a:t>
            </a:r>
            <a:r>
              <a:rPr sz="2400" b="1" u="heavy" spc="-20" dirty="0">
                <a:latin typeface="Calibri"/>
                <a:cs typeface="Calibri"/>
              </a:rPr>
              <a:t>o</a:t>
            </a:r>
            <a:r>
              <a:rPr sz="2400" b="1" u="heavy" spc="-5" dirty="0">
                <a:latin typeface="Calibri"/>
                <a:cs typeface="Calibri"/>
              </a:rPr>
              <a:t>rm</a:t>
            </a:r>
            <a:r>
              <a:rPr sz="2400" b="1" u="heavy" spc="5" dirty="0">
                <a:latin typeface="Calibri"/>
                <a:cs typeface="Calibri"/>
              </a:rPr>
              <a:t>e</a:t>
            </a:r>
            <a:r>
              <a:rPr sz="2400" b="1" u="heavy" dirty="0">
                <a:latin typeface="Calibri"/>
                <a:cs typeface="Calibri"/>
              </a:rPr>
              <a:t>r</a:t>
            </a:r>
            <a:r>
              <a:rPr sz="2400" b="1" u="heavy" spc="-10" dirty="0">
                <a:latin typeface="Calibri"/>
                <a:cs typeface="Calibri"/>
              </a:rPr>
              <a:t> B</a:t>
            </a:r>
            <a:r>
              <a:rPr sz="2400" b="1" u="heavy" spc="-15" dirty="0">
                <a:latin typeface="Calibri"/>
                <a:cs typeface="Calibri"/>
              </a:rPr>
              <a:t>lo</a:t>
            </a:r>
            <a:r>
              <a:rPr sz="2400" b="1" u="heavy" spc="-5" dirty="0">
                <a:latin typeface="Calibri"/>
                <a:cs typeface="Calibri"/>
              </a:rPr>
              <a:t>c</a:t>
            </a:r>
            <a:r>
              <a:rPr sz="2400" b="1" u="heavy" spc="-25" dirty="0">
                <a:latin typeface="Calibri"/>
                <a:cs typeface="Calibri"/>
              </a:rPr>
              <a:t>k</a:t>
            </a:r>
            <a:r>
              <a:rPr sz="2400" b="1" spc="-10" dirty="0">
                <a:latin typeface="Calibri"/>
                <a:cs typeface="Calibri"/>
              </a:rPr>
              <a:t>: </a:t>
            </a:r>
            <a:r>
              <a:rPr sz="2400" b="1" spc="-15" dirty="0">
                <a:latin typeface="Calibri"/>
                <a:cs typeface="Calibri"/>
              </a:rPr>
              <a:t>Input</a:t>
            </a:r>
            <a:r>
              <a:rPr sz="2400" spc="-10" dirty="0"/>
              <a:t>:</a:t>
            </a:r>
            <a:r>
              <a:rPr sz="2400" spc="-15" dirty="0"/>
              <a:t> </a:t>
            </a:r>
            <a:r>
              <a:rPr sz="2400" spc="-5" dirty="0"/>
              <a:t>S</a:t>
            </a:r>
            <a:r>
              <a:rPr sz="2400" spc="-25" dirty="0"/>
              <a:t>e</a:t>
            </a:r>
            <a:r>
              <a:rPr sz="2400" spc="-10" dirty="0"/>
              <a:t>t </a:t>
            </a:r>
            <a:r>
              <a:rPr sz="2400" spc="-5" dirty="0"/>
              <a:t>o</a:t>
            </a:r>
            <a:r>
              <a:rPr sz="2400" dirty="0"/>
              <a:t>f </a:t>
            </a:r>
            <a:r>
              <a:rPr sz="2400" spc="-40" dirty="0"/>
              <a:t>v</a:t>
            </a:r>
            <a:r>
              <a:rPr sz="2400" spc="-15" dirty="0"/>
              <a:t>e</a:t>
            </a:r>
            <a:r>
              <a:rPr sz="2400" spc="-20" dirty="0"/>
              <a:t>c</a:t>
            </a:r>
            <a:r>
              <a:rPr sz="2400" spc="-40" dirty="0"/>
              <a:t>t</a:t>
            </a:r>
            <a:r>
              <a:rPr sz="2400" spc="-5" dirty="0"/>
              <a:t>o</a:t>
            </a:r>
            <a:r>
              <a:rPr sz="2400" spc="-50" dirty="0"/>
              <a:t>r</a:t>
            </a:r>
            <a:r>
              <a:rPr sz="2400" dirty="0"/>
              <a:t>s</a:t>
            </a:r>
            <a:r>
              <a:rPr sz="2400" spc="-10" dirty="0"/>
              <a:t> </a:t>
            </a:r>
            <a:r>
              <a:rPr sz="2400" dirty="0"/>
              <a:t>x </a:t>
            </a:r>
            <a:r>
              <a:rPr sz="2400" b="1" spc="-20" dirty="0">
                <a:latin typeface="Calibri"/>
                <a:cs typeface="Calibri"/>
              </a:rPr>
              <a:t>Ou</a:t>
            </a:r>
            <a:r>
              <a:rPr sz="2400" b="1" spc="-5" dirty="0">
                <a:latin typeface="Calibri"/>
                <a:cs typeface="Calibri"/>
              </a:rPr>
              <a:t>t</a:t>
            </a:r>
            <a:r>
              <a:rPr sz="2400" b="1" spc="-20" dirty="0">
                <a:latin typeface="Calibri"/>
                <a:cs typeface="Calibri"/>
              </a:rPr>
              <a:t>pu</a:t>
            </a:r>
            <a:r>
              <a:rPr sz="2400" b="1" spc="-5" dirty="0">
                <a:latin typeface="Calibri"/>
                <a:cs typeface="Calibri"/>
              </a:rPr>
              <a:t>t</a:t>
            </a:r>
            <a:r>
              <a:rPr sz="2400" spc="-10" dirty="0"/>
              <a:t>:</a:t>
            </a:r>
            <a:r>
              <a:rPr sz="2400" spc="-15" dirty="0"/>
              <a:t> </a:t>
            </a:r>
            <a:r>
              <a:rPr sz="2400" spc="-5" dirty="0"/>
              <a:t>S</a:t>
            </a:r>
            <a:r>
              <a:rPr sz="2400" spc="-25" dirty="0"/>
              <a:t>e</a:t>
            </a:r>
            <a:r>
              <a:rPr sz="2400" spc="-10" dirty="0"/>
              <a:t>t </a:t>
            </a:r>
            <a:r>
              <a:rPr sz="2400" spc="-5" dirty="0"/>
              <a:t>o</a:t>
            </a:r>
            <a:r>
              <a:rPr sz="2400" dirty="0"/>
              <a:t>f </a:t>
            </a:r>
            <a:r>
              <a:rPr sz="2400" spc="-40" dirty="0"/>
              <a:t>v</a:t>
            </a:r>
            <a:r>
              <a:rPr sz="2400" spc="-15" dirty="0"/>
              <a:t>e</a:t>
            </a:r>
            <a:r>
              <a:rPr sz="2400" spc="-20" dirty="0"/>
              <a:t>c</a:t>
            </a:r>
            <a:r>
              <a:rPr sz="2400" spc="-40" dirty="0"/>
              <a:t>t</a:t>
            </a:r>
            <a:r>
              <a:rPr sz="2400" spc="-5" dirty="0"/>
              <a:t>o</a:t>
            </a:r>
            <a:r>
              <a:rPr sz="2400" spc="-50" dirty="0"/>
              <a:t>r</a:t>
            </a:r>
            <a:r>
              <a:rPr sz="2400" dirty="0"/>
              <a:t>s</a:t>
            </a:r>
            <a:r>
              <a:rPr sz="2400" spc="-10" dirty="0"/>
              <a:t> </a:t>
            </a:r>
            <a:r>
              <a:rPr sz="2400" spc="-15" dirty="0"/>
              <a:t>y</a:t>
            </a:r>
          </a:p>
          <a:p>
            <a:pPr>
              <a:lnSpc>
                <a:spcPct val="100000"/>
              </a:lnSpc>
              <a:spcBef>
                <a:spcPts val="56"/>
              </a:spcBef>
            </a:pPr>
            <a:endParaRPr sz="2000" dirty="0">
              <a:latin typeface="Times New Roman"/>
              <a:cs typeface="Times New Roman"/>
            </a:endParaRPr>
          </a:p>
          <a:p>
            <a:pPr marL="12700" marR="5080">
              <a:lnSpc>
                <a:spcPts val="2780"/>
              </a:lnSpc>
            </a:pPr>
            <a:r>
              <a:rPr sz="2400" spc="-5" dirty="0"/>
              <a:t>S</a:t>
            </a:r>
            <a:r>
              <a:rPr sz="2400" spc="5" dirty="0"/>
              <a:t>e</a:t>
            </a:r>
            <a:r>
              <a:rPr sz="2400" spc="-5" dirty="0"/>
              <a:t>l</a:t>
            </a:r>
            <a:r>
              <a:rPr sz="2400" spc="-75" dirty="0"/>
              <a:t>f</a:t>
            </a:r>
            <a:r>
              <a:rPr sz="2400" dirty="0"/>
              <a:t>-</a:t>
            </a:r>
            <a:r>
              <a:rPr sz="2400" spc="145" dirty="0"/>
              <a:t>aE</a:t>
            </a:r>
            <a:r>
              <a:rPr sz="2400" spc="-10" dirty="0"/>
              <a:t>e</a:t>
            </a:r>
            <a:r>
              <a:rPr sz="2400" spc="-25" dirty="0"/>
              <a:t>n</a:t>
            </a:r>
            <a:r>
              <a:rPr sz="2400" spc="105" dirty="0"/>
              <a:t>$</a:t>
            </a:r>
            <a:r>
              <a:rPr sz="2400" spc="-5" dirty="0"/>
              <a:t>o</a:t>
            </a:r>
            <a:r>
              <a:rPr sz="2400" dirty="0"/>
              <a:t>n</a:t>
            </a:r>
            <a:r>
              <a:rPr sz="2400" spc="-5" dirty="0"/>
              <a:t> </a:t>
            </a:r>
            <a:r>
              <a:rPr sz="2400" dirty="0"/>
              <a:t>is</a:t>
            </a:r>
            <a:r>
              <a:rPr sz="2400" spc="-10" dirty="0"/>
              <a:t> </a:t>
            </a:r>
            <a:r>
              <a:rPr sz="2400" spc="-15" dirty="0"/>
              <a:t>t</a:t>
            </a:r>
            <a:r>
              <a:rPr sz="2400" dirty="0"/>
              <a:t>h</a:t>
            </a:r>
            <a:r>
              <a:rPr sz="2400" spc="-15" dirty="0"/>
              <a:t>e</a:t>
            </a:r>
            <a:r>
              <a:rPr sz="2400" spc="-5" dirty="0"/>
              <a:t> o</a:t>
            </a:r>
            <a:r>
              <a:rPr sz="2400" dirty="0"/>
              <a:t>nl</a:t>
            </a:r>
            <a:r>
              <a:rPr sz="2400" spc="-15" dirty="0"/>
              <a:t>y</a:t>
            </a:r>
            <a:r>
              <a:rPr sz="2400" spc="-10" dirty="0"/>
              <a:t> </a:t>
            </a:r>
            <a:r>
              <a:rPr sz="2400" spc="-5" dirty="0"/>
              <a:t>i</a:t>
            </a:r>
            <a:r>
              <a:rPr sz="2400" spc="-25" dirty="0"/>
              <a:t>n</a:t>
            </a:r>
            <a:r>
              <a:rPr sz="2400" spc="-40" dirty="0"/>
              <a:t>t</a:t>
            </a:r>
            <a:r>
              <a:rPr sz="2400" spc="-10" dirty="0"/>
              <a:t>e</a:t>
            </a:r>
            <a:r>
              <a:rPr sz="2400" spc="-60" dirty="0"/>
              <a:t>r</a:t>
            </a:r>
            <a:r>
              <a:rPr sz="2400" spc="-15" dirty="0"/>
              <a:t>a</a:t>
            </a:r>
            <a:r>
              <a:rPr sz="2400" spc="-20" dirty="0"/>
              <a:t>c</a:t>
            </a:r>
            <a:r>
              <a:rPr lang="en-US" sz="2400" spc="45" dirty="0"/>
              <a:t>ti</a:t>
            </a:r>
            <a:r>
              <a:rPr sz="2400" spc="45" dirty="0"/>
              <a:t>o</a:t>
            </a:r>
            <a:r>
              <a:rPr sz="2400" dirty="0"/>
              <a:t>n</a:t>
            </a:r>
            <a:r>
              <a:rPr sz="2400" spc="-5" dirty="0"/>
              <a:t> </a:t>
            </a:r>
            <a:r>
              <a:rPr sz="2400" dirty="0"/>
              <a:t>b</a:t>
            </a:r>
            <a:r>
              <a:rPr sz="2400" spc="-35" dirty="0"/>
              <a:t>e</a:t>
            </a:r>
            <a:r>
              <a:rPr sz="2400" spc="-15" dirty="0"/>
              <a:t>t</a:t>
            </a:r>
            <a:r>
              <a:rPr sz="2400" spc="-40" dirty="0"/>
              <a:t>w</a:t>
            </a:r>
            <a:r>
              <a:rPr sz="2400" spc="-10" dirty="0"/>
              <a:t>ee</a:t>
            </a:r>
            <a:r>
              <a:rPr sz="2400" dirty="0"/>
              <a:t>n</a:t>
            </a:r>
            <a:r>
              <a:rPr sz="2400" spc="-5" dirty="0"/>
              <a:t> </a:t>
            </a:r>
            <a:r>
              <a:rPr sz="2400" spc="-40" dirty="0"/>
              <a:t>v</a:t>
            </a:r>
            <a:r>
              <a:rPr sz="2400" spc="-10" dirty="0"/>
              <a:t>e</a:t>
            </a:r>
            <a:r>
              <a:rPr sz="2400" spc="-20" dirty="0"/>
              <a:t>c</a:t>
            </a:r>
            <a:r>
              <a:rPr sz="2400" spc="-40" dirty="0"/>
              <a:t>t</a:t>
            </a:r>
            <a:r>
              <a:rPr sz="2400" spc="-5" dirty="0"/>
              <a:t>o</a:t>
            </a:r>
            <a:r>
              <a:rPr sz="2400" spc="-50" dirty="0"/>
              <a:t>r</a:t>
            </a:r>
            <a:r>
              <a:rPr sz="2400" spc="-5" dirty="0"/>
              <a:t>s</a:t>
            </a:r>
            <a:r>
              <a:rPr sz="2400" spc="-10" dirty="0"/>
              <a:t>!</a:t>
            </a:r>
          </a:p>
          <a:p>
            <a:pPr>
              <a:lnSpc>
                <a:spcPct val="100000"/>
              </a:lnSpc>
              <a:spcBef>
                <a:spcPts val="11"/>
              </a:spcBef>
            </a:pPr>
            <a:endParaRPr sz="2000" dirty="0">
              <a:latin typeface="Times New Roman"/>
              <a:cs typeface="Times New Roman"/>
            </a:endParaRPr>
          </a:p>
          <a:p>
            <a:pPr marL="12700" marR="334010">
              <a:lnSpc>
                <a:spcPct val="100800"/>
              </a:lnSpc>
            </a:pPr>
            <a:r>
              <a:rPr sz="2400" dirty="0"/>
              <a:t>L</a:t>
            </a:r>
            <a:r>
              <a:rPr sz="2400" spc="-50" dirty="0"/>
              <a:t>a</a:t>
            </a:r>
            <a:r>
              <a:rPr sz="2400" spc="-40" dirty="0"/>
              <a:t>y</a:t>
            </a:r>
            <a:r>
              <a:rPr sz="2400" spc="-10" dirty="0"/>
              <a:t>er</a:t>
            </a:r>
            <a:r>
              <a:rPr sz="2400" spc="-5" dirty="0"/>
              <a:t> </a:t>
            </a:r>
            <a:r>
              <a:rPr sz="2400" dirty="0"/>
              <a:t>n</a:t>
            </a:r>
            <a:r>
              <a:rPr sz="2400" spc="-5" dirty="0"/>
              <a:t>o</a:t>
            </a:r>
            <a:r>
              <a:rPr sz="2400" spc="-15" dirty="0"/>
              <a:t>rm</a:t>
            </a:r>
            <a:r>
              <a:rPr sz="2400" spc="-10" dirty="0"/>
              <a:t> </a:t>
            </a:r>
            <a:r>
              <a:rPr sz="2400" dirty="0"/>
              <a:t>and</a:t>
            </a:r>
            <a:r>
              <a:rPr sz="2400" spc="-5" dirty="0"/>
              <a:t> </a:t>
            </a:r>
            <a:r>
              <a:rPr sz="2400" spc="-30" dirty="0"/>
              <a:t>M</a:t>
            </a:r>
            <a:r>
              <a:rPr sz="2400" dirty="0"/>
              <a:t>L</a:t>
            </a:r>
            <a:r>
              <a:rPr sz="2400" spc="-15" dirty="0"/>
              <a:t>P</a:t>
            </a:r>
            <a:r>
              <a:rPr sz="2400" spc="-10" dirty="0"/>
              <a:t> </a:t>
            </a:r>
            <a:r>
              <a:rPr sz="2400" spc="-50" dirty="0"/>
              <a:t>w</a:t>
            </a:r>
            <a:r>
              <a:rPr sz="2400" spc="-5" dirty="0"/>
              <a:t>o</a:t>
            </a:r>
            <a:r>
              <a:rPr sz="2400" spc="-10" dirty="0"/>
              <a:t>rk </a:t>
            </a:r>
            <a:r>
              <a:rPr sz="2400" spc="-5" dirty="0"/>
              <a:t>i</a:t>
            </a:r>
            <a:r>
              <a:rPr sz="2400" dirty="0"/>
              <a:t>nd</a:t>
            </a:r>
            <a:r>
              <a:rPr sz="2400" spc="-10" dirty="0"/>
              <a:t>e</a:t>
            </a:r>
            <a:r>
              <a:rPr sz="2400" dirty="0"/>
              <a:t>p</a:t>
            </a:r>
            <a:r>
              <a:rPr sz="2400" spc="-10" dirty="0"/>
              <a:t>e</a:t>
            </a:r>
            <a:r>
              <a:rPr sz="2400" dirty="0"/>
              <a:t>nd</a:t>
            </a:r>
            <a:r>
              <a:rPr sz="2400" spc="-10" dirty="0"/>
              <a:t>e</a:t>
            </a:r>
            <a:r>
              <a:rPr sz="2400" spc="-25" dirty="0"/>
              <a:t>n</a:t>
            </a:r>
            <a:r>
              <a:rPr sz="2400" spc="-15" dirty="0"/>
              <a:t>t</a:t>
            </a:r>
            <a:r>
              <a:rPr sz="2400" spc="-5" dirty="0"/>
              <a:t>l</a:t>
            </a:r>
            <a:r>
              <a:rPr sz="2400" spc="-15" dirty="0"/>
              <a:t>y</a:t>
            </a:r>
            <a:r>
              <a:rPr sz="2400" spc="-5" dirty="0"/>
              <a:t> </a:t>
            </a:r>
            <a:r>
              <a:rPr sz="2400" dirty="0"/>
              <a:t>p</a:t>
            </a:r>
            <a:r>
              <a:rPr sz="2400" spc="-10" dirty="0"/>
              <a:t>er</a:t>
            </a:r>
            <a:r>
              <a:rPr sz="2400" spc="-5" dirty="0"/>
              <a:t> </a:t>
            </a:r>
            <a:r>
              <a:rPr sz="2400" spc="-40" dirty="0"/>
              <a:t>v</a:t>
            </a:r>
            <a:r>
              <a:rPr sz="2400" spc="-10" dirty="0"/>
              <a:t>e</a:t>
            </a:r>
            <a:r>
              <a:rPr sz="2400" spc="-20" dirty="0"/>
              <a:t>c</a:t>
            </a:r>
            <a:r>
              <a:rPr sz="2400" spc="-40" dirty="0"/>
              <a:t>t</a:t>
            </a:r>
            <a:r>
              <a:rPr sz="2400" spc="-5" dirty="0"/>
              <a:t>o</a:t>
            </a:r>
            <a:r>
              <a:rPr sz="2400" spc="-10" dirty="0"/>
              <a:t>r</a:t>
            </a:r>
          </a:p>
          <a:p>
            <a:pPr>
              <a:lnSpc>
                <a:spcPct val="100000"/>
              </a:lnSpc>
              <a:spcBef>
                <a:spcPts val="25"/>
              </a:spcBef>
            </a:pPr>
            <a:endParaRPr sz="2400" spc="-10" dirty="0"/>
          </a:p>
          <a:p>
            <a:pPr marL="12700" marR="855344">
              <a:lnSpc>
                <a:spcPct val="100800"/>
              </a:lnSpc>
            </a:pPr>
            <a:r>
              <a:rPr sz="2400" dirty="0"/>
              <a:t>H</a:t>
            </a:r>
            <a:r>
              <a:rPr sz="2400" spc="-5" dirty="0"/>
              <a:t>i</a:t>
            </a:r>
            <a:r>
              <a:rPr sz="2400" spc="-20" dirty="0"/>
              <a:t>g</a:t>
            </a:r>
            <a:r>
              <a:rPr sz="2400" dirty="0"/>
              <a:t>h</a:t>
            </a:r>
            <a:r>
              <a:rPr sz="2400" spc="-5" dirty="0"/>
              <a:t>l</a:t>
            </a:r>
            <a:r>
              <a:rPr sz="2400" spc="-15" dirty="0"/>
              <a:t>y</a:t>
            </a:r>
            <a:r>
              <a:rPr sz="2400" spc="-5" dirty="0"/>
              <a:t> s</a:t>
            </a:r>
            <a:r>
              <a:rPr sz="2400" spc="-30" dirty="0"/>
              <a:t>c</a:t>
            </a:r>
            <a:r>
              <a:rPr sz="2400" dirty="0"/>
              <a:t>a</a:t>
            </a:r>
            <a:r>
              <a:rPr sz="2400" spc="-5" dirty="0"/>
              <a:t>l</a:t>
            </a:r>
            <a:r>
              <a:rPr sz="2400" dirty="0"/>
              <a:t>ab</a:t>
            </a:r>
            <a:r>
              <a:rPr sz="2400" spc="-5" dirty="0"/>
              <a:t>l</a:t>
            </a:r>
            <a:r>
              <a:rPr sz="2400" spc="-10" dirty="0"/>
              <a:t>e,</a:t>
            </a:r>
            <a:r>
              <a:rPr sz="2400" spc="-5" dirty="0"/>
              <a:t> </a:t>
            </a:r>
            <a:r>
              <a:rPr sz="2400" dirty="0"/>
              <a:t>h</a:t>
            </a:r>
            <a:r>
              <a:rPr sz="2400" spc="-5" dirty="0"/>
              <a:t>i</a:t>
            </a:r>
            <a:r>
              <a:rPr sz="2400" spc="-20" dirty="0"/>
              <a:t>g</a:t>
            </a:r>
            <a:r>
              <a:rPr sz="2400" dirty="0"/>
              <a:t>h</a:t>
            </a:r>
            <a:r>
              <a:rPr sz="2400" spc="-5" dirty="0"/>
              <a:t>l</a:t>
            </a:r>
            <a:r>
              <a:rPr sz="2400" spc="-15" dirty="0"/>
              <a:t>y</a:t>
            </a:r>
            <a:r>
              <a:rPr sz="2400" spc="-10" dirty="0"/>
              <a:t> </a:t>
            </a:r>
            <a:r>
              <a:rPr sz="2400" dirty="0"/>
              <a:t>pa</a:t>
            </a:r>
            <a:r>
              <a:rPr sz="2400" spc="-60" dirty="0"/>
              <a:t>r</a:t>
            </a:r>
            <a:r>
              <a:rPr sz="2400" dirty="0"/>
              <a:t>a</a:t>
            </a:r>
            <a:r>
              <a:rPr sz="2400" spc="-5" dirty="0"/>
              <a:t>ll</a:t>
            </a:r>
            <a:r>
              <a:rPr sz="2400" spc="-10" dirty="0"/>
              <a:t>e</a:t>
            </a:r>
            <a:r>
              <a:rPr sz="2400" spc="-5" dirty="0"/>
              <a:t>li</a:t>
            </a:r>
            <a:r>
              <a:rPr sz="2400" spc="-40" dirty="0"/>
              <a:t>z</a:t>
            </a:r>
            <a:r>
              <a:rPr sz="2400" dirty="0"/>
              <a:t>ab</a:t>
            </a:r>
            <a:r>
              <a:rPr sz="2400" spc="-5" dirty="0"/>
              <a:t>l</a:t>
            </a:r>
            <a:r>
              <a:rPr sz="2400" spc="-15" dirty="0"/>
              <a:t>e</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15" dirty="0"/>
              <a:t>r</a:t>
            </a:r>
          </a:p>
        </p:txBody>
      </p:sp>
      <p:sp>
        <p:nvSpPr>
          <p:cNvPr id="3" name="object 3"/>
          <p:cNvSpPr/>
          <p:nvPr/>
        </p:nvSpPr>
        <p:spPr>
          <a:xfrm>
            <a:off x="9470494" y="502527"/>
            <a:ext cx="1704783" cy="535220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927305" y="5064542"/>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5" name="object 5"/>
          <p:cNvSpPr txBox="1"/>
          <p:nvPr/>
        </p:nvSpPr>
        <p:spPr>
          <a:xfrm>
            <a:off x="9707519" y="4715086"/>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6" name="object 6"/>
          <p:cNvSpPr txBox="1"/>
          <p:nvPr/>
        </p:nvSpPr>
        <p:spPr>
          <a:xfrm>
            <a:off x="10080551" y="4716789"/>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7" name="object 7"/>
          <p:cNvSpPr txBox="1"/>
          <p:nvPr/>
        </p:nvSpPr>
        <p:spPr>
          <a:xfrm>
            <a:off x="10460015" y="4716789"/>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8" name="object 8"/>
          <p:cNvSpPr txBox="1"/>
          <p:nvPr/>
        </p:nvSpPr>
        <p:spPr>
          <a:xfrm>
            <a:off x="9939220" y="4233874"/>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9" name="object 9"/>
          <p:cNvSpPr txBox="1"/>
          <p:nvPr/>
        </p:nvSpPr>
        <p:spPr>
          <a:xfrm>
            <a:off x="9927305" y="3267883"/>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0" name="object 10"/>
          <p:cNvSpPr txBox="1"/>
          <p:nvPr/>
        </p:nvSpPr>
        <p:spPr>
          <a:xfrm>
            <a:off x="9707519" y="2918427"/>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1" name="object 11"/>
          <p:cNvSpPr txBox="1"/>
          <p:nvPr/>
        </p:nvSpPr>
        <p:spPr>
          <a:xfrm>
            <a:off x="10080551" y="2920130"/>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2" name="object 12"/>
          <p:cNvSpPr txBox="1"/>
          <p:nvPr/>
        </p:nvSpPr>
        <p:spPr>
          <a:xfrm>
            <a:off x="10460015" y="2920130"/>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3" name="object 13"/>
          <p:cNvSpPr txBox="1"/>
          <p:nvPr/>
        </p:nvSpPr>
        <p:spPr>
          <a:xfrm>
            <a:off x="9939220" y="2437215"/>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14" name="object 14"/>
          <p:cNvSpPr txBox="1"/>
          <p:nvPr/>
        </p:nvSpPr>
        <p:spPr>
          <a:xfrm>
            <a:off x="9927305" y="1471224"/>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5" name="object 15"/>
          <p:cNvSpPr txBox="1"/>
          <p:nvPr/>
        </p:nvSpPr>
        <p:spPr>
          <a:xfrm>
            <a:off x="9707519" y="1121768"/>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6" name="object 16"/>
          <p:cNvSpPr txBox="1"/>
          <p:nvPr/>
        </p:nvSpPr>
        <p:spPr>
          <a:xfrm>
            <a:off x="10080551" y="1123471"/>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7" name="object 17"/>
          <p:cNvSpPr txBox="1"/>
          <p:nvPr/>
        </p:nvSpPr>
        <p:spPr>
          <a:xfrm>
            <a:off x="10460015" y="1123471"/>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8" name="object 18"/>
          <p:cNvSpPr txBox="1"/>
          <p:nvPr/>
        </p:nvSpPr>
        <p:spPr>
          <a:xfrm>
            <a:off x="9939220" y="640556"/>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19" name="object 19"/>
          <p:cNvSpPr txBox="1"/>
          <p:nvPr/>
        </p:nvSpPr>
        <p:spPr>
          <a:xfrm>
            <a:off x="5005942" y="2197100"/>
            <a:ext cx="3538220" cy="695960"/>
          </a:xfrm>
          <a:prstGeom prst="rect">
            <a:avLst/>
          </a:prstGeom>
        </p:spPr>
        <p:txBody>
          <a:bodyPr vert="horz" wrap="square" lIns="0" tIns="0" rIns="0" bIns="0" rtlCol="0">
            <a:spAutoFit/>
          </a:bodyPr>
          <a:lstStyle/>
          <a:p>
            <a:pPr marL="12700" marR="5080">
              <a:lnSpc>
                <a:spcPct val="100000"/>
              </a:lnSpc>
            </a:pPr>
            <a:r>
              <a:rPr sz="2400" spc="-15" dirty="0">
                <a:latin typeface="Calibri"/>
                <a:cs typeface="Calibri"/>
              </a:rPr>
              <a:t>A</a:t>
            </a:r>
            <a:r>
              <a:rPr sz="2400" spc="-10" dirty="0">
                <a:latin typeface="Calibri"/>
                <a:cs typeface="Calibri"/>
              </a:rPr>
              <a:t> </a:t>
            </a:r>
            <a:r>
              <a:rPr sz="2400" b="1" spc="-130" dirty="0">
                <a:latin typeface="Calibri"/>
                <a:cs typeface="Calibri"/>
              </a:rPr>
              <a:t>T</a:t>
            </a:r>
            <a:r>
              <a:rPr sz="2400" b="1" spc="-55" dirty="0">
                <a:latin typeface="Calibri"/>
                <a:cs typeface="Calibri"/>
              </a:rPr>
              <a:t>r</a:t>
            </a:r>
            <a:r>
              <a:rPr sz="2400" b="1" spc="-15" dirty="0">
                <a:latin typeface="Calibri"/>
                <a:cs typeface="Calibri"/>
              </a:rPr>
              <a:t>an</a:t>
            </a:r>
            <a:r>
              <a:rPr sz="2400" b="1" spc="-30" dirty="0">
                <a:latin typeface="Calibri"/>
                <a:cs typeface="Calibri"/>
              </a:rPr>
              <a:t>s</a:t>
            </a:r>
            <a:r>
              <a:rPr sz="2400" b="1" spc="-40" dirty="0">
                <a:latin typeface="Calibri"/>
                <a:cs typeface="Calibri"/>
              </a:rPr>
              <a:t>f</a:t>
            </a:r>
            <a:r>
              <a:rPr sz="2400" b="1" spc="-20" dirty="0">
                <a:latin typeface="Calibri"/>
                <a:cs typeface="Calibri"/>
              </a:rPr>
              <a:t>o</a:t>
            </a:r>
            <a:r>
              <a:rPr sz="2400" b="1" spc="-5" dirty="0">
                <a:latin typeface="Calibri"/>
                <a:cs typeface="Calibri"/>
              </a:rPr>
              <a:t>rm</a:t>
            </a:r>
            <a:r>
              <a:rPr sz="2400" b="1" spc="5" dirty="0">
                <a:latin typeface="Calibri"/>
                <a:cs typeface="Calibri"/>
              </a:rPr>
              <a:t>e</a:t>
            </a:r>
            <a:r>
              <a:rPr sz="2400" b="1" dirty="0">
                <a:latin typeface="Calibri"/>
                <a:cs typeface="Calibri"/>
              </a:rPr>
              <a:t>r</a:t>
            </a:r>
            <a:r>
              <a:rPr sz="2400" b="1" spc="-15" dirty="0">
                <a:latin typeface="Calibri"/>
                <a:cs typeface="Calibri"/>
              </a:rPr>
              <a:t> </a:t>
            </a:r>
            <a:r>
              <a:rPr sz="2400" spc="-5" dirty="0">
                <a:latin typeface="Calibri"/>
                <a:cs typeface="Calibri"/>
              </a:rPr>
              <a:t>i</a:t>
            </a:r>
            <a:r>
              <a:rPr sz="2400" dirty="0">
                <a:latin typeface="Calibri"/>
                <a:cs typeface="Calibri"/>
              </a:rPr>
              <a:t>s</a:t>
            </a:r>
            <a:r>
              <a:rPr sz="2400" spc="-10" dirty="0">
                <a:latin typeface="Calibri"/>
                <a:cs typeface="Calibri"/>
              </a:rPr>
              <a:t> </a:t>
            </a:r>
            <a:r>
              <a:rPr sz="2400" dirty="0">
                <a:latin typeface="Calibri"/>
                <a:cs typeface="Calibri"/>
              </a:rPr>
              <a:t>a</a:t>
            </a:r>
            <a:r>
              <a:rPr sz="2400" spc="-5" dirty="0">
                <a:latin typeface="Calibri"/>
                <a:cs typeface="Calibri"/>
              </a:rPr>
              <a:t> s</a:t>
            </a:r>
            <a:r>
              <a:rPr sz="2400" spc="-10" dirty="0">
                <a:latin typeface="Calibri"/>
                <a:cs typeface="Calibri"/>
              </a:rPr>
              <a:t>e</a:t>
            </a:r>
            <a:r>
              <a:rPr sz="2400" dirty="0">
                <a:latin typeface="Calibri"/>
                <a:cs typeface="Calibri"/>
              </a:rPr>
              <a:t>qu</a:t>
            </a:r>
            <a:r>
              <a:rPr sz="2400" spc="-10" dirty="0">
                <a:latin typeface="Calibri"/>
                <a:cs typeface="Calibri"/>
              </a:rPr>
              <a:t>e</a:t>
            </a:r>
            <a:r>
              <a:rPr sz="2400" dirty="0">
                <a:latin typeface="Calibri"/>
                <a:cs typeface="Calibri"/>
              </a:rPr>
              <a:t>n</a:t>
            </a:r>
            <a:r>
              <a:rPr sz="2400" spc="-20" dirty="0">
                <a:latin typeface="Calibri"/>
                <a:cs typeface="Calibri"/>
              </a:rPr>
              <a:t>c</a:t>
            </a:r>
            <a:r>
              <a:rPr sz="2400" spc="-15" dirty="0">
                <a:latin typeface="Calibri"/>
                <a:cs typeface="Calibri"/>
              </a:rPr>
              <a:t>e</a:t>
            </a:r>
            <a:r>
              <a:rPr sz="2400" spc="-10" dirty="0">
                <a:latin typeface="Calibri"/>
                <a:cs typeface="Calibri"/>
              </a:rPr>
              <a:t> </a:t>
            </a:r>
            <a:r>
              <a:rPr sz="2400" spc="-5" dirty="0">
                <a:latin typeface="Calibri"/>
                <a:cs typeface="Calibri"/>
              </a:rPr>
              <a:t>o</a:t>
            </a:r>
            <a:r>
              <a:rPr sz="2400" dirty="0">
                <a:latin typeface="Calibri"/>
                <a:cs typeface="Calibri"/>
              </a:rPr>
              <a:t>f </a:t>
            </a:r>
            <a:r>
              <a:rPr sz="2400" spc="-15" dirty="0">
                <a:latin typeface="Calibri"/>
                <a:cs typeface="Calibri"/>
              </a:rPr>
              <a:t>t</a:t>
            </a:r>
            <a:r>
              <a:rPr sz="2400" spc="-60" dirty="0">
                <a:latin typeface="Calibri"/>
                <a:cs typeface="Calibri"/>
              </a:rPr>
              <a:t>r</a:t>
            </a:r>
            <a:r>
              <a:rPr sz="2400" dirty="0">
                <a:latin typeface="Calibri"/>
                <a:cs typeface="Calibri"/>
              </a:rPr>
              <a:t>an</a:t>
            </a:r>
            <a:r>
              <a:rPr sz="2400" spc="-30" dirty="0">
                <a:latin typeface="Calibri"/>
                <a:cs typeface="Calibri"/>
              </a:rPr>
              <a:t>s</a:t>
            </a:r>
            <a:r>
              <a:rPr sz="2400" spc="-45" dirty="0">
                <a:latin typeface="Calibri"/>
                <a:cs typeface="Calibri"/>
              </a:rPr>
              <a:t>f</a:t>
            </a:r>
            <a:r>
              <a:rPr sz="2400" spc="-5" dirty="0">
                <a:latin typeface="Calibri"/>
                <a:cs typeface="Calibri"/>
              </a:rPr>
              <a:t>o</a:t>
            </a:r>
            <a:r>
              <a:rPr sz="2400" spc="-10" dirty="0">
                <a:latin typeface="Calibri"/>
                <a:cs typeface="Calibri"/>
              </a:rPr>
              <a:t>r</a:t>
            </a:r>
            <a:r>
              <a:rPr sz="2400" spc="-25" dirty="0">
                <a:latin typeface="Calibri"/>
                <a:cs typeface="Calibri"/>
              </a:rPr>
              <a:t>m</a:t>
            </a:r>
            <a:r>
              <a:rPr sz="2400" spc="-10" dirty="0">
                <a:latin typeface="Calibri"/>
                <a:cs typeface="Calibri"/>
              </a:rPr>
              <a:t>er</a:t>
            </a:r>
            <a:r>
              <a:rPr sz="2400" spc="-5" dirty="0">
                <a:latin typeface="Calibri"/>
                <a:cs typeface="Calibri"/>
              </a:rPr>
              <a:t> </a:t>
            </a:r>
            <a:r>
              <a:rPr sz="2400" dirty="0">
                <a:latin typeface="Calibri"/>
                <a:cs typeface="Calibri"/>
              </a:rPr>
              <a:t>b</a:t>
            </a:r>
            <a:r>
              <a:rPr sz="2400" spc="-5" dirty="0">
                <a:latin typeface="Calibri"/>
                <a:cs typeface="Calibri"/>
              </a:rPr>
              <a:t>lo</a:t>
            </a:r>
            <a:r>
              <a:rPr sz="2400" spc="-20" dirty="0">
                <a:latin typeface="Calibri"/>
                <a:cs typeface="Calibri"/>
              </a:rPr>
              <a:t>c</a:t>
            </a:r>
            <a:r>
              <a:rPr sz="2400" spc="-35" dirty="0">
                <a:latin typeface="Calibri"/>
                <a:cs typeface="Calibri"/>
              </a:rPr>
              <a:t>k</a:t>
            </a:r>
            <a:r>
              <a:rPr sz="2400" dirty="0">
                <a:latin typeface="Calibri"/>
                <a:cs typeface="Calibri"/>
              </a:rPr>
              <a:t>s</a:t>
            </a:r>
            <a:endParaRPr sz="2400">
              <a:latin typeface="Calibri"/>
              <a:cs typeface="Calibri"/>
            </a:endParaRPr>
          </a:p>
        </p:txBody>
      </p:sp>
      <p:sp>
        <p:nvSpPr>
          <p:cNvPr id="20" name="object 20"/>
          <p:cNvSpPr txBox="1"/>
          <p:nvPr/>
        </p:nvSpPr>
        <p:spPr>
          <a:xfrm>
            <a:off x="5005942" y="3300476"/>
            <a:ext cx="1720214" cy="330200"/>
          </a:xfrm>
          <a:prstGeom prst="rect">
            <a:avLst/>
          </a:prstGeom>
        </p:spPr>
        <p:txBody>
          <a:bodyPr vert="horz" wrap="square" lIns="0" tIns="0" rIns="0" bIns="0" rtlCol="0">
            <a:spAutoFit/>
          </a:bodyPr>
          <a:lstStyle/>
          <a:p>
            <a:pPr marL="12700">
              <a:lnSpc>
                <a:spcPct val="100000"/>
              </a:lnSpc>
            </a:pPr>
            <a:r>
              <a:rPr sz="2400" spc="-140" dirty="0">
                <a:latin typeface="Calibri"/>
                <a:cs typeface="Calibri"/>
              </a:rPr>
              <a:t>V</a:t>
            </a:r>
            <a:r>
              <a:rPr sz="2400" dirty="0">
                <a:latin typeface="Calibri"/>
                <a:cs typeface="Calibri"/>
              </a:rPr>
              <a:t>a</a:t>
            </a:r>
            <a:r>
              <a:rPr sz="2400" spc="-15" dirty="0">
                <a:latin typeface="Calibri"/>
                <a:cs typeface="Calibri"/>
              </a:rPr>
              <a:t>s</a:t>
            </a:r>
            <a:r>
              <a:rPr sz="2400" spc="-50" dirty="0">
                <a:latin typeface="Calibri"/>
                <a:cs typeface="Calibri"/>
              </a:rPr>
              <a:t>w</a:t>
            </a:r>
            <a:r>
              <a:rPr sz="2400" dirty="0">
                <a:latin typeface="Calibri"/>
                <a:cs typeface="Calibri"/>
              </a:rPr>
              <a:t>ani</a:t>
            </a:r>
            <a:r>
              <a:rPr sz="2400" spc="-10" dirty="0">
                <a:latin typeface="Calibri"/>
                <a:cs typeface="Calibri"/>
              </a:rPr>
              <a:t> </a:t>
            </a:r>
            <a:r>
              <a:rPr sz="2400" spc="-35" dirty="0">
                <a:latin typeface="Calibri"/>
                <a:cs typeface="Calibri"/>
              </a:rPr>
              <a:t>e</a:t>
            </a:r>
            <a:r>
              <a:rPr sz="2400" spc="-10" dirty="0">
                <a:latin typeface="Calibri"/>
                <a:cs typeface="Calibri"/>
              </a:rPr>
              <a:t>t </a:t>
            </a:r>
            <a:r>
              <a:rPr sz="2400" dirty="0">
                <a:latin typeface="Calibri"/>
                <a:cs typeface="Calibri"/>
              </a:rPr>
              <a:t>al</a:t>
            </a:r>
            <a:r>
              <a:rPr sz="2400" spc="-10" dirty="0">
                <a:latin typeface="Calibri"/>
                <a:cs typeface="Calibri"/>
              </a:rPr>
              <a:t>:</a:t>
            </a:r>
            <a:endParaRPr sz="2400">
              <a:latin typeface="Calibri"/>
              <a:cs typeface="Calibri"/>
            </a:endParaRPr>
          </a:p>
        </p:txBody>
      </p:sp>
      <p:sp>
        <p:nvSpPr>
          <p:cNvPr id="21" name="object 21"/>
          <p:cNvSpPr txBox="1"/>
          <p:nvPr/>
        </p:nvSpPr>
        <p:spPr>
          <a:xfrm>
            <a:off x="5005942" y="3669284"/>
            <a:ext cx="3364229" cy="330200"/>
          </a:xfrm>
          <a:prstGeom prst="rect">
            <a:avLst/>
          </a:prstGeom>
        </p:spPr>
        <p:txBody>
          <a:bodyPr vert="horz" wrap="square" lIns="0" tIns="0" rIns="0" bIns="0" rtlCol="0">
            <a:spAutoFit/>
          </a:bodyPr>
          <a:lstStyle/>
          <a:p>
            <a:pPr marL="12700">
              <a:lnSpc>
                <a:spcPct val="100000"/>
              </a:lnSpc>
              <a:tabLst>
                <a:tab pos="1631314" algn="l"/>
              </a:tabLst>
            </a:pPr>
            <a:r>
              <a:rPr sz="2400" spc="-20" dirty="0">
                <a:latin typeface="Calibri"/>
                <a:cs typeface="Calibri"/>
              </a:rPr>
              <a:t>1</a:t>
            </a:r>
            <a:r>
              <a:rPr sz="2400" spc="-15" dirty="0">
                <a:latin typeface="Calibri"/>
                <a:cs typeface="Calibri"/>
              </a:rPr>
              <a:t>2</a:t>
            </a:r>
            <a:r>
              <a:rPr sz="2400" spc="-10" dirty="0">
                <a:latin typeface="Calibri"/>
                <a:cs typeface="Calibri"/>
              </a:rPr>
              <a:t> </a:t>
            </a:r>
            <a:r>
              <a:rPr sz="2400" dirty="0">
                <a:latin typeface="Calibri"/>
                <a:cs typeface="Calibri"/>
              </a:rPr>
              <a:t>b</a:t>
            </a:r>
            <a:r>
              <a:rPr sz="2400" spc="-5" dirty="0">
                <a:latin typeface="Calibri"/>
                <a:cs typeface="Calibri"/>
              </a:rPr>
              <a:t>lo</a:t>
            </a:r>
            <a:r>
              <a:rPr sz="2400" spc="-20" dirty="0">
                <a:latin typeface="Calibri"/>
                <a:cs typeface="Calibri"/>
              </a:rPr>
              <a:t>c</a:t>
            </a:r>
            <a:r>
              <a:rPr sz="2400" spc="-35" dirty="0">
                <a:latin typeface="Calibri"/>
                <a:cs typeface="Calibri"/>
              </a:rPr>
              <a:t>k</a:t>
            </a:r>
            <a:r>
              <a:rPr sz="2400" spc="-5" dirty="0">
                <a:latin typeface="Calibri"/>
                <a:cs typeface="Calibri"/>
              </a:rPr>
              <a:t>s</a:t>
            </a:r>
            <a:r>
              <a:rPr sz="2400" spc="-10" dirty="0">
                <a:latin typeface="Calibri"/>
                <a:cs typeface="Calibri"/>
              </a:rPr>
              <a:t>,</a:t>
            </a:r>
            <a:r>
              <a:rPr sz="2400" spc="-5" dirty="0">
                <a:latin typeface="Calibri"/>
                <a:cs typeface="Calibri"/>
              </a:rPr>
              <a:t> </a:t>
            </a:r>
            <a:r>
              <a:rPr sz="2400" dirty="0">
                <a:latin typeface="Calibri"/>
                <a:cs typeface="Calibri"/>
              </a:rPr>
              <a:t>D	=</a:t>
            </a:r>
            <a:r>
              <a:rPr sz="2400" spc="-20" dirty="0">
                <a:latin typeface="Calibri"/>
                <a:cs typeface="Calibri"/>
              </a:rPr>
              <a:t>512</a:t>
            </a:r>
            <a:r>
              <a:rPr sz="2400" spc="-10" dirty="0">
                <a:latin typeface="Calibri"/>
                <a:cs typeface="Calibri"/>
              </a:rPr>
              <a:t>,</a:t>
            </a:r>
            <a:r>
              <a:rPr sz="2400" spc="-5" dirty="0">
                <a:latin typeface="Calibri"/>
                <a:cs typeface="Calibri"/>
              </a:rPr>
              <a:t> </a:t>
            </a:r>
            <a:r>
              <a:rPr sz="2400" spc="-15" dirty="0">
                <a:latin typeface="Calibri"/>
                <a:cs typeface="Calibri"/>
              </a:rPr>
              <a:t>6</a:t>
            </a:r>
            <a:r>
              <a:rPr sz="2400" spc="-10" dirty="0">
                <a:latin typeface="Calibri"/>
                <a:cs typeface="Calibri"/>
              </a:rPr>
              <a:t> </a:t>
            </a:r>
            <a:r>
              <a:rPr sz="2400" dirty="0">
                <a:latin typeface="Calibri"/>
                <a:cs typeface="Calibri"/>
              </a:rPr>
              <a:t>h</a:t>
            </a:r>
            <a:r>
              <a:rPr sz="2400" spc="-10" dirty="0">
                <a:latin typeface="Calibri"/>
                <a:cs typeface="Calibri"/>
              </a:rPr>
              <a:t>e</a:t>
            </a:r>
            <a:r>
              <a:rPr sz="2400" dirty="0">
                <a:latin typeface="Calibri"/>
                <a:cs typeface="Calibri"/>
              </a:rPr>
              <a:t>ads</a:t>
            </a:r>
            <a:endParaRPr sz="2400">
              <a:latin typeface="Calibri"/>
              <a:cs typeface="Calibri"/>
            </a:endParaRPr>
          </a:p>
        </p:txBody>
      </p:sp>
      <p:sp>
        <p:nvSpPr>
          <p:cNvPr id="22" name="object 22"/>
          <p:cNvSpPr txBox="1"/>
          <p:nvPr/>
        </p:nvSpPr>
        <p:spPr>
          <a:xfrm>
            <a:off x="6488667" y="3812540"/>
            <a:ext cx="162560" cy="228600"/>
          </a:xfrm>
          <a:prstGeom prst="rect">
            <a:avLst/>
          </a:prstGeom>
        </p:spPr>
        <p:txBody>
          <a:bodyPr vert="horz" wrap="square" lIns="0" tIns="0" rIns="0" bIns="0" rtlCol="0">
            <a:spAutoFit/>
          </a:bodyPr>
          <a:lstStyle/>
          <a:p>
            <a:pPr marL="12700">
              <a:lnSpc>
                <a:spcPct val="100000"/>
              </a:lnSpc>
            </a:pPr>
            <a:r>
              <a:rPr sz="1600" spc="-15" dirty="0">
                <a:latin typeface="Calibri"/>
                <a:cs typeface="Calibri"/>
              </a:rPr>
              <a:t>Q</a:t>
            </a:r>
            <a:endParaRPr sz="1600">
              <a:latin typeface="Calibri"/>
              <a:cs typeface="Calibri"/>
            </a:endParaRPr>
          </a:p>
        </p:txBody>
      </p:sp>
      <p:sp>
        <p:nvSpPr>
          <p:cNvPr id="23" name="object 23"/>
          <p:cNvSpPr/>
          <p:nvPr/>
        </p:nvSpPr>
        <p:spPr>
          <a:xfrm>
            <a:off x="488290" y="1706380"/>
            <a:ext cx="2298700" cy="0"/>
          </a:xfrm>
          <a:custGeom>
            <a:avLst/>
            <a:gdLst/>
            <a:ahLst/>
            <a:cxnLst/>
            <a:rect l="l" t="t" r="r" b="b"/>
            <a:pathLst>
              <a:path w="2298700">
                <a:moveTo>
                  <a:pt x="0" y="0"/>
                </a:moveTo>
                <a:lnTo>
                  <a:pt x="2298699" y="0"/>
                </a:lnTo>
              </a:path>
            </a:pathLst>
          </a:custGeom>
          <a:ln w="26670">
            <a:solidFill>
              <a:srgbClr val="000000"/>
            </a:solidFill>
          </a:ln>
        </p:spPr>
        <p:txBody>
          <a:bodyPr wrap="square" lIns="0" tIns="0" rIns="0" bIns="0" rtlCol="0"/>
          <a:lstStyle/>
          <a:p>
            <a:endParaRPr/>
          </a:p>
        </p:txBody>
      </p:sp>
      <p:sp>
        <p:nvSpPr>
          <p:cNvPr id="24" name="object 24"/>
          <p:cNvSpPr txBox="1"/>
          <p:nvPr/>
        </p:nvSpPr>
        <p:spPr>
          <a:xfrm>
            <a:off x="475590" y="1417319"/>
            <a:ext cx="2403475" cy="304800"/>
          </a:xfrm>
          <a:prstGeom prst="rect">
            <a:avLst/>
          </a:prstGeom>
        </p:spPr>
        <p:txBody>
          <a:bodyPr vert="horz" wrap="square" lIns="0" tIns="0" rIns="0" bIns="0" rtlCol="0">
            <a:spAutoFit/>
          </a:bodyPr>
          <a:lstStyle/>
          <a:p>
            <a:pPr marL="12700">
              <a:lnSpc>
                <a:spcPct val="100000"/>
              </a:lnSpc>
            </a:pPr>
            <a:r>
              <a:rPr sz="2400" b="1" spc="-130" dirty="0">
                <a:latin typeface="Calibri"/>
                <a:cs typeface="Calibri"/>
              </a:rPr>
              <a:t>T</a:t>
            </a:r>
            <a:r>
              <a:rPr sz="2400" b="1" spc="-55" dirty="0">
                <a:latin typeface="Calibri"/>
                <a:cs typeface="Calibri"/>
              </a:rPr>
              <a:t>r</a:t>
            </a:r>
            <a:r>
              <a:rPr sz="2400" b="1" spc="-15" dirty="0">
                <a:latin typeface="Calibri"/>
                <a:cs typeface="Calibri"/>
              </a:rPr>
              <a:t>an</a:t>
            </a:r>
            <a:r>
              <a:rPr sz="2400" b="1" spc="-30" dirty="0">
                <a:latin typeface="Calibri"/>
                <a:cs typeface="Calibri"/>
              </a:rPr>
              <a:t>s</a:t>
            </a:r>
            <a:r>
              <a:rPr sz="2400" b="1" spc="-40" dirty="0">
                <a:latin typeface="Calibri"/>
                <a:cs typeface="Calibri"/>
              </a:rPr>
              <a:t>f</a:t>
            </a:r>
            <a:r>
              <a:rPr sz="2400" b="1" spc="-20" dirty="0">
                <a:latin typeface="Calibri"/>
                <a:cs typeface="Calibri"/>
              </a:rPr>
              <a:t>o</a:t>
            </a:r>
            <a:r>
              <a:rPr sz="2400" b="1" spc="-5" dirty="0">
                <a:latin typeface="Calibri"/>
                <a:cs typeface="Calibri"/>
              </a:rPr>
              <a:t>rm</a:t>
            </a:r>
            <a:r>
              <a:rPr sz="2400" b="1" spc="5" dirty="0">
                <a:latin typeface="Calibri"/>
                <a:cs typeface="Calibri"/>
              </a:rPr>
              <a:t>e</a:t>
            </a:r>
            <a:r>
              <a:rPr sz="2400" b="1" dirty="0">
                <a:latin typeface="Calibri"/>
                <a:cs typeface="Calibri"/>
              </a:rPr>
              <a:t>r</a:t>
            </a:r>
            <a:r>
              <a:rPr sz="2400" b="1" spc="-10" dirty="0">
                <a:latin typeface="Calibri"/>
                <a:cs typeface="Calibri"/>
              </a:rPr>
              <a:t> B</a:t>
            </a:r>
            <a:r>
              <a:rPr sz="2400" b="1" spc="-15" dirty="0">
                <a:latin typeface="Calibri"/>
                <a:cs typeface="Calibri"/>
              </a:rPr>
              <a:t>lo</a:t>
            </a:r>
            <a:r>
              <a:rPr sz="2400" b="1" spc="-5" dirty="0">
                <a:latin typeface="Calibri"/>
                <a:cs typeface="Calibri"/>
              </a:rPr>
              <a:t>c</a:t>
            </a:r>
            <a:r>
              <a:rPr sz="2400" b="1" spc="-25" dirty="0">
                <a:latin typeface="Calibri"/>
                <a:cs typeface="Calibri"/>
              </a:rPr>
              <a:t>k</a:t>
            </a:r>
            <a:r>
              <a:rPr sz="2400" b="1" spc="-10" dirty="0">
                <a:latin typeface="Calibri"/>
                <a:cs typeface="Calibri"/>
              </a:rPr>
              <a:t>:</a:t>
            </a:r>
            <a:endParaRPr sz="2400">
              <a:latin typeface="Calibri"/>
              <a:cs typeface="Calibri"/>
            </a:endParaRPr>
          </a:p>
        </p:txBody>
      </p:sp>
      <p:sp>
        <p:nvSpPr>
          <p:cNvPr id="25" name="object 25"/>
          <p:cNvSpPr txBox="1"/>
          <p:nvPr/>
        </p:nvSpPr>
        <p:spPr>
          <a:xfrm>
            <a:off x="475590" y="1773427"/>
            <a:ext cx="2967990" cy="699135"/>
          </a:xfrm>
          <a:prstGeom prst="rect">
            <a:avLst/>
          </a:prstGeom>
        </p:spPr>
        <p:txBody>
          <a:bodyPr vert="horz" wrap="square" lIns="0" tIns="0" rIns="0" bIns="0" rtlCol="0">
            <a:spAutoFit/>
          </a:bodyPr>
          <a:lstStyle/>
          <a:p>
            <a:pPr marL="12700" marR="5080">
              <a:lnSpc>
                <a:spcPct val="100800"/>
              </a:lnSpc>
            </a:pPr>
            <a:r>
              <a:rPr sz="2400" b="1" spc="-15" dirty="0">
                <a:latin typeface="Calibri"/>
                <a:cs typeface="Calibri"/>
              </a:rPr>
              <a:t>Input</a:t>
            </a:r>
            <a:r>
              <a:rPr sz="2400" spc="-10" dirty="0">
                <a:latin typeface="Calibri"/>
                <a:cs typeface="Calibri"/>
              </a:rPr>
              <a:t>:</a:t>
            </a:r>
            <a:r>
              <a:rPr sz="2400" spc="-15" dirty="0">
                <a:latin typeface="Calibri"/>
                <a:cs typeface="Calibri"/>
              </a:rPr>
              <a:t> </a:t>
            </a:r>
            <a:r>
              <a:rPr sz="2400" spc="-5" dirty="0">
                <a:latin typeface="Calibri"/>
                <a:cs typeface="Calibri"/>
              </a:rPr>
              <a:t>S</a:t>
            </a:r>
            <a:r>
              <a:rPr sz="2400" spc="-25" dirty="0">
                <a:latin typeface="Calibri"/>
                <a:cs typeface="Calibri"/>
              </a:rPr>
              <a:t>e</a:t>
            </a:r>
            <a:r>
              <a:rPr sz="2400" spc="-10" dirty="0">
                <a:latin typeface="Calibri"/>
                <a:cs typeface="Calibri"/>
              </a:rPr>
              <a:t>t </a:t>
            </a:r>
            <a:r>
              <a:rPr sz="2400" spc="-5" dirty="0">
                <a:latin typeface="Calibri"/>
                <a:cs typeface="Calibri"/>
              </a:rPr>
              <a:t>o</a:t>
            </a:r>
            <a:r>
              <a:rPr sz="2400" dirty="0">
                <a:latin typeface="Calibri"/>
                <a:cs typeface="Calibri"/>
              </a:rPr>
              <a:t>f </a:t>
            </a:r>
            <a:r>
              <a:rPr sz="2400" spc="-40" dirty="0">
                <a:latin typeface="Calibri"/>
                <a:cs typeface="Calibri"/>
              </a:rPr>
              <a:t>v</a:t>
            </a:r>
            <a:r>
              <a:rPr sz="2400" spc="-15"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50" dirty="0">
                <a:latin typeface="Calibri"/>
                <a:cs typeface="Calibri"/>
              </a:rPr>
              <a:t>r</a:t>
            </a:r>
            <a:r>
              <a:rPr sz="2400" dirty="0">
                <a:latin typeface="Calibri"/>
                <a:cs typeface="Calibri"/>
              </a:rPr>
              <a:t>s</a:t>
            </a:r>
            <a:r>
              <a:rPr sz="2400" spc="-10" dirty="0">
                <a:latin typeface="Calibri"/>
                <a:cs typeface="Calibri"/>
              </a:rPr>
              <a:t> </a:t>
            </a:r>
            <a:r>
              <a:rPr sz="2400" dirty="0">
                <a:latin typeface="Calibri"/>
                <a:cs typeface="Calibri"/>
              </a:rPr>
              <a:t>x </a:t>
            </a:r>
            <a:r>
              <a:rPr sz="2400" b="1" spc="-20" dirty="0">
                <a:latin typeface="Calibri"/>
                <a:cs typeface="Calibri"/>
              </a:rPr>
              <a:t>Ou</a:t>
            </a:r>
            <a:r>
              <a:rPr sz="2400" b="1" spc="-5" dirty="0">
                <a:latin typeface="Calibri"/>
                <a:cs typeface="Calibri"/>
              </a:rPr>
              <a:t>t</a:t>
            </a:r>
            <a:r>
              <a:rPr sz="2400" b="1" spc="-20" dirty="0">
                <a:latin typeface="Calibri"/>
                <a:cs typeface="Calibri"/>
              </a:rPr>
              <a:t>pu</a:t>
            </a:r>
            <a:r>
              <a:rPr sz="2400" b="1" spc="-5" dirty="0">
                <a:latin typeface="Calibri"/>
                <a:cs typeface="Calibri"/>
              </a:rPr>
              <a:t>t</a:t>
            </a:r>
            <a:r>
              <a:rPr sz="2400" spc="-10" dirty="0">
                <a:latin typeface="Calibri"/>
                <a:cs typeface="Calibri"/>
              </a:rPr>
              <a:t>:</a:t>
            </a:r>
            <a:r>
              <a:rPr sz="2400" spc="-15" dirty="0">
                <a:latin typeface="Calibri"/>
                <a:cs typeface="Calibri"/>
              </a:rPr>
              <a:t> </a:t>
            </a:r>
            <a:r>
              <a:rPr sz="2400" spc="-5" dirty="0">
                <a:latin typeface="Calibri"/>
                <a:cs typeface="Calibri"/>
              </a:rPr>
              <a:t>S</a:t>
            </a:r>
            <a:r>
              <a:rPr sz="2400" spc="-25" dirty="0">
                <a:latin typeface="Calibri"/>
                <a:cs typeface="Calibri"/>
              </a:rPr>
              <a:t>e</a:t>
            </a:r>
            <a:r>
              <a:rPr sz="2400" spc="-10" dirty="0">
                <a:latin typeface="Calibri"/>
                <a:cs typeface="Calibri"/>
              </a:rPr>
              <a:t>t </a:t>
            </a:r>
            <a:r>
              <a:rPr sz="2400" spc="-5" dirty="0">
                <a:latin typeface="Calibri"/>
                <a:cs typeface="Calibri"/>
              </a:rPr>
              <a:t>o</a:t>
            </a:r>
            <a:r>
              <a:rPr sz="2400" dirty="0">
                <a:latin typeface="Calibri"/>
                <a:cs typeface="Calibri"/>
              </a:rPr>
              <a:t>f </a:t>
            </a:r>
            <a:r>
              <a:rPr sz="2400" spc="-40" dirty="0">
                <a:latin typeface="Calibri"/>
                <a:cs typeface="Calibri"/>
              </a:rPr>
              <a:t>v</a:t>
            </a:r>
            <a:r>
              <a:rPr sz="2400" spc="-15"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50" dirty="0">
                <a:latin typeface="Calibri"/>
                <a:cs typeface="Calibri"/>
              </a:rPr>
              <a:t>r</a:t>
            </a:r>
            <a:r>
              <a:rPr sz="2400" dirty="0">
                <a:latin typeface="Calibri"/>
                <a:cs typeface="Calibri"/>
              </a:rPr>
              <a:t>s</a:t>
            </a:r>
            <a:r>
              <a:rPr sz="2400" spc="-10" dirty="0">
                <a:latin typeface="Calibri"/>
                <a:cs typeface="Calibri"/>
              </a:rPr>
              <a:t> </a:t>
            </a:r>
            <a:r>
              <a:rPr sz="2400" spc="-15" dirty="0">
                <a:latin typeface="Calibri"/>
                <a:cs typeface="Calibri"/>
              </a:rPr>
              <a:t>y</a:t>
            </a:r>
            <a:endParaRPr sz="2400">
              <a:latin typeface="Calibri"/>
              <a:cs typeface="Calibri"/>
            </a:endParaRPr>
          </a:p>
        </p:txBody>
      </p:sp>
      <p:sp>
        <p:nvSpPr>
          <p:cNvPr id="26" name="object 26"/>
          <p:cNvSpPr txBox="1"/>
          <p:nvPr/>
        </p:nvSpPr>
        <p:spPr>
          <a:xfrm>
            <a:off x="475590" y="2879851"/>
            <a:ext cx="3592195" cy="718145"/>
          </a:xfrm>
          <a:prstGeom prst="rect">
            <a:avLst/>
          </a:prstGeom>
        </p:spPr>
        <p:txBody>
          <a:bodyPr vert="horz" wrap="square" lIns="0" tIns="0" rIns="0" bIns="0" rtlCol="0">
            <a:spAutoFit/>
          </a:bodyPr>
          <a:lstStyle/>
          <a:p>
            <a:pPr marL="12700" marR="5080">
              <a:lnSpc>
                <a:spcPts val="2780"/>
              </a:lnSpc>
            </a:pPr>
            <a:r>
              <a:rPr sz="2400" spc="-5" dirty="0">
                <a:latin typeface="Calibri"/>
                <a:cs typeface="Calibri"/>
              </a:rPr>
              <a:t>S</a:t>
            </a:r>
            <a:r>
              <a:rPr sz="2400" spc="5" dirty="0">
                <a:latin typeface="Calibri"/>
                <a:cs typeface="Calibri"/>
              </a:rPr>
              <a:t>e</a:t>
            </a:r>
            <a:r>
              <a:rPr sz="2400" spc="-5" dirty="0">
                <a:latin typeface="Calibri"/>
                <a:cs typeface="Calibri"/>
              </a:rPr>
              <a:t>l</a:t>
            </a:r>
            <a:r>
              <a:rPr sz="2400" spc="-75" dirty="0">
                <a:latin typeface="Calibri"/>
                <a:cs typeface="Calibri"/>
              </a:rPr>
              <a:t>f</a:t>
            </a:r>
            <a:r>
              <a:rPr sz="2400" dirty="0">
                <a:latin typeface="Calibri"/>
                <a:cs typeface="Calibri"/>
              </a:rPr>
              <a:t>-</a:t>
            </a:r>
            <a:r>
              <a:rPr lang="en-US" sz="2400" spc="145" dirty="0">
                <a:latin typeface="Calibri"/>
                <a:cs typeface="Calibri"/>
              </a:rPr>
              <a:t>Attention</a:t>
            </a:r>
            <a:r>
              <a:rPr sz="2400" spc="-5" dirty="0">
                <a:latin typeface="Calibri"/>
                <a:cs typeface="Calibri"/>
              </a:rPr>
              <a:t> </a:t>
            </a:r>
            <a:r>
              <a:rPr sz="2400" dirty="0">
                <a:latin typeface="Calibri"/>
                <a:cs typeface="Calibri"/>
              </a:rPr>
              <a:t>is</a:t>
            </a:r>
            <a:r>
              <a:rPr sz="2400" spc="-10" dirty="0">
                <a:latin typeface="Calibri"/>
                <a:cs typeface="Calibri"/>
              </a:rPr>
              <a:t> </a:t>
            </a:r>
            <a:r>
              <a:rPr sz="2400" spc="-15" dirty="0">
                <a:latin typeface="Calibri"/>
                <a:cs typeface="Calibri"/>
              </a:rPr>
              <a:t>t</a:t>
            </a:r>
            <a:r>
              <a:rPr sz="2400" dirty="0">
                <a:latin typeface="Calibri"/>
                <a:cs typeface="Calibri"/>
              </a:rPr>
              <a:t>h</a:t>
            </a:r>
            <a:r>
              <a:rPr sz="2400" spc="-15" dirty="0">
                <a:latin typeface="Calibri"/>
                <a:cs typeface="Calibri"/>
              </a:rPr>
              <a:t>e</a:t>
            </a:r>
            <a:r>
              <a:rPr sz="2400" spc="-5" dirty="0">
                <a:latin typeface="Calibri"/>
                <a:cs typeface="Calibri"/>
              </a:rPr>
              <a:t> o</a:t>
            </a:r>
            <a:r>
              <a:rPr sz="2400" dirty="0">
                <a:latin typeface="Calibri"/>
                <a:cs typeface="Calibri"/>
              </a:rPr>
              <a:t>nl</a:t>
            </a:r>
            <a:r>
              <a:rPr sz="2400" spc="-15" dirty="0">
                <a:latin typeface="Calibri"/>
                <a:cs typeface="Calibri"/>
              </a:rPr>
              <a:t>y</a:t>
            </a:r>
            <a:r>
              <a:rPr sz="2400" spc="-10" dirty="0">
                <a:latin typeface="Calibri"/>
                <a:cs typeface="Calibri"/>
              </a:rPr>
              <a:t> </a:t>
            </a:r>
            <a:r>
              <a:rPr sz="2400" spc="-5" dirty="0">
                <a:latin typeface="Calibri"/>
                <a:cs typeface="Calibri"/>
              </a:rPr>
              <a:t>i</a:t>
            </a:r>
            <a:r>
              <a:rPr sz="2400" spc="-25" dirty="0">
                <a:latin typeface="Calibri"/>
                <a:cs typeface="Calibri"/>
              </a:rPr>
              <a:t>n</a:t>
            </a:r>
            <a:r>
              <a:rPr sz="2400" spc="-40" dirty="0">
                <a:latin typeface="Calibri"/>
                <a:cs typeface="Calibri"/>
              </a:rPr>
              <a:t>t</a:t>
            </a:r>
            <a:r>
              <a:rPr sz="2400" spc="-10" dirty="0">
                <a:latin typeface="Calibri"/>
                <a:cs typeface="Calibri"/>
              </a:rPr>
              <a:t>e</a:t>
            </a:r>
            <a:r>
              <a:rPr sz="2400" spc="-60" dirty="0">
                <a:latin typeface="Calibri"/>
                <a:cs typeface="Calibri"/>
              </a:rPr>
              <a:t>r</a:t>
            </a:r>
            <a:r>
              <a:rPr sz="2400" spc="-15" dirty="0">
                <a:latin typeface="Calibri"/>
                <a:cs typeface="Calibri"/>
              </a:rPr>
              <a:t>a</a:t>
            </a:r>
            <a:r>
              <a:rPr sz="2400" spc="-20" dirty="0">
                <a:latin typeface="Calibri"/>
                <a:cs typeface="Calibri"/>
              </a:rPr>
              <a:t>c</a:t>
            </a:r>
            <a:r>
              <a:rPr lang="en-US" sz="2400" spc="45" dirty="0">
                <a:latin typeface="Calibri"/>
                <a:cs typeface="Calibri"/>
              </a:rPr>
              <a:t>ti</a:t>
            </a:r>
            <a:r>
              <a:rPr sz="2400" spc="45" dirty="0">
                <a:latin typeface="Calibri"/>
                <a:cs typeface="Calibri"/>
              </a:rPr>
              <a:t>o</a:t>
            </a:r>
            <a:r>
              <a:rPr sz="2400" dirty="0">
                <a:latin typeface="Calibri"/>
                <a:cs typeface="Calibri"/>
              </a:rPr>
              <a:t>n</a:t>
            </a:r>
            <a:r>
              <a:rPr sz="2400" spc="-5" dirty="0">
                <a:latin typeface="Calibri"/>
                <a:cs typeface="Calibri"/>
              </a:rPr>
              <a:t> </a:t>
            </a:r>
            <a:r>
              <a:rPr sz="2400" dirty="0">
                <a:latin typeface="Calibri"/>
                <a:cs typeface="Calibri"/>
              </a:rPr>
              <a:t>b</a:t>
            </a:r>
            <a:r>
              <a:rPr sz="2400" spc="-35" dirty="0">
                <a:latin typeface="Calibri"/>
                <a:cs typeface="Calibri"/>
              </a:rPr>
              <a:t>e</a:t>
            </a:r>
            <a:r>
              <a:rPr sz="2400" spc="-15" dirty="0">
                <a:latin typeface="Calibri"/>
                <a:cs typeface="Calibri"/>
              </a:rPr>
              <a:t>t</a:t>
            </a:r>
            <a:r>
              <a:rPr sz="2400" spc="-40" dirty="0">
                <a:latin typeface="Calibri"/>
                <a:cs typeface="Calibri"/>
              </a:rPr>
              <a:t>w</a:t>
            </a:r>
            <a:r>
              <a:rPr sz="2400" spc="-10" dirty="0">
                <a:latin typeface="Calibri"/>
                <a:cs typeface="Calibri"/>
              </a:rPr>
              <a:t>ee</a:t>
            </a:r>
            <a:r>
              <a:rPr sz="2400" dirty="0">
                <a:latin typeface="Calibri"/>
                <a:cs typeface="Calibri"/>
              </a:rPr>
              <a:t>n</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50" dirty="0">
                <a:latin typeface="Calibri"/>
                <a:cs typeface="Calibri"/>
              </a:rPr>
              <a:t>r</a:t>
            </a:r>
            <a:r>
              <a:rPr sz="2400" spc="-5" dirty="0">
                <a:latin typeface="Calibri"/>
                <a:cs typeface="Calibri"/>
              </a:rPr>
              <a:t>s</a:t>
            </a:r>
            <a:r>
              <a:rPr sz="2400" spc="-10" dirty="0">
                <a:latin typeface="Calibri"/>
                <a:cs typeface="Calibri"/>
              </a:rPr>
              <a:t>!</a:t>
            </a:r>
            <a:endParaRPr sz="2400" dirty="0">
              <a:latin typeface="Calibri"/>
              <a:cs typeface="Calibri"/>
            </a:endParaRPr>
          </a:p>
        </p:txBody>
      </p:sp>
      <p:sp>
        <p:nvSpPr>
          <p:cNvPr id="27" name="object 27"/>
          <p:cNvSpPr txBox="1"/>
          <p:nvPr/>
        </p:nvSpPr>
        <p:spPr>
          <a:xfrm>
            <a:off x="475590" y="3971035"/>
            <a:ext cx="3263265" cy="699135"/>
          </a:xfrm>
          <a:prstGeom prst="rect">
            <a:avLst/>
          </a:prstGeom>
        </p:spPr>
        <p:txBody>
          <a:bodyPr vert="horz" wrap="square" lIns="0" tIns="0" rIns="0" bIns="0" rtlCol="0">
            <a:spAutoFit/>
          </a:bodyPr>
          <a:lstStyle/>
          <a:p>
            <a:pPr marL="12700" marR="5080">
              <a:lnSpc>
                <a:spcPct val="100800"/>
              </a:lnSpc>
            </a:pPr>
            <a:r>
              <a:rPr sz="2400" dirty="0">
                <a:latin typeface="Calibri"/>
                <a:cs typeface="Calibri"/>
              </a:rPr>
              <a:t>L</a:t>
            </a:r>
            <a:r>
              <a:rPr sz="2400" spc="-50" dirty="0">
                <a:latin typeface="Calibri"/>
                <a:cs typeface="Calibri"/>
              </a:rPr>
              <a:t>a</a:t>
            </a:r>
            <a:r>
              <a:rPr sz="2400" spc="-40" dirty="0">
                <a:latin typeface="Calibri"/>
                <a:cs typeface="Calibri"/>
              </a:rPr>
              <a:t>y</a:t>
            </a:r>
            <a:r>
              <a:rPr sz="2400" spc="-10" dirty="0">
                <a:latin typeface="Calibri"/>
                <a:cs typeface="Calibri"/>
              </a:rPr>
              <a:t>er</a:t>
            </a:r>
            <a:r>
              <a:rPr sz="2400" spc="-5" dirty="0">
                <a:latin typeface="Calibri"/>
                <a:cs typeface="Calibri"/>
              </a:rPr>
              <a:t> </a:t>
            </a:r>
            <a:r>
              <a:rPr sz="2400" dirty="0">
                <a:latin typeface="Calibri"/>
                <a:cs typeface="Calibri"/>
              </a:rPr>
              <a:t>n</a:t>
            </a:r>
            <a:r>
              <a:rPr sz="2400" spc="-5" dirty="0">
                <a:latin typeface="Calibri"/>
                <a:cs typeface="Calibri"/>
              </a:rPr>
              <a:t>o</a:t>
            </a:r>
            <a:r>
              <a:rPr sz="2400" spc="-15" dirty="0">
                <a:latin typeface="Calibri"/>
                <a:cs typeface="Calibri"/>
              </a:rPr>
              <a:t>rm</a:t>
            </a:r>
            <a:r>
              <a:rPr sz="2400" spc="-10" dirty="0">
                <a:latin typeface="Calibri"/>
                <a:cs typeface="Calibri"/>
              </a:rPr>
              <a:t> </a:t>
            </a:r>
            <a:r>
              <a:rPr sz="2400" dirty="0">
                <a:latin typeface="Calibri"/>
                <a:cs typeface="Calibri"/>
              </a:rPr>
              <a:t>and</a:t>
            </a:r>
            <a:r>
              <a:rPr sz="2400" spc="-5" dirty="0">
                <a:latin typeface="Calibri"/>
                <a:cs typeface="Calibri"/>
              </a:rPr>
              <a:t> </a:t>
            </a:r>
            <a:r>
              <a:rPr sz="2400" spc="-30" dirty="0">
                <a:latin typeface="Calibri"/>
                <a:cs typeface="Calibri"/>
              </a:rPr>
              <a:t>M</a:t>
            </a:r>
            <a:r>
              <a:rPr sz="2400" dirty="0">
                <a:latin typeface="Calibri"/>
                <a:cs typeface="Calibri"/>
              </a:rPr>
              <a:t>L</a:t>
            </a:r>
            <a:r>
              <a:rPr sz="2400" spc="-15" dirty="0">
                <a:latin typeface="Calibri"/>
                <a:cs typeface="Calibri"/>
              </a:rPr>
              <a:t>P</a:t>
            </a:r>
            <a:r>
              <a:rPr sz="2400" spc="-10" dirty="0">
                <a:latin typeface="Calibri"/>
                <a:cs typeface="Calibri"/>
              </a:rPr>
              <a:t> </a:t>
            </a:r>
            <a:r>
              <a:rPr sz="2400" spc="-50" dirty="0">
                <a:latin typeface="Calibri"/>
                <a:cs typeface="Calibri"/>
              </a:rPr>
              <a:t>w</a:t>
            </a:r>
            <a:r>
              <a:rPr sz="2400" spc="-5" dirty="0">
                <a:latin typeface="Calibri"/>
                <a:cs typeface="Calibri"/>
              </a:rPr>
              <a:t>o</a:t>
            </a:r>
            <a:r>
              <a:rPr sz="2400" spc="-10" dirty="0">
                <a:latin typeface="Calibri"/>
                <a:cs typeface="Calibri"/>
              </a:rPr>
              <a:t>rk </a:t>
            </a:r>
            <a:r>
              <a:rPr sz="2400" spc="-5" dirty="0">
                <a:latin typeface="Calibri"/>
                <a:cs typeface="Calibri"/>
              </a:rPr>
              <a:t>i</a:t>
            </a:r>
            <a:r>
              <a:rPr sz="2400" dirty="0">
                <a:latin typeface="Calibri"/>
                <a:cs typeface="Calibri"/>
              </a:rPr>
              <a:t>nd</a:t>
            </a:r>
            <a:r>
              <a:rPr sz="2400" spc="-10" dirty="0">
                <a:latin typeface="Calibri"/>
                <a:cs typeface="Calibri"/>
              </a:rPr>
              <a:t>e</a:t>
            </a:r>
            <a:r>
              <a:rPr sz="2400" dirty="0">
                <a:latin typeface="Calibri"/>
                <a:cs typeface="Calibri"/>
              </a:rPr>
              <a:t>p</a:t>
            </a:r>
            <a:r>
              <a:rPr sz="2400" spc="-10" dirty="0">
                <a:latin typeface="Calibri"/>
                <a:cs typeface="Calibri"/>
              </a:rPr>
              <a:t>e</a:t>
            </a:r>
            <a:r>
              <a:rPr sz="2400" dirty="0">
                <a:latin typeface="Calibri"/>
                <a:cs typeface="Calibri"/>
              </a:rPr>
              <a:t>nd</a:t>
            </a:r>
            <a:r>
              <a:rPr sz="2400" spc="-10" dirty="0">
                <a:latin typeface="Calibri"/>
                <a:cs typeface="Calibri"/>
              </a:rPr>
              <a:t>e</a:t>
            </a:r>
            <a:r>
              <a:rPr sz="2400" spc="-25" dirty="0">
                <a:latin typeface="Calibri"/>
                <a:cs typeface="Calibri"/>
              </a:rPr>
              <a:t>n</a:t>
            </a:r>
            <a:r>
              <a:rPr sz="2400" spc="-15" dirty="0">
                <a:latin typeface="Calibri"/>
                <a:cs typeface="Calibri"/>
              </a:rPr>
              <a:t>t</a:t>
            </a:r>
            <a:r>
              <a:rPr sz="2400" spc="-5" dirty="0">
                <a:latin typeface="Calibri"/>
                <a:cs typeface="Calibri"/>
              </a:rPr>
              <a:t>l</a:t>
            </a:r>
            <a:r>
              <a:rPr sz="2400" spc="-15" dirty="0">
                <a:latin typeface="Calibri"/>
                <a:cs typeface="Calibri"/>
              </a:rPr>
              <a:t>y</a:t>
            </a:r>
            <a:r>
              <a:rPr sz="2400" spc="-5" dirty="0">
                <a:latin typeface="Calibri"/>
                <a:cs typeface="Calibri"/>
              </a:rPr>
              <a:t> </a:t>
            </a:r>
            <a:r>
              <a:rPr sz="2400" dirty="0">
                <a:latin typeface="Calibri"/>
                <a:cs typeface="Calibri"/>
              </a:rPr>
              <a:t>p</a:t>
            </a:r>
            <a:r>
              <a:rPr sz="2400" spc="-10" dirty="0">
                <a:latin typeface="Calibri"/>
                <a:cs typeface="Calibri"/>
              </a:rPr>
              <a:t>er</a:t>
            </a:r>
            <a:r>
              <a:rPr sz="2400" spc="-5" dirty="0">
                <a:latin typeface="Calibri"/>
                <a:cs typeface="Calibri"/>
              </a:rPr>
              <a:t> </a:t>
            </a:r>
            <a:r>
              <a:rPr sz="2400" spc="-40" dirty="0">
                <a:latin typeface="Calibri"/>
                <a:cs typeface="Calibri"/>
              </a:rPr>
              <a:t>v</a:t>
            </a:r>
            <a:r>
              <a:rPr sz="2400" spc="-10" dirty="0">
                <a:latin typeface="Calibri"/>
                <a:cs typeface="Calibri"/>
              </a:rPr>
              <a:t>e</a:t>
            </a:r>
            <a:r>
              <a:rPr sz="2400" spc="-20" dirty="0">
                <a:latin typeface="Calibri"/>
                <a:cs typeface="Calibri"/>
              </a:rPr>
              <a:t>c</a:t>
            </a:r>
            <a:r>
              <a:rPr sz="2400" spc="-40" dirty="0">
                <a:latin typeface="Calibri"/>
                <a:cs typeface="Calibri"/>
              </a:rPr>
              <a:t>t</a:t>
            </a:r>
            <a:r>
              <a:rPr sz="2400" spc="-5" dirty="0">
                <a:latin typeface="Calibri"/>
                <a:cs typeface="Calibri"/>
              </a:rPr>
              <a:t>o</a:t>
            </a:r>
            <a:r>
              <a:rPr sz="2400" spc="-10" dirty="0">
                <a:latin typeface="Calibri"/>
                <a:cs typeface="Calibri"/>
              </a:rPr>
              <a:t>r</a:t>
            </a:r>
            <a:endParaRPr sz="2400">
              <a:latin typeface="Calibri"/>
              <a:cs typeface="Calibri"/>
            </a:endParaRPr>
          </a:p>
        </p:txBody>
      </p:sp>
      <p:sp>
        <p:nvSpPr>
          <p:cNvPr id="28" name="object 28"/>
          <p:cNvSpPr txBox="1"/>
          <p:nvPr/>
        </p:nvSpPr>
        <p:spPr>
          <a:xfrm>
            <a:off x="475590" y="5062220"/>
            <a:ext cx="2741930" cy="699135"/>
          </a:xfrm>
          <a:prstGeom prst="rect">
            <a:avLst/>
          </a:prstGeom>
        </p:spPr>
        <p:txBody>
          <a:bodyPr vert="horz" wrap="square" lIns="0" tIns="0" rIns="0" bIns="0" rtlCol="0">
            <a:spAutoFit/>
          </a:bodyPr>
          <a:lstStyle/>
          <a:p>
            <a:pPr marL="12700" marR="5080">
              <a:lnSpc>
                <a:spcPct val="100800"/>
              </a:lnSpc>
            </a:pPr>
            <a:r>
              <a:rPr sz="2400" dirty="0">
                <a:latin typeface="Calibri"/>
                <a:cs typeface="Calibri"/>
              </a:rPr>
              <a:t>H</a:t>
            </a:r>
            <a:r>
              <a:rPr sz="2400" spc="-5" dirty="0">
                <a:latin typeface="Calibri"/>
                <a:cs typeface="Calibri"/>
              </a:rPr>
              <a:t>i</a:t>
            </a:r>
            <a:r>
              <a:rPr sz="2400" spc="-20" dirty="0">
                <a:latin typeface="Calibri"/>
                <a:cs typeface="Calibri"/>
              </a:rPr>
              <a:t>g</a:t>
            </a:r>
            <a:r>
              <a:rPr sz="2400" dirty="0">
                <a:latin typeface="Calibri"/>
                <a:cs typeface="Calibri"/>
              </a:rPr>
              <a:t>h</a:t>
            </a:r>
            <a:r>
              <a:rPr sz="2400" spc="-5" dirty="0">
                <a:latin typeface="Calibri"/>
                <a:cs typeface="Calibri"/>
              </a:rPr>
              <a:t>l</a:t>
            </a:r>
            <a:r>
              <a:rPr sz="2400" spc="-15" dirty="0">
                <a:latin typeface="Calibri"/>
                <a:cs typeface="Calibri"/>
              </a:rPr>
              <a:t>y</a:t>
            </a:r>
            <a:r>
              <a:rPr sz="2400" spc="-5" dirty="0">
                <a:latin typeface="Calibri"/>
                <a:cs typeface="Calibri"/>
              </a:rPr>
              <a:t> s</a:t>
            </a:r>
            <a:r>
              <a:rPr sz="2400" spc="-30" dirty="0">
                <a:latin typeface="Calibri"/>
                <a:cs typeface="Calibri"/>
              </a:rPr>
              <a:t>c</a:t>
            </a:r>
            <a:r>
              <a:rPr sz="2400" dirty="0">
                <a:latin typeface="Calibri"/>
                <a:cs typeface="Calibri"/>
              </a:rPr>
              <a:t>a</a:t>
            </a:r>
            <a:r>
              <a:rPr sz="2400" spc="-5" dirty="0">
                <a:latin typeface="Calibri"/>
                <a:cs typeface="Calibri"/>
              </a:rPr>
              <a:t>l</a:t>
            </a:r>
            <a:r>
              <a:rPr sz="2400" dirty="0">
                <a:latin typeface="Calibri"/>
                <a:cs typeface="Calibri"/>
              </a:rPr>
              <a:t>ab</a:t>
            </a:r>
            <a:r>
              <a:rPr sz="2400" spc="-5" dirty="0">
                <a:latin typeface="Calibri"/>
                <a:cs typeface="Calibri"/>
              </a:rPr>
              <a:t>l</a:t>
            </a:r>
            <a:r>
              <a:rPr sz="2400" spc="-10" dirty="0">
                <a:latin typeface="Calibri"/>
                <a:cs typeface="Calibri"/>
              </a:rPr>
              <a:t>e,</a:t>
            </a:r>
            <a:r>
              <a:rPr sz="2400" spc="-5" dirty="0">
                <a:latin typeface="Calibri"/>
                <a:cs typeface="Calibri"/>
              </a:rPr>
              <a:t> </a:t>
            </a:r>
            <a:r>
              <a:rPr sz="2400" dirty="0">
                <a:latin typeface="Calibri"/>
                <a:cs typeface="Calibri"/>
              </a:rPr>
              <a:t>h</a:t>
            </a:r>
            <a:r>
              <a:rPr sz="2400" spc="-5" dirty="0">
                <a:latin typeface="Calibri"/>
                <a:cs typeface="Calibri"/>
              </a:rPr>
              <a:t>i</a:t>
            </a:r>
            <a:r>
              <a:rPr sz="2400" spc="-20" dirty="0">
                <a:latin typeface="Calibri"/>
                <a:cs typeface="Calibri"/>
              </a:rPr>
              <a:t>g</a:t>
            </a:r>
            <a:r>
              <a:rPr sz="2400" dirty="0">
                <a:latin typeface="Calibri"/>
                <a:cs typeface="Calibri"/>
              </a:rPr>
              <a:t>h</a:t>
            </a:r>
            <a:r>
              <a:rPr sz="2400" spc="-5" dirty="0">
                <a:latin typeface="Calibri"/>
                <a:cs typeface="Calibri"/>
              </a:rPr>
              <a:t>l</a:t>
            </a:r>
            <a:r>
              <a:rPr sz="2400" spc="-15" dirty="0">
                <a:latin typeface="Calibri"/>
                <a:cs typeface="Calibri"/>
              </a:rPr>
              <a:t>y</a:t>
            </a:r>
            <a:r>
              <a:rPr sz="2400" spc="-10" dirty="0">
                <a:latin typeface="Calibri"/>
                <a:cs typeface="Calibri"/>
              </a:rPr>
              <a:t> </a:t>
            </a:r>
            <a:r>
              <a:rPr sz="2400" dirty="0">
                <a:latin typeface="Calibri"/>
                <a:cs typeface="Calibri"/>
              </a:rPr>
              <a:t>pa</a:t>
            </a:r>
            <a:r>
              <a:rPr sz="2400" spc="-60" dirty="0">
                <a:latin typeface="Calibri"/>
                <a:cs typeface="Calibri"/>
              </a:rPr>
              <a:t>r</a:t>
            </a:r>
            <a:r>
              <a:rPr sz="2400" dirty="0">
                <a:latin typeface="Calibri"/>
                <a:cs typeface="Calibri"/>
              </a:rPr>
              <a:t>a</a:t>
            </a:r>
            <a:r>
              <a:rPr sz="2400" spc="-5" dirty="0">
                <a:latin typeface="Calibri"/>
                <a:cs typeface="Calibri"/>
              </a:rPr>
              <a:t>ll</a:t>
            </a:r>
            <a:r>
              <a:rPr sz="2400" spc="-10" dirty="0">
                <a:latin typeface="Calibri"/>
                <a:cs typeface="Calibri"/>
              </a:rPr>
              <a:t>e</a:t>
            </a:r>
            <a:r>
              <a:rPr sz="2400" spc="-5" dirty="0">
                <a:latin typeface="Calibri"/>
                <a:cs typeface="Calibri"/>
              </a:rPr>
              <a:t>li</a:t>
            </a:r>
            <a:r>
              <a:rPr sz="2400" spc="-40" dirty="0">
                <a:latin typeface="Calibri"/>
                <a:cs typeface="Calibri"/>
              </a:rPr>
              <a:t>z</a:t>
            </a:r>
            <a:r>
              <a:rPr sz="2400" dirty="0">
                <a:latin typeface="Calibri"/>
                <a:cs typeface="Calibri"/>
              </a:rPr>
              <a:t>ab</a:t>
            </a:r>
            <a:r>
              <a:rPr sz="2400" spc="-5" dirty="0">
                <a:latin typeface="Calibri"/>
                <a:cs typeface="Calibri"/>
              </a:rPr>
              <a:t>l</a:t>
            </a:r>
            <a:r>
              <a:rPr sz="2400" spc="-15" dirty="0">
                <a:latin typeface="Calibri"/>
                <a:cs typeface="Calibri"/>
              </a:rPr>
              <a:t>e</a:t>
            </a:r>
            <a:endParaRPr sz="2400">
              <a:latin typeface="Calibri"/>
              <a:cs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446" y="199673"/>
            <a:ext cx="8604073" cy="553998"/>
          </a:xfrm>
          <a:prstGeom prst="rect">
            <a:avLst/>
          </a:prstGeom>
        </p:spPr>
        <p:txBody>
          <a:bodyPr vert="horz" wrap="square" lIns="0" tIns="0" rIns="0" bIns="0" rtlCol="0">
            <a:spAutoFit/>
          </a:bodyPr>
          <a:lstStyle/>
          <a:p>
            <a:pPr marL="12700">
              <a:lnSpc>
                <a:spcPct val="100000"/>
              </a:lnSpc>
            </a:pPr>
            <a:r>
              <a:rPr spc="-20" dirty="0"/>
              <a:t>T</a:t>
            </a:r>
            <a:r>
              <a:rPr spc="-30" dirty="0"/>
              <a:t>h</a:t>
            </a:r>
            <a:r>
              <a:rPr dirty="0"/>
              <a:t>e</a:t>
            </a:r>
            <a:r>
              <a:rPr spc="-10" dirty="0"/>
              <a:t> </a:t>
            </a:r>
            <a:r>
              <a:rPr spc="-275" dirty="0"/>
              <a:t>T</a:t>
            </a:r>
            <a:r>
              <a:rPr spc="-95" dirty="0"/>
              <a:t>r</a:t>
            </a:r>
            <a:r>
              <a:rPr spc="-15" dirty="0"/>
              <a:t>a</a:t>
            </a:r>
            <a:r>
              <a:rPr spc="-30" dirty="0"/>
              <a:t>n</a:t>
            </a:r>
            <a:r>
              <a:rPr spc="-55" dirty="0"/>
              <a:t>s</a:t>
            </a:r>
            <a:r>
              <a:rPr spc="-110" dirty="0"/>
              <a:t>f</a:t>
            </a:r>
            <a:r>
              <a:rPr dirty="0"/>
              <a:t>o</a:t>
            </a:r>
            <a:r>
              <a:rPr spc="-10" dirty="0"/>
              <a:t>r</a:t>
            </a:r>
            <a:r>
              <a:rPr spc="-5" dirty="0"/>
              <a:t>me</a:t>
            </a:r>
            <a:r>
              <a:rPr spc="-25" dirty="0"/>
              <a:t>r</a:t>
            </a:r>
            <a:r>
              <a:rPr spc="-15" dirty="0"/>
              <a:t>:</a:t>
            </a:r>
            <a:r>
              <a:rPr spc="-5" dirty="0"/>
              <a:t> </a:t>
            </a:r>
            <a:r>
              <a:rPr spc="-275" dirty="0"/>
              <a:t>T</a:t>
            </a:r>
            <a:r>
              <a:rPr spc="-95" dirty="0"/>
              <a:t>r</a:t>
            </a:r>
            <a:r>
              <a:rPr spc="-15" dirty="0"/>
              <a:t>a</a:t>
            </a:r>
            <a:r>
              <a:rPr spc="-30" dirty="0"/>
              <a:t>n</a:t>
            </a:r>
            <a:r>
              <a:rPr spc="-55" dirty="0"/>
              <a:t>s</a:t>
            </a:r>
            <a:r>
              <a:rPr spc="-140" dirty="0"/>
              <a:t>f</a:t>
            </a:r>
            <a:r>
              <a:rPr spc="-5" dirty="0"/>
              <a:t>e</a:t>
            </a:r>
            <a:r>
              <a:rPr spc="-15" dirty="0"/>
              <a:t>r</a:t>
            </a:r>
            <a:r>
              <a:rPr spc="-10" dirty="0"/>
              <a:t> </a:t>
            </a:r>
            <a:r>
              <a:rPr spc="-25" dirty="0"/>
              <a:t>L</a:t>
            </a:r>
            <a:r>
              <a:rPr spc="-5" dirty="0"/>
              <a:t>e</a:t>
            </a:r>
            <a:r>
              <a:rPr spc="-15" dirty="0"/>
              <a:t>a</a:t>
            </a:r>
            <a:r>
              <a:rPr spc="-25" dirty="0"/>
              <a:t>r</a:t>
            </a:r>
            <a:r>
              <a:rPr spc="-30" dirty="0"/>
              <a:t>n</a:t>
            </a:r>
            <a:r>
              <a:rPr spc="-5" dirty="0"/>
              <a:t>i</a:t>
            </a:r>
            <a:r>
              <a:rPr spc="-30" dirty="0"/>
              <a:t>n</a:t>
            </a:r>
            <a:r>
              <a:rPr spc="-20" dirty="0"/>
              <a:t>g</a:t>
            </a:r>
          </a:p>
        </p:txBody>
      </p:sp>
      <p:sp>
        <p:nvSpPr>
          <p:cNvPr id="3" name="object 3"/>
          <p:cNvSpPr txBox="1"/>
          <p:nvPr/>
        </p:nvSpPr>
        <p:spPr>
          <a:xfrm>
            <a:off x="259043" y="1535683"/>
            <a:ext cx="7791450" cy="381000"/>
          </a:xfrm>
          <a:prstGeom prst="rect">
            <a:avLst/>
          </a:prstGeom>
        </p:spPr>
        <p:txBody>
          <a:bodyPr vert="horz" wrap="square" lIns="0" tIns="0" rIns="0" bIns="0" rtlCol="0">
            <a:spAutoFit/>
          </a:bodyPr>
          <a:lstStyle/>
          <a:p>
            <a:pPr marL="12700">
              <a:lnSpc>
                <a:spcPct val="100000"/>
              </a:lnSpc>
            </a:pPr>
            <a:r>
              <a:rPr sz="2800" dirty="0">
                <a:latin typeface="Calibri"/>
                <a:cs typeface="Calibri"/>
              </a:rPr>
              <a:t>“</a:t>
            </a:r>
            <a:r>
              <a:rPr sz="2800" spc="-10" dirty="0">
                <a:latin typeface="Calibri"/>
                <a:cs typeface="Calibri"/>
              </a:rPr>
              <a:t>I</a:t>
            </a:r>
            <a:r>
              <a:rPr sz="2800" spc="-30" dirty="0">
                <a:latin typeface="Calibri"/>
                <a:cs typeface="Calibri"/>
              </a:rPr>
              <a:t>m</a:t>
            </a:r>
            <a:r>
              <a:rPr sz="2800" spc="-5" dirty="0">
                <a:latin typeface="Calibri"/>
                <a:cs typeface="Calibri"/>
              </a:rPr>
              <a:t>a</a:t>
            </a:r>
            <a:r>
              <a:rPr sz="2800" spc="-35" dirty="0">
                <a:latin typeface="Calibri"/>
                <a:cs typeface="Calibri"/>
              </a:rPr>
              <a:t>g</a:t>
            </a:r>
            <a:r>
              <a:rPr sz="2800" spc="-25" dirty="0">
                <a:latin typeface="Calibri"/>
                <a:cs typeface="Calibri"/>
              </a:rPr>
              <a:t>e</a:t>
            </a:r>
            <a:r>
              <a:rPr sz="2800" spc="-15" dirty="0">
                <a:latin typeface="Calibri"/>
                <a:cs typeface="Calibri"/>
              </a:rPr>
              <a:t>N</a:t>
            </a:r>
            <a:r>
              <a:rPr sz="2800" spc="-35" dirty="0">
                <a:latin typeface="Calibri"/>
                <a:cs typeface="Calibri"/>
              </a:rPr>
              <a:t>e</a:t>
            </a:r>
            <a:r>
              <a:rPr sz="2800" spc="-10" dirty="0">
                <a:latin typeface="Calibri"/>
                <a:cs typeface="Calibri"/>
              </a:rPr>
              <a:t>t</a:t>
            </a:r>
            <a:r>
              <a:rPr sz="2800" dirty="0">
                <a:latin typeface="Calibri"/>
                <a:cs typeface="Calibri"/>
              </a:rPr>
              <a:t> </a:t>
            </a:r>
            <a:r>
              <a:rPr sz="2800" spc="-20" dirty="0">
                <a:latin typeface="Calibri"/>
                <a:cs typeface="Calibri"/>
              </a:rPr>
              <a:t>M</a:t>
            </a:r>
            <a:r>
              <a:rPr sz="2800" spc="-5" dirty="0">
                <a:latin typeface="Calibri"/>
                <a:cs typeface="Calibri"/>
              </a:rPr>
              <a:t>o</a:t>
            </a:r>
            <a:r>
              <a:rPr sz="2800" spc="-30" dirty="0">
                <a:latin typeface="Calibri"/>
                <a:cs typeface="Calibri"/>
              </a:rPr>
              <a:t>m</a:t>
            </a:r>
            <a:r>
              <a:rPr sz="2800" spc="-25" dirty="0">
                <a:latin typeface="Calibri"/>
                <a:cs typeface="Calibri"/>
              </a:rPr>
              <a:t>en</a:t>
            </a:r>
            <a:r>
              <a:rPr sz="2800" spc="-10" dirty="0">
                <a:latin typeface="Calibri"/>
                <a:cs typeface="Calibri"/>
              </a:rPr>
              <a:t>t</a:t>
            </a:r>
            <a:r>
              <a:rPr sz="2800" dirty="0">
                <a:latin typeface="Calibri"/>
                <a:cs typeface="Calibri"/>
              </a:rPr>
              <a:t> </a:t>
            </a:r>
            <a:r>
              <a:rPr sz="2800" spc="-55" dirty="0">
                <a:latin typeface="Calibri"/>
                <a:cs typeface="Calibri"/>
              </a:rPr>
              <a:t>f</a:t>
            </a:r>
            <a:r>
              <a:rPr sz="2800" spc="-5" dirty="0">
                <a:latin typeface="Calibri"/>
                <a:cs typeface="Calibri"/>
              </a:rPr>
              <a:t>o</a:t>
            </a:r>
            <a:r>
              <a:rPr sz="2800" spc="-10" dirty="0">
                <a:latin typeface="Calibri"/>
                <a:cs typeface="Calibri"/>
              </a:rPr>
              <a:t>r</a:t>
            </a:r>
            <a:r>
              <a:rPr sz="2800" dirty="0">
                <a:latin typeface="Calibri"/>
                <a:cs typeface="Calibri"/>
              </a:rPr>
              <a:t> </a:t>
            </a:r>
            <a:r>
              <a:rPr sz="2800" spc="-15" dirty="0">
                <a:latin typeface="Calibri"/>
                <a:cs typeface="Calibri"/>
              </a:rPr>
              <a:t>N</a:t>
            </a:r>
            <a:r>
              <a:rPr sz="2800" spc="-45" dirty="0">
                <a:latin typeface="Calibri"/>
                <a:cs typeface="Calibri"/>
              </a:rPr>
              <a:t>a</a:t>
            </a:r>
            <a:r>
              <a:rPr sz="2800" spc="-15" dirty="0">
                <a:latin typeface="Calibri"/>
                <a:cs typeface="Calibri"/>
              </a:rPr>
              <a:t>t</a:t>
            </a:r>
            <a:r>
              <a:rPr sz="2800" dirty="0">
                <a:latin typeface="Calibri"/>
                <a:cs typeface="Calibri"/>
              </a:rPr>
              <a:t>u</a:t>
            </a:r>
            <a:r>
              <a:rPr sz="2800" spc="-65" dirty="0">
                <a:latin typeface="Calibri"/>
                <a:cs typeface="Calibri"/>
              </a:rPr>
              <a:t>r</a:t>
            </a:r>
            <a:r>
              <a:rPr sz="2800" spc="-5" dirty="0">
                <a:latin typeface="Calibri"/>
                <a:cs typeface="Calibri"/>
              </a:rPr>
              <a:t>a</a:t>
            </a:r>
            <a:r>
              <a:rPr sz="2800" dirty="0">
                <a:latin typeface="Calibri"/>
                <a:cs typeface="Calibri"/>
              </a:rPr>
              <a:t>l</a:t>
            </a:r>
            <a:r>
              <a:rPr sz="2800" spc="-5" dirty="0">
                <a:latin typeface="Calibri"/>
                <a:cs typeface="Calibri"/>
              </a:rPr>
              <a:t> La</a:t>
            </a:r>
            <a:r>
              <a:rPr sz="2800" dirty="0">
                <a:latin typeface="Calibri"/>
                <a:cs typeface="Calibri"/>
              </a:rPr>
              <a:t>n</a:t>
            </a:r>
            <a:r>
              <a:rPr sz="2800" spc="-10" dirty="0">
                <a:latin typeface="Calibri"/>
                <a:cs typeface="Calibri"/>
              </a:rPr>
              <a:t>g</a:t>
            </a:r>
            <a:r>
              <a:rPr sz="2800" dirty="0">
                <a:latin typeface="Calibri"/>
                <a:cs typeface="Calibri"/>
              </a:rPr>
              <a:t>u</a:t>
            </a:r>
            <a:r>
              <a:rPr sz="2800" spc="-5" dirty="0">
                <a:latin typeface="Calibri"/>
                <a:cs typeface="Calibri"/>
              </a:rPr>
              <a:t>a</a:t>
            </a:r>
            <a:r>
              <a:rPr sz="2800" spc="-35" dirty="0">
                <a:latin typeface="Calibri"/>
                <a:cs typeface="Calibri"/>
              </a:rPr>
              <a:t>g</a:t>
            </a:r>
            <a:r>
              <a:rPr sz="2800" spc="-15" dirty="0">
                <a:latin typeface="Calibri"/>
                <a:cs typeface="Calibri"/>
              </a:rPr>
              <a:t>e</a:t>
            </a:r>
            <a:r>
              <a:rPr sz="2800" spc="-5" dirty="0">
                <a:latin typeface="Calibri"/>
                <a:cs typeface="Calibri"/>
              </a:rPr>
              <a:t> </a:t>
            </a:r>
            <a:r>
              <a:rPr sz="2800" spc="-15" dirty="0">
                <a:latin typeface="Calibri"/>
                <a:cs typeface="Calibri"/>
              </a:rPr>
              <a:t>P</a:t>
            </a:r>
            <a:r>
              <a:rPr sz="2800" spc="-65" dirty="0">
                <a:latin typeface="Calibri"/>
                <a:cs typeface="Calibri"/>
              </a:rPr>
              <a:t>r</a:t>
            </a:r>
            <a:r>
              <a:rPr sz="2800" spc="-5" dirty="0">
                <a:latin typeface="Calibri"/>
                <a:cs typeface="Calibri"/>
              </a:rPr>
              <a:t>o</a:t>
            </a:r>
            <a:r>
              <a:rPr sz="2800" spc="-15" dirty="0">
                <a:latin typeface="Calibri"/>
                <a:cs typeface="Calibri"/>
              </a:rPr>
              <a:t>c</a:t>
            </a:r>
            <a:r>
              <a:rPr sz="2800" spc="-25" dirty="0">
                <a:latin typeface="Calibri"/>
                <a:cs typeface="Calibri"/>
              </a:rPr>
              <a:t>e</a:t>
            </a:r>
            <a:r>
              <a:rPr sz="2800" dirty="0">
                <a:latin typeface="Calibri"/>
                <a:cs typeface="Calibri"/>
              </a:rPr>
              <a:t>ss</a:t>
            </a:r>
            <a:r>
              <a:rPr sz="2800" spc="-10" dirty="0">
                <a:latin typeface="Calibri"/>
                <a:cs typeface="Calibri"/>
              </a:rPr>
              <a:t>i</a:t>
            </a:r>
            <a:r>
              <a:rPr sz="2800" dirty="0">
                <a:latin typeface="Calibri"/>
                <a:cs typeface="Calibri"/>
              </a:rPr>
              <a:t>n</a:t>
            </a:r>
            <a:r>
              <a:rPr sz="2800" spc="120" dirty="0">
                <a:latin typeface="Calibri"/>
                <a:cs typeface="Calibri"/>
              </a:rPr>
              <a:t>g</a:t>
            </a:r>
            <a:r>
              <a:rPr sz="2800" dirty="0">
                <a:latin typeface="Calibri"/>
                <a:cs typeface="Calibri"/>
              </a:rPr>
              <a:t>”</a:t>
            </a:r>
            <a:endParaRPr sz="2800">
              <a:latin typeface="Calibri"/>
              <a:cs typeface="Calibri"/>
            </a:endParaRPr>
          </a:p>
        </p:txBody>
      </p:sp>
      <p:sp>
        <p:nvSpPr>
          <p:cNvPr id="4" name="object 4"/>
          <p:cNvSpPr/>
          <p:nvPr/>
        </p:nvSpPr>
        <p:spPr>
          <a:xfrm>
            <a:off x="271743" y="2728019"/>
            <a:ext cx="1727200" cy="0"/>
          </a:xfrm>
          <a:custGeom>
            <a:avLst/>
            <a:gdLst/>
            <a:ahLst/>
            <a:cxnLst/>
            <a:rect l="l" t="t" r="r" b="b"/>
            <a:pathLst>
              <a:path w="1727200">
                <a:moveTo>
                  <a:pt x="0" y="0"/>
                </a:moveTo>
                <a:lnTo>
                  <a:pt x="1727200" y="0"/>
                </a:lnTo>
              </a:path>
            </a:pathLst>
          </a:custGeom>
          <a:ln w="26670">
            <a:solidFill>
              <a:srgbClr val="000000"/>
            </a:solidFill>
          </a:ln>
        </p:spPr>
        <p:txBody>
          <a:bodyPr wrap="square" lIns="0" tIns="0" rIns="0" bIns="0" rtlCol="0"/>
          <a:lstStyle/>
          <a:p>
            <a:endParaRPr/>
          </a:p>
        </p:txBody>
      </p:sp>
      <p:sp>
        <p:nvSpPr>
          <p:cNvPr id="5" name="object 5"/>
          <p:cNvSpPr txBox="1"/>
          <p:nvPr/>
        </p:nvSpPr>
        <p:spPr>
          <a:xfrm>
            <a:off x="259043" y="2386075"/>
            <a:ext cx="1751330" cy="381000"/>
          </a:xfrm>
          <a:prstGeom prst="rect">
            <a:avLst/>
          </a:prstGeom>
        </p:spPr>
        <p:txBody>
          <a:bodyPr vert="horz" wrap="square" lIns="0" tIns="0" rIns="0" bIns="0" rtlCol="0">
            <a:spAutoFit/>
          </a:bodyPr>
          <a:lstStyle/>
          <a:p>
            <a:pPr marL="12700">
              <a:lnSpc>
                <a:spcPct val="100000"/>
              </a:lnSpc>
            </a:pPr>
            <a:r>
              <a:rPr sz="2800" b="1" spc="-5" dirty="0">
                <a:latin typeface="Calibri"/>
                <a:cs typeface="Calibri"/>
              </a:rPr>
              <a:t>P</a:t>
            </a:r>
            <a:r>
              <a:rPr sz="2800" b="1" spc="-35" dirty="0">
                <a:latin typeface="Calibri"/>
                <a:cs typeface="Calibri"/>
              </a:rPr>
              <a:t>r</a:t>
            </a:r>
            <a:r>
              <a:rPr sz="2800" b="1" spc="-25" dirty="0">
                <a:latin typeface="Calibri"/>
                <a:cs typeface="Calibri"/>
              </a:rPr>
              <a:t>e</a:t>
            </a:r>
            <a:r>
              <a:rPr sz="2800" b="1" spc="-10" dirty="0">
                <a:latin typeface="Calibri"/>
                <a:cs typeface="Calibri"/>
              </a:rPr>
              <a:t>t</a:t>
            </a:r>
            <a:r>
              <a:rPr sz="2800" b="1" spc="-60" dirty="0">
                <a:latin typeface="Calibri"/>
                <a:cs typeface="Calibri"/>
              </a:rPr>
              <a:t>r</a:t>
            </a:r>
            <a:r>
              <a:rPr sz="2800" b="1" spc="-15" dirty="0">
                <a:latin typeface="Calibri"/>
                <a:cs typeface="Calibri"/>
              </a:rPr>
              <a:t>a</a:t>
            </a:r>
            <a:r>
              <a:rPr sz="2800" b="1" spc="-20" dirty="0">
                <a:latin typeface="Calibri"/>
                <a:cs typeface="Calibri"/>
              </a:rPr>
              <a:t>inin</a:t>
            </a:r>
            <a:r>
              <a:rPr sz="2800" b="1" dirty="0">
                <a:latin typeface="Calibri"/>
                <a:cs typeface="Calibri"/>
              </a:rPr>
              <a:t>g</a:t>
            </a:r>
            <a:r>
              <a:rPr sz="2800" spc="-10" dirty="0">
                <a:latin typeface="Calibri"/>
                <a:cs typeface="Calibri"/>
              </a:rPr>
              <a:t>:</a:t>
            </a:r>
            <a:endParaRPr sz="2800">
              <a:latin typeface="Calibri"/>
              <a:cs typeface="Calibri"/>
            </a:endParaRPr>
          </a:p>
        </p:txBody>
      </p:sp>
      <p:sp>
        <p:nvSpPr>
          <p:cNvPr id="6" name="object 6"/>
          <p:cNvSpPr txBox="1"/>
          <p:nvPr/>
        </p:nvSpPr>
        <p:spPr>
          <a:xfrm>
            <a:off x="259043" y="2818891"/>
            <a:ext cx="5822315" cy="381000"/>
          </a:xfrm>
          <a:prstGeom prst="rect">
            <a:avLst/>
          </a:prstGeom>
        </p:spPr>
        <p:txBody>
          <a:bodyPr vert="horz" wrap="square" lIns="0" tIns="0" rIns="0" bIns="0" rtlCol="0">
            <a:spAutoFit/>
          </a:bodyPr>
          <a:lstStyle/>
          <a:p>
            <a:pPr marL="12700">
              <a:lnSpc>
                <a:spcPct val="100000"/>
              </a:lnSpc>
            </a:pPr>
            <a:r>
              <a:rPr sz="2800" dirty="0">
                <a:latin typeface="Calibri"/>
                <a:cs typeface="Calibri"/>
              </a:rPr>
              <a:t>D</a:t>
            </a:r>
            <a:r>
              <a:rPr sz="2800" spc="-15" dirty="0">
                <a:latin typeface="Calibri"/>
                <a:cs typeface="Calibri"/>
              </a:rPr>
              <a:t>o</a:t>
            </a:r>
            <a:r>
              <a:rPr sz="2800" spc="-25" dirty="0">
                <a:latin typeface="Calibri"/>
                <a:cs typeface="Calibri"/>
              </a:rPr>
              <a:t>w</a:t>
            </a:r>
            <a:r>
              <a:rPr sz="2800" dirty="0">
                <a:latin typeface="Calibri"/>
                <a:cs typeface="Calibri"/>
              </a:rPr>
              <a:t>n</a:t>
            </a:r>
            <a:r>
              <a:rPr sz="2800" spc="-5" dirty="0">
                <a:latin typeface="Calibri"/>
                <a:cs typeface="Calibri"/>
              </a:rPr>
              <a:t>loa</a:t>
            </a:r>
            <a:r>
              <a:rPr sz="2800" dirty="0">
                <a:latin typeface="Calibri"/>
                <a:cs typeface="Calibri"/>
              </a:rPr>
              <a:t>d</a:t>
            </a:r>
            <a:r>
              <a:rPr sz="2800" spc="10" dirty="0">
                <a:latin typeface="Calibri"/>
                <a:cs typeface="Calibri"/>
              </a:rPr>
              <a:t> </a:t>
            </a:r>
            <a:r>
              <a:rPr sz="2800" dirty="0">
                <a:latin typeface="Calibri"/>
                <a:cs typeface="Calibri"/>
              </a:rPr>
              <a:t>a </a:t>
            </a:r>
            <a:r>
              <a:rPr sz="2800" spc="-5" dirty="0">
                <a:latin typeface="Calibri"/>
                <a:cs typeface="Calibri"/>
              </a:rPr>
              <a:t>lo</a:t>
            </a:r>
            <a:r>
              <a:rPr sz="2800" spc="-10" dirty="0">
                <a:latin typeface="Calibri"/>
                <a:cs typeface="Calibri"/>
              </a:rPr>
              <a:t>t</a:t>
            </a:r>
            <a:r>
              <a:rPr sz="2800" spc="5" dirty="0">
                <a:latin typeface="Calibri"/>
                <a:cs typeface="Calibri"/>
              </a:rPr>
              <a:t> </a:t>
            </a:r>
            <a:r>
              <a:rPr sz="2800" spc="-5" dirty="0">
                <a:latin typeface="Calibri"/>
                <a:cs typeface="Calibri"/>
              </a:rPr>
              <a:t>o</a:t>
            </a:r>
            <a:r>
              <a:rPr sz="2800" dirty="0">
                <a:latin typeface="Calibri"/>
                <a:cs typeface="Calibri"/>
              </a:rPr>
              <a:t>f </a:t>
            </a:r>
            <a:r>
              <a:rPr sz="2800" spc="-35" dirty="0">
                <a:latin typeface="Calibri"/>
                <a:cs typeface="Calibri"/>
              </a:rPr>
              <a:t>t</a:t>
            </a:r>
            <a:r>
              <a:rPr sz="2800" spc="-60" dirty="0">
                <a:latin typeface="Calibri"/>
                <a:cs typeface="Calibri"/>
              </a:rPr>
              <a:t>e</a:t>
            </a:r>
            <a:r>
              <a:rPr sz="2800" spc="10" dirty="0">
                <a:latin typeface="Calibri"/>
                <a:cs typeface="Calibri"/>
              </a:rPr>
              <a:t>x</a:t>
            </a:r>
            <a:r>
              <a:rPr sz="2800" spc="-10" dirty="0">
                <a:latin typeface="Calibri"/>
                <a:cs typeface="Calibri"/>
              </a:rPr>
              <a:t>t</a:t>
            </a:r>
            <a:r>
              <a:rPr sz="2800" spc="5" dirty="0">
                <a:latin typeface="Calibri"/>
                <a:cs typeface="Calibri"/>
              </a:rPr>
              <a:t> </a:t>
            </a:r>
            <a:r>
              <a:rPr sz="2800" spc="-10" dirty="0">
                <a:latin typeface="Calibri"/>
                <a:cs typeface="Calibri"/>
              </a:rPr>
              <a:t>f</a:t>
            </a:r>
            <a:r>
              <a:rPr sz="2800" spc="-65" dirty="0">
                <a:latin typeface="Calibri"/>
                <a:cs typeface="Calibri"/>
              </a:rPr>
              <a:t>r</a:t>
            </a:r>
            <a:r>
              <a:rPr sz="2800" spc="-5" dirty="0">
                <a:latin typeface="Calibri"/>
                <a:cs typeface="Calibri"/>
              </a:rPr>
              <a:t>o</a:t>
            </a:r>
            <a:r>
              <a:rPr sz="2800" spc="-25" dirty="0">
                <a:latin typeface="Calibri"/>
                <a:cs typeface="Calibri"/>
              </a:rPr>
              <a:t>m</a:t>
            </a:r>
            <a:r>
              <a:rPr sz="2800" spc="5" dirty="0">
                <a:latin typeface="Calibri"/>
                <a:cs typeface="Calibri"/>
              </a:rPr>
              <a:t> </a:t>
            </a:r>
            <a:r>
              <a:rPr sz="2800" spc="-10" dirty="0">
                <a:latin typeface="Calibri"/>
                <a:cs typeface="Calibri"/>
              </a:rPr>
              <a:t>t</a:t>
            </a:r>
            <a:r>
              <a:rPr sz="2800" dirty="0">
                <a:latin typeface="Calibri"/>
                <a:cs typeface="Calibri"/>
              </a:rPr>
              <a:t>h</a:t>
            </a:r>
            <a:r>
              <a:rPr sz="2800" spc="-15" dirty="0">
                <a:latin typeface="Calibri"/>
                <a:cs typeface="Calibri"/>
              </a:rPr>
              <a:t>e</a:t>
            </a:r>
            <a:r>
              <a:rPr sz="2800" spc="-5" dirty="0">
                <a:latin typeface="Calibri"/>
                <a:cs typeface="Calibri"/>
              </a:rPr>
              <a:t> i</a:t>
            </a:r>
            <a:r>
              <a:rPr sz="2800" spc="-25" dirty="0">
                <a:latin typeface="Calibri"/>
                <a:cs typeface="Calibri"/>
              </a:rPr>
              <a:t>n</a:t>
            </a:r>
            <a:r>
              <a:rPr sz="2800" spc="-35" dirty="0">
                <a:latin typeface="Calibri"/>
                <a:cs typeface="Calibri"/>
              </a:rPr>
              <a:t>t</a:t>
            </a:r>
            <a:r>
              <a:rPr sz="2800" spc="-25" dirty="0">
                <a:latin typeface="Calibri"/>
                <a:cs typeface="Calibri"/>
              </a:rPr>
              <a:t>e</a:t>
            </a:r>
            <a:r>
              <a:rPr sz="2800" spc="-15" dirty="0">
                <a:latin typeface="Calibri"/>
                <a:cs typeface="Calibri"/>
              </a:rPr>
              <a:t>r</a:t>
            </a:r>
            <a:r>
              <a:rPr sz="2800" dirty="0">
                <a:latin typeface="Calibri"/>
                <a:cs typeface="Calibri"/>
              </a:rPr>
              <a:t>n</a:t>
            </a:r>
            <a:r>
              <a:rPr sz="2800" spc="-35" dirty="0">
                <a:latin typeface="Calibri"/>
                <a:cs typeface="Calibri"/>
              </a:rPr>
              <a:t>e</a:t>
            </a:r>
            <a:r>
              <a:rPr sz="2800" spc="-10" dirty="0">
                <a:latin typeface="Calibri"/>
                <a:cs typeface="Calibri"/>
              </a:rPr>
              <a:t>t</a:t>
            </a:r>
            <a:endParaRPr sz="2800">
              <a:latin typeface="Calibri"/>
              <a:cs typeface="Calibri"/>
            </a:endParaRPr>
          </a:p>
        </p:txBody>
      </p:sp>
      <p:sp>
        <p:nvSpPr>
          <p:cNvPr id="7" name="object 7"/>
          <p:cNvSpPr txBox="1"/>
          <p:nvPr/>
        </p:nvSpPr>
        <p:spPr>
          <a:xfrm>
            <a:off x="259043" y="3669283"/>
            <a:ext cx="7933055" cy="381000"/>
          </a:xfrm>
          <a:prstGeom prst="rect">
            <a:avLst/>
          </a:prstGeom>
        </p:spPr>
        <p:txBody>
          <a:bodyPr vert="horz" wrap="square" lIns="0" tIns="0" rIns="0" bIns="0" rtlCol="0">
            <a:spAutoFit/>
          </a:bodyPr>
          <a:lstStyle/>
          <a:p>
            <a:pPr marL="12700">
              <a:lnSpc>
                <a:spcPct val="100000"/>
              </a:lnSpc>
            </a:pPr>
            <a:r>
              <a:rPr sz="2800" spc="-195" dirty="0">
                <a:latin typeface="Calibri"/>
                <a:cs typeface="Calibri"/>
              </a:rPr>
              <a:t>T</a:t>
            </a:r>
            <a:r>
              <a:rPr sz="2800" spc="-75" dirty="0">
                <a:latin typeface="Calibri"/>
                <a:cs typeface="Calibri"/>
              </a:rPr>
              <a:t>r</a:t>
            </a:r>
            <a:r>
              <a:rPr sz="2800" spc="-5" dirty="0">
                <a:latin typeface="Calibri"/>
                <a:cs typeface="Calibri"/>
              </a:rPr>
              <a:t>ai</a:t>
            </a:r>
            <a:r>
              <a:rPr sz="2800" dirty="0">
                <a:latin typeface="Calibri"/>
                <a:cs typeface="Calibri"/>
              </a:rPr>
              <a:t>n</a:t>
            </a:r>
            <a:r>
              <a:rPr sz="2800" spc="10" dirty="0">
                <a:latin typeface="Calibri"/>
                <a:cs typeface="Calibri"/>
              </a:rPr>
              <a:t> </a:t>
            </a:r>
            <a:r>
              <a:rPr sz="2800" dirty="0">
                <a:latin typeface="Calibri"/>
                <a:cs typeface="Calibri"/>
              </a:rPr>
              <a:t>a </a:t>
            </a:r>
            <a:r>
              <a:rPr sz="2800" spc="-20" dirty="0">
                <a:latin typeface="Calibri"/>
                <a:cs typeface="Calibri"/>
              </a:rPr>
              <a:t>g</a:t>
            </a:r>
            <a:r>
              <a:rPr sz="2800" spc="-5" dirty="0">
                <a:latin typeface="Calibri"/>
                <a:cs typeface="Calibri"/>
              </a:rPr>
              <a:t>ia</a:t>
            </a:r>
            <a:r>
              <a:rPr sz="2800" spc="-25" dirty="0">
                <a:latin typeface="Calibri"/>
                <a:cs typeface="Calibri"/>
              </a:rPr>
              <a:t>n</a:t>
            </a:r>
            <a:r>
              <a:rPr sz="2800" spc="-10" dirty="0">
                <a:latin typeface="Calibri"/>
                <a:cs typeface="Calibri"/>
              </a:rPr>
              <a:t>t</a:t>
            </a:r>
            <a:r>
              <a:rPr sz="2800" spc="5" dirty="0">
                <a:latin typeface="Calibri"/>
                <a:cs typeface="Calibri"/>
              </a:rPr>
              <a:t> </a:t>
            </a:r>
            <a:r>
              <a:rPr sz="2800" spc="-195" dirty="0">
                <a:latin typeface="Calibri"/>
                <a:cs typeface="Calibri"/>
              </a:rPr>
              <a:t>T</a:t>
            </a:r>
            <a:r>
              <a:rPr sz="2800" spc="-75" dirty="0">
                <a:latin typeface="Calibri"/>
                <a:cs typeface="Calibri"/>
              </a:rPr>
              <a:t>r</a:t>
            </a:r>
            <a:r>
              <a:rPr sz="2800" spc="-5" dirty="0">
                <a:latin typeface="Calibri"/>
                <a:cs typeface="Calibri"/>
              </a:rPr>
              <a:t>a</a:t>
            </a:r>
            <a:r>
              <a:rPr sz="2800" dirty="0">
                <a:latin typeface="Calibri"/>
                <a:cs typeface="Calibri"/>
              </a:rPr>
              <a:t>n</a:t>
            </a:r>
            <a:r>
              <a:rPr sz="2800" spc="-20" dirty="0">
                <a:latin typeface="Calibri"/>
                <a:cs typeface="Calibri"/>
              </a:rPr>
              <a:t>s</a:t>
            </a:r>
            <a:r>
              <a:rPr sz="2800" spc="-55" dirty="0">
                <a:latin typeface="Calibri"/>
                <a:cs typeface="Calibri"/>
              </a:rPr>
              <a:t>f</a:t>
            </a:r>
            <a:r>
              <a:rPr sz="2800" spc="-5" dirty="0">
                <a:latin typeface="Calibri"/>
                <a:cs typeface="Calibri"/>
              </a:rPr>
              <a:t>o</a:t>
            </a:r>
            <a:r>
              <a:rPr sz="2800" spc="-15" dirty="0">
                <a:latin typeface="Calibri"/>
                <a:cs typeface="Calibri"/>
              </a:rPr>
              <a:t>r</a:t>
            </a:r>
            <a:r>
              <a:rPr sz="2800" spc="-25" dirty="0">
                <a:latin typeface="Calibri"/>
                <a:cs typeface="Calibri"/>
              </a:rPr>
              <a:t>me</a:t>
            </a:r>
            <a:r>
              <a:rPr sz="2800" spc="-10" dirty="0">
                <a:latin typeface="Calibri"/>
                <a:cs typeface="Calibri"/>
              </a:rPr>
              <a:t>r</a:t>
            </a:r>
            <a:r>
              <a:rPr sz="2800" dirty="0">
                <a:latin typeface="Calibri"/>
                <a:cs typeface="Calibri"/>
              </a:rPr>
              <a:t> </a:t>
            </a:r>
            <a:r>
              <a:rPr sz="2800" spc="-25" dirty="0">
                <a:latin typeface="Calibri"/>
                <a:cs typeface="Calibri"/>
              </a:rPr>
              <a:t>m</a:t>
            </a:r>
            <a:r>
              <a:rPr sz="2800" spc="-5" dirty="0">
                <a:latin typeface="Calibri"/>
                <a:cs typeface="Calibri"/>
              </a:rPr>
              <a:t>o</a:t>
            </a:r>
            <a:r>
              <a:rPr sz="2800" dirty="0">
                <a:latin typeface="Calibri"/>
                <a:cs typeface="Calibri"/>
              </a:rPr>
              <a:t>d</a:t>
            </a:r>
            <a:r>
              <a:rPr sz="2800" spc="-25" dirty="0">
                <a:latin typeface="Calibri"/>
                <a:cs typeface="Calibri"/>
              </a:rPr>
              <a:t>e</a:t>
            </a:r>
            <a:r>
              <a:rPr sz="2800" dirty="0">
                <a:latin typeface="Calibri"/>
                <a:cs typeface="Calibri"/>
              </a:rPr>
              <a:t>l </a:t>
            </a:r>
            <a:r>
              <a:rPr sz="2800" spc="-55" dirty="0">
                <a:latin typeface="Calibri"/>
                <a:cs typeface="Calibri"/>
              </a:rPr>
              <a:t>f</a:t>
            </a:r>
            <a:r>
              <a:rPr sz="2800" spc="-5" dirty="0">
                <a:latin typeface="Calibri"/>
                <a:cs typeface="Calibri"/>
              </a:rPr>
              <a:t>o</a:t>
            </a:r>
            <a:r>
              <a:rPr sz="2800" spc="-10" dirty="0">
                <a:latin typeface="Calibri"/>
                <a:cs typeface="Calibri"/>
              </a:rPr>
              <a:t>r</a:t>
            </a:r>
            <a:r>
              <a:rPr sz="2800" dirty="0">
                <a:latin typeface="Calibri"/>
                <a:cs typeface="Calibri"/>
              </a:rPr>
              <a:t> </a:t>
            </a:r>
            <a:r>
              <a:rPr sz="2800" spc="-5" dirty="0">
                <a:latin typeface="Calibri"/>
                <a:cs typeface="Calibri"/>
              </a:rPr>
              <a:t>la</a:t>
            </a:r>
            <a:r>
              <a:rPr sz="2800" dirty="0">
                <a:latin typeface="Calibri"/>
                <a:cs typeface="Calibri"/>
              </a:rPr>
              <a:t>n</a:t>
            </a:r>
            <a:r>
              <a:rPr sz="2800" spc="-20" dirty="0">
                <a:latin typeface="Calibri"/>
                <a:cs typeface="Calibri"/>
              </a:rPr>
              <a:t>g</a:t>
            </a:r>
            <a:r>
              <a:rPr sz="2800" dirty="0">
                <a:latin typeface="Calibri"/>
                <a:cs typeface="Calibri"/>
              </a:rPr>
              <a:t>u</a:t>
            </a:r>
            <a:r>
              <a:rPr sz="2800" spc="-5" dirty="0">
                <a:latin typeface="Calibri"/>
                <a:cs typeface="Calibri"/>
              </a:rPr>
              <a:t>a</a:t>
            </a:r>
            <a:r>
              <a:rPr sz="2800" spc="-35" dirty="0">
                <a:latin typeface="Calibri"/>
                <a:cs typeface="Calibri"/>
              </a:rPr>
              <a:t>g</a:t>
            </a:r>
            <a:r>
              <a:rPr sz="2800" spc="-15" dirty="0">
                <a:latin typeface="Calibri"/>
                <a:cs typeface="Calibri"/>
              </a:rPr>
              <a:t>e</a:t>
            </a:r>
            <a:r>
              <a:rPr sz="2800" spc="-5" dirty="0">
                <a:latin typeface="Calibri"/>
                <a:cs typeface="Calibri"/>
              </a:rPr>
              <a:t> </a:t>
            </a:r>
            <a:r>
              <a:rPr sz="2800" spc="-25" dirty="0">
                <a:latin typeface="Calibri"/>
                <a:cs typeface="Calibri"/>
              </a:rPr>
              <a:t>m</a:t>
            </a:r>
            <a:r>
              <a:rPr sz="2800" spc="-5" dirty="0">
                <a:latin typeface="Calibri"/>
                <a:cs typeface="Calibri"/>
              </a:rPr>
              <a:t>o</a:t>
            </a:r>
            <a:r>
              <a:rPr sz="2800" dirty="0">
                <a:latin typeface="Calibri"/>
                <a:cs typeface="Calibri"/>
              </a:rPr>
              <a:t>d</a:t>
            </a:r>
            <a:r>
              <a:rPr sz="2800" spc="-25" dirty="0">
                <a:latin typeface="Calibri"/>
                <a:cs typeface="Calibri"/>
              </a:rPr>
              <a:t>e</a:t>
            </a:r>
            <a:r>
              <a:rPr sz="2800" spc="-5" dirty="0">
                <a:latin typeface="Calibri"/>
                <a:cs typeface="Calibri"/>
              </a:rPr>
              <a:t>li</a:t>
            </a:r>
            <a:r>
              <a:rPr sz="2800" dirty="0">
                <a:latin typeface="Calibri"/>
                <a:cs typeface="Calibri"/>
              </a:rPr>
              <a:t>n</a:t>
            </a:r>
            <a:r>
              <a:rPr sz="2800" spc="-15" dirty="0">
                <a:latin typeface="Calibri"/>
                <a:cs typeface="Calibri"/>
              </a:rPr>
              <a:t>g</a:t>
            </a:r>
            <a:endParaRPr sz="2800">
              <a:latin typeface="Calibri"/>
              <a:cs typeface="Calibri"/>
            </a:endParaRPr>
          </a:p>
        </p:txBody>
      </p:sp>
      <p:sp>
        <p:nvSpPr>
          <p:cNvPr id="8" name="object 8"/>
          <p:cNvSpPr txBox="1"/>
          <p:nvPr/>
        </p:nvSpPr>
        <p:spPr>
          <a:xfrm>
            <a:off x="259043" y="4519676"/>
            <a:ext cx="7026275" cy="814069"/>
          </a:xfrm>
          <a:prstGeom prst="rect">
            <a:avLst/>
          </a:prstGeom>
        </p:spPr>
        <p:txBody>
          <a:bodyPr vert="horz" wrap="square" lIns="0" tIns="0" rIns="0" bIns="0" rtlCol="0">
            <a:spAutoFit/>
          </a:bodyPr>
          <a:lstStyle/>
          <a:p>
            <a:pPr marL="12700">
              <a:lnSpc>
                <a:spcPct val="100000"/>
              </a:lnSpc>
            </a:pPr>
            <a:r>
              <a:rPr sz="2800" b="1" u="heavy" spc="-10" dirty="0">
                <a:latin typeface="Calibri"/>
                <a:cs typeface="Calibri"/>
              </a:rPr>
              <a:t>Fi</a:t>
            </a:r>
            <a:r>
              <a:rPr sz="2800" b="1" u="heavy" spc="-20" dirty="0">
                <a:latin typeface="Calibri"/>
                <a:cs typeface="Calibri"/>
              </a:rPr>
              <a:t>n</a:t>
            </a:r>
            <a:r>
              <a:rPr sz="2800" b="1" u="heavy" spc="-25" dirty="0">
                <a:latin typeface="Calibri"/>
                <a:cs typeface="Calibri"/>
              </a:rPr>
              <a:t>e</a:t>
            </a:r>
            <a:r>
              <a:rPr sz="2800" b="1" u="heavy" spc="-10" dirty="0">
                <a:latin typeface="Calibri"/>
                <a:cs typeface="Calibri"/>
              </a:rPr>
              <a:t>t</a:t>
            </a:r>
            <a:r>
              <a:rPr sz="2800" b="1" u="heavy" spc="-20" dirty="0">
                <a:latin typeface="Calibri"/>
                <a:cs typeface="Calibri"/>
              </a:rPr>
              <a:t>un</a:t>
            </a:r>
            <a:r>
              <a:rPr sz="2800" b="1" u="heavy" spc="-10" dirty="0">
                <a:latin typeface="Calibri"/>
                <a:cs typeface="Calibri"/>
              </a:rPr>
              <a:t>i</a:t>
            </a:r>
            <a:r>
              <a:rPr sz="2800" b="1" u="heavy" spc="-20" dirty="0">
                <a:latin typeface="Calibri"/>
                <a:cs typeface="Calibri"/>
              </a:rPr>
              <a:t>n</a:t>
            </a:r>
            <a:r>
              <a:rPr sz="2800" b="1" u="heavy" spc="-5" dirty="0">
                <a:latin typeface="Calibri"/>
                <a:cs typeface="Calibri"/>
              </a:rPr>
              <a:t>g</a:t>
            </a:r>
            <a:r>
              <a:rPr sz="2800" b="1" u="heavy" spc="-10" dirty="0">
                <a:latin typeface="Calibri"/>
                <a:cs typeface="Calibri"/>
              </a:rPr>
              <a:t>:</a:t>
            </a:r>
            <a:endParaRPr sz="2800">
              <a:latin typeface="Calibri"/>
              <a:cs typeface="Calibri"/>
            </a:endParaRPr>
          </a:p>
          <a:p>
            <a:pPr marL="12700">
              <a:lnSpc>
                <a:spcPct val="100000"/>
              </a:lnSpc>
              <a:spcBef>
                <a:spcPts val="45"/>
              </a:spcBef>
            </a:pPr>
            <a:r>
              <a:rPr sz="2800" dirty="0">
                <a:latin typeface="Calibri"/>
                <a:cs typeface="Calibri"/>
              </a:rPr>
              <a:t>F</a:t>
            </a:r>
            <a:r>
              <a:rPr sz="2800" spc="-5" dirty="0">
                <a:latin typeface="Calibri"/>
                <a:cs typeface="Calibri"/>
              </a:rPr>
              <a:t>i</a:t>
            </a:r>
            <a:r>
              <a:rPr sz="2800" dirty="0">
                <a:latin typeface="Calibri"/>
                <a:cs typeface="Calibri"/>
              </a:rPr>
              <a:t>n</a:t>
            </a:r>
            <a:r>
              <a:rPr sz="2800" spc="-25" dirty="0">
                <a:latin typeface="Calibri"/>
                <a:cs typeface="Calibri"/>
              </a:rPr>
              <a:t>e</a:t>
            </a:r>
            <a:r>
              <a:rPr sz="2800" spc="5" dirty="0">
                <a:latin typeface="Calibri"/>
                <a:cs typeface="Calibri"/>
              </a:rPr>
              <a:t>-</a:t>
            </a:r>
            <a:r>
              <a:rPr sz="2800" spc="-5" dirty="0">
                <a:latin typeface="Calibri"/>
                <a:cs typeface="Calibri"/>
              </a:rPr>
              <a:t>t</a:t>
            </a:r>
            <a:r>
              <a:rPr sz="2800" dirty="0">
                <a:latin typeface="Calibri"/>
                <a:cs typeface="Calibri"/>
              </a:rPr>
              <a:t>un</a:t>
            </a:r>
            <a:r>
              <a:rPr sz="2800" spc="-15" dirty="0">
                <a:latin typeface="Calibri"/>
                <a:cs typeface="Calibri"/>
              </a:rPr>
              <a:t>e</a:t>
            </a:r>
            <a:r>
              <a:rPr sz="2800" dirty="0">
                <a:latin typeface="Calibri"/>
                <a:cs typeface="Calibri"/>
              </a:rPr>
              <a:t> </a:t>
            </a:r>
            <a:r>
              <a:rPr sz="2800" spc="-5" dirty="0">
                <a:latin typeface="Calibri"/>
                <a:cs typeface="Calibri"/>
              </a:rPr>
              <a:t>t</a:t>
            </a:r>
            <a:r>
              <a:rPr sz="2800" dirty="0">
                <a:latin typeface="Calibri"/>
                <a:cs typeface="Calibri"/>
              </a:rPr>
              <a:t>h</a:t>
            </a:r>
            <a:r>
              <a:rPr sz="2800" spc="-15" dirty="0">
                <a:latin typeface="Calibri"/>
                <a:cs typeface="Calibri"/>
              </a:rPr>
              <a:t>e</a:t>
            </a:r>
            <a:r>
              <a:rPr sz="2800" dirty="0">
                <a:latin typeface="Calibri"/>
                <a:cs typeface="Calibri"/>
              </a:rPr>
              <a:t> </a:t>
            </a:r>
            <a:r>
              <a:rPr sz="2800" spc="-180" dirty="0">
                <a:latin typeface="Calibri"/>
                <a:cs typeface="Calibri"/>
              </a:rPr>
              <a:t>T</a:t>
            </a:r>
            <a:r>
              <a:rPr sz="2800" spc="-75" dirty="0">
                <a:latin typeface="Calibri"/>
                <a:cs typeface="Calibri"/>
              </a:rPr>
              <a:t>r</a:t>
            </a:r>
            <a:r>
              <a:rPr sz="2800" spc="-5" dirty="0">
                <a:latin typeface="Calibri"/>
                <a:cs typeface="Calibri"/>
              </a:rPr>
              <a:t>a</a:t>
            </a:r>
            <a:r>
              <a:rPr sz="2800" dirty="0">
                <a:latin typeface="Calibri"/>
                <a:cs typeface="Calibri"/>
              </a:rPr>
              <a:t>n</a:t>
            </a:r>
            <a:r>
              <a:rPr sz="2800" spc="-25" dirty="0">
                <a:latin typeface="Calibri"/>
                <a:cs typeface="Calibri"/>
              </a:rPr>
              <a:t>s</a:t>
            </a:r>
            <a:r>
              <a:rPr sz="2800" spc="-55" dirty="0">
                <a:latin typeface="Calibri"/>
                <a:cs typeface="Calibri"/>
              </a:rPr>
              <a:t>f</a:t>
            </a:r>
            <a:r>
              <a:rPr sz="2800" spc="-20" dirty="0">
                <a:latin typeface="Calibri"/>
                <a:cs typeface="Calibri"/>
              </a:rPr>
              <a:t>or</a:t>
            </a:r>
            <a:r>
              <a:rPr sz="2800" spc="-25" dirty="0">
                <a:latin typeface="Calibri"/>
                <a:cs typeface="Calibri"/>
              </a:rPr>
              <a:t>m</a:t>
            </a:r>
            <a:r>
              <a:rPr sz="2800" spc="-20" dirty="0">
                <a:latin typeface="Calibri"/>
                <a:cs typeface="Calibri"/>
              </a:rPr>
              <a:t>e</a:t>
            </a:r>
            <a:r>
              <a:rPr sz="2800" spc="-10" dirty="0">
                <a:latin typeface="Calibri"/>
                <a:cs typeface="Calibri"/>
              </a:rPr>
              <a:t>r</a:t>
            </a:r>
            <a:r>
              <a:rPr sz="2800" dirty="0">
                <a:latin typeface="Calibri"/>
                <a:cs typeface="Calibri"/>
              </a:rPr>
              <a:t> </a:t>
            </a:r>
            <a:r>
              <a:rPr sz="2800" spc="-5" dirty="0">
                <a:latin typeface="Calibri"/>
                <a:cs typeface="Calibri"/>
              </a:rPr>
              <a:t>o</a:t>
            </a:r>
            <a:r>
              <a:rPr sz="2800" dirty="0">
                <a:latin typeface="Calibri"/>
                <a:cs typeface="Calibri"/>
              </a:rPr>
              <a:t>n</a:t>
            </a:r>
            <a:r>
              <a:rPr sz="2800" spc="5" dirty="0">
                <a:latin typeface="Calibri"/>
                <a:cs typeface="Calibri"/>
              </a:rPr>
              <a:t> </a:t>
            </a:r>
            <a:r>
              <a:rPr sz="2800" spc="-50" dirty="0">
                <a:latin typeface="Calibri"/>
                <a:cs typeface="Calibri"/>
              </a:rPr>
              <a:t>y</a:t>
            </a:r>
            <a:r>
              <a:rPr sz="2800" spc="-5" dirty="0">
                <a:latin typeface="Calibri"/>
                <a:cs typeface="Calibri"/>
              </a:rPr>
              <a:t>o</a:t>
            </a:r>
            <a:r>
              <a:rPr sz="2800" dirty="0">
                <a:latin typeface="Calibri"/>
                <a:cs typeface="Calibri"/>
              </a:rPr>
              <a:t>u</a:t>
            </a:r>
            <a:r>
              <a:rPr sz="2800" spc="-10" dirty="0">
                <a:latin typeface="Calibri"/>
                <a:cs typeface="Calibri"/>
              </a:rPr>
              <a:t>r</a:t>
            </a:r>
            <a:r>
              <a:rPr sz="2800" dirty="0">
                <a:latin typeface="Calibri"/>
                <a:cs typeface="Calibri"/>
              </a:rPr>
              <a:t> </a:t>
            </a:r>
            <a:r>
              <a:rPr sz="2800" spc="-20" dirty="0">
                <a:latin typeface="Calibri"/>
                <a:cs typeface="Calibri"/>
              </a:rPr>
              <a:t>o</a:t>
            </a:r>
            <a:r>
              <a:rPr sz="2800" spc="-5" dirty="0">
                <a:latin typeface="Calibri"/>
                <a:cs typeface="Calibri"/>
              </a:rPr>
              <a:t>w</a:t>
            </a:r>
            <a:r>
              <a:rPr sz="2800" dirty="0">
                <a:latin typeface="Calibri"/>
                <a:cs typeface="Calibri"/>
              </a:rPr>
              <a:t>n</a:t>
            </a:r>
            <a:r>
              <a:rPr sz="2800" spc="5" dirty="0">
                <a:latin typeface="Calibri"/>
                <a:cs typeface="Calibri"/>
              </a:rPr>
              <a:t> </a:t>
            </a:r>
            <a:r>
              <a:rPr sz="2800" spc="-15" dirty="0">
                <a:latin typeface="Calibri"/>
                <a:cs typeface="Calibri"/>
              </a:rPr>
              <a:t>N</a:t>
            </a:r>
            <a:r>
              <a:rPr sz="2800" spc="-5" dirty="0">
                <a:latin typeface="Calibri"/>
                <a:cs typeface="Calibri"/>
              </a:rPr>
              <a:t>L</a:t>
            </a:r>
            <a:r>
              <a:rPr sz="2800" dirty="0">
                <a:latin typeface="Calibri"/>
                <a:cs typeface="Calibri"/>
              </a:rPr>
              <a:t>P</a:t>
            </a:r>
            <a:r>
              <a:rPr sz="2800" spc="5" dirty="0">
                <a:latin typeface="Calibri"/>
                <a:cs typeface="Calibri"/>
              </a:rPr>
              <a:t> </a:t>
            </a:r>
            <a:r>
              <a:rPr sz="2800" spc="-50" dirty="0">
                <a:latin typeface="Calibri"/>
                <a:cs typeface="Calibri"/>
              </a:rPr>
              <a:t>t</a:t>
            </a:r>
            <a:r>
              <a:rPr sz="2800" spc="-5" dirty="0">
                <a:latin typeface="Calibri"/>
                <a:cs typeface="Calibri"/>
              </a:rPr>
              <a:t>a</a:t>
            </a:r>
            <a:r>
              <a:rPr sz="2800" dirty="0">
                <a:latin typeface="Calibri"/>
                <a:cs typeface="Calibri"/>
              </a:rPr>
              <a:t>s</a:t>
            </a:r>
            <a:r>
              <a:rPr sz="2800" spc="-15" dirty="0">
                <a:latin typeface="Calibri"/>
                <a:cs typeface="Calibri"/>
              </a:rPr>
              <a:t>k</a:t>
            </a:r>
            <a:endParaRPr sz="2800">
              <a:latin typeface="Calibri"/>
              <a:cs typeface="Calibri"/>
            </a:endParaRPr>
          </a:p>
        </p:txBody>
      </p:sp>
      <p:sp>
        <p:nvSpPr>
          <p:cNvPr id="9" name="object 9"/>
          <p:cNvSpPr/>
          <p:nvPr/>
        </p:nvSpPr>
        <p:spPr>
          <a:xfrm>
            <a:off x="9470494" y="502527"/>
            <a:ext cx="1704783" cy="5352205"/>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9927305" y="5064542"/>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1" name="object 11"/>
          <p:cNvSpPr txBox="1"/>
          <p:nvPr/>
        </p:nvSpPr>
        <p:spPr>
          <a:xfrm>
            <a:off x="9707519" y="4715086"/>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2" name="object 12"/>
          <p:cNvSpPr txBox="1"/>
          <p:nvPr/>
        </p:nvSpPr>
        <p:spPr>
          <a:xfrm>
            <a:off x="10080551" y="4716789"/>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3" name="object 13"/>
          <p:cNvSpPr txBox="1"/>
          <p:nvPr/>
        </p:nvSpPr>
        <p:spPr>
          <a:xfrm>
            <a:off x="10460015" y="4716789"/>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4" name="object 14"/>
          <p:cNvSpPr txBox="1"/>
          <p:nvPr/>
        </p:nvSpPr>
        <p:spPr>
          <a:xfrm>
            <a:off x="9939220" y="4233874"/>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15" name="object 15"/>
          <p:cNvSpPr txBox="1"/>
          <p:nvPr/>
        </p:nvSpPr>
        <p:spPr>
          <a:xfrm>
            <a:off x="9927305" y="3267883"/>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16" name="object 16"/>
          <p:cNvSpPr txBox="1"/>
          <p:nvPr/>
        </p:nvSpPr>
        <p:spPr>
          <a:xfrm>
            <a:off x="9707519" y="2918427"/>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7" name="object 17"/>
          <p:cNvSpPr txBox="1"/>
          <p:nvPr/>
        </p:nvSpPr>
        <p:spPr>
          <a:xfrm>
            <a:off x="10080551" y="2920130"/>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8" name="object 18"/>
          <p:cNvSpPr txBox="1"/>
          <p:nvPr/>
        </p:nvSpPr>
        <p:spPr>
          <a:xfrm>
            <a:off x="10460015" y="2920130"/>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19" name="object 19"/>
          <p:cNvSpPr txBox="1"/>
          <p:nvPr/>
        </p:nvSpPr>
        <p:spPr>
          <a:xfrm>
            <a:off x="9939220" y="2437215"/>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
        <p:nvSpPr>
          <p:cNvPr id="20" name="object 20"/>
          <p:cNvSpPr txBox="1"/>
          <p:nvPr/>
        </p:nvSpPr>
        <p:spPr>
          <a:xfrm>
            <a:off x="9927305" y="1471224"/>
            <a:ext cx="870585" cy="5378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525"/>
              </a:spcBef>
            </a:pPr>
            <a:r>
              <a:rPr sz="950" dirty="0">
                <a:latin typeface="Calibri"/>
                <a:cs typeface="Calibri"/>
              </a:rPr>
              <a:t>+</a:t>
            </a:r>
            <a:endParaRPr sz="950">
              <a:latin typeface="Calibri"/>
              <a:cs typeface="Calibri"/>
            </a:endParaRPr>
          </a:p>
          <a:p>
            <a:pPr marL="5080" algn="ctr">
              <a:lnSpc>
                <a:spcPct val="100000"/>
              </a:lnSpc>
              <a:spcBef>
                <a:spcPts val="600"/>
              </a:spcBef>
            </a:pPr>
            <a:r>
              <a:rPr sz="800" spc="-10" dirty="0">
                <a:latin typeface="Calibri"/>
                <a:cs typeface="Calibri"/>
              </a:rPr>
              <a:t>S</a:t>
            </a:r>
            <a:r>
              <a:rPr sz="800" dirty="0">
                <a:latin typeface="Calibri"/>
                <a:cs typeface="Calibri"/>
              </a:rPr>
              <a:t>e</a:t>
            </a:r>
            <a:r>
              <a:rPr sz="800" spc="15" dirty="0">
                <a:latin typeface="Calibri"/>
                <a:cs typeface="Calibri"/>
              </a:rPr>
              <a:t>l</a:t>
            </a:r>
            <a:r>
              <a:rPr sz="800" spc="-45" dirty="0">
                <a:latin typeface="Calibri"/>
                <a:cs typeface="Calibri"/>
              </a:rPr>
              <a:t>f</a:t>
            </a:r>
            <a:r>
              <a:rPr sz="800" spc="-5" dirty="0">
                <a:latin typeface="Calibri"/>
                <a:cs typeface="Calibri"/>
              </a:rPr>
              <a:t>-</a:t>
            </a:r>
            <a:r>
              <a:rPr sz="800" spc="-25" dirty="0">
                <a:latin typeface="Calibri"/>
                <a:cs typeface="Calibri"/>
              </a:rPr>
              <a:t>A</a:t>
            </a:r>
            <a:r>
              <a:rPr sz="800" spc="10" dirty="0">
                <a:latin typeface="Calibri"/>
                <a:cs typeface="Calibri"/>
              </a:rPr>
              <a:t>tt</a:t>
            </a:r>
            <a:r>
              <a:rPr sz="800" dirty="0">
                <a:latin typeface="Calibri"/>
                <a:cs typeface="Calibri"/>
              </a:rPr>
              <a:t>e</a:t>
            </a:r>
            <a:r>
              <a:rPr sz="800" spc="15" dirty="0">
                <a:latin typeface="Calibri"/>
                <a:cs typeface="Calibri"/>
              </a:rPr>
              <a:t>n</a:t>
            </a:r>
            <a:r>
              <a:rPr sz="800" spc="10" dirty="0">
                <a:latin typeface="Calibri"/>
                <a:cs typeface="Calibri"/>
              </a:rPr>
              <a:t>t</a:t>
            </a:r>
            <a:r>
              <a:rPr sz="800" spc="15" dirty="0">
                <a:latin typeface="Calibri"/>
                <a:cs typeface="Calibri"/>
              </a:rPr>
              <a:t>io</a:t>
            </a:r>
            <a:r>
              <a:rPr sz="800" dirty="0">
                <a:latin typeface="Calibri"/>
                <a:cs typeface="Calibri"/>
              </a:rPr>
              <a:t>n</a:t>
            </a:r>
            <a:endParaRPr sz="800">
              <a:latin typeface="Calibri"/>
              <a:cs typeface="Calibri"/>
            </a:endParaRPr>
          </a:p>
        </p:txBody>
      </p:sp>
      <p:sp>
        <p:nvSpPr>
          <p:cNvPr id="21" name="object 21"/>
          <p:cNvSpPr txBox="1"/>
          <p:nvPr/>
        </p:nvSpPr>
        <p:spPr>
          <a:xfrm>
            <a:off x="9707519" y="1121768"/>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22" name="object 22"/>
          <p:cNvSpPr txBox="1"/>
          <p:nvPr/>
        </p:nvSpPr>
        <p:spPr>
          <a:xfrm>
            <a:off x="10080551" y="1123471"/>
            <a:ext cx="205740" cy="127635"/>
          </a:xfrm>
          <a:prstGeom prst="rect">
            <a:avLst/>
          </a:prstGeom>
        </p:spPr>
        <p:txBody>
          <a:bodyPr vert="horz" wrap="square" lIns="0" tIns="0" rIns="0" bIns="0" rtlCol="0">
            <a:spAutoFit/>
          </a:bodyPr>
          <a:lstStyle/>
          <a:p>
            <a:pPr marL="12700">
              <a:lnSpc>
                <a:spcPct val="100000"/>
              </a:lnSpc>
            </a:pP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23" name="object 23"/>
          <p:cNvSpPr txBox="1"/>
          <p:nvPr/>
        </p:nvSpPr>
        <p:spPr>
          <a:xfrm>
            <a:off x="10460015" y="1123471"/>
            <a:ext cx="583565" cy="129539"/>
          </a:xfrm>
          <a:prstGeom prst="rect">
            <a:avLst/>
          </a:prstGeom>
        </p:spPr>
        <p:txBody>
          <a:bodyPr vert="horz" wrap="square" lIns="0" tIns="0" rIns="0" bIns="0" rtlCol="0">
            <a:spAutoFit/>
          </a:bodyPr>
          <a:lstStyle/>
          <a:p>
            <a:pPr marL="12700">
              <a:lnSpc>
                <a:spcPct val="100000"/>
              </a:lnSpc>
              <a:tabLst>
                <a:tab pos="389890" algn="l"/>
              </a:tabLst>
            </a:pPr>
            <a:r>
              <a:rPr sz="800" spc="-5" dirty="0">
                <a:latin typeface="Calibri"/>
                <a:cs typeface="Calibri"/>
              </a:rPr>
              <a:t>M</a:t>
            </a:r>
            <a:r>
              <a:rPr sz="800" spc="-20" dirty="0">
                <a:latin typeface="Calibri"/>
                <a:cs typeface="Calibri"/>
              </a:rPr>
              <a:t>L</a:t>
            </a:r>
            <a:r>
              <a:rPr sz="800" dirty="0">
                <a:latin typeface="Calibri"/>
                <a:cs typeface="Calibri"/>
              </a:rPr>
              <a:t>P	</a:t>
            </a:r>
            <a:r>
              <a:rPr sz="800" spc="-5" dirty="0">
                <a:latin typeface="Calibri"/>
                <a:cs typeface="Calibri"/>
              </a:rPr>
              <a:t>M</a:t>
            </a:r>
            <a:r>
              <a:rPr sz="800" spc="-20" dirty="0">
                <a:latin typeface="Calibri"/>
                <a:cs typeface="Calibri"/>
              </a:rPr>
              <a:t>L</a:t>
            </a:r>
            <a:r>
              <a:rPr sz="800" dirty="0">
                <a:latin typeface="Calibri"/>
                <a:cs typeface="Calibri"/>
              </a:rPr>
              <a:t>P</a:t>
            </a:r>
            <a:endParaRPr sz="800">
              <a:latin typeface="Calibri"/>
              <a:cs typeface="Calibri"/>
            </a:endParaRPr>
          </a:p>
        </p:txBody>
      </p:sp>
      <p:sp>
        <p:nvSpPr>
          <p:cNvPr id="24" name="object 24"/>
          <p:cNvSpPr txBox="1"/>
          <p:nvPr/>
        </p:nvSpPr>
        <p:spPr>
          <a:xfrm>
            <a:off x="9939220" y="640556"/>
            <a:ext cx="870585" cy="334645"/>
          </a:xfrm>
          <a:prstGeom prst="rect">
            <a:avLst/>
          </a:prstGeom>
        </p:spPr>
        <p:txBody>
          <a:bodyPr vert="horz" wrap="square" lIns="0" tIns="0" rIns="0" bIns="0" rtlCol="0">
            <a:spAutoFit/>
          </a:bodyPr>
          <a:lstStyle/>
          <a:p>
            <a:pPr algn="ctr">
              <a:lnSpc>
                <a:spcPct val="100000"/>
              </a:lnSpc>
            </a:pPr>
            <a:r>
              <a:rPr sz="800" spc="-20" dirty="0">
                <a:latin typeface="Calibri"/>
                <a:cs typeface="Calibri"/>
              </a:rPr>
              <a:t>L</a:t>
            </a:r>
            <a:r>
              <a:rPr sz="800" spc="15" dirty="0">
                <a:latin typeface="Calibri"/>
                <a:cs typeface="Calibri"/>
              </a:rPr>
              <a:t>a</a:t>
            </a:r>
            <a:r>
              <a:rPr sz="800" spc="-5" dirty="0">
                <a:latin typeface="Calibri"/>
                <a:cs typeface="Calibri"/>
              </a:rPr>
              <a:t>y</a:t>
            </a:r>
            <a:r>
              <a:rPr sz="800" dirty="0">
                <a:latin typeface="Calibri"/>
                <a:cs typeface="Calibri"/>
              </a:rPr>
              <a:t>er</a:t>
            </a:r>
            <a:r>
              <a:rPr sz="800" spc="-20" dirty="0">
                <a:latin typeface="Calibri"/>
                <a:cs typeface="Calibri"/>
              </a:rPr>
              <a:t> </a:t>
            </a:r>
            <a:r>
              <a:rPr sz="800" dirty="0">
                <a:latin typeface="Calibri"/>
                <a:cs typeface="Calibri"/>
              </a:rPr>
              <a:t>N</a:t>
            </a:r>
            <a:r>
              <a:rPr sz="800" spc="15" dirty="0">
                <a:latin typeface="Calibri"/>
                <a:cs typeface="Calibri"/>
              </a:rPr>
              <a:t>o</a:t>
            </a:r>
            <a:r>
              <a:rPr sz="800" dirty="0">
                <a:latin typeface="Calibri"/>
                <a:cs typeface="Calibri"/>
              </a:rPr>
              <a:t>rm</a:t>
            </a:r>
            <a:r>
              <a:rPr sz="800" spc="15" dirty="0">
                <a:latin typeface="Calibri"/>
                <a:cs typeface="Calibri"/>
              </a:rPr>
              <a:t>ali</a:t>
            </a:r>
            <a:r>
              <a:rPr sz="800" dirty="0">
                <a:latin typeface="Calibri"/>
                <a:cs typeface="Calibri"/>
              </a:rPr>
              <a:t>z</a:t>
            </a:r>
            <a:r>
              <a:rPr sz="800" spc="15" dirty="0">
                <a:latin typeface="Calibri"/>
                <a:cs typeface="Calibri"/>
              </a:rPr>
              <a:t>a</a:t>
            </a:r>
            <a:r>
              <a:rPr sz="800" spc="10" dirty="0">
                <a:latin typeface="Calibri"/>
                <a:cs typeface="Calibri"/>
              </a:rPr>
              <a:t>t</a:t>
            </a:r>
            <a:r>
              <a:rPr sz="800" spc="15" dirty="0">
                <a:latin typeface="Calibri"/>
                <a:cs typeface="Calibri"/>
              </a:rPr>
              <a:t>i</a:t>
            </a:r>
            <a:r>
              <a:rPr sz="800" spc="-25" dirty="0">
                <a:latin typeface="Calibri"/>
                <a:cs typeface="Calibri"/>
              </a:rPr>
              <a:t>o</a:t>
            </a:r>
            <a:r>
              <a:rPr sz="800" dirty="0">
                <a:latin typeface="Calibri"/>
                <a:cs typeface="Calibri"/>
              </a:rPr>
              <a:t>n</a:t>
            </a:r>
            <a:endParaRPr sz="800">
              <a:latin typeface="Calibri"/>
              <a:cs typeface="Calibri"/>
            </a:endParaRPr>
          </a:p>
          <a:p>
            <a:pPr marL="8890" algn="ctr">
              <a:lnSpc>
                <a:spcPct val="100000"/>
              </a:lnSpc>
              <a:spcBef>
                <a:spcPts val="480"/>
              </a:spcBef>
            </a:pPr>
            <a:r>
              <a:rPr sz="950" dirty="0">
                <a:latin typeface="Calibri"/>
                <a:cs typeface="Calibri"/>
              </a:rPr>
              <a:t>+</a:t>
            </a:r>
            <a:endParaRPr sz="950">
              <a:latin typeface="Calibri"/>
              <a:cs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2" y="2294274"/>
            <a:ext cx="9143981" cy="2561591"/>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3" name="TextBox 2"/>
          <p:cNvSpPr txBox="1"/>
          <p:nvPr/>
        </p:nvSpPr>
        <p:spPr>
          <a:xfrm>
            <a:off x="335360" y="6443251"/>
            <a:ext cx="2205925" cy="276999"/>
          </a:xfrm>
          <a:prstGeom prst="rect">
            <a:avLst/>
          </a:prstGeom>
          <a:noFill/>
        </p:spPr>
        <p:txBody>
          <a:bodyPr wrap="none" rtlCol="0">
            <a:spAutoFit/>
          </a:bodyPr>
          <a:lstStyle/>
          <a:p>
            <a:pPr>
              <a:defRPr/>
            </a:pPr>
            <a:r>
              <a:rPr lang="en-US" sz="1200" dirty="0" err="1">
                <a:solidFill>
                  <a:prstClr val="black"/>
                </a:solidFill>
                <a:latin typeface="Calibri"/>
              </a:rPr>
              <a:t>Karpathy</a:t>
            </a:r>
            <a:r>
              <a:rPr lang="en-US" sz="1200" dirty="0">
                <a:solidFill>
                  <a:prstClr val="black"/>
                </a:solidFill>
                <a:latin typeface="Calibri"/>
              </a:rPr>
              <a:t> and </a:t>
            </a:r>
            <a:r>
              <a:rPr lang="en-US" sz="1200" dirty="0" err="1">
                <a:solidFill>
                  <a:prstClr val="black"/>
                </a:solidFill>
                <a:latin typeface="Calibri"/>
              </a:rPr>
              <a:t>Fei-Fei</a:t>
            </a:r>
            <a:r>
              <a:rPr lang="en-US" sz="1200" dirty="0">
                <a:solidFill>
                  <a:prstClr val="black"/>
                </a:solidFill>
                <a:latin typeface="Calibri"/>
              </a:rPr>
              <a:t>, CVPR 2015</a:t>
            </a:r>
          </a:p>
        </p:txBody>
      </p:sp>
      <p:sp>
        <p:nvSpPr>
          <p:cNvPr id="4" name="object 5"/>
          <p:cNvSpPr txBox="1">
            <a:spLocks/>
          </p:cNvSpPr>
          <p:nvPr/>
        </p:nvSpPr>
        <p:spPr>
          <a:xfrm>
            <a:off x="1662324" y="130409"/>
            <a:ext cx="8867350" cy="553998"/>
          </a:xfrm>
          <a:prstGeom prst="rect">
            <a:avLst/>
          </a:prstGeom>
        </p:spPr>
        <p:txBody>
          <a:bodyPr vert="horz" wrap="square" lIns="0" tIns="91176" rIns="0" bIns="0" rtlCol="0">
            <a:spAutoFit/>
          </a:bodyPr>
          <a:lstStyle>
            <a:lvl1pPr>
              <a:defRPr>
                <a:latin typeface="+mj-lt"/>
                <a:ea typeface="+mj-ea"/>
                <a:cs typeface="+mj-cs"/>
              </a:defRPr>
            </a:lvl1pPr>
          </a:lstStyle>
          <a:p>
            <a:pPr marL="219710" algn="ctr">
              <a:defRPr/>
            </a:pPr>
            <a:r>
              <a:rPr lang="en-US" sz="3000" kern="0" spc="-5" dirty="0">
                <a:solidFill>
                  <a:sysClr val="windowText" lastClr="000000"/>
                </a:solidFill>
                <a:latin typeface="Calibri"/>
              </a:rPr>
              <a:t>Results with Recurrent Neural Networks</a:t>
            </a:r>
            <a:endParaRPr lang="en-US" sz="3000" kern="0" dirty="0">
              <a:solidFill>
                <a:sysClr val="windowText" lastClr="000000"/>
              </a:solidFill>
              <a:latin typeface="Calibri"/>
            </a:endParaRPr>
          </a:p>
        </p:txBody>
      </p:sp>
    </p:spTree>
    <p:extLst>
      <p:ext uri="{BB962C8B-B14F-4D97-AF65-F5344CB8AC3E}">
        <p14:creationId xmlns:p14="http://schemas.microsoft.com/office/powerpoint/2010/main" val="169406766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444499"/>
            <a:ext cx="4855210" cy="533400"/>
          </a:xfrm>
          <a:prstGeom prst="rect">
            <a:avLst/>
          </a:prstGeom>
        </p:spPr>
        <p:txBody>
          <a:bodyPr vert="horz" wrap="square" lIns="0" tIns="0" rIns="0" bIns="0" rtlCol="0">
            <a:spAutoFit/>
          </a:bodyPr>
          <a:lstStyle/>
          <a:p>
            <a:pPr marL="12700">
              <a:lnSpc>
                <a:spcPct val="100000"/>
              </a:lnSpc>
            </a:pPr>
            <a:r>
              <a:rPr sz="4000" b="0" spc="-20" dirty="0">
                <a:latin typeface="Calibri Light"/>
                <a:cs typeface="Calibri Light"/>
              </a:rPr>
              <a:t>S</a:t>
            </a:r>
            <a:r>
              <a:rPr sz="4000" b="0" spc="-65" dirty="0">
                <a:latin typeface="Calibri Light"/>
                <a:cs typeface="Calibri Light"/>
              </a:rPr>
              <a:t>c</a:t>
            </a:r>
            <a:r>
              <a:rPr sz="4000" b="0" spc="-10" dirty="0">
                <a:latin typeface="Calibri Light"/>
                <a:cs typeface="Calibri Light"/>
              </a:rPr>
              <a:t>ali</a:t>
            </a:r>
            <a:r>
              <a:rPr sz="4000" b="0" spc="-30" dirty="0">
                <a:latin typeface="Calibri Light"/>
                <a:cs typeface="Calibri Light"/>
              </a:rPr>
              <a:t>n</a:t>
            </a:r>
            <a:r>
              <a:rPr sz="4000" b="0" spc="-20" dirty="0">
                <a:latin typeface="Calibri Light"/>
                <a:cs typeface="Calibri Light"/>
              </a:rPr>
              <a:t>g</a:t>
            </a:r>
            <a:r>
              <a:rPr sz="4000" b="0" spc="-5" dirty="0">
                <a:latin typeface="Calibri Light"/>
                <a:cs typeface="Calibri Light"/>
              </a:rPr>
              <a:t> </a:t>
            </a:r>
            <a:r>
              <a:rPr sz="4000" b="0" spc="-30" dirty="0">
                <a:latin typeface="Calibri Light"/>
                <a:cs typeface="Calibri Light"/>
              </a:rPr>
              <a:t>u</a:t>
            </a:r>
            <a:r>
              <a:rPr sz="4000" b="0" spc="-25" dirty="0">
                <a:latin typeface="Calibri Light"/>
                <a:cs typeface="Calibri Light"/>
              </a:rPr>
              <a:t>p</a:t>
            </a:r>
            <a:r>
              <a:rPr sz="4000" b="0" spc="-10" dirty="0">
                <a:latin typeface="Calibri Light"/>
                <a:cs typeface="Calibri Light"/>
              </a:rPr>
              <a:t> </a:t>
            </a:r>
            <a:r>
              <a:rPr sz="4000" b="0" spc="-270" dirty="0">
                <a:latin typeface="Calibri Light"/>
                <a:cs typeface="Calibri Light"/>
              </a:rPr>
              <a:t>T</a:t>
            </a:r>
            <a:r>
              <a:rPr sz="4000" b="0" spc="-100" dirty="0">
                <a:latin typeface="Calibri Light"/>
                <a:cs typeface="Calibri Light"/>
              </a:rPr>
              <a:t>r</a:t>
            </a:r>
            <a:r>
              <a:rPr sz="4000" b="0" spc="-15" dirty="0">
                <a:latin typeface="Calibri Light"/>
                <a:cs typeface="Calibri Light"/>
              </a:rPr>
              <a:t>a</a:t>
            </a:r>
            <a:r>
              <a:rPr sz="4000" b="0" spc="-30" dirty="0">
                <a:latin typeface="Calibri Light"/>
                <a:cs typeface="Calibri Light"/>
              </a:rPr>
              <a:t>n</a:t>
            </a:r>
            <a:r>
              <a:rPr sz="4000" b="0" spc="-55" dirty="0">
                <a:latin typeface="Calibri Light"/>
                <a:cs typeface="Calibri Light"/>
              </a:rPr>
              <a:t>s</a:t>
            </a:r>
            <a:r>
              <a:rPr sz="4000" b="0" spc="-110" dirty="0">
                <a:latin typeface="Calibri Light"/>
                <a:cs typeface="Calibri Light"/>
              </a:rPr>
              <a:t>f</a:t>
            </a:r>
            <a:r>
              <a:rPr sz="4000" b="0" dirty="0">
                <a:latin typeface="Calibri Light"/>
                <a:cs typeface="Calibri Light"/>
              </a:rPr>
              <a:t>o</a:t>
            </a:r>
            <a:r>
              <a:rPr sz="4000" b="0" spc="-20" dirty="0">
                <a:latin typeface="Calibri Light"/>
                <a:cs typeface="Calibri Light"/>
              </a:rPr>
              <a:t>r</a:t>
            </a:r>
            <a:r>
              <a:rPr sz="4000" b="0" spc="-5" dirty="0">
                <a:latin typeface="Calibri Light"/>
                <a:cs typeface="Calibri Light"/>
              </a:rPr>
              <a:t>m</a:t>
            </a:r>
            <a:r>
              <a:rPr sz="4000" b="0" spc="-25" dirty="0">
                <a:latin typeface="Calibri Light"/>
                <a:cs typeface="Calibri Light"/>
              </a:rPr>
              <a:t>e</a:t>
            </a:r>
            <a:r>
              <a:rPr sz="4000" b="0" spc="-100" dirty="0">
                <a:latin typeface="Calibri Light"/>
                <a:cs typeface="Calibri Light"/>
              </a:rPr>
              <a:t>r</a:t>
            </a:r>
            <a:r>
              <a:rPr sz="4000" b="0" spc="-20" dirty="0">
                <a:latin typeface="Calibri Light"/>
                <a:cs typeface="Calibri Light"/>
              </a:rPr>
              <a:t>s</a:t>
            </a:r>
            <a:endParaRPr sz="4000">
              <a:latin typeface="Calibri Light"/>
              <a:cs typeface="Calibri Light"/>
            </a:endParaRPr>
          </a:p>
        </p:txBody>
      </p:sp>
      <p:sp>
        <p:nvSpPr>
          <p:cNvPr id="4" name="object 4"/>
          <p:cNvSpPr txBox="1"/>
          <p:nvPr/>
        </p:nvSpPr>
        <p:spPr>
          <a:xfrm>
            <a:off x="7020886" y="383539"/>
            <a:ext cx="4714240" cy="431800"/>
          </a:xfrm>
          <a:prstGeom prst="rect">
            <a:avLst/>
          </a:prstGeom>
        </p:spPr>
        <p:txBody>
          <a:bodyPr vert="horz" wrap="square" lIns="0" tIns="0" rIns="0" bIns="0" rtlCol="0">
            <a:spAutoFit/>
          </a:bodyPr>
          <a:lstStyle/>
          <a:p>
            <a:pPr marL="12700">
              <a:lnSpc>
                <a:spcPct val="100000"/>
              </a:lnSpc>
            </a:pPr>
            <a:r>
              <a:rPr sz="3200" spc="5" dirty="0">
                <a:solidFill>
                  <a:srgbClr val="FF0000"/>
                </a:solidFill>
                <a:latin typeface="Calibri"/>
                <a:cs typeface="Calibri"/>
              </a:rPr>
              <a:t>~</a:t>
            </a:r>
            <a:r>
              <a:rPr sz="3200" spc="-20" dirty="0">
                <a:solidFill>
                  <a:srgbClr val="FF0000"/>
                </a:solidFill>
                <a:latin typeface="Calibri"/>
                <a:cs typeface="Calibri"/>
              </a:rPr>
              <a:t>$430,000</a:t>
            </a:r>
            <a:r>
              <a:rPr sz="3200" spc="5" dirty="0">
                <a:solidFill>
                  <a:srgbClr val="FF0000"/>
                </a:solidFill>
                <a:latin typeface="Calibri"/>
                <a:cs typeface="Calibri"/>
              </a:rPr>
              <a:t> </a:t>
            </a:r>
            <a:r>
              <a:rPr sz="3200" spc="-5" dirty="0">
                <a:solidFill>
                  <a:srgbClr val="FF0000"/>
                </a:solidFill>
                <a:latin typeface="Calibri"/>
                <a:cs typeface="Calibri"/>
              </a:rPr>
              <a:t>o</a:t>
            </a:r>
            <a:r>
              <a:rPr sz="3200" dirty="0">
                <a:solidFill>
                  <a:srgbClr val="FF0000"/>
                </a:solidFill>
                <a:latin typeface="Calibri"/>
                <a:cs typeface="Calibri"/>
              </a:rPr>
              <a:t>n</a:t>
            </a:r>
            <a:r>
              <a:rPr sz="3200" spc="5" dirty="0">
                <a:solidFill>
                  <a:srgbClr val="FF0000"/>
                </a:solidFill>
                <a:latin typeface="Calibri"/>
                <a:cs typeface="Calibri"/>
              </a:rPr>
              <a:t> </a:t>
            </a:r>
            <a:r>
              <a:rPr sz="3200" spc="-25" dirty="0">
                <a:solidFill>
                  <a:srgbClr val="FF0000"/>
                </a:solidFill>
                <a:latin typeface="Calibri"/>
                <a:cs typeface="Calibri"/>
              </a:rPr>
              <a:t>Am</a:t>
            </a:r>
            <a:r>
              <a:rPr sz="3200" dirty="0">
                <a:solidFill>
                  <a:srgbClr val="FF0000"/>
                </a:solidFill>
                <a:latin typeface="Calibri"/>
                <a:cs typeface="Calibri"/>
              </a:rPr>
              <a:t>a</a:t>
            </a:r>
            <a:r>
              <a:rPr sz="3200" spc="-75" dirty="0">
                <a:solidFill>
                  <a:srgbClr val="FF0000"/>
                </a:solidFill>
                <a:latin typeface="Calibri"/>
                <a:cs typeface="Calibri"/>
              </a:rPr>
              <a:t>z</a:t>
            </a:r>
            <a:r>
              <a:rPr sz="3200" spc="-5" dirty="0">
                <a:solidFill>
                  <a:srgbClr val="FF0000"/>
                </a:solidFill>
                <a:latin typeface="Calibri"/>
                <a:cs typeface="Calibri"/>
              </a:rPr>
              <a:t>o</a:t>
            </a:r>
            <a:r>
              <a:rPr sz="3200" dirty="0">
                <a:solidFill>
                  <a:srgbClr val="FF0000"/>
                </a:solidFill>
                <a:latin typeface="Calibri"/>
                <a:cs typeface="Calibri"/>
              </a:rPr>
              <a:t>n</a:t>
            </a:r>
            <a:r>
              <a:rPr sz="3200" spc="5" dirty="0">
                <a:solidFill>
                  <a:srgbClr val="FF0000"/>
                </a:solidFill>
                <a:latin typeface="Calibri"/>
                <a:cs typeface="Calibri"/>
              </a:rPr>
              <a:t> </a:t>
            </a:r>
            <a:r>
              <a:rPr sz="3200" spc="-150" dirty="0">
                <a:solidFill>
                  <a:srgbClr val="FF0000"/>
                </a:solidFill>
                <a:latin typeface="Calibri"/>
                <a:cs typeface="Calibri"/>
              </a:rPr>
              <a:t>A</a:t>
            </a:r>
            <a:r>
              <a:rPr sz="3200" spc="-45" dirty="0">
                <a:solidFill>
                  <a:srgbClr val="FF0000"/>
                </a:solidFill>
                <a:latin typeface="Calibri"/>
                <a:cs typeface="Calibri"/>
              </a:rPr>
              <a:t>W</a:t>
            </a:r>
            <a:r>
              <a:rPr sz="3200" dirty="0">
                <a:solidFill>
                  <a:srgbClr val="FF0000"/>
                </a:solidFill>
                <a:latin typeface="Calibri"/>
                <a:cs typeface="Calibri"/>
              </a:rPr>
              <a:t>S</a:t>
            </a:r>
            <a:r>
              <a:rPr sz="3200" spc="-15" dirty="0">
                <a:solidFill>
                  <a:srgbClr val="FF0000"/>
                </a:solidFill>
                <a:latin typeface="Calibri"/>
                <a:cs typeface="Calibri"/>
              </a:rPr>
              <a:t>!</a:t>
            </a:r>
            <a:endParaRPr sz="3200">
              <a:latin typeface="Calibri"/>
              <a:cs typeface="Calibri"/>
            </a:endParaRPr>
          </a:p>
        </p:txBody>
      </p:sp>
      <p:graphicFrame>
        <p:nvGraphicFramePr>
          <p:cNvPr id="3" name="object 3"/>
          <p:cNvGraphicFramePr>
            <a:graphicFrameLocks noGrp="1"/>
          </p:cNvGraphicFramePr>
          <p:nvPr/>
        </p:nvGraphicFramePr>
        <p:xfrm>
          <a:off x="152675" y="1043132"/>
          <a:ext cx="11814387" cy="5044607"/>
        </p:xfrm>
        <a:graphic>
          <a:graphicData uri="http://schemas.openxmlformats.org/drawingml/2006/table">
            <a:tbl>
              <a:tblPr firstRow="1" bandRow="1">
                <a:tableStyleId>{2D5ABB26-0587-4C30-8999-92F81FD0307C}</a:tableStyleId>
              </a:tblPr>
              <a:tblGrid>
                <a:gridCol w="1932051">
                  <a:extLst>
                    <a:ext uri="{9D8B030D-6E8A-4147-A177-3AD203B41FA5}">
                      <a16:colId xmlns:a16="http://schemas.microsoft.com/office/drawing/2014/main" val="20000"/>
                    </a:ext>
                  </a:extLst>
                </a:gridCol>
                <a:gridCol w="1647056">
                  <a:extLst>
                    <a:ext uri="{9D8B030D-6E8A-4147-A177-3AD203B41FA5}">
                      <a16:colId xmlns:a16="http://schemas.microsoft.com/office/drawing/2014/main" val="20001"/>
                    </a:ext>
                  </a:extLst>
                </a:gridCol>
                <a:gridCol w="1647056">
                  <a:extLst>
                    <a:ext uri="{9D8B030D-6E8A-4147-A177-3AD203B41FA5}">
                      <a16:colId xmlns:a16="http://schemas.microsoft.com/office/drawing/2014/main" val="20002"/>
                    </a:ext>
                  </a:extLst>
                </a:gridCol>
                <a:gridCol w="1647056">
                  <a:extLst>
                    <a:ext uri="{9D8B030D-6E8A-4147-A177-3AD203B41FA5}">
                      <a16:colId xmlns:a16="http://schemas.microsoft.com/office/drawing/2014/main" val="20003"/>
                    </a:ext>
                  </a:extLst>
                </a:gridCol>
                <a:gridCol w="1647056">
                  <a:extLst>
                    <a:ext uri="{9D8B030D-6E8A-4147-A177-3AD203B41FA5}">
                      <a16:colId xmlns:a16="http://schemas.microsoft.com/office/drawing/2014/main" val="20004"/>
                    </a:ext>
                  </a:extLst>
                </a:gridCol>
                <a:gridCol w="992733">
                  <a:extLst>
                    <a:ext uri="{9D8B030D-6E8A-4147-A177-3AD203B41FA5}">
                      <a16:colId xmlns:a16="http://schemas.microsoft.com/office/drawing/2014/main" val="20005"/>
                    </a:ext>
                  </a:extLst>
                </a:gridCol>
                <a:gridCol w="2189407">
                  <a:extLst>
                    <a:ext uri="{9D8B030D-6E8A-4147-A177-3AD203B41FA5}">
                      <a16:colId xmlns:a16="http://schemas.microsoft.com/office/drawing/2014/main" val="20006"/>
                    </a:ext>
                  </a:extLst>
                </a:gridCol>
                <a:gridCol w="111972">
                  <a:extLst>
                    <a:ext uri="{9D8B030D-6E8A-4147-A177-3AD203B41FA5}">
                      <a16:colId xmlns:a16="http://schemas.microsoft.com/office/drawing/2014/main" val="20007"/>
                    </a:ext>
                  </a:extLst>
                </a:gridCol>
              </a:tblGrid>
              <a:tr h="336602">
                <a:tc>
                  <a:txBody>
                    <a:bodyPr/>
                    <a:lstStyle/>
                    <a:p>
                      <a:pPr marL="84455">
                        <a:lnSpc>
                          <a:spcPct val="100000"/>
                        </a:lnSpc>
                      </a:pPr>
                      <a:r>
                        <a:rPr sz="1600" b="1" dirty="0">
                          <a:solidFill>
                            <a:srgbClr val="FFFFFF"/>
                          </a:solidFill>
                          <a:latin typeface="Calibri"/>
                          <a:cs typeface="Calibri"/>
                        </a:rPr>
                        <a:t>Mod</a:t>
                      </a:r>
                      <a:r>
                        <a:rPr sz="1600" b="1" spc="-10" dirty="0">
                          <a:solidFill>
                            <a:srgbClr val="FFFFFF"/>
                          </a:solidFill>
                          <a:latin typeface="Calibri"/>
                          <a:cs typeface="Calibri"/>
                        </a:rPr>
                        <a:t>e</a:t>
                      </a:r>
                      <a:r>
                        <a:rPr sz="1600" b="1" dirty="0">
                          <a:solidFill>
                            <a:srgbClr val="FFFFFF"/>
                          </a:solidFill>
                          <a:latin typeface="Calibri"/>
                          <a:cs typeface="Calibri"/>
                        </a:rPr>
                        <a:t>l</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4455">
                        <a:lnSpc>
                          <a:spcPct val="100000"/>
                        </a:lnSpc>
                      </a:pPr>
                      <a:r>
                        <a:rPr sz="1600" b="1" spc="-5" dirty="0">
                          <a:solidFill>
                            <a:srgbClr val="FFFFFF"/>
                          </a:solidFill>
                          <a:latin typeface="Calibri"/>
                          <a:cs typeface="Calibri"/>
                        </a:rPr>
                        <a:t>L</a:t>
                      </a:r>
                      <a:r>
                        <a:rPr sz="1600" b="1" spc="-35" dirty="0">
                          <a:solidFill>
                            <a:srgbClr val="FFFFFF"/>
                          </a:solidFill>
                          <a:latin typeface="Calibri"/>
                          <a:cs typeface="Calibri"/>
                        </a:rPr>
                        <a:t>a</a:t>
                      </a:r>
                      <a:r>
                        <a:rPr sz="1600" b="1" spc="-15" dirty="0">
                          <a:solidFill>
                            <a:srgbClr val="FFFFFF"/>
                          </a:solidFill>
                          <a:latin typeface="Calibri"/>
                          <a:cs typeface="Calibri"/>
                        </a:rPr>
                        <a:t>y</a:t>
                      </a:r>
                      <a:r>
                        <a:rPr sz="1600" b="1" spc="-10" dirty="0">
                          <a:solidFill>
                            <a:srgbClr val="FFFFFF"/>
                          </a:solidFill>
                          <a:latin typeface="Calibri"/>
                          <a:cs typeface="Calibri"/>
                        </a:rPr>
                        <a:t>e</a:t>
                      </a:r>
                      <a:r>
                        <a:rPr sz="1600" b="1" spc="-15" dirty="0">
                          <a:solidFill>
                            <a:srgbClr val="FFFFFF"/>
                          </a:solidFill>
                          <a:latin typeface="Calibri"/>
                          <a:cs typeface="Calibri"/>
                        </a:rPr>
                        <a:t>r</a:t>
                      </a:r>
                      <a:r>
                        <a:rPr sz="1600" b="1" dirty="0">
                          <a:solidFill>
                            <a:srgbClr val="FFFFFF"/>
                          </a:solidFill>
                          <a:latin typeface="Calibri"/>
                          <a:cs typeface="Calibri"/>
                        </a:rPr>
                        <a:t>s</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5090">
                        <a:lnSpc>
                          <a:spcPct val="100000"/>
                        </a:lnSpc>
                      </a:pPr>
                      <a:r>
                        <a:rPr sz="1600" b="1" dirty="0">
                          <a:solidFill>
                            <a:srgbClr val="FFFFFF"/>
                          </a:solidFill>
                          <a:latin typeface="Calibri"/>
                          <a:cs typeface="Calibri"/>
                        </a:rPr>
                        <a:t>W</a:t>
                      </a:r>
                      <a:r>
                        <a:rPr sz="1600" b="1" spc="-10" dirty="0">
                          <a:solidFill>
                            <a:srgbClr val="FFFFFF"/>
                          </a:solidFill>
                          <a:latin typeface="Calibri"/>
                          <a:cs typeface="Calibri"/>
                        </a:rPr>
                        <a:t>i</a:t>
                      </a:r>
                      <a:r>
                        <a:rPr sz="1600" b="1" dirty="0">
                          <a:solidFill>
                            <a:srgbClr val="FFFFFF"/>
                          </a:solidFill>
                          <a:latin typeface="Calibri"/>
                          <a:cs typeface="Calibri"/>
                        </a:rPr>
                        <a:t>d</a:t>
                      </a:r>
                      <a:r>
                        <a:rPr sz="1600" b="1" spc="-5" dirty="0">
                          <a:solidFill>
                            <a:srgbClr val="FFFFFF"/>
                          </a:solidFill>
                          <a:latin typeface="Calibri"/>
                          <a:cs typeface="Calibri"/>
                        </a:rPr>
                        <a:t>t</a:t>
                      </a:r>
                      <a:r>
                        <a:rPr sz="1600" b="1" dirty="0">
                          <a:solidFill>
                            <a:srgbClr val="FFFFFF"/>
                          </a:solidFill>
                          <a:latin typeface="Calibri"/>
                          <a:cs typeface="Calibri"/>
                        </a:rPr>
                        <a:t>h</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4455">
                        <a:lnSpc>
                          <a:spcPct val="100000"/>
                        </a:lnSpc>
                      </a:pPr>
                      <a:r>
                        <a:rPr sz="1600" b="1" dirty="0">
                          <a:solidFill>
                            <a:srgbClr val="FFFFFF"/>
                          </a:solidFill>
                          <a:latin typeface="Calibri"/>
                          <a:cs typeface="Calibri"/>
                        </a:rPr>
                        <a:t>H</a:t>
                      </a:r>
                      <a:r>
                        <a:rPr sz="1600" b="1" spc="-10" dirty="0">
                          <a:solidFill>
                            <a:srgbClr val="FFFFFF"/>
                          </a:solidFill>
                          <a:latin typeface="Calibri"/>
                          <a:cs typeface="Calibri"/>
                        </a:rPr>
                        <a:t>e</a:t>
                      </a:r>
                      <a:r>
                        <a:rPr sz="1600" b="1" spc="-5" dirty="0">
                          <a:solidFill>
                            <a:srgbClr val="FFFFFF"/>
                          </a:solidFill>
                          <a:latin typeface="Calibri"/>
                          <a:cs typeface="Calibri"/>
                        </a:rPr>
                        <a:t>a</a:t>
                      </a:r>
                      <a:r>
                        <a:rPr sz="1600" b="1" dirty="0">
                          <a:solidFill>
                            <a:srgbClr val="FFFFFF"/>
                          </a:solidFill>
                          <a:latin typeface="Calibri"/>
                          <a:cs typeface="Calibri"/>
                        </a:rPr>
                        <a:t>ds</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5090">
                        <a:lnSpc>
                          <a:spcPct val="100000"/>
                        </a:lnSpc>
                      </a:pPr>
                      <a:r>
                        <a:rPr sz="1600" b="1" spc="-35" dirty="0">
                          <a:solidFill>
                            <a:srgbClr val="FFFFFF"/>
                          </a:solidFill>
                          <a:latin typeface="Calibri"/>
                          <a:cs typeface="Calibri"/>
                        </a:rPr>
                        <a:t>P</a:t>
                      </a:r>
                      <a:r>
                        <a:rPr sz="1600" b="1" spc="-5" dirty="0">
                          <a:solidFill>
                            <a:srgbClr val="FFFFFF"/>
                          </a:solidFill>
                          <a:latin typeface="Calibri"/>
                          <a:cs typeface="Calibri"/>
                        </a:rPr>
                        <a:t>a</a:t>
                      </a:r>
                      <a:r>
                        <a:rPr sz="1600" b="1" spc="-30" dirty="0">
                          <a:solidFill>
                            <a:srgbClr val="FFFFFF"/>
                          </a:solidFill>
                          <a:latin typeface="Calibri"/>
                          <a:cs typeface="Calibri"/>
                        </a:rPr>
                        <a:t>r</a:t>
                      </a:r>
                      <a:r>
                        <a:rPr sz="1600" b="1" spc="-5" dirty="0">
                          <a:solidFill>
                            <a:srgbClr val="FFFFFF"/>
                          </a:solidFill>
                          <a:latin typeface="Calibri"/>
                          <a:cs typeface="Calibri"/>
                        </a:rPr>
                        <a:t>am</a:t>
                      </a:r>
                      <a:r>
                        <a:rPr sz="1600" b="1" dirty="0">
                          <a:solidFill>
                            <a:srgbClr val="FFFFFF"/>
                          </a:solidFill>
                          <a:latin typeface="Calibri"/>
                          <a:cs typeface="Calibri"/>
                        </a:rPr>
                        <a:t>s</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lstStyle/>
                    <a:p>
                      <a:pPr marL="84455">
                        <a:lnSpc>
                          <a:spcPct val="100000"/>
                        </a:lnSpc>
                      </a:pPr>
                      <a:r>
                        <a:rPr sz="1600" b="1" dirty="0">
                          <a:solidFill>
                            <a:srgbClr val="FFFFFF"/>
                          </a:solidFill>
                          <a:latin typeface="Calibri"/>
                          <a:cs typeface="Calibri"/>
                        </a:rPr>
                        <a:t>D</a:t>
                      </a:r>
                      <a:r>
                        <a:rPr sz="1600" b="1" spc="-20" dirty="0">
                          <a:solidFill>
                            <a:srgbClr val="FFFFFF"/>
                          </a:solidFill>
                          <a:latin typeface="Calibri"/>
                          <a:cs typeface="Calibri"/>
                        </a:rPr>
                        <a:t>a</a:t>
                      </a:r>
                      <a:r>
                        <a:rPr sz="1600" b="1" spc="-25" dirty="0">
                          <a:solidFill>
                            <a:srgbClr val="FFFFFF"/>
                          </a:solidFill>
                          <a:latin typeface="Calibri"/>
                          <a:cs typeface="Calibri"/>
                        </a:rPr>
                        <a:t>t</a:t>
                      </a:r>
                      <a:r>
                        <a:rPr sz="1600" b="1" dirty="0">
                          <a:solidFill>
                            <a:srgbClr val="FFFFFF"/>
                          </a:solidFill>
                          <a:latin typeface="Calibri"/>
                          <a:cs typeface="Calibri"/>
                        </a:rPr>
                        <a:t>a</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gridSpan="2">
                  <a:txBody>
                    <a:bodyPr/>
                    <a:lstStyle/>
                    <a:p>
                      <a:pPr marL="85090">
                        <a:lnSpc>
                          <a:spcPct val="100000"/>
                        </a:lnSpc>
                      </a:pPr>
                      <a:r>
                        <a:rPr sz="1600" b="1" spc="-90" dirty="0">
                          <a:solidFill>
                            <a:srgbClr val="FFFFFF"/>
                          </a:solidFill>
                          <a:latin typeface="Calibri"/>
                          <a:cs typeface="Calibri"/>
                        </a:rPr>
                        <a:t>T</a:t>
                      </a:r>
                      <a:r>
                        <a:rPr sz="1600" b="1" spc="-30" dirty="0">
                          <a:solidFill>
                            <a:srgbClr val="FFFFFF"/>
                          </a:solidFill>
                          <a:latin typeface="Calibri"/>
                          <a:cs typeface="Calibri"/>
                        </a:rPr>
                        <a:t>r</a:t>
                      </a:r>
                      <a:r>
                        <a:rPr sz="1600" b="1" spc="-5" dirty="0">
                          <a:solidFill>
                            <a:srgbClr val="FFFFFF"/>
                          </a:solidFill>
                          <a:latin typeface="Calibri"/>
                          <a:cs typeface="Calibri"/>
                        </a:rPr>
                        <a:t>a</a:t>
                      </a:r>
                      <a:r>
                        <a:rPr sz="1600" b="1" spc="-10" dirty="0">
                          <a:solidFill>
                            <a:srgbClr val="FFFFFF"/>
                          </a:solidFill>
                          <a:latin typeface="Calibri"/>
                          <a:cs typeface="Calibri"/>
                        </a:rPr>
                        <a:t>i</a:t>
                      </a:r>
                      <a:r>
                        <a:rPr sz="1600" b="1" dirty="0">
                          <a:solidFill>
                            <a:srgbClr val="FFFFFF"/>
                          </a:solidFill>
                          <a:latin typeface="Calibri"/>
                          <a:cs typeface="Calibri"/>
                        </a:rPr>
                        <a:t>n</a:t>
                      </a:r>
                      <a:r>
                        <a:rPr sz="1600" b="1" spc="-10" dirty="0">
                          <a:solidFill>
                            <a:srgbClr val="FFFFFF"/>
                          </a:solidFill>
                          <a:latin typeface="Calibri"/>
                          <a:cs typeface="Calibri"/>
                        </a:rPr>
                        <a:t>i</a:t>
                      </a:r>
                      <a:r>
                        <a:rPr sz="1600" b="1" dirty="0">
                          <a:solidFill>
                            <a:srgbClr val="FFFFFF"/>
                          </a:solidFill>
                          <a:latin typeface="Calibri"/>
                          <a:cs typeface="Calibri"/>
                        </a:rPr>
                        <a:t>ng</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hMerge="1">
                  <a:txBody>
                    <a:bodyPr/>
                    <a:lstStyle/>
                    <a:p>
                      <a:endParaRPr/>
                    </a:p>
                  </a:txBody>
                  <a:tcPr marL="0" marR="0" marT="0" marB="0"/>
                </a:tc>
                <a:extLst>
                  <a:ext uri="{0D108BD9-81ED-4DB2-BD59-A6C34878D82A}">
                    <a16:rowId xmlns:a16="http://schemas.microsoft.com/office/drawing/2014/main" val="10000"/>
                  </a:ext>
                </a:extLst>
              </a:tr>
              <a:tr h="335280">
                <a:tc>
                  <a:txBody>
                    <a:bodyPr/>
                    <a:lstStyle/>
                    <a:p>
                      <a:pPr marL="84455">
                        <a:lnSpc>
                          <a:spcPct val="100000"/>
                        </a:lnSpc>
                      </a:pPr>
                      <a:r>
                        <a:rPr sz="1600" spc="-105" dirty="0">
                          <a:latin typeface="Calibri"/>
                          <a:cs typeface="Calibri"/>
                        </a:rPr>
                        <a:t>T</a:t>
                      </a:r>
                      <a:r>
                        <a:rPr sz="1600" spc="-30" dirty="0">
                          <a:latin typeface="Calibri"/>
                          <a:cs typeface="Calibri"/>
                        </a:rPr>
                        <a:t>r</a:t>
                      </a:r>
                      <a:r>
                        <a:rPr sz="1600" spc="-5" dirty="0">
                          <a:latin typeface="Calibri"/>
                          <a:cs typeface="Calibri"/>
                        </a:rPr>
                        <a:t>an</a:t>
                      </a:r>
                      <a:r>
                        <a:rPr sz="1600" spc="-20" dirty="0">
                          <a:latin typeface="Calibri"/>
                          <a:cs typeface="Calibri"/>
                        </a:rPr>
                        <a:t>s</a:t>
                      </a:r>
                      <a:r>
                        <a:rPr sz="1600" spc="-35" dirty="0">
                          <a:latin typeface="Calibri"/>
                          <a:cs typeface="Calibri"/>
                        </a:rPr>
                        <a:t>f</a:t>
                      </a:r>
                      <a:r>
                        <a:rPr sz="1600" spc="5" dirty="0">
                          <a:latin typeface="Calibri"/>
                          <a:cs typeface="Calibri"/>
                        </a:rPr>
                        <a:t>o</a:t>
                      </a:r>
                      <a:r>
                        <a:rPr sz="1600" dirty="0">
                          <a:latin typeface="Calibri"/>
                          <a:cs typeface="Calibri"/>
                        </a:rPr>
                        <a:t>r</a:t>
                      </a:r>
                      <a:r>
                        <a:rPr sz="1600" spc="-5" dirty="0">
                          <a:latin typeface="Calibri"/>
                          <a:cs typeface="Calibri"/>
                        </a:rPr>
                        <a:t>m</a:t>
                      </a:r>
                      <a:r>
                        <a:rPr sz="1600" dirty="0">
                          <a:latin typeface="Calibri"/>
                          <a:cs typeface="Calibri"/>
                        </a:rPr>
                        <a:t>e</a:t>
                      </a:r>
                      <a:r>
                        <a:rPr sz="1600" spc="-45" dirty="0">
                          <a:latin typeface="Calibri"/>
                          <a:cs typeface="Calibri"/>
                        </a:rPr>
                        <a:t>r</a:t>
                      </a:r>
                      <a:r>
                        <a:rPr sz="1600" spc="-5" dirty="0">
                          <a:latin typeface="Calibri"/>
                          <a:cs typeface="Calibri"/>
                        </a:rPr>
                        <a:t>-</a:t>
                      </a:r>
                      <a:r>
                        <a:rPr sz="1600" dirty="0">
                          <a:latin typeface="Calibri"/>
                          <a:cs typeface="Calibri"/>
                        </a:rPr>
                        <a:t>B</a:t>
                      </a:r>
                      <a:r>
                        <a:rPr sz="1600" spc="-5" dirty="0">
                          <a:latin typeface="Calibri"/>
                          <a:cs typeface="Calibri"/>
                        </a:rPr>
                        <a:t>as</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512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65M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8x</a:t>
                      </a:r>
                      <a:r>
                        <a:rPr sz="1600" spc="-5" dirty="0">
                          <a:latin typeface="Calibri"/>
                          <a:cs typeface="Calibri"/>
                        </a:rPr>
                        <a:t> P</a:t>
                      </a:r>
                      <a:r>
                        <a:rPr sz="1600" dirty="0">
                          <a:latin typeface="Calibri"/>
                          <a:cs typeface="Calibri"/>
                        </a:rPr>
                        <a:t>100 (12 </a:t>
                      </a:r>
                      <a:r>
                        <a:rPr sz="1600" spc="-5" dirty="0">
                          <a:latin typeface="Calibri"/>
                          <a:cs typeface="Calibri"/>
                        </a:rPr>
                        <a:t>h</a:t>
                      </a:r>
                      <a:r>
                        <a:rPr sz="1600" spc="5" dirty="0">
                          <a:latin typeface="Calibri"/>
                          <a:cs typeface="Calibri"/>
                        </a:rPr>
                        <a:t>o</a:t>
                      </a:r>
                      <a:r>
                        <a:rPr sz="1600" spc="-5" dirty="0">
                          <a:latin typeface="Calibri"/>
                          <a:cs typeface="Calibri"/>
                        </a:rPr>
                        <a:t>u</a:t>
                      </a:r>
                      <a:r>
                        <a:rPr sz="1600" spc="-25" dirty="0">
                          <a:latin typeface="Calibri"/>
                          <a:cs typeface="Calibri"/>
                        </a:rPr>
                        <a:t>r</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1"/>
                  </a:ext>
                </a:extLst>
              </a:tr>
              <a:tr h="336113">
                <a:tc>
                  <a:txBody>
                    <a:bodyPr/>
                    <a:lstStyle/>
                    <a:p>
                      <a:pPr marL="84455">
                        <a:lnSpc>
                          <a:spcPct val="100000"/>
                        </a:lnSpc>
                      </a:pPr>
                      <a:r>
                        <a:rPr sz="1600" spc="-105" dirty="0">
                          <a:latin typeface="Calibri"/>
                          <a:cs typeface="Calibri"/>
                        </a:rPr>
                        <a:t>T</a:t>
                      </a:r>
                      <a:r>
                        <a:rPr sz="1600" spc="-30" dirty="0">
                          <a:latin typeface="Calibri"/>
                          <a:cs typeface="Calibri"/>
                        </a:rPr>
                        <a:t>r</a:t>
                      </a:r>
                      <a:r>
                        <a:rPr sz="1600" spc="-5" dirty="0">
                          <a:latin typeface="Calibri"/>
                          <a:cs typeface="Calibri"/>
                        </a:rPr>
                        <a:t>an</a:t>
                      </a:r>
                      <a:r>
                        <a:rPr sz="1600" spc="-20" dirty="0">
                          <a:latin typeface="Calibri"/>
                          <a:cs typeface="Calibri"/>
                        </a:rPr>
                        <a:t>s</a:t>
                      </a:r>
                      <a:r>
                        <a:rPr sz="1600" spc="-35" dirty="0">
                          <a:latin typeface="Calibri"/>
                          <a:cs typeface="Calibri"/>
                        </a:rPr>
                        <a:t>f</a:t>
                      </a:r>
                      <a:r>
                        <a:rPr sz="1600" spc="5" dirty="0">
                          <a:latin typeface="Calibri"/>
                          <a:cs typeface="Calibri"/>
                        </a:rPr>
                        <a:t>o</a:t>
                      </a:r>
                      <a:r>
                        <a:rPr sz="1600" dirty="0">
                          <a:latin typeface="Calibri"/>
                          <a:cs typeface="Calibri"/>
                        </a:rPr>
                        <a:t>r</a:t>
                      </a:r>
                      <a:r>
                        <a:rPr sz="1600" spc="-5" dirty="0">
                          <a:latin typeface="Calibri"/>
                          <a:cs typeface="Calibri"/>
                        </a:rPr>
                        <a:t>m</a:t>
                      </a:r>
                      <a:r>
                        <a:rPr sz="1600" dirty="0">
                          <a:latin typeface="Calibri"/>
                          <a:cs typeface="Calibri"/>
                        </a:rPr>
                        <a:t>e</a:t>
                      </a:r>
                      <a:r>
                        <a:rPr sz="1600" spc="-45" dirty="0">
                          <a:latin typeface="Calibri"/>
                          <a:cs typeface="Calibri"/>
                        </a:rPr>
                        <a:t>r</a:t>
                      </a:r>
                      <a:r>
                        <a:rPr sz="1600" spc="-5" dirty="0">
                          <a:latin typeface="Calibri"/>
                          <a:cs typeface="Calibri"/>
                        </a:rPr>
                        <a:t>-</a:t>
                      </a:r>
                      <a:r>
                        <a:rPr sz="1600" dirty="0">
                          <a:latin typeface="Calibri"/>
                          <a:cs typeface="Calibri"/>
                        </a:rPr>
                        <a:t>L</a:t>
                      </a:r>
                      <a:r>
                        <a:rPr sz="1600" spc="-5" dirty="0">
                          <a:latin typeface="Calibri"/>
                          <a:cs typeface="Calibri"/>
                        </a:rPr>
                        <a:t>a</a:t>
                      </a:r>
                      <a:r>
                        <a:rPr sz="1600" spc="-20" dirty="0">
                          <a:latin typeface="Calibri"/>
                          <a:cs typeface="Calibri"/>
                        </a:rPr>
                        <a:t>rg</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213M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pPr marL="85090">
                        <a:lnSpc>
                          <a:spcPct val="100000"/>
                        </a:lnSpc>
                      </a:pPr>
                      <a:r>
                        <a:rPr sz="1600" dirty="0">
                          <a:latin typeface="Calibri"/>
                          <a:cs typeface="Calibri"/>
                        </a:rPr>
                        <a:t>8x</a:t>
                      </a:r>
                      <a:r>
                        <a:rPr sz="1600" spc="-5" dirty="0">
                          <a:latin typeface="Calibri"/>
                          <a:cs typeface="Calibri"/>
                        </a:rPr>
                        <a:t> P</a:t>
                      </a:r>
                      <a:r>
                        <a:rPr sz="1600" dirty="0">
                          <a:latin typeface="Calibri"/>
                          <a:cs typeface="Calibri"/>
                        </a:rPr>
                        <a:t>100 (3</a:t>
                      </a:r>
                      <a:r>
                        <a:rPr sz="1600" spc="-5" dirty="0">
                          <a:latin typeface="Calibri"/>
                          <a:cs typeface="Calibri"/>
                        </a:rPr>
                        <a:t>.</a:t>
                      </a:r>
                      <a:r>
                        <a:rPr sz="1600" dirty="0">
                          <a:latin typeface="Calibri"/>
                          <a:cs typeface="Calibri"/>
                        </a:rPr>
                        <a:t>5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2"/>
                  </a:ext>
                </a:extLst>
              </a:tr>
              <a:tr h="337930">
                <a:tc>
                  <a:txBody>
                    <a:bodyPr/>
                    <a:lstStyle/>
                    <a:p>
                      <a:pPr marL="84455">
                        <a:lnSpc>
                          <a:spcPct val="100000"/>
                        </a:lnSpc>
                      </a:pPr>
                      <a:r>
                        <a:rPr sz="1600" dirty="0">
                          <a:latin typeface="Calibri"/>
                          <a:cs typeface="Calibri"/>
                        </a:rPr>
                        <a:t>B</a:t>
                      </a:r>
                      <a:r>
                        <a:rPr sz="1600" spc="5" dirty="0">
                          <a:latin typeface="Calibri"/>
                          <a:cs typeface="Calibri"/>
                        </a:rPr>
                        <a:t>E</a:t>
                      </a:r>
                      <a:r>
                        <a:rPr sz="1600" spc="-10" dirty="0">
                          <a:latin typeface="Calibri"/>
                          <a:cs typeface="Calibri"/>
                        </a:rPr>
                        <a:t>R</a:t>
                      </a:r>
                      <a:r>
                        <a:rPr sz="1600" spc="-130" dirty="0">
                          <a:latin typeface="Calibri"/>
                          <a:cs typeface="Calibri"/>
                        </a:rPr>
                        <a:t>T</a:t>
                      </a:r>
                      <a:r>
                        <a:rPr sz="1600" spc="-5" dirty="0">
                          <a:latin typeface="Calibri"/>
                          <a:cs typeface="Calibri"/>
                        </a:rPr>
                        <a:t>-</a:t>
                      </a:r>
                      <a:r>
                        <a:rPr sz="1600" dirty="0">
                          <a:latin typeface="Calibri"/>
                          <a:cs typeface="Calibri"/>
                        </a:rPr>
                        <a:t>B</a:t>
                      </a:r>
                      <a:r>
                        <a:rPr sz="1600" spc="-5" dirty="0">
                          <a:latin typeface="Calibri"/>
                          <a:cs typeface="Calibri"/>
                        </a:rPr>
                        <a:t>as</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768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110M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13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3"/>
                  </a:ext>
                </a:extLst>
              </a:tr>
              <a:tr h="344557">
                <a:tc>
                  <a:txBody>
                    <a:bodyPr/>
                    <a:lstStyle/>
                    <a:p>
                      <a:pPr marL="84455">
                        <a:lnSpc>
                          <a:spcPct val="100000"/>
                        </a:lnSpc>
                      </a:pPr>
                      <a:r>
                        <a:rPr sz="1600" dirty="0">
                          <a:latin typeface="Calibri"/>
                          <a:cs typeface="Calibri"/>
                        </a:rPr>
                        <a:t>B</a:t>
                      </a:r>
                      <a:r>
                        <a:rPr sz="1600" spc="5" dirty="0">
                          <a:latin typeface="Calibri"/>
                          <a:cs typeface="Calibri"/>
                        </a:rPr>
                        <a:t>E</a:t>
                      </a:r>
                      <a:r>
                        <a:rPr sz="1600" spc="-10" dirty="0">
                          <a:latin typeface="Calibri"/>
                          <a:cs typeface="Calibri"/>
                        </a:rPr>
                        <a:t>R</a:t>
                      </a:r>
                      <a:r>
                        <a:rPr sz="1600" spc="-130" dirty="0">
                          <a:latin typeface="Calibri"/>
                          <a:cs typeface="Calibri"/>
                        </a:rPr>
                        <a:t>T</a:t>
                      </a:r>
                      <a:r>
                        <a:rPr sz="1600" spc="-5" dirty="0">
                          <a:latin typeface="Calibri"/>
                          <a:cs typeface="Calibri"/>
                        </a:rPr>
                        <a:t>-</a:t>
                      </a:r>
                      <a:r>
                        <a:rPr sz="1600" dirty="0">
                          <a:latin typeface="Calibri"/>
                          <a:cs typeface="Calibri"/>
                        </a:rPr>
                        <a:t>L</a:t>
                      </a:r>
                      <a:r>
                        <a:rPr sz="1600" spc="-5" dirty="0">
                          <a:latin typeface="Calibri"/>
                          <a:cs typeface="Calibri"/>
                        </a:rPr>
                        <a:t>a</a:t>
                      </a:r>
                      <a:r>
                        <a:rPr sz="1600" spc="-20" dirty="0">
                          <a:latin typeface="Calibri"/>
                          <a:cs typeface="Calibri"/>
                        </a:rPr>
                        <a:t>rg</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340M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13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4"/>
                  </a:ext>
                </a:extLst>
              </a:tr>
              <a:tr h="335280">
                <a:tc>
                  <a:txBody>
                    <a:bodyPr/>
                    <a:lstStyle/>
                    <a:p>
                      <a:pPr marL="84455">
                        <a:lnSpc>
                          <a:spcPct val="100000"/>
                        </a:lnSpc>
                      </a:pPr>
                      <a:r>
                        <a:rPr sz="1600" spc="-10" dirty="0">
                          <a:latin typeface="Calibri"/>
                          <a:cs typeface="Calibri"/>
                        </a:rPr>
                        <a:t>X</a:t>
                      </a:r>
                      <a:r>
                        <a:rPr sz="1600" dirty="0">
                          <a:latin typeface="Calibri"/>
                          <a:cs typeface="Calibri"/>
                        </a:rPr>
                        <a:t>L</a:t>
                      </a:r>
                      <a:r>
                        <a:rPr sz="1600" spc="5" dirty="0">
                          <a:latin typeface="Calibri"/>
                          <a:cs typeface="Calibri"/>
                        </a:rPr>
                        <a:t>N</a:t>
                      </a:r>
                      <a:r>
                        <a:rPr sz="1600" spc="-5" dirty="0">
                          <a:latin typeface="Calibri"/>
                          <a:cs typeface="Calibri"/>
                        </a:rPr>
                        <a:t>e</a:t>
                      </a:r>
                      <a:r>
                        <a:rPr sz="1600" spc="-50" dirty="0">
                          <a:latin typeface="Calibri"/>
                          <a:cs typeface="Calibri"/>
                        </a:rPr>
                        <a:t>t</a:t>
                      </a:r>
                      <a:r>
                        <a:rPr sz="1600" spc="-5" dirty="0">
                          <a:latin typeface="Calibri"/>
                          <a:cs typeface="Calibri"/>
                        </a:rPr>
                        <a:t>-</a:t>
                      </a:r>
                      <a:r>
                        <a:rPr sz="1600" dirty="0">
                          <a:latin typeface="Calibri"/>
                          <a:cs typeface="Calibri"/>
                        </a:rPr>
                        <a:t>L</a:t>
                      </a:r>
                      <a:r>
                        <a:rPr sz="1600" spc="-5" dirty="0">
                          <a:latin typeface="Calibri"/>
                          <a:cs typeface="Calibri"/>
                        </a:rPr>
                        <a:t>a</a:t>
                      </a:r>
                      <a:r>
                        <a:rPr sz="1600" spc="-20" dirty="0">
                          <a:latin typeface="Calibri"/>
                          <a:cs typeface="Calibri"/>
                        </a:rPr>
                        <a:t>rg</a:t>
                      </a:r>
                      <a:r>
                        <a:rPr sz="1600" dirty="0">
                          <a:latin typeface="Calibri"/>
                          <a:cs typeface="Calibri"/>
                        </a:rPr>
                        <a:t>e</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~340M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126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512x</a:t>
                      </a:r>
                      <a:r>
                        <a:rPr sz="1600" spc="-5" dirty="0">
                          <a:latin typeface="Calibri"/>
                          <a:cs typeface="Calibri"/>
                        </a:rPr>
                        <a:t> TPU</a:t>
                      </a:r>
                      <a:r>
                        <a:rPr sz="1600" spc="-20" dirty="0">
                          <a:latin typeface="Calibri"/>
                          <a:cs typeface="Calibri"/>
                        </a:rPr>
                        <a:t>-</a:t>
                      </a:r>
                      <a:r>
                        <a:rPr sz="1600" dirty="0">
                          <a:latin typeface="Calibri"/>
                          <a:cs typeface="Calibri"/>
                        </a:rPr>
                        <a:t>v3 (2</a:t>
                      </a:r>
                      <a:r>
                        <a:rPr sz="1600" spc="-5" dirty="0">
                          <a:latin typeface="Calibri"/>
                          <a:cs typeface="Calibri"/>
                        </a:rPr>
                        <a:t>.</a:t>
                      </a:r>
                      <a:r>
                        <a:rPr sz="1600" dirty="0">
                          <a:latin typeface="Calibri"/>
                          <a:cs typeface="Calibri"/>
                        </a:rPr>
                        <a:t>5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5"/>
                  </a:ext>
                </a:extLst>
              </a:tr>
              <a:tr h="335280">
                <a:tc>
                  <a:txBody>
                    <a:bodyPr/>
                    <a:lstStyle/>
                    <a:p>
                      <a:pPr marL="84455">
                        <a:lnSpc>
                          <a:spcPct val="100000"/>
                        </a:lnSpc>
                      </a:pPr>
                      <a:r>
                        <a:rPr sz="1600" spc="-30" dirty="0">
                          <a:latin typeface="Calibri"/>
                          <a:cs typeface="Calibri"/>
                        </a:rPr>
                        <a:t>R</a:t>
                      </a:r>
                      <a:r>
                        <a:rPr sz="1600" spc="5" dirty="0">
                          <a:latin typeface="Calibri"/>
                          <a:cs typeface="Calibri"/>
                        </a:rPr>
                        <a:t>oBE</a:t>
                      </a:r>
                      <a:r>
                        <a:rPr sz="1600" spc="-10" dirty="0">
                          <a:latin typeface="Calibri"/>
                          <a:cs typeface="Calibri"/>
                        </a:rPr>
                        <a:t>R</a:t>
                      </a:r>
                      <a:r>
                        <a:rPr sz="1600" spc="-130" dirty="0">
                          <a:latin typeface="Calibri"/>
                          <a:cs typeface="Calibri"/>
                        </a:rPr>
                        <a:t>T</a:t>
                      </a:r>
                      <a:r>
                        <a:rPr sz="1600" dirty="0">
                          <a:latin typeface="Calibri"/>
                          <a:cs typeface="Calibri"/>
                        </a:rPr>
                        <a:t>a</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355M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160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pPr marL="85090">
                        <a:lnSpc>
                          <a:spcPct val="100000"/>
                        </a:lnSpc>
                      </a:pPr>
                      <a:r>
                        <a:rPr sz="1600" dirty="0">
                          <a:latin typeface="Calibri"/>
                          <a:cs typeface="Calibri"/>
                        </a:rPr>
                        <a:t>1024x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a:t>
                      </a:r>
                      <a:r>
                        <a:rPr sz="1600" spc="-5" dirty="0">
                          <a:latin typeface="Calibri"/>
                          <a:cs typeface="Calibri"/>
                        </a:rPr>
                        <a:t> </a:t>
                      </a:r>
                      <a:r>
                        <a:rPr sz="1600" dirty="0">
                          <a:latin typeface="Calibri"/>
                          <a:cs typeface="Calibri"/>
                        </a:rPr>
                        <a:t>(1 </a:t>
                      </a:r>
                      <a:r>
                        <a:rPr sz="1600" spc="-5" dirty="0">
                          <a:latin typeface="Calibri"/>
                          <a:cs typeface="Calibri"/>
                        </a:rPr>
                        <a:t>d</a:t>
                      </a:r>
                      <a:r>
                        <a:rPr sz="1600" spc="-35" dirty="0">
                          <a:latin typeface="Calibri"/>
                          <a:cs typeface="Calibri"/>
                        </a:rPr>
                        <a:t>a</a:t>
                      </a:r>
                      <a:r>
                        <a:rPr sz="1600" dirty="0">
                          <a:latin typeface="Calibri"/>
                          <a:cs typeface="Calibri"/>
                        </a:rPr>
                        <a:t>y)</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6"/>
                  </a:ext>
                </a:extLst>
              </a:tr>
              <a:tr h="336605">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768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117M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7"/>
                  </a:ext>
                </a:extLst>
              </a:tr>
              <a:tr h="335280">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1024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345M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08"/>
                  </a:ext>
                </a:extLst>
              </a:tr>
              <a:tr h="335280">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36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1280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762M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09"/>
                  </a:ext>
                </a:extLst>
              </a:tr>
              <a:tr h="335280">
                <a:tc>
                  <a:txBody>
                    <a:bodyPr/>
                    <a:lstStyle/>
                    <a:p>
                      <a:pPr marL="84455">
                        <a:lnSpc>
                          <a:spcPct val="100000"/>
                        </a:lnSpc>
                      </a:pPr>
                      <a:r>
                        <a:rPr sz="1600" dirty="0">
                          <a:latin typeface="Calibri"/>
                          <a:cs typeface="Calibri"/>
                        </a:rPr>
                        <a:t>G</a:t>
                      </a:r>
                      <a:r>
                        <a:rPr sz="1600" spc="-10" dirty="0">
                          <a:latin typeface="Calibri"/>
                          <a:cs typeface="Calibri"/>
                        </a:rPr>
                        <a:t>P</a:t>
                      </a:r>
                      <a:r>
                        <a:rPr sz="1600" spc="-130" dirty="0">
                          <a:latin typeface="Calibri"/>
                          <a:cs typeface="Calibri"/>
                        </a:rPr>
                        <a:t>T</a:t>
                      </a:r>
                      <a:r>
                        <a:rPr sz="1600" spc="-5" dirty="0">
                          <a:latin typeface="Calibri"/>
                          <a:cs typeface="Calibri"/>
                        </a:rPr>
                        <a:t>-</a:t>
                      </a:r>
                      <a:r>
                        <a:rPr sz="1600" dirty="0">
                          <a:latin typeface="Calibri"/>
                          <a:cs typeface="Calibri"/>
                        </a:rPr>
                        <a:t>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48</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1600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a:t>
                      </a:r>
                      <a:r>
                        <a:rPr sz="1600" spc="-5" dirty="0">
                          <a:latin typeface="Calibri"/>
                          <a:cs typeface="Calibri"/>
                        </a:rPr>
                        <a:t>.</a:t>
                      </a:r>
                      <a:r>
                        <a:rPr sz="1600" dirty="0">
                          <a:latin typeface="Calibri"/>
                          <a:cs typeface="Calibri"/>
                        </a:rPr>
                        <a:t>5B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40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10"/>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40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1536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16</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1</a:t>
                      </a:r>
                      <a:r>
                        <a:rPr sz="1600" spc="-5" dirty="0">
                          <a:latin typeface="Calibri"/>
                          <a:cs typeface="Calibri"/>
                        </a:rPr>
                        <a:t>.</a:t>
                      </a:r>
                      <a:r>
                        <a:rPr sz="1600" dirty="0">
                          <a:latin typeface="Calibri"/>
                          <a:cs typeface="Calibri"/>
                        </a:rPr>
                        <a:t>2B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64x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11"/>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54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1920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20</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2</a:t>
                      </a:r>
                      <a:r>
                        <a:rPr sz="1600" spc="-5" dirty="0">
                          <a:latin typeface="Calibri"/>
                          <a:cs typeface="Calibri"/>
                        </a:rPr>
                        <a:t>.</a:t>
                      </a:r>
                      <a:r>
                        <a:rPr sz="1600" dirty="0">
                          <a:latin typeface="Calibri"/>
                          <a:cs typeface="Calibri"/>
                        </a:rPr>
                        <a:t>5B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gridSpan="2">
                  <a:txBody>
                    <a:bodyPr/>
                    <a:lstStyle/>
                    <a:p>
                      <a:pPr marL="85090">
                        <a:lnSpc>
                          <a:spcPct val="100000"/>
                        </a:lnSpc>
                      </a:pPr>
                      <a:r>
                        <a:rPr sz="1600" dirty="0">
                          <a:latin typeface="Calibri"/>
                          <a:cs typeface="Calibri"/>
                        </a:rPr>
                        <a:t>128x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hMerge="1">
                  <a:txBody>
                    <a:bodyPr/>
                    <a:lstStyle/>
                    <a:p>
                      <a:endParaRPr/>
                    </a:p>
                  </a:txBody>
                  <a:tcPr marL="0" marR="0" marT="0" marB="0"/>
                </a:tc>
                <a:extLst>
                  <a:ext uri="{0D108BD9-81ED-4DB2-BD59-A6C34878D82A}">
                    <a16:rowId xmlns:a16="http://schemas.microsoft.com/office/drawing/2014/main" val="10012"/>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64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2304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24</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5090">
                        <a:lnSpc>
                          <a:spcPct val="100000"/>
                        </a:lnSpc>
                      </a:pPr>
                      <a:r>
                        <a:rPr sz="1600" dirty="0">
                          <a:latin typeface="Calibri"/>
                          <a:cs typeface="Calibri"/>
                        </a:rPr>
                        <a:t>4</a:t>
                      </a:r>
                      <a:r>
                        <a:rPr sz="1600" spc="-5" dirty="0">
                          <a:latin typeface="Calibri"/>
                          <a:cs typeface="Calibri"/>
                        </a:rPr>
                        <a:t>.</a:t>
                      </a:r>
                      <a:r>
                        <a:rPr sz="1600" dirty="0">
                          <a:latin typeface="Calibri"/>
                          <a:cs typeface="Calibri"/>
                        </a:rPr>
                        <a:t>2B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gridSpan="2">
                  <a:txBody>
                    <a:bodyPr/>
                    <a:lstStyle/>
                    <a:p>
                      <a:pPr marL="85090">
                        <a:lnSpc>
                          <a:spcPct val="100000"/>
                        </a:lnSpc>
                      </a:pPr>
                      <a:r>
                        <a:rPr sz="1600" dirty="0">
                          <a:latin typeface="Calibri"/>
                          <a:cs typeface="Calibri"/>
                        </a:rPr>
                        <a:t>256x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 (10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25400">
                      <a:solidFill>
                        <a:srgbClr val="FF0000"/>
                      </a:solidFill>
                      <a:prstDash val="solid"/>
                    </a:lnB>
                    <a:solidFill>
                      <a:srgbClr val="CFD5EA"/>
                    </a:solidFill>
                  </a:tcPr>
                </a:tc>
                <a:tc hMerge="1">
                  <a:txBody>
                    <a:bodyPr/>
                    <a:lstStyle/>
                    <a:p>
                      <a:endParaRPr/>
                    </a:p>
                  </a:txBody>
                  <a:tcPr marL="0" marR="0" marT="0" marB="0"/>
                </a:tc>
                <a:extLst>
                  <a:ext uri="{0D108BD9-81ED-4DB2-BD59-A6C34878D82A}">
                    <a16:rowId xmlns:a16="http://schemas.microsoft.com/office/drawing/2014/main" val="10013"/>
                  </a:ext>
                </a:extLst>
              </a:tr>
              <a:tr h="335280">
                <a:tc>
                  <a:txBody>
                    <a:bodyPr/>
                    <a:lstStyle/>
                    <a:p>
                      <a:pPr marL="84455">
                        <a:lnSpc>
                          <a:spcPct val="100000"/>
                        </a:lnSpc>
                      </a:pPr>
                      <a:r>
                        <a:rPr sz="1600" spc="-10" dirty="0">
                          <a:latin typeface="Calibri"/>
                          <a:cs typeface="Calibri"/>
                        </a:rPr>
                        <a:t>M</a:t>
                      </a:r>
                      <a:r>
                        <a:rPr sz="1600" dirty="0">
                          <a:latin typeface="Calibri"/>
                          <a:cs typeface="Calibri"/>
                        </a:rPr>
                        <a:t>e</a:t>
                      </a:r>
                      <a:r>
                        <a:rPr sz="1600" spc="-35" dirty="0">
                          <a:latin typeface="Calibri"/>
                          <a:cs typeface="Calibri"/>
                        </a:rPr>
                        <a:t>g</a:t>
                      </a:r>
                      <a:r>
                        <a:rPr sz="1600" spc="-20" dirty="0">
                          <a:latin typeface="Calibri"/>
                          <a:cs typeface="Calibri"/>
                        </a:rPr>
                        <a:t>a</a:t>
                      </a:r>
                      <a:r>
                        <a:rPr sz="1600" dirty="0">
                          <a:latin typeface="Calibri"/>
                          <a:cs typeface="Calibri"/>
                        </a:rPr>
                        <a:t>t</a:t>
                      </a:r>
                      <a:r>
                        <a:rPr sz="1600" spc="-25" dirty="0">
                          <a:latin typeface="Calibri"/>
                          <a:cs typeface="Calibri"/>
                        </a:rPr>
                        <a:t>r</a:t>
                      </a:r>
                      <a:r>
                        <a:rPr sz="1600" spc="5" dirty="0">
                          <a:latin typeface="Calibri"/>
                          <a:cs typeface="Calibri"/>
                        </a:rPr>
                        <a:t>o</a:t>
                      </a:r>
                      <a:r>
                        <a:rPr sz="1600" spc="-5" dirty="0">
                          <a:latin typeface="Calibri"/>
                          <a:cs typeface="Calibri"/>
                        </a:rPr>
                        <a:t>n-</a:t>
                      </a:r>
                      <a:r>
                        <a:rPr sz="1600" dirty="0">
                          <a:latin typeface="Calibri"/>
                          <a:cs typeface="Calibri"/>
                        </a:rPr>
                        <a:t>LM</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72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3072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32</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5090">
                        <a:lnSpc>
                          <a:spcPct val="100000"/>
                        </a:lnSpc>
                      </a:pPr>
                      <a:r>
                        <a:rPr sz="1600" dirty="0">
                          <a:latin typeface="Calibri"/>
                          <a:cs typeface="Calibri"/>
                        </a:rPr>
                        <a:t>8</a:t>
                      </a:r>
                      <a:r>
                        <a:rPr sz="1600" spc="-5" dirty="0">
                          <a:latin typeface="Calibri"/>
                          <a:cs typeface="Calibri"/>
                        </a:rPr>
                        <a:t>.</a:t>
                      </a:r>
                      <a:r>
                        <a:rPr sz="1600" dirty="0">
                          <a:latin typeface="Calibri"/>
                          <a:cs typeface="Calibri"/>
                        </a:rPr>
                        <a:t>3B</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84455">
                        <a:lnSpc>
                          <a:spcPct val="100000"/>
                        </a:lnSpc>
                      </a:pPr>
                      <a:r>
                        <a:rPr sz="1600" dirty="0">
                          <a:latin typeface="Calibri"/>
                          <a:cs typeface="Calibri"/>
                        </a:rPr>
                        <a:t>174 GB</a:t>
                      </a:r>
                      <a:endParaRPr sz="1600">
                        <a:latin typeface="Calibri"/>
                        <a:cs typeface="Calibri"/>
                      </a:endParaRPr>
                    </a:p>
                  </a:txBody>
                  <a:tcPr marL="0" marR="0" marT="0" marB="0">
                    <a:lnL w="12700">
                      <a:solidFill>
                        <a:srgbClr val="FFFFFF"/>
                      </a:solidFill>
                      <a:prstDash val="solid"/>
                    </a:lnL>
                    <a:lnR w="25400">
                      <a:solidFill>
                        <a:srgbClr val="FF0000"/>
                      </a:solidFill>
                      <a:prstDash val="solid"/>
                    </a:lnR>
                    <a:lnT w="12700">
                      <a:solidFill>
                        <a:srgbClr val="FFFFFF"/>
                      </a:solidFill>
                      <a:prstDash val="solid"/>
                    </a:lnT>
                    <a:lnB w="12700">
                      <a:solidFill>
                        <a:srgbClr val="FFFFFF"/>
                      </a:solidFill>
                      <a:prstDash val="solid"/>
                    </a:lnB>
                    <a:solidFill>
                      <a:srgbClr val="E9EBF5"/>
                    </a:solidFill>
                  </a:tcPr>
                </a:tc>
                <a:tc>
                  <a:txBody>
                    <a:bodyPr/>
                    <a:lstStyle/>
                    <a:p>
                      <a:pPr marL="78740">
                        <a:lnSpc>
                          <a:spcPct val="100000"/>
                        </a:lnSpc>
                      </a:pPr>
                      <a:r>
                        <a:rPr sz="1600" dirty="0">
                          <a:latin typeface="Calibri"/>
                          <a:cs typeface="Calibri"/>
                        </a:rPr>
                        <a:t>512x</a:t>
                      </a:r>
                      <a:r>
                        <a:rPr sz="1600" spc="-5" dirty="0">
                          <a:latin typeface="Calibri"/>
                          <a:cs typeface="Calibri"/>
                        </a:rPr>
                        <a:t> </a:t>
                      </a:r>
                      <a:r>
                        <a:rPr sz="1600" spc="5" dirty="0">
                          <a:latin typeface="Calibri"/>
                          <a:cs typeface="Calibri"/>
                        </a:rPr>
                        <a:t>V</a:t>
                      </a:r>
                      <a:r>
                        <a:rPr sz="1600" dirty="0">
                          <a:latin typeface="Calibri"/>
                          <a:cs typeface="Calibri"/>
                        </a:rPr>
                        <a:t>100 G</a:t>
                      </a:r>
                      <a:r>
                        <a:rPr sz="1600" spc="-5" dirty="0">
                          <a:latin typeface="Calibri"/>
                          <a:cs typeface="Calibri"/>
                        </a:rPr>
                        <a:t>P</a:t>
                      </a:r>
                      <a:r>
                        <a:rPr sz="1600" dirty="0">
                          <a:latin typeface="Calibri"/>
                          <a:cs typeface="Calibri"/>
                        </a:rPr>
                        <a:t>U </a:t>
                      </a:r>
                      <a:r>
                        <a:rPr sz="1600" spc="-5" dirty="0">
                          <a:latin typeface="Calibri"/>
                          <a:cs typeface="Calibri"/>
                        </a:rPr>
                        <a:t>(</a:t>
                      </a:r>
                      <a:r>
                        <a:rPr sz="1600" dirty="0">
                          <a:latin typeface="Calibri"/>
                          <a:cs typeface="Calibri"/>
                        </a:rPr>
                        <a:t>9 </a:t>
                      </a:r>
                      <a:r>
                        <a:rPr sz="1600" spc="-5" dirty="0">
                          <a:latin typeface="Calibri"/>
                          <a:cs typeface="Calibri"/>
                        </a:rPr>
                        <a:t>d</a:t>
                      </a:r>
                      <a:r>
                        <a:rPr sz="1600" spc="-35" dirty="0">
                          <a:latin typeface="Calibri"/>
                          <a:cs typeface="Calibri"/>
                        </a:rPr>
                        <a:t>a</a:t>
                      </a:r>
                      <a:r>
                        <a:rPr sz="1600" spc="-15" dirty="0">
                          <a:latin typeface="Calibri"/>
                          <a:cs typeface="Calibri"/>
                        </a:rPr>
                        <a:t>y</a:t>
                      </a:r>
                      <a:r>
                        <a:rPr sz="1600" spc="-5" dirty="0">
                          <a:latin typeface="Calibri"/>
                          <a:cs typeface="Calibri"/>
                        </a:rPr>
                        <a:t>s</a:t>
                      </a:r>
                      <a:r>
                        <a:rPr sz="1600" dirty="0">
                          <a:latin typeface="Calibri"/>
                          <a:cs typeface="Calibri"/>
                        </a:rPr>
                        <a:t>)</a:t>
                      </a:r>
                      <a:endParaRPr sz="1600">
                        <a:latin typeface="Calibri"/>
                        <a:cs typeface="Calibri"/>
                      </a:endParaRPr>
                    </a:p>
                  </a:txBody>
                  <a:tcPr marL="0" marR="0" marT="0" marB="0">
                    <a:lnL w="25400">
                      <a:solidFill>
                        <a:srgbClr val="FF0000"/>
                      </a:solidFill>
                      <a:prstDash val="solid"/>
                    </a:lnL>
                    <a:lnR w="25400">
                      <a:solidFill>
                        <a:srgbClr val="FF0000"/>
                      </a:solidFill>
                      <a:prstDash val="solid"/>
                    </a:lnR>
                    <a:lnT w="25400">
                      <a:solidFill>
                        <a:srgbClr val="FF0000"/>
                      </a:solidFill>
                      <a:prstDash val="solid"/>
                    </a:lnT>
                    <a:lnB w="25400">
                      <a:solidFill>
                        <a:srgbClr val="FF0000"/>
                      </a:solidFill>
                      <a:prstDash val="solid"/>
                    </a:lnB>
                    <a:solidFill>
                      <a:srgbClr val="E9EBF5"/>
                    </a:solidFill>
                  </a:tcPr>
                </a:tc>
                <a:tc>
                  <a:txBody>
                    <a:bodyPr/>
                    <a:lstStyle/>
                    <a:p>
                      <a:endParaRPr sz="1600">
                        <a:latin typeface="Calibri"/>
                        <a:cs typeface="Calibri"/>
                      </a:endParaRPr>
                    </a:p>
                  </a:txBody>
                  <a:tcPr marL="0" marR="0" marT="0" marB="0">
                    <a:lnL w="25400">
                      <a:solidFill>
                        <a:srgbClr val="FF0000"/>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20" dirty="0"/>
              <a:t>S</a:t>
            </a:r>
            <a:r>
              <a:rPr spc="-30" dirty="0"/>
              <a:t>u</a:t>
            </a:r>
            <a:r>
              <a:rPr spc="-5" dirty="0"/>
              <a:t>mm</a:t>
            </a:r>
            <a:r>
              <a:rPr spc="-15" dirty="0"/>
              <a:t>a</a:t>
            </a:r>
            <a:r>
              <a:rPr dirty="0"/>
              <a:t>r</a:t>
            </a:r>
            <a:r>
              <a:rPr spc="-20" dirty="0"/>
              <a:t>y</a:t>
            </a:r>
          </a:p>
        </p:txBody>
      </p:sp>
      <p:sp>
        <p:nvSpPr>
          <p:cNvPr id="3" name="object 3"/>
          <p:cNvSpPr txBox="1"/>
          <p:nvPr/>
        </p:nvSpPr>
        <p:spPr>
          <a:xfrm>
            <a:off x="341218" y="6177753"/>
            <a:ext cx="5257165" cy="152400"/>
          </a:xfrm>
          <a:prstGeom prst="rect">
            <a:avLst/>
          </a:prstGeom>
        </p:spPr>
        <p:txBody>
          <a:bodyPr vert="horz" wrap="square" lIns="0" tIns="0" rIns="0" bIns="0" rtlCol="0">
            <a:spAutoFit/>
          </a:bodyPr>
          <a:lstStyle/>
          <a:p>
            <a:pPr marL="12700">
              <a:lnSpc>
                <a:spcPct val="100000"/>
              </a:lnSpc>
            </a:pPr>
            <a:r>
              <a:rPr sz="1000" spc="5" dirty="0">
                <a:latin typeface="Calibri"/>
                <a:cs typeface="Calibri"/>
              </a:rPr>
              <a:t>X</a:t>
            </a:r>
            <a:r>
              <a:rPr sz="1000" dirty="0">
                <a:latin typeface="Calibri"/>
                <a:cs typeface="Calibri"/>
              </a:rPr>
              <a:t>u</a:t>
            </a:r>
            <a:r>
              <a:rPr sz="1000" spc="-5" dirty="0">
                <a:latin typeface="Calibri"/>
                <a:cs typeface="Calibri"/>
              </a:rPr>
              <a:t> et</a:t>
            </a:r>
            <a:r>
              <a:rPr sz="1000" dirty="0">
                <a:latin typeface="Calibri"/>
                <a:cs typeface="Calibri"/>
              </a:rPr>
              <a:t> </a:t>
            </a:r>
            <a:r>
              <a:rPr sz="1000" spc="-5" dirty="0">
                <a:latin typeface="Calibri"/>
                <a:cs typeface="Calibri"/>
              </a:rPr>
              <a:t>al, </a:t>
            </a:r>
            <a:r>
              <a:rPr sz="1000" spc="-10" dirty="0">
                <a:latin typeface="Calibri"/>
                <a:cs typeface="Calibri"/>
              </a:rPr>
              <a:t>“</a:t>
            </a:r>
            <a:r>
              <a:rPr sz="1000" dirty="0">
                <a:latin typeface="Calibri"/>
                <a:cs typeface="Calibri"/>
              </a:rPr>
              <a:t>S</a:t>
            </a:r>
            <a:r>
              <a:rPr sz="1000" spc="-5" dirty="0">
                <a:latin typeface="Calibri"/>
                <a:cs typeface="Calibri"/>
              </a:rPr>
              <a:t>ho</a:t>
            </a:r>
            <a:r>
              <a:rPr sz="1000" spc="-15" dirty="0">
                <a:latin typeface="Calibri"/>
                <a:cs typeface="Calibri"/>
              </a:rPr>
              <a:t>w</a:t>
            </a:r>
            <a:r>
              <a:rPr sz="1000" spc="-5" dirty="0">
                <a:latin typeface="Calibri"/>
                <a:cs typeface="Calibri"/>
              </a:rPr>
              <a:t>, </a:t>
            </a:r>
            <a:r>
              <a:rPr sz="1000" spc="-15" dirty="0">
                <a:latin typeface="Calibri"/>
                <a:cs typeface="Calibri"/>
              </a:rPr>
              <a:t>A</a:t>
            </a:r>
            <a:r>
              <a:rPr sz="1000" spc="-5" dirty="0">
                <a:latin typeface="Calibri"/>
                <a:cs typeface="Calibri"/>
              </a:rPr>
              <a:t>ttend</a:t>
            </a:r>
            <a:r>
              <a:rPr sz="1000" dirty="0">
                <a:latin typeface="Calibri"/>
                <a:cs typeface="Calibri"/>
              </a:rPr>
              <a:t>, </a:t>
            </a:r>
            <a:r>
              <a:rPr sz="1000" spc="-5" dirty="0">
                <a:latin typeface="Calibri"/>
                <a:cs typeface="Calibri"/>
              </a:rPr>
              <a:t>an</a:t>
            </a:r>
            <a:r>
              <a:rPr sz="1000" dirty="0">
                <a:latin typeface="Calibri"/>
                <a:cs typeface="Calibri"/>
              </a:rPr>
              <a:t>d</a:t>
            </a:r>
            <a:r>
              <a:rPr sz="1000" spc="-5" dirty="0">
                <a:latin typeface="Calibri"/>
                <a:cs typeface="Calibri"/>
              </a:rPr>
              <a:t> </a:t>
            </a:r>
            <a:r>
              <a:rPr sz="1000" dirty="0">
                <a:latin typeface="Calibri"/>
                <a:cs typeface="Calibri"/>
              </a:rPr>
              <a:t>T</a:t>
            </a:r>
            <a:r>
              <a:rPr sz="1000" spc="-5" dirty="0">
                <a:latin typeface="Calibri"/>
                <a:cs typeface="Calibri"/>
              </a:rPr>
              <a:t>ell:</a:t>
            </a:r>
            <a:r>
              <a:rPr sz="1000" spc="-10" dirty="0">
                <a:latin typeface="Calibri"/>
                <a:cs typeface="Calibri"/>
              </a:rPr>
              <a:t> Ne</a:t>
            </a:r>
            <a:r>
              <a:rPr sz="1000" spc="-5" dirty="0">
                <a:latin typeface="Calibri"/>
                <a:cs typeface="Calibri"/>
              </a:rPr>
              <a:t>u</a:t>
            </a:r>
            <a:r>
              <a:rPr sz="1000" dirty="0">
                <a:latin typeface="Calibri"/>
                <a:cs typeface="Calibri"/>
              </a:rPr>
              <a:t>r</a:t>
            </a:r>
            <a:r>
              <a:rPr sz="1000" spc="-5" dirty="0">
                <a:latin typeface="Calibri"/>
                <a:cs typeface="Calibri"/>
              </a:rPr>
              <a:t>a</a:t>
            </a:r>
            <a:r>
              <a:rPr sz="1000" dirty="0">
                <a:latin typeface="Calibri"/>
                <a:cs typeface="Calibri"/>
              </a:rPr>
              <a:t>l</a:t>
            </a:r>
            <a:r>
              <a:rPr sz="1000" spc="-10" dirty="0">
                <a:latin typeface="Calibri"/>
                <a:cs typeface="Calibri"/>
              </a:rPr>
              <a:t> Im</a:t>
            </a:r>
            <a:r>
              <a:rPr sz="1000" spc="-5" dirty="0">
                <a:latin typeface="Calibri"/>
                <a:cs typeface="Calibri"/>
              </a:rPr>
              <a:t>age</a:t>
            </a:r>
            <a:r>
              <a:rPr sz="1000" dirty="0">
                <a:latin typeface="Calibri"/>
                <a:cs typeface="Calibri"/>
              </a:rPr>
              <a:t> C</a:t>
            </a:r>
            <a:r>
              <a:rPr sz="1000" spc="-5" dirty="0">
                <a:latin typeface="Calibri"/>
                <a:cs typeface="Calibri"/>
              </a:rPr>
              <a:t>ap</a:t>
            </a:r>
            <a:r>
              <a:rPr sz="1000" dirty="0">
                <a:latin typeface="Calibri"/>
                <a:cs typeface="Calibri"/>
              </a:rPr>
              <a:t>t</a:t>
            </a:r>
            <a:r>
              <a:rPr sz="1000" spc="-5" dirty="0">
                <a:latin typeface="Calibri"/>
                <a:cs typeface="Calibri"/>
              </a:rPr>
              <a:t>io</a:t>
            </a:r>
            <a:r>
              <a:rPr sz="1000" dirty="0">
                <a:latin typeface="Calibri"/>
                <a:cs typeface="Calibri"/>
              </a:rPr>
              <a:t>n</a:t>
            </a:r>
            <a:r>
              <a:rPr sz="1000" spc="-5" dirty="0">
                <a:latin typeface="Calibri"/>
                <a:cs typeface="Calibri"/>
              </a:rPr>
              <a:t> </a:t>
            </a:r>
            <a:r>
              <a:rPr sz="1000" spc="-20" dirty="0">
                <a:latin typeface="Calibri"/>
                <a:cs typeface="Calibri"/>
              </a:rPr>
              <a:t>G</a:t>
            </a:r>
            <a:r>
              <a:rPr sz="1000" spc="-5" dirty="0">
                <a:latin typeface="Calibri"/>
                <a:cs typeface="Calibri"/>
              </a:rPr>
              <a:t>e</a:t>
            </a:r>
            <a:r>
              <a:rPr sz="1000" spc="-15" dirty="0">
                <a:latin typeface="Calibri"/>
                <a:cs typeface="Calibri"/>
              </a:rPr>
              <a:t>n</a:t>
            </a:r>
            <a:r>
              <a:rPr sz="1000" spc="-5" dirty="0">
                <a:latin typeface="Calibri"/>
                <a:cs typeface="Calibri"/>
              </a:rPr>
              <a:t>eratio</a:t>
            </a:r>
            <a:r>
              <a:rPr sz="1000" dirty="0">
                <a:latin typeface="Calibri"/>
                <a:cs typeface="Calibri"/>
              </a:rPr>
              <a:t>n</a:t>
            </a:r>
            <a:r>
              <a:rPr sz="1000" spc="-5" dirty="0">
                <a:latin typeface="Calibri"/>
                <a:cs typeface="Calibri"/>
              </a:rPr>
              <a:t> </a:t>
            </a:r>
            <a:r>
              <a:rPr sz="1000" spc="-15" dirty="0">
                <a:latin typeface="Calibri"/>
                <a:cs typeface="Calibri"/>
              </a:rPr>
              <a:t>w</a:t>
            </a:r>
            <a:r>
              <a:rPr sz="1000" spc="-5" dirty="0">
                <a:latin typeface="Calibri"/>
                <a:cs typeface="Calibri"/>
              </a:rPr>
              <a:t>it</a:t>
            </a:r>
            <a:r>
              <a:rPr sz="1000" dirty="0">
                <a:latin typeface="Calibri"/>
                <a:cs typeface="Calibri"/>
              </a:rPr>
              <a:t>h</a:t>
            </a:r>
            <a:r>
              <a:rPr sz="1000" spc="-5" dirty="0">
                <a:latin typeface="Calibri"/>
                <a:cs typeface="Calibri"/>
              </a:rPr>
              <a:t> Visua</a:t>
            </a:r>
            <a:r>
              <a:rPr sz="1000" dirty="0">
                <a:latin typeface="Calibri"/>
                <a:cs typeface="Calibri"/>
              </a:rPr>
              <a:t>l</a:t>
            </a:r>
            <a:r>
              <a:rPr sz="1000" spc="-10" dirty="0">
                <a:latin typeface="Calibri"/>
                <a:cs typeface="Calibri"/>
              </a:rPr>
              <a:t> </a:t>
            </a:r>
            <a:r>
              <a:rPr sz="1000" spc="-15" dirty="0">
                <a:latin typeface="Calibri"/>
                <a:cs typeface="Calibri"/>
              </a:rPr>
              <a:t>A</a:t>
            </a:r>
            <a:r>
              <a:rPr sz="1000" spc="-5" dirty="0">
                <a:latin typeface="Calibri"/>
                <a:cs typeface="Calibri"/>
              </a:rPr>
              <a:t>tten</a:t>
            </a:r>
            <a:r>
              <a:rPr sz="1000" dirty="0">
                <a:latin typeface="Calibri"/>
                <a:cs typeface="Calibri"/>
              </a:rPr>
              <a:t>t</a:t>
            </a:r>
            <a:r>
              <a:rPr sz="1000" spc="-5" dirty="0">
                <a:latin typeface="Calibri"/>
                <a:cs typeface="Calibri"/>
              </a:rPr>
              <a:t>ion</a:t>
            </a:r>
            <a:r>
              <a:rPr sz="1000" spc="-10" dirty="0">
                <a:latin typeface="Calibri"/>
                <a:cs typeface="Calibri"/>
              </a:rPr>
              <a:t>”</a:t>
            </a:r>
            <a:r>
              <a:rPr sz="1000" spc="-5" dirty="0">
                <a:latin typeface="Calibri"/>
                <a:cs typeface="Calibri"/>
              </a:rPr>
              <a:t>, </a:t>
            </a:r>
            <a:r>
              <a:rPr sz="1000" spc="-10" dirty="0">
                <a:latin typeface="Calibri"/>
                <a:cs typeface="Calibri"/>
              </a:rPr>
              <a:t>I</a:t>
            </a:r>
            <a:r>
              <a:rPr sz="1000" dirty="0">
                <a:latin typeface="Calibri"/>
                <a:cs typeface="Calibri"/>
              </a:rPr>
              <a:t>C</a:t>
            </a:r>
            <a:r>
              <a:rPr sz="1000" spc="-15" dirty="0">
                <a:latin typeface="Calibri"/>
                <a:cs typeface="Calibri"/>
              </a:rPr>
              <a:t>M</a:t>
            </a:r>
            <a:r>
              <a:rPr sz="1000" dirty="0">
                <a:latin typeface="Calibri"/>
                <a:cs typeface="Calibri"/>
              </a:rPr>
              <a:t>L 201</a:t>
            </a:r>
            <a:r>
              <a:rPr sz="1000" spc="-5" dirty="0">
                <a:latin typeface="Calibri"/>
                <a:cs typeface="Calibri"/>
              </a:rPr>
              <a:t>5</a:t>
            </a:r>
            <a:endParaRPr sz="1000">
              <a:latin typeface="Calibri"/>
              <a:cs typeface="Calibri"/>
            </a:endParaRPr>
          </a:p>
        </p:txBody>
      </p:sp>
      <p:sp>
        <p:nvSpPr>
          <p:cNvPr id="4" name="object 4"/>
          <p:cNvSpPr txBox="1"/>
          <p:nvPr/>
        </p:nvSpPr>
        <p:spPr>
          <a:xfrm>
            <a:off x="672242" y="1706372"/>
            <a:ext cx="3121025" cy="1437005"/>
          </a:xfrm>
          <a:prstGeom prst="rect">
            <a:avLst/>
          </a:prstGeom>
        </p:spPr>
        <p:txBody>
          <a:bodyPr vert="horz" wrap="square" lIns="0" tIns="0" rIns="0" bIns="0" rtlCol="0">
            <a:spAutoFit/>
          </a:bodyPr>
          <a:lstStyle/>
          <a:p>
            <a:pPr marL="12700" marR="5080">
              <a:lnSpc>
                <a:spcPct val="100800"/>
              </a:lnSpc>
            </a:pPr>
            <a:r>
              <a:rPr sz="2400" spc="-5" dirty="0">
                <a:latin typeface="Calibri"/>
                <a:cs typeface="Calibri"/>
              </a:rPr>
              <a:t>A</a:t>
            </a:r>
            <a:r>
              <a:rPr sz="2400" dirty="0">
                <a:latin typeface="Calibri"/>
                <a:cs typeface="Calibri"/>
              </a:rPr>
              <a:t>dd</a:t>
            </a:r>
            <a:r>
              <a:rPr sz="2400" spc="-5" dirty="0">
                <a:latin typeface="Calibri"/>
                <a:cs typeface="Calibri"/>
              </a:rPr>
              <a:t>i</a:t>
            </a:r>
            <a:r>
              <a:rPr sz="2400" dirty="0">
                <a:latin typeface="Calibri"/>
                <a:cs typeface="Calibri"/>
              </a:rPr>
              <a:t>n</a:t>
            </a:r>
            <a:r>
              <a:rPr sz="2400" spc="-15" dirty="0">
                <a:latin typeface="Calibri"/>
                <a:cs typeface="Calibri"/>
              </a:rPr>
              <a:t>g</a:t>
            </a:r>
            <a:r>
              <a:rPr sz="2400" spc="-10" dirty="0">
                <a:latin typeface="Calibri"/>
                <a:cs typeface="Calibri"/>
              </a:rPr>
              <a:t> </a:t>
            </a:r>
            <a:r>
              <a:rPr sz="2400" b="1" spc="-95" dirty="0">
                <a:latin typeface="Calibri"/>
                <a:cs typeface="Calibri"/>
              </a:rPr>
              <a:t>A</a:t>
            </a:r>
            <a:r>
              <a:rPr sz="2400" b="1" spc="-35" dirty="0">
                <a:latin typeface="Calibri"/>
                <a:cs typeface="Calibri"/>
              </a:rPr>
              <a:t>tt</a:t>
            </a:r>
            <a:r>
              <a:rPr sz="2400" b="1" dirty="0">
                <a:latin typeface="Calibri"/>
                <a:cs typeface="Calibri"/>
              </a:rPr>
              <a:t>e</a:t>
            </a:r>
            <a:r>
              <a:rPr sz="2400" b="1" spc="-40" dirty="0">
                <a:latin typeface="Calibri"/>
                <a:cs typeface="Calibri"/>
              </a:rPr>
              <a:t>n</a:t>
            </a:r>
            <a:r>
              <a:rPr sz="2400" b="1" spc="-5" dirty="0">
                <a:latin typeface="Calibri"/>
                <a:cs typeface="Calibri"/>
              </a:rPr>
              <a:t>t</a:t>
            </a:r>
            <a:r>
              <a:rPr sz="2400" b="1" spc="-15" dirty="0">
                <a:latin typeface="Calibri"/>
                <a:cs typeface="Calibri"/>
              </a:rPr>
              <a:t>ion</a:t>
            </a:r>
            <a:r>
              <a:rPr sz="2400" b="1" spc="-10" dirty="0">
                <a:latin typeface="Calibri"/>
                <a:cs typeface="Calibri"/>
              </a:rPr>
              <a:t> </a:t>
            </a:r>
            <a:r>
              <a:rPr sz="2400" spc="-30" dirty="0">
                <a:latin typeface="Calibri"/>
                <a:cs typeface="Calibri"/>
              </a:rPr>
              <a:t>t</a:t>
            </a:r>
            <a:r>
              <a:rPr sz="2400" dirty="0">
                <a:latin typeface="Calibri"/>
                <a:cs typeface="Calibri"/>
              </a:rPr>
              <a:t>o</a:t>
            </a:r>
            <a:r>
              <a:rPr sz="2400" spc="-10" dirty="0">
                <a:latin typeface="Calibri"/>
                <a:cs typeface="Calibri"/>
              </a:rPr>
              <a:t> </a:t>
            </a:r>
            <a:r>
              <a:rPr sz="2400" spc="-20" dirty="0">
                <a:latin typeface="Calibri"/>
                <a:cs typeface="Calibri"/>
              </a:rPr>
              <a:t>RNN</a:t>
            </a:r>
            <a:r>
              <a:rPr sz="2400" spc="-10" dirty="0">
                <a:latin typeface="Calibri"/>
                <a:cs typeface="Calibri"/>
              </a:rPr>
              <a:t> </a:t>
            </a:r>
            <a:r>
              <a:rPr sz="2400" spc="-5" dirty="0">
                <a:latin typeface="Calibri"/>
                <a:cs typeface="Calibri"/>
              </a:rPr>
              <a:t>mo</a:t>
            </a:r>
            <a:r>
              <a:rPr sz="2400" dirty="0">
                <a:latin typeface="Calibri"/>
                <a:cs typeface="Calibri"/>
              </a:rPr>
              <a:t>d</a:t>
            </a:r>
            <a:r>
              <a:rPr sz="2400" spc="-10" dirty="0">
                <a:latin typeface="Calibri"/>
                <a:cs typeface="Calibri"/>
              </a:rPr>
              <a:t>e</a:t>
            </a:r>
            <a:r>
              <a:rPr sz="2400" spc="-5" dirty="0">
                <a:latin typeface="Calibri"/>
                <a:cs typeface="Calibri"/>
              </a:rPr>
              <a:t>l</a:t>
            </a:r>
            <a:r>
              <a:rPr sz="2400" dirty="0">
                <a:latin typeface="Calibri"/>
                <a:cs typeface="Calibri"/>
              </a:rPr>
              <a:t>s</a:t>
            </a:r>
            <a:r>
              <a:rPr sz="2400" spc="-10" dirty="0">
                <a:latin typeface="Calibri"/>
                <a:cs typeface="Calibri"/>
              </a:rPr>
              <a:t> </a:t>
            </a:r>
            <a:r>
              <a:rPr sz="2400" spc="-5" dirty="0">
                <a:latin typeface="Calibri"/>
                <a:cs typeface="Calibri"/>
              </a:rPr>
              <a:t>l</a:t>
            </a:r>
            <a:r>
              <a:rPr sz="2400" spc="-25" dirty="0">
                <a:latin typeface="Calibri"/>
                <a:cs typeface="Calibri"/>
              </a:rPr>
              <a:t>e</a:t>
            </a:r>
            <a:r>
              <a:rPr sz="2400" spc="-5" dirty="0">
                <a:latin typeface="Calibri"/>
                <a:cs typeface="Calibri"/>
              </a:rPr>
              <a:t>t</a:t>
            </a:r>
            <a:r>
              <a:rPr sz="2400" dirty="0">
                <a:latin typeface="Calibri"/>
                <a:cs typeface="Calibri"/>
              </a:rPr>
              <a:t>s</a:t>
            </a:r>
            <a:r>
              <a:rPr sz="2400" spc="-10" dirty="0">
                <a:latin typeface="Calibri"/>
                <a:cs typeface="Calibri"/>
              </a:rPr>
              <a:t> </a:t>
            </a:r>
            <a:r>
              <a:rPr sz="2400" spc="-5" dirty="0">
                <a:latin typeface="Calibri"/>
                <a:cs typeface="Calibri"/>
              </a:rPr>
              <a:t>t</a:t>
            </a:r>
            <a:r>
              <a:rPr sz="2400" dirty="0">
                <a:latin typeface="Calibri"/>
                <a:cs typeface="Calibri"/>
              </a:rPr>
              <a:t>h</a:t>
            </a:r>
            <a:r>
              <a:rPr sz="2400" spc="-10" dirty="0">
                <a:latin typeface="Calibri"/>
                <a:cs typeface="Calibri"/>
              </a:rPr>
              <a:t>e</a:t>
            </a:r>
            <a:r>
              <a:rPr sz="2400" spc="-20" dirty="0">
                <a:latin typeface="Calibri"/>
                <a:cs typeface="Calibri"/>
              </a:rPr>
              <a:t>m</a:t>
            </a:r>
            <a:r>
              <a:rPr sz="2400" spc="-10" dirty="0">
                <a:latin typeface="Calibri"/>
                <a:cs typeface="Calibri"/>
              </a:rPr>
              <a:t> </a:t>
            </a:r>
            <a:r>
              <a:rPr sz="2400" spc="-5" dirty="0">
                <a:latin typeface="Calibri"/>
                <a:cs typeface="Calibri"/>
              </a:rPr>
              <a:t>loo</a:t>
            </a:r>
            <a:r>
              <a:rPr sz="2400" spc="-15" dirty="0">
                <a:latin typeface="Calibri"/>
                <a:cs typeface="Calibri"/>
              </a:rPr>
              <a:t>k</a:t>
            </a:r>
            <a:r>
              <a:rPr sz="2400" spc="-10" dirty="0">
                <a:latin typeface="Calibri"/>
                <a:cs typeface="Calibri"/>
              </a:rPr>
              <a:t> </a:t>
            </a:r>
            <a:r>
              <a:rPr sz="2400" spc="-25" dirty="0">
                <a:latin typeface="Calibri"/>
                <a:cs typeface="Calibri"/>
              </a:rPr>
              <a:t>a</a:t>
            </a:r>
            <a:r>
              <a:rPr sz="2400" spc="-10" dirty="0">
                <a:latin typeface="Calibri"/>
                <a:cs typeface="Calibri"/>
              </a:rPr>
              <a:t>t </a:t>
            </a:r>
            <a:r>
              <a:rPr sz="2400" dirty="0">
                <a:latin typeface="Calibri"/>
                <a:cs typeface="Calibri"/>
              </a:rPr>
              <a:t>d</a:t>
            </a:r>
            <a:r>
              <a:rPr sz="2400" spc="-5" dirty="0">
                <a:latin typeface="Calibri"/>
                <a:cs typeface="Calibri"/>
              </a:rPr>
              <a:t>i</a:t>
            </a:r>
            <a:r>
              <a:rPr sz="2400" spc="-20" dirty="0">
                <a:latin typeface="Calibri"/>
                <a:cs typeface="Calibri"/>
              </a:rPr>
              <a:t>f</a:t>
            </a:r>
            <a:r>
              <a:rPr sz="2400" spc="-55" dirty="0">
                <a:latin typeface="Calibri"/>
                <a:cs typeface="Calibri"/>
              </a:rPr>
              <a:t>f</a:t>
            </a:r>
            <a:r>
              <a:rPr sz="2400" spc="-10" dirty="0">
                <a:latin typeface="Calibri"/>
                <a:cs typeface="Calibri"/>
              </a:rPr>
              <a:t>e</a:t>
            </a:r>
            <a:r>
              <a:rPr sz="2400" spc="-45" dirty="0">
                <a:latin typeface="Calibri"/>
                <a:cs typeface="Calibri"/>
              </a:rPr>
              <a:t>r</a:t>
            </a:r>
            <a:r>
              <a:rPr sz="2400" spc="-10" dirty="0">
                <a:latin typeface="Calibri"/>
                <a:cs typeface="Calibri"/>
              </a:rPr>
              <a:t>e</a:t>
            </a:r>
            <a:r>
              <a:rPr sz="2400" spc="-25" dirty="0">
                <a:latin typeface="Calibri"/>
                <a:cs typeface="Calibri"/>
              </a:rPr>
              <a:t>n</a:t>
            </a:r>
            <a:r>
              <a:rPr sz="2400" spc="-10" dirty="0">
                <a:latin typeface="Calibri"/>
                <a:cs typeface="Calibri"/>
              </a:rPr>
              <a:t>t </a:t>
            </a:r>
            <a:r>
              <a:rPr sz="2400" dirty="0">
                <a:latin typeface="Calibri"/>
                <a:cs typeface="Calibri"/>
              </a:rPr>
              <a:t>pa</a:t>
            </a:r>
            <a:r>
              <a:rPr sz="2400" spc="-10" dirty="0">
                <a:latin typeface="Calibri"/>
                <a:cs typeface="Calibri"/>
              </a:rPr>
              <a:t>r</a:t>
            </a:r>
            <a:r>
              <a:rPr sz="2400" spc="-15" dirty="0">
                <a:latin typeface="Calibri"/>
                <a:cs typeface="Calibri"/>
              </a:rPr>
              <a:t>t</a:t>
            </a:r>
            <a:r>
              <a:rPr sz="2400" dirty="0">
                <a:latin typeface="Calibri"/>
                <a:cs typeface="Calibri"/>
              </a:rPr>
              <a:t>s</a:t>
            </a:r>
            <a:r>
              <a:rPr sz="2400" spc="-10" dirty="0">
                <a:latin typeface="Calibri"/>
                <a:cs typeface="Calibri"/>
              </a:rPr>
              <a:t> </a:t>
            </a:r>
            <a:r>
              <a:rPr sz="2400" spc="-5" dirty="0">
                <a:latin typeface="Calibri"/>
                <a:cs typeface="Calibri"/>
              </a:rPr>
              <a:t>o</a:t>
            </a:r>
            <a:r>
              <a:rPr sz="2400" dirty="0">
                <a:latin typeface="Calibri"/>
                <a:cs typeface="Calibri"/>
              </a:rPr>
              <a:t>f </a:t>
            </a:r>
            <a:r>
              <a:rPr sz="2400" spc="-15" dirty="0">
                <a:latin typeface="Calibri"/>
                <a:cs typeface="Calibri"/>
              </a:rPr>
              <a:t>t</a:t>
            </a:r>
            <a:r>
              <a:rPr sz="2400" dirty="0">
                <a:latin typeface="Calibri"/>
                <a:cs typeface="Calibri"/>
              </a:rPr>
              <a:t>h</a:t>
            </a:r>
            <a:r>
              <a:rPr sz="2400" spc="-15" dirty="0">
                <a:latin typeface="Calibri"/>
                <a:cs typeface="Calibri"/>
              </a:rPr>
              <a:t>e</a:t>
            </a:r>
            <a:r>
              <a:rPr sz="2400" spc="-10" dirty="0">
                <a:latin typeface="Calibri"/>
                <a:cs typeface="Calibri"/>
              </a:rPr>
              <a:t> </a:t>
            </a:r>
            <a:r>
              <a:rPr sz="2400" spc="-5" dirty="0">
                <a:latin typeface="Calibri"/>
                <a:cs typeface="Calibri"/>
              </a:rPr>
              <a:t>i</a:t>
            </a:r>
            <a:r>
              <a:rPr sz="2400" dirty="0">
                <a:latin typeface="Calibri"/>
                <a:cs typeface="Calibri"/>
              </a:rPr>
              <a:t>npu</a:t>
            </a:r>
            <a:r>
              <a:rPr sz="2400" spc="-10" dirty="0">
                <a:latin typeface="Calibri"/>
                <a:cs typeface="Calibri"/>
              </a:rPr>
              <a:t>t </a:t>
            </a:r>
            <a:r>
              <a:rPr sz="2400" spc="-25" dirty="0">
                <a:latin typeface="Calibri"/>
                <a:cs typeface="Calibri"/>
              </a:rPr>
              <a:t>a</a:t>
            </a:r>
            <a:r>
              <a:rPr sz="2400" spc="-10" dirty="0">
                <a:latin typeface="Calibri"/>
                <a:cs typeface="Calibri"/>
              </a:rPr>
              <a:t>t e</a:t>
            </a:r>
            <a:r>
              <a:rPr sz="2400" spc="-15" dirty="0">
                <a:latin typeface="Calibri"/>
                <a:cs typeface="Calibri"/>
              </a:rPr>
              <a:t>a</a:t>
            </a:r>
            <a:r>
              <a:rPr sz="2400" spc="-20" dirty="0">
                <a:latin typeface="Calibri"/>
                <a:cs typeface="Calibri"/>
              </a:rPr>
              <a:t>c</a:t>
            </a:r>
            <a:r>
              <a:rPr sz="2400" dirty="0">
                <a:latin typeface="Calibri"/>
                <a:cs typeface="Calibri"/>
              </a:rPr>
              <a:t>h</a:t>
            </a:r>
            <a:r>
              <a:rPr sz="2400" spc="-10" dirty="0">
                <a:latin typeface="Calibri"/>
                <a:cs typeface="Calibri"/>
              </a:rPr>
              <a:t> </a:t>
            </a:r>
            <a:r>
              <a:rPr sz="2400" spc="-5" dirty="0">
                <a:latin typeface="Calibri"/>
                <a:cs typeface="Calibri"/>
              </a:rPr>
              <a:t>ti</a:t>
            </a:r>
            <a:r>
              <a:rPr sz="2400" spc="-25" dirty="0">
                <a:latin typeface="Calibri"/>
                <a:cs typeface="Calibri"/>
              </a:rPr>
              <a:t>m</a:t>
            </a:r>
            <a:r>
              <a:rPr sz="2400" spc="-10" dirty="0">
                <a:latin typeface="Calibri"/>
                <a:cs typeface="Calibri"/>
              </a:rPr>
              <a:t>e</a:t>
            </a:r>
            <a:r>
              <a:rPr sz="2400" spc="-30" dirty="0">
                <a:latin typeface="Calibri"/>
                <a:cs typeface="Calibri"/>
              </a:rPr>
              <a:t>s</a:t>
            </a:r>
            <a:r>
              <a:rPr sz="2400" spc="-45" dirty="0">
                <a:latin typeface="Calibri"/>
                <a:cs typeface="Calibri"/>
              </a:rPr>
              <a:t>t</a:t>
            </a:r>
            <a:r>
              <a:rPr sz="2400" spc="-10" dirty="0">
                <a:latin typeface="Calibri"/>
                <a:cs typeface="Calibri"/>
              </a:rPr>
              <a:t>e</a:t>
            </a:r>
            <a:r>
              <a:rPr sz="2400" dirty="0">
                <a:latin typeface="Calibri"/>
                <a:cs typeface="Calibri"/>
              </a:rPr>
              <a:t>p</a:t>
            </a:r>
            <a:endParaRPr sz="2400">
              <a:latin typeface="Calibri"/>
              <a:cs typeface="Calibri"/>
            </a:endParaRPr>
          </a:p>
        </p:txBody>
      </p:sp>
      <p:sp>
        <p:nvSpPr>
          <p:cNvPr id="5" name="object 5"/>
          <p:cNvSpPr/>
          <p:nvPr/>
        </p:nvSpPr>
        <p:spPr>
          <a:xfrm>
            <a:off x="6212161" y="5355494"/>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6" name="object 6"/>
          <p:cNvSpPr/>
          <p:nvPr/>
        </p:nvSpPr>
        <p:spPr>
          <a:xfrm>
            <a:off x="6347428" y="5355494"/>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7" name="object 7"/>
          <p:cNvSpPr/>
          <p:nvPr/>
        </p:nvSpPr>
        <p:spPr>
          <a:xfrm>
            <a:off x="6896949" y="5355494"/>
            <a:ext cx="110489" cy="110489"/>
          </a:xfrm>
          <a:custGeom>
            <a:avLst/>
            <a:gdLst/>
            <a:ahLst/>
            <a:cxnLst/>
            <a:rect l="l" t="t" r="r" b="b"/>
            <a:pathLst>
              <a:path w="110490" h="110489">
                <a:moveTo>
                  <a:pt x="0" y="0"/>
                </a:moveTo>
                <a:lnTo>
                  <a:pt x="109904" y="0"/>
                </a:lnTo>
                <a:lnTo>
                  <a:pt x="109904" y="109904"/>
                </a:lnTo>
                <a:lnTo>
                  <a:pt x="0" y="109904"/>
                </a:lnTo>
                <a:lnTo>
                  <a:pt x="0" y="0"/>
                </a:lnTo>
                <a:close/>
              </a:path>
            </a:pathLst>
          </a:custGeom>
          <a:ln w="8454">
            <a:solidFill>
              <a:srgbClr val="000000"/>
            </a:solidFill>
          </a:ln>
        </p:spPr>
        <p:txBody>
          <a:bodyPr wrap="square" lIns="0" tIns="0" rIns="0" bIns="0" rtlCol="0"/>
          <a:lstStyle/>
          <a:p>
            <a:endParaRPr/>
          </a:p>
        </p:txBody>
      </p:sp>
      <p:sp>
        <p:nvSpPr>
          <p:cNvPr id="8" name="object 8"/>
          <p:cNvSpPr/>
          <p:nvPr/>
        </p:nvSpPr>
        <p:spPr>
          <a:xfrm>
            <a:off x="6744774" y="5355494"/>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9" name="object 9"/>
          <p:cNvSpPr/>
          <p:nvPr/>
        </p:nvSpPr>
        <p:spPr>
          <a:xfrm>
            <a:off x="7277386" y="5355494"/>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10" name="object 10"/>
          <p:cNvSpPr/>
          <p:nvPr/>
        </p:nvSpPr>
        <p:spPr>
          <a:xfrm>
            <a:off x="7421107" y="5355494"/>
            <a:ext cx="101600" cy="110489"/>
          </a:xfrm>
          <a:custGeom>
            <a:avLst/>
            <a:gdLst/>
            <a:ahLst/>
            <a:cxnLst/>
            <a:rect l="l" t="t" r="r" b="b"/>
            <a:pathLst>
              <a:path w="101600" h="110489">
                <a:moveTo>
                  <a:pt x="0" y="0"/>
                </a:moveTo>
                <a:lnTo>
                  <a:pt x="101450" y="0"/>
                </a:lnTo>
                <a:lnTo>
                  <a:pt x="101450" y="109904"/>
                </a:lnTo>
                <a:lnTo>
                  <a:pt x="0" y="109904"/>
                </a:lnTo>
                <a:lnTo>
                  <a:pt x="0" y="0"/>
                </a:lnTo>
                <a:close/>
              </a:path>
            </a:pathLst>
          </a:custGeom>
          <a:ln w="8454">
            <a:solidFill>
              <a:srgbClr val="000000"/>
            </a:solidFill>
          </a:ln>
        </p:spPr>
        <p:txBody>
          <a:bodyPr wrap="square" lIns="0" tIns="0" rIns="0" bIns="0" rtlCol="0"/>
          <a:lstStyle/>
          <a:p>
            <a:endParaRPr/>
          </a:p>
        </p:txBody>
      </p:sp>
      <p:sp>
        <p:nvSpPr>
          <p:cNvPr id="11" name="object 11"/>
          <p:cNvSpPr/>
          <p:nvPr/>
        </p:nvSpPr>
        <p:spPr>
          <a:xfrm>
            <a:off x="6093802" y="3825290"/>
            <a:ext cx="1564640" cy="879475"/>
          </a:xfrm>
          <a:custGeom>
            <a:avLst/>
            <a:gdLst/>
            <a:ahLst/>
            <a:cxnLst/>
            <a:rect l="l" t="t" r="r" b="b"/>
            <a:pathLst>
              <a:path w="1564640" h="879475">
                <a:moveTo>
                  <a:pt x="0" y="0"/>
                </a:moveTo>
                <a:lnTo>
                  <a:pt x="1564021" y="0"/>
                </a:lnTo>
                <a:lnTo>
                  <a:pt x="1564021" y="879233"/>
                </a:lnTo>
                <a:lnTo>
                  <a:pt x="0" y="879233"/>
                </a:lnTo>
                <a:lnTo>
                  <a:pt x="0" y="0"/>
                </a:lnTo>
                <a:close/>
              </a:path>
            </a:pathLst>
          </a:custGeom>
          <a:solidFill>
            <a:srgbClr val="EDEDED"/>
          </a:solidFill>
        </p:spPr>
        <p:txBody>
          <a:bodyPr wrap="square" lIns="0" tIns="0" rIns="0" bIns="0" rtlCol="0"/>
          <a:lstStyle/>
          <a:p>
            <a:endParaRPr/>
          </a:p>
        </p:txBody>
      </p:sp>
      <p:sp>
        <p:nvSpPr>
          <p:cNvPr id="12" name="object 12"/>
          <p:cNvSpPr/>
          <p:nvPr/>
        </p:nvSpPr>
        <p:spPr>
          <a:xfrm>
            <a:off x="6093802" y="3825290"/>
            <a:ext cx="1564640" cy="879475"/>
          </a:xfrm>
          <a:custGeom>
            <a:avLst/>
            <a:gdLst/>
            <a:ahLst/>
            <a:cxnLst/>
            <a:rect l="l" t="t" r="r" b="b"/>
            <a:pathLst>
              <a:path w="1564640" h="879475">
                <a:moveTo>
                  <a:pt x="0" y="0"/>
                </a:moveTo>
                <a:lnTo>
                  <a:pt x="1564021" y="0"/>
                </a:lnTo>
                <a:lnTo>
                  <a:pt x="1564021" y="879233"/>
                </a:lnTo>
                <a:lnTo>
                  <a:pt x="0" y="879233"/>
                </a:lnTo>
                <a:lnTo>
                  <a:pt x="0" y="0"/>
                </a:lnTo>
                <a:close/>
              </a:path>
            </a:pathLst>
          </a:custGeom>
          <a:ln w="8454">
            <a:solidFill>
              <a:srgbClr val="A5A5A5"/>
            </a:solidFill>
          </a:ln>
        </p:spPr>
        <p:txBody>
          <a:bodyPr wrap="square" lIns="0" tIns="0" rIns="0" bIns="0" rtlCol="0"/>
          <a:lstStyle/>
          <a:p>
            <a:endParaRPr/>
          </a:p>
        </p:txBody>
      </p:sp>
      <p:sp>
        <p:nvSpPr>
          <p:cNvPr id="13" name="object 13"/>
          <p:cNvSpPr/>
          <p:nvPr/>
        </p:nvSpPr>
        <p:spPr>
          <a:xfrm>
            <a:off x="6186798" y="4831336"/>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solidFill>
            <a:srgbClr val="E2F0D9"/>
          </a:solidFill>
        </p:spPr>
        <p:txBody>
          <a:bodyPr wrap="square" lIns="0" tIns="0" rIns="0" bIns="0" rtlCol="0"/>
          <a:lstStyle/>
          <a:p>
            <a:endParaRPr/>
          </a:p>
        </p:txBody>
      </p:sp>
      <p:sp>
        <p:nvSpPr>
          <p:cNvPr id="14" name="object 14"/>
          <p:cNvSpPr/>
          <p:nvPr/>
        </p:nvSpPr>
        <p:spPr>
          <a:xfrm>
            <a:off x="6186798" y="4831336"/>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70AD47"/>
            </a:solidFill>
          </a:ln>
        </p:spPr>
        <p:txBody>
          <a:bodyPr wrap="square" lIns="0" tIns="0" rIns="0" bIns="0" rtlCol="0"/>
          <a:lstStyle/>
          <a:p>
            <a:endParaRPr/>
          </a:p>
        </p:txBody>
      </p:sp>
      <p:sp>
        <p:nvSpPr>
          <p:cNvPr id="15" name="object 15"/>
          <p:cNvSpPr/>
          <p:nvPr/>
        </p:nvSpPr>
        <p:spPr>
          <a:xfrm>
            <a:off x="6719411" y="4831336"/>
            <a:ext cx="295910" cy="262255"/>
          </a:xfrm>
          <a:custGeom>
            <a:avLst/>
            <a:gdLst/>
            <a:ahLst/>
            <a:cxnLst/>
            <a:rect l="l" t="t" r="r" b="b"/>
            <a:pathLst>
              <a:path w="295909" h="262254">
                <a:moveTo>
                  <a:pt x="0" y="0"/>
                </a:moveTo>
                <a:lnTo>
                  <a:pt x="295896" y="0"/>
                </a:lnTo>
                <a:lnTo>
                  <a:pt x="295896" y="262079"/>
                </a:lnTo>
                <a:lnTo>
                  <a:pt x="0" y="262079"/>
                </a:lnTo>
                <a:lnTo>
                  <a:pt x="0" y="0"/>
                </a:lnTo>
                <a:close/>
              </a:path>
            </a:pathLst>
          </a:custGeom>
          <a:solidFill>
            <a:srgbClr val="E2F0D9"/>
          </a:solidFill>
        </p:spPr>
        <p:txBody>
          <a:bodyPr wrap="square" lIns="0" tIns="0" rIns="0" bIns="0" rtlCol="0"/>
          <a:lstStyle/>
          <a:p>
            <a:endParaRPr/>
          </a:p>
        </p:txBody>
      </p:sp>
      <p:sp>
        <p:nvSpPr>
          <p:cNvPr id="16" name="object 16"/>
          <p:cNvSpPr/>
          <p:nvPr/>
        </p:nvSpPr>
        <p:spPr>
          <a:xfrm>
            <a:off x="6719411" y="4831336"/>
            <a:ext cx="295910" cy="262255"/>
          </a:xfrm>
          <a:custGeom>
            <a:avLst/>
            <a:gdLst/>
            <a:ahLst/>
            <a:cxnLst/>
            <a:rect l="l" t="t" r="r" b="b"/>
            <a:pathLst>
              <a:path w="295909" h="262254">
                <a:moveTo>
                  <a:pt x="0" y="0"/>
                </a:moveTo>
                <a:lnTo>
                  <a:pt x="295895" y="0"/>
                </a:lnTo>
                <a:lnTo>
                  <a:pt x="295895" y="262079"/>
                </a:lnTo>
                <a:lnTo>
                  <a:pt x="0" y="262079"/>
                </a:lnTo>
                <a:lnTo>
                  <a:pt x="0" y="0"/>
                </a:lnTo>
                <a:close/>
              </a:path>
            </a:pathLst>
          </a:custGeom>
          <a:ln w="8454">
            <a:solidFill>
              <a:srgbClr val="70AD47"/>
            </a:solidFill>
          </a:ln>
        </p:spPr>
        <p:txBody>
          <a:bodyPr wrap="square" lIns="0" tIns="0" rIns="0" bIns="0" rtlCol="0"/>
          <a:lstStyle/>
          <a:p>
            <a:endParaRPr/>
          </a:p>
        </p:txBody>
      </p:sp>
      <p:sp>
        <p:nvSpPr>
          <p:cNvPr id="17" name="object 17"/>
          <p:cNvSpPr/>
          <p:nvPr/>
        </p:nvSpPr>
        <p:spPr>
          <a:xfrm>
            <a:off x="7260478" y="4831336"/>
            <a:ext cx="287655" cy="262255"/>
          </a:xfrm>
          <a:custGeom>
            <a:avLst/>
            <a:gdLst/>
            <a:ahLst/>
            <a:cxnLst/>
            <a:rect l="l" t="t" r="r" b="b"/>
            <a:pathLst>
              <a:path w="287654" h="262254">
                <a:moveTo>
                  <a:pt x="0" y="0"/>
                </a:moveTo>
                <a:lnTo>
                  <a:pt x="287442" y="0"/>
                </a:lnTo>
                <a:lnTo>
                  <a:pt x="287442" y="262079"/>
                </a:lnTo>
                <a:lnTo>
                  <a:pt x="0" y="262079"/>
                </a:lnTo>
                <a:lnTo>
                  <a:pt x="0" y="0"/>
                </a:lnTo>
                <a:close/>
              </a:path>
            </a:pathLst>
          </a:custGeom>
          <a:solidFill>
            <a:srgbClr val="E2F0D9"/>
          </a:solidFill>
        </p:spPr>
        <p:txBody>
          <a:bodyPr wrap="square" lIns="0" tIns="0" rIns="0" bIns="0" rtlCol="0"/>
          <a:lstStyle/>
          <a:p>
            <a:endParaRPr/>
          </a:p>
        </p:txBody>
      </p:sp>
      <p:sp>
        <p:nvSpPr>
          <p:cNvPr id="18" name="object 18"/>
          <p:cNvSpPr/>
          <p:nvPr/>
        </p:nvSpPr>
        <p:spPr>
          <a:xfrm>
            <a:off x="7260478" y="4831336"/>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70AD47"/>
            </a:solidFill>
          </a:ln>
        </p:spPr>
        <p:txBody>
          <a:bodyPr wrap="square" lIns="0" tIns="0" rIns="0" bIns="0" rtlCol="0"/>
          <a:lstStyle/>
          <a:p>
            <a:endParaRPr/>
          </a:p>
        </p:txBody>
      </p:sp>
      <p:sp>
        <p:nvSpPr>
          <p:cNvPr id="19" name="object 19"/>
          <p:cNvSpPr/>
          <p:nvPr/>
        </p:nvSpPr>
        <p:spPr>
          <a:xfrm>
            <a:off x="6300930" y="5089188"/>
            <a:ext cx="50800" cy="106045"/>
          </a:xfrm>
          <a:custGeom>
            <a:avLst/>
            <a:gdLst/>
            <a:ahLst/>
            <a:cxnLst/>
            <a:rect l="l" t="t" r="r" b="b"/>
            <a:pathLst>
              <a:path w="50800" h="106045">
                <a:moveTo>
                  <a:pt x="33816" y="50725"/>
                </a:moveTo>
                <a:lnTo>
                  <a:pt x="16907" y="50725"/>
                </a:lnTo>
                <a:lnTo>
                  <a:pt x="16907" y="105639"/>
                </a:lnTo>
                <a:lnTo>
                  <a:pt x="33816" y="105639"/>
                </a:lnTo>
                <a:lnTo>
                  <a:pt x="33816" y="50725"/>
                </a:lnTo>
                <a:close/>
              </a:path>
              <a:path w="50800" h="106045">
                <a:moveTo>
                  <a:pt x="25363" y="0"/>
                </a:moveTo>
                <a:lnTo>
                  <a:pt x="0" y="50725"/>
                </a:lnTo>
                <a:lnTo>
                  <a:pt x="50723" y="50725"/>
                </a:lnTo>
                <a:lnTo>
                  <a:pt x="25363" y="0"/>
                </a:lnTo>
                <a:close/>
              </a:path>
            </a:pathLst>
          </a:custGeom>
          <a:solidFill>
            <a:srgbClr val="000000"/>
          </a:solidFill>
        </p:spPr>
        <p:txBody>
          <a:bodyPr wrap="square" lIns="0" tIns="0" rIns="0" bIns="0" rtlCol="0"/>
          <a:lstStyle/>
          <a:p>
            <a:endParaRPr/>
          </a:p>
        </p:txBody>
      </p:sp>
      <p:sp>
        <p:nvSpPr>
          <p:cNvPr id="20" name="object 20"/>
          <p:cNvSpPr/>
          <p:nvPr/>
        </p:nvSpPr>
        <p:spPr>
          <a:xfrm>
            <a:off x="6843541" y="5089188"/>
            <a:ext cx="50800" cy="106045"/>
          </a:xfrm>
          <a:custGeom>
            <a:avLst/>
            <a:gdLst/>
            <a:ahLst/>
            <a:cxnLst/>
            <a:rect l="l" t="t" r="r" b="b"/>
            <a:pathLst>
              <a:path w="50800" h="106045">
                <a:moveTo>
                  <a:pt x="33816" y="50957"/>
                </a:moveTo>
                <a:lnTo>
                  <a:pt x="16899" y="50957"/>
                </a:lnTo>
                <a:lnTo>
                  <a:pt x="18561" y="105896"/>
                </a:lnTo>
                <a:lnTo>
                  <a:pt x="35460" y="105385"/>
                </a:lnTo>
                <a:lnTo>
                  <a:pt x="33816" y="50957"/>
                </a:lnTo>
                <a:close/>
              </a:path>
              <a:path w="50800" h="106045">
                <a:moveTo>
                  <a:pt x="23817" y="0"/>
                </a:moveTo>
                <a:lnTo>
                  <a:pt x="0" y="51468"/>
                </a:lnTo>
                <a:lnTo>
                  <a:pt x="16899" y="50957"/>
                </a:lnTo>
                <a:lnTo>
                  <a:pt x="33816" y="50957"/>
                </a:lnTo>
                <a:lnTo>
                  <a:pt x="33801" y="50446"/>
                </a:lnTo>
                <a:lnTo>
                  <a:pt x="50700" y="49935"/>
                </a:lnTo>
                <a:lnTo>
                  <a:pt x="23817" y="0"/>
                </a:lnTo>
                <a:close/>
              </a:path>
            </a:pathLst>
          </a:custGeom>
          <a:solidFill>
            <a:srgbClr val="000000"/>
          </a:solidFill>
        </p:spPr>
        <p:txBody>
          <a:bodyPr wrap="square" lIns="0" tIns="0" rIns="0" bIns="0" rtlCol="0"/>
          <a:lstStyle/>
          <a:p>
            <a:endParaRPr/>
          </a:p>
        </p:txBody>
      </p:sp>
      <p:sp>
        <p:nvSpPr>
          <p:cNvPr id="21" name="object 21"/>
          <p:cNvSpPr/>
          <p:nvPr/>
        </p:nvSpPr>
        <p:spPr>
          <a:xfrm>
            <a:off x="7374610" y="5089188"/>
            <a:ext cx="50800" cy="107950"/>
          </a:xfrm>
          <a:custGeom>
            <a:avLst/>
            <a:gdLst/>
            <a:ahLst/>
            <a:cxnLst/>
            <a:rect l="l" t="t" r="r" b="b"/>
            <a:pathLst>
              <a:path w="50800" h="107950">
                <a:moveTo>
                  <a:pt x="33816" y="50725"/>
                </a:moveTo>
                <a:lnTo>
                  <a:pt x="16907" y="50725"/>
                </a:lnTo>
                <a:lnTo>
                  <a:pt x="16907" y="107430"/>
                </a:lnTo>
                <a:lnTo>
                  <a:pt x="33816" y="107430"/>
                </a:lnTo>
                <a:lnTo>
                  <a:pt x="33816" y="50725"/>
                </a:lnTo>
                <a:close/>
              </a:path>
              <a:path w="50800" h="10795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22" name="object 22"/>
          <p:cNvSpPr/>
          <p:nvPr/>
        </p:nvSpPr>
        <p:spPr>
          <a:xfrm>
            <a:off x="5493557" y="3876015"/>
            <a:ext cx="389255" cy="220345"/>
          </a:xfrm>
          <a:custGeom>
            <a:avLst/>
            <a:gdLst/>
            <a:ahLst/>
            <a:cxnLst/>
            <a:rect l="l" t="t" r="r" b="b"/>
            <a:pathLst>
              <a:path w="389254" h="220345">
                <a:moveTo>
                  <a:pt x="0" y="0"/>
                </a:moveTo>
                <a:lnTo>
                  <a:pt x="388891" y="0"/>
                </a:lnTo>
                <a:lnTo>
                  <a:pt x="388891" y="219807"/>
                </a:lnTo>
                <a:lnTo>
                  <a:pt x="0" y="219807"/>
                </a:lnTo>
                <a:lnTo>
                  <a:pt x="0" y="0"/>
                </a:lnTo>
                <a:close/>
              </a:path>
            </a:pathLst>
          </a:custGeom>
          <a:solidFill>
            <a:srgbClr val="FBE5D6"/>
          </a:solidFill>
        </p:spPr>
        <p:txBody>
          <a:bodyPr wrap="square" lIns="0" tIns="0" rIns="0" bIns="0" rtlCol="0"/>
          <a:lstStyle/>
          <a:p>
            <a:endParaRPr/>
          </a:p>
        </p:txBody>
      </p:sp>
      <p:sp>
        <p:nvSpPr>
          <p:cNvPr id="23" name="object 23"/>
          <p:cNvSpPr/>
          <p:nvPr/>
        </p:nvSpPr>
        <p:spPr>
          <a:xfrm>
            <a:off x="5493557" y="3876015"/>
            <a:ext cx="389255" cy="220345"/>
          </a:xfrm>
          <a:custGeom>
            <a:avLst/>
            <a:gdLst/>
            <a:ahLst/>
            <a:cxnLst/>
            <a:rect l="l" t="t" r="r" b="b"/>
            <a:pathLst>
              <a:path w="389254" h="220345">
                <a:moveTo>
                  <a:pt x="0" y="0"/>
                </a:moveTo>
                <a:lnTo>
                  <a:pt x="388891" y="0"/>
                </a:lnTo>
                <a:lnTo>
                  <a:pt x="388891" y="219808"/>
                </a:lnTo>
                <a:lnTo>
                  <a:pt x="0" y="219808"/>
                </a:lnTo>
                <a:lnTo>
                  <a:pt x="0" y="0"/>
                </a:lnTo>
                <a:close/>
              </a:path>
            </a:pathLst>
          </a:custGeom>
          <a:ln w="8454">
            <a:solidFill>
              <a:srgbClr val="ED7D31"/>
            </a:solidFill>
          </a:ln>
        </p:spPr>
        <p:txBody>
          <a:bodyPr wrap="square" lIns="0" tIns="0" rIns="0" bIns="0" rtlCol="0"/>
          <a:lstStyle/>
          <a:p>
            <a:endParaRPr/>
          </a:p>
        </p:txBody>
      </p:sp>
      <p:sp>
        <p:nvSpPr>
          <p:cNvPr id="24" name="object 24"/>
          <p:cNvSpPr/>
          <p:nvPr/>
        </p:nvSpPr>
        <p:spPr>
          <a:xfrm>
            <a:off x="5493557" y="4163457"/>
            <a:ext cx="389255" cy="220345"/>
          </a:xfrm>
          <a:custGeom>
            <a:avLst/>
            <a:gdLst/>
            <a:ahLst/>
            <a:cxnLst/>
            <a:rect l="l" t="t" r="r" b="b"/>
            <a:pathLst>
              <a:path w="389254" h="220345">
                <a:moveTo>
                  <a:pt x="0" y="0"/>
                </a:moveTo>
                <a:lnTo>
                  <a:pt x="388891" y="0"/>
                </a:lnTo>
                <a:lnTo>
                  <a:pt x="388891" y="219807"/>
                </a:lnTo>
                <a:lnTo>
                  <a:pt x="0" y="219807"/>
                </a:lnTo>
                <a:lnTo>
                  <a:pt x="0" y="0"/>
                </a:lnTo>
                <a:close/>
              </a:path>
            </a:pathLst>
          </a:custGeom>
          <a:solidFill>
            <a:srgbClr val="FBE5D6"/>
          </a:solidFill>
        </p:spPr>
        <p:txBody>
          <a:bodyPr wrap="square" lIns="0" tIns="0" rIns="0" bIns="0" rtlCol="0"/>
          <a:lstStyle/>
          <a:p>
            <a:endParaRPr/>
          </a:p>
        </p:txBody>
      </p:sp>
      <p:sp>
        <p:nvSpPr>
          <p:cNvPr id="25" name="object 25"/>
          <p:cNvSpPr/>
          <p:nvPr/>
        </p:nvSpPr>
        <p:spPr>
          <a:xfrm>
            <a:off x="5493557" y="4163457"/>
            <a:ext cx="389255" cy="220345"/>
          </a:xfrm>
          <a:custGeom>
            <a:avLst/>
            <a:gdLst/>
            <a:ahLst/>
            <a:cxnLst/>
            <a:rect l="l" t="t" r="r" b="b"/>
            <a:pathLst>
              <a:path w="389254" h="220345">
                <a:moveTo>
                  <a:pt x="0" y="0"/>
                </a:moveTo>
                <a:lnTo>
                  <a:pt x="388891" y="0"/>
                </a:lnTo>
                <a:lnTo>
                  <a:pt x="388891" y="219808"/>
                </a:lnTo>
                <a:lnTo>
                  <a:pt x="0" y="219808"/>
                </a:lnTo>
                <a:lnTo>
                  <a:pt x="0" y="0"/>
                </a:lnTo>
                <a:close/>
              </a:path>
            </a:pathLst>
          </a:custGeom>
          <a:ln w="8454">
            <a:solidFill>
              <a:srgbClr val="ED7D31"/>
            </a:solidFill>
          </a:ln>
        </p:spPr>
        <p:txBody>
          <a:bodyPr wrap="square" lIns="0" tIns="0" rIns="0" bIns="0" rtlCol="0"/>
          <a:lstStyle/>
          <a:p>
            <a:endParaRPr/>
          </a:p>
        </p:txBody>
      </p:sp>
      <p:sp>
        <p:nvSpPr>
          <p:cNvPr id="26" name="object 26"/>
          <p:cNvSpPr/>
          <p:nvPr/>
        </p:nvSpPr>
        <p:spPr>
          <a:xfrm>
            <a:off x="5493557" y="4450899"/>
            <a:ext cx="389255" cy="220345"/>
          </a:xfrm>
          <a:custGeom>
            <a:avLst/>
            <a:gdLst/>
            <a:ahLst/>
            <a:cxnLst/>
            <a:rect l="l" t="t" r="r" b="b"/>
            <a:pathLst>
              <a:path w="389254" h="220345">
                <a:moveTo>
                  <a:pt x="0" y="0"/>
                </a:moveTo>
                <a:lnTo>
                  <a:pt x="388891" y="0"/>
                </a:lnTo>
                <a:lnTo>
                  <a:pt x="388891" y="219807"/>
                </a:lnTo>
                <a:lnTo>
                  <a:pt x="0" y="219807"/>
                </a:lnTo>
                <a:lnTo>
                  <a:pt x="0" y="0"/>
                </a:lnTo>
                <a:close/>
              </a:path>
            </a:pathLst>
          </a:custGeom>
          <a:solidFill>
            <a:srgbClr val="FBE5D6"/>
          </a:solidFill>
        </p:spPr>
        <p:txBody>
          <a:bodyPr wrap="square" lIns="0" tIns="0" rIns="0" bIns="0" rtlCol="0"/>
          <a:lstStyle/>
          <a:p>
            <a:endParaRPr/>
          </a:p>
        </p:txBody>
      </p:sp>
      <p:sp>
        <p:nvSpPr>
          <p:cNvPr id="27" name="object 27"/>
          <p:cNvSpPr/>
          <p:nvPr/>
        </p:nvSpPr>
        <p:spPr>
          <a:xfrm>
            <a:off x="5493557" y="4450899"/>
            <a:ext cx="389255" cy="220345"/>
          </a:xfrm>
          <a:custGeom>
            <a:avLst/>
            <a:gdLst/>
            <a:ahLst/>
            <a:cxnLst/>
            <a:rect l="l" t="t" r="r" b="b"/>
            <a:pathLst>
              <a:path w="389254" h="220345">
                <a:moveTo>
                  <a:pt x="0" y="0"/>
                </a:moveTo>
                <a:lnTo>
                  <a:pt x="388891" y="0"/>
                </a:lnTo>
                <a:lnTo>
                  <a:pt x="388891" y="219808"/>
                </a:lnTo>
                <a:lnTo>
                  <a:pt x="0" y="219808"/>
                </a:lnTo>
                <a:lnTo>
                  <a:pt x="0" y="0"/>
                </a:lnTo>
                <a:close/>
              </a:path>
            </a:pathLst>
          </a:custGeom>
          <a:ln w="8454">
            <a:solidFill>
              <a:srgbClr val="ED7D31"/>
            </a:solidFill>
          </a:ln>
        </p:spPr>
        <p:txBody>
          <a:bodyPr wrap="square" lIns="0" tIns="0" rIns="0" bIns="0" rtlCol="0"/>
          <a:lstStyle/>
          <a:p>
            <a:endParaRPr/>
          </a:p>
        </p:txBody>
      </p:sp>
      <p:sp>
        <p:nvSpPr>
          <p:cNvPr id="28" name="object 28"/>
          <p:cNvSpPr/>
          <p:nvPr/>
        </p:nvSpPr>
        <p:spPr>
          <a:xfrm>
            <a:off x="5262540" y="3956330"/>
            <a:ext cx="2072005" cy="1736725"/>
          </a:xfrm>
          <a:custGeom>
            <a:avLst/>
            <a:gdLst/>
            <a:ahLst/>
            <a:cxnLst/>
            <a:rect l="l" t="t" r="r" b="b"/>
            <a:pathLst>
              <a:path w="2072004" h="1736725">
                <a:moveTo>
                  <a:pt x="176063" y="0"/>
                </a:moveTo>
                <a:lnTo>
                  <a:pt x="176063" y="16907"/>
                </a:lnTo>
                <a:lnTo>
                  <a:pt x="0" y="16907"/>
                </a:lnTo>
                <a:lnTo>
                  <a:pt x="0" y="1736291"/>
                </a:lnTo>
                <a:lnTo>
                  <a:pt x="2071836" y="1736291"/>
                </a:lnTo>
                <a:lnTo>
                  <a:pt x="2071836" y="1719383"/>
                </a:lnTo>
                <a:lnTo>
                  <a:pt x="16908" y="1719383"/>
                </a:lnTo>
                <a:lnTo>
                  <a:pt x="16908" y="33816"/>
                </a:lnTo>
                <a:lnTo>
                  <a:pt x="209880" y="33816"/>
                </a:lnTo>
                <a:lnTo>
                  <a:pt x="226788" y="25361"/>
                </a:lnTo>
                <a:lnTo>
                  <a:pt x="176063" y="0"/>
                </a:lnTo>
                <a:close/>
              </a:path>
              <a:path w="2072004" h="1736725">
                <a:moveTo>
                  <a:pt x="2071836" y="1500668"/>
                </a:moveTo>
                <a:lnTo>
                  <a:pt x="2054927" y="1500668"/>
                </a:lnTo>
                <a:lnTo>
                  <a:pt x="2054927" y="1719383"/>
                </a:lnTo>
                <a:lnTo>
                  <a:pt x="2071836" y="1719383"/>
                </a:lnTo>
                <a:lnTo>
                  <a:pt x="2071836" y="1500668"/>
                </a:lnTo>
                <a:close/>
              </a:path>
              <a:path w="2072004" h="1736725">
                <a:moveTo>
                  <a:pt x="209880" y="33816"/>
                </a:moveTo>
                <a:lnTo>
                  <a:pt x="176063" y="33816"/>
                </a:lnTo>
                <a:lnTo>
                  <a:pt x="176063" y="50725"/>
                </a:lnTo>
                <a:lnTo>
                  <a:pt x="209880" y="33816"/>
                </a:lnTo>
                <a:close/>
              </a:path>
            </a:pathLst>
          </a:custGeom>
          <a:solidFill>
            <a:srgbClr val="ED7D31"/>
          </a:solidFill>
        </p:spPr>
        <p:txBody>
          <a:bodyPr wrap="square" lIns="0" tIns="0" rIns="0" bIns="0" rtlCol="0"/>
          <a:lstStyle/>
          <a:p>
            <a:endParaRPr/>
          </a:p>
        </p:txBody>
      </p:sp>
      <p:sp>
        <p:nvSpPr>
          <p:cNvPr id="29" name="object 29"/>
          <p:cNvSpPr/>
          <p:nvPr/>
        </p:nvSpPr>
        <p:spPr>
          <a:xfrm>
            <a:off x="5328695" y="4243772"/>
            <a:ext cx="1466850" cy="1388110"/>
          </a:xfrm>
          <a:custGeom>
            <a:avLst/>
            <a:gdLst/>
            <a:ahLst/>
            <a:cxnLst/>
            <a:rect l="l" t="t" r="r" b="b"/>
            <a:pathLst>
              <a:path w="1466850" h="1388110">
                <a:moveTo>
                  <a:pt x="109909" y="0"/>
                </a:moveTo>
                <a:lnTo>
                  <a:pt x="109909" y="16907"/>
                </a:lnTo>
                <a:lnTo>
                  <a:pt x="0" y="16907"/>
                </a:lnTo>
                <a:lnTo>
                  <a:pt x="0" y="1387601"/>
                </a:lnTo>
                <a:lnTo>
                  <a:pt x="1466236" y="1387601"/>
                </a:lnTo>
                <a:lnTo>
                  <a:pt x="1466236" y="1370692"/>
                </a:lnTo>
                <a:lnTo>
                  <a:pt x="16907" y="1370692"/>
                </a:lnTo>
                <a:lnTo>
                  <a:pt x="16907" y="33816"/>
                </a:lnTo>
                <a:lnTo>
                  <a:pt x="143726" y="33816"/>
                </a:lnTo>
                <a:lnTo>
                  <a:pt x="160634" y="25361"/>
                </a:lnTo>
                <a:lnTo>
                  <a:pt x="109909" y="0"/>
                </a:lnTo>
                <a:close/>
              </a:path>
              <a:path w="1466850" h="1388110">
                <a:moveTo>
                  <a:pt x="1466236" y="1218145"/>
                </a:moveTo>
                <a:lnTo>
                  <a:pt x="1449327" y="1218145"/>
                </a:lnTo>
                <a:lnTo>
                  <a:pt x="1449327" y="1370692"/>
                </a:lnTo>
                <a:lnTo>
                  <a:pt x="1466236" y="1370692"/>
                </a:lnTo>
                <a:lnTo>
                  <a:pt x="1466236" y="1218145"/>
                </a:lnTo>
                <a:close/>
              </a:path>
              <a:path w="1466850" h="1388110">
                <a:moveTo>
                  <a:pt x="143726" y="33816"/>
                </a:moveTo>
                <a:lnTo>
                  <a:pt x="109909" y="33816"/>
                </a:lnTo>
                <a:lnTo>
                  <a:pt x="109909" y="50725"/>
                </a:lnTo>
                <a:lnTo>
                  <a:pt x="143726" y="33816"/>
                </a:lnTo>
                <a:close/>
              </a:path>
            </a:pathLst>
          </a:custGeom>
          <a:solidFill>
            <a:srgbClr val="ED7D31"/>
          </a:solidFill>
        </p:spPr>
        <p:txBody>
          <a:bodyPr wrap="square" lIns="0" tIns="0" rIns="0" bIns="0" rtlCol="0"/>
          <a:lstStyle/>
          <a:p>
            <a:endParaRPr/>
          </a:p>
        </p:txBody>
      </p:sp>
      <p:sp>
        <p:nvSpPr>
          <p:cNvPr id="30" name="object 30"/>
          <p:cNvSpPr/>
          <p:nvPr/>
        </p:nvSpPr>
        <p:spPr>
          <a:xfrm>
            <a:off x="5390453" y="4531214"/>
            <a:ext cx="877569" cy="1035685"/>
          </a:xfrm>
          <a:custGeom>
            <a:avLst/>
            <a:gdLst/>
            <a:ahLst/>
            <a:cxnLst/>
            <a:rect l="l" t="t" r="r" b="b"/>
            <a:pathLst>
              <a:path w="877570" h="1035685">
                <a:moveTo>
                  <a:pt x="48150" y="0"/>
                </a:moveTo>
                <a:lnTo>
                  <a:pt x="48150" y="16907"/>
                </a:lnTo>
                <a:lnTo>
                  <a:pt x="0" y="16907"/>
                </a:lnTo>
                <a:lnTo>
                  <a:pt x="0" y="1035389"/>
                </a:lnTo>
                <a:lnTo>
                  <a:pt x="877142" y="1035389"/>
                </a:lnTo>
                <a:lnTo>
                  <a:pt x="877142" y="1018480"/>
                </a:lnTo>
                <a:lnTo>
                  <a:pt x="16908" y="1018480"/>
                </a:lnTo>
                <a:lnTo>
                  <a:pt x="16908" y="33816"/>
                </a:lnTo>
                <a:lnTo>
                  <a:pt x="81967" y="33816"/>
                </a:lnTo>
                <a:lnTo>
                  <a:pt x="98875" y="25361"/>
                </a:lnTo>
                <a:lnTo>
                  <a:pt x="48150" y="0"/>
                </a:lnTo>
                <a:close/>
              </a:path>
              <a:path w="877570" h="1035685">
                <a:moveTo>
                  <a:pt x="877142" y="932098"/>
                </a:moveTo>
                <a:lnTo>
                  <a:pt x="860234" y="932098"/>
                </a:lnTo>
                <a:lnTo>
                  <a:pt x="860234" y="1018480"/>
                </a:lnTo>
                <a:lnTo>
                  <a:pt x="877142" y="1018480"/>
                </a:lnTo>
                <a:lnTo>
                  <a:pt x="877142" y="932098"/>
                </a:lnTo>
                <a:close/>
              </a:path>
              <a:path w="877570" h="1035685">
                <a:moveTo>
                  <a:pt x="81967" y="33816"/>
                </a:moveTo>
                <a:lnTo>
                  <a:pt x="48150" y="33816"/>
                </a:lnTo>
                <a:lnTo>
                  <a:pt x="48150" y="50725"/>
                </a:lnTo>
                <a:lnTo>
                  <a:pt x="81967" y="33816"/>
                </a:lnTo>
                <a:close/>
              </a:path>
            </a:pathLst>
          </a:custGeom>
          <a:solidFill>
            <a:srgbClr val="ED7D31"/>
          </a:solidFill>
        </p:spPr>
        <p:txBody>
          <a:bodyPr wrap="square" lIns="0" tIns="0" rIns="0" bIns="0" rtlCol="0"/>
          <a:lstStyle/>
          <a:p>
            <a:endParaRPr/>
          </a:p>
        </p:txBody>
      </p:sp>
      <p:sp>
        <p:nvSpPr>
          <p:cNvPr id="31" name="object 31"/>
          <p:cNvSpPr/>
          <p:nvPr/>
        </p:nvSpPr>
        <p:spPr>
          <a:xfrm>
            <a:off x="6144528" y="3876015"/>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32" name="object 32"/>
          <p:cNvSpPr/>
          <p:nvPr/>
        </p:nvSpPr>
        <p:spPr>
          <a:xfrm>
            <a:off x="6144528" y="3876015"/>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33" name="object 33"/>
          <p:cNvSpPr/>
          <p:nvPr/>
        </p:nvSpPr>
        <p:spPr>
          <a:xfrm>
            <a:off x="6144528" y="4163457"/>
            <a:ext cx="372110" cy="211454"/>
          </a:xfrm>
          <a:custGeom>
            <a:avLst/>
            <a:gdLst/>
            <a:ahLst/>
            <a:cxnLst/>
            <a:rect l="l" t="t" r="r" b="b"/>
            <a:pathLst>
              <a:path w="372109" h="211454">
                <a:moveTo>
                  <a:pt x="0" y="0"/>
                </a:moveTo>
                <a:lnTo>
                  <a:pt x="371984" y="0"/>
                </a:lnTo>
                <a:lnTo>
                  <a:pt x="371984" y="211354"/>
                </a:lnTo>
                <a:lnTo>
                  <a:pt x="0" y="211354"/>
                </a:lnTo>
                <a:lnTo>
                  <a:pt x="0" y="0"/>
                </a:lnTo>
                <a:close/>
              </a:path>
            </a:pathLst>
          </a:custGeom>
          <a:solidFill>
            <a:srgbClr val="EDEDED"/>
          </a:solidFill>
        </p:spPr>
        <p:txBody>
          <a:bodyPr wrap="square" lIns="0" tIns="0" rIns="0" bIns="0" rtlCol="0"/>
          <a:lstStyle/>
          <a:p>
            <a:endParaRPr/>
          </a:p>
        </p:txBody>
      </p:sp>
      <p:sp>
        <p:nvSpPr>
          <p:cNvPr id="34" name="object 34"/>
          <p:cNvSpPr/>
          <p:nvPr/>
        </p:nvSpPr>
        <p:spPr>
          <a:xfrm>
            <a:off x="6144528" y="4163457"/>
            <a:ext cx="372110" cy="211454"/>
          </a:xfrm>
          <a:custGeom>
            <a:avLst/>
            <a:gdLst/>
            <a:ahLst/>
            <a:cxnLst/>
            <a:rect l="l" t="t" r="r" b="b"/>
            <a:pathLst>
              <a:path w="372109" h="211454">
                <a:moveTo>
                  <a:pt x="0" y="0"/>
                </a:moveTo>
                <a:lnTo>
                  <a:pt x="371983" y="0"/>
                </a:lnTo>
                <a:lnTo>
                  <a:pt x="371983" y="211354"/>
                </a:lnTo>
                <a:lnTo>
                  <a:pt x="0" y="211354"/>
                </a:lnTo>
                <a:lnTo>
                  <a:pt x="0" y="0"/>
                </a:lnTo>
                <a:close/>
              </a:path>
            </a:pathLst>
          </a:custGeom>
          <a:ln w="8454">
            <a:solidFill>
              <a:srgbClr val="A5A5A5"/>
            </a:solidFill>
          </a:ln>
        </p:spPr>
        <p:txBody>
          <a:bodyPr wrap="square" lIns="0" tIns="0" rIns="0" bIns="0" rtlCol="0"/>
          <a:lstStyle/>
          <a:p>
            <a:endParaRPr/>
          </a:p>
        </p:txBody>
      </p:sp>
      <p:sp>
        <p:nvSpPr>
          <p:cNvPr id="35" name="object 35"/>
          <p:cNvSpPr/>
          <p:nvPr/>
        </p:nvSpPr>
        <p:spPr>
          <a:xfrm>
            <a:off x="6144528" y="4450899"/>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36" name="object 36"/>
          <p:cNvSpPr/>
          <p:nvPr/>
        </p:nvSpPr>
        <p:spPr>
          <a:xfrm>
            <a:off x="6144528" y="4450899"/>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37" name="object 37"/>
          <p:cNvSpPr/>
          <p:nvPr/>
        </p:nvSpPr>
        <p:spPr>
          <a:xfrm>
            <a:off x="6677140" y="3876015"/>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38" name="object 38"/>
          <p:cNvSpPr/>
          <p:nvPr/>
        </p:nvSpPr>
        <p:spPr>
          <a:xfrm>
            <a:off x="6677140" y="3876015"/>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39" name="object 39"/>
          <p:cNvSpPr/>
          <p:nvPr/>
        </p:nvSpPr>
        <p:spPr>
          <a:xfrm>
            <a:off x="6677140" y="4155002"/>
            <a:ext cx="372110" cy="220345"/>
          </a:xfrm>
          <a:custGeom>
            <a:avLst/>
            <a:gdLst/>
            <a:ahLst/>
            <a:cxnLst/>
            <a:rect l="l" t="t" r="r" b="b"/>
            <a:pathLst>
              <a:path w="372109" h="220345">
                <a:moveTo>
                  <a:pt x="0" y="0"/>
                </a:moveTo>
                <a:lnTo>
                  <a:pt x="371984" y="0"/>
                </a:lnTo>
                <a:lnTo>
                  <a:pt x="371984" y="219809"/>
                </a:lnTo>
                <a:lnTo>
                  <a:pt x="0" y="219809"/>
                </a:lnTo>
                <a:lnTo>
                  <a:pt x="0" y="0"/>
                </a:lnTo>
                <a:close/>
              </a:path>
            </a:pathLst>
          </a:custGeom>
          <a:solidFill>
            <a:srgbClr val="EDEDED"/>
          </a:solidFill>
        </p:spPr>
        <p:txBody>
          <a:bodyPr wrap="square" lIns="0" tIns="0" rIns="0" bIns="0" rtlCol="0"/>
          <a:lstStyle/>
          <a:p>
            <a:endParaRPr/>
          </a:p>
        </p:txBody>
      </p:sp>
      <p:sp>
        <p:nvSpPr>
          <p:cNvPr id="40" name="object 40"/>
          <p:cNvSpPr/>
          <p:nvPr/>
        </p:nvSpPr>
        <p:spPr>
          <a:xfrm>
            <a:off x="6677140" y="4155002"/>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1" name="object 41"/>
          <p:cNvSpPr/>
          <p:nvPr/>
        </p:nvSpPr>
        <p:spPr>
          <a:xfrm>
            <a:off x="6677140" y="4450899"/>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42" name="object 42"/>
          <p:cNvSpPr/>
          <p:nvPr/>
        </p:nvSpPr>
        <p:spPr>
          <a:xfrm>
            <a:off x="6677140" y="4450899"/>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3" name="object 43"/>
          <p:cNvSpPr/>
          <p:nvPr/>
        </p:nvSpPr>
        <p:spPr>
          <a:xfrm>
            <a:off x="7218207" y="3876015"/>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44" name="object 44"/>
          <p:cNvSpPr/>
          <p:nvPr/>
        </p:nvSpPr>
        <p:spPr>
          <a:xfrm>
            <a:off x="7218207" y="3876015"/>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5" name="object 45"/>
          <p:cNvSpPr/>
          <p:nvPr/>
        </p:nvSpPr>
        <p:spPr>
          <a:xfrm>
            <a:off x="7218207" y="4155002"/>
            <a:ext cx="372110" cy="220345"/>
          </a:xfrm>
          <a:custGeom>
            <a:avLst/>
            <a:gdLst/>
            <a:ahLst/>
            <a:cxnLst/>
            <a:rect l="l" t="t" r="r" b="b"/>
            <a:pathLst>
              <a:path w="372109" h="220345">
                <a:moveTo>
                  <a:pt x="0" y="0"/>
                </a:moveTo>
                <a:lnTo>
                  <a:pt x="371984" y="0"/>
                </a:lnTo>
                <a:lnTo>
                  <a:pt x="371984" y="219809"/>
                </a:lnTo>
                <a:lnTo>
                  <a:pt x="0" y="219809"/>
                </a:lnTo>
                <a:lnTo>
                  <a:pt x="0" y="0"/>
                </a:lnTo>
                <a:close/>
              </a:path>
            </a:pathLst>
          </a:custGeom>
          <a:solidFill>
            <a:srgbClr val="EDEDED"/>
          </a:solidFill>
        </p:spPr>
        <p:txBody>
          <a:bodyPr wrap="square" lIns="0" tIns="0" rIns="0" bIns="0" rtlCol="0"/>
          <a:lstStyle/>
          <a:p>
            <a:endParaRPr/>
          </a:p>
        </p:txBody>
      </p:sp>
      <p:sp>
        <p:nvSpPr>
          <p:cNvPr id="46" name="object 46"/>
          <p:cNvSpPr/>
          <p:nvPr/>
        </p:nvSpPr>
        <p:spPr>
          <a:xfrm>
            <a:off x="7218207" y="4155002"/>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7" name="object 47"/>
          <p:cNvSpPr/>
          <p:nvPr/>
        </p:nvSpPr>
        <p:spPr>
          <a:xfrm>
            <a:off x="7218207" y="4450899"/>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48" name="object 48"/>
          <p:cNvSpPr/>
          <p:nvPr/>
        </p:nvSpPr>
        <p:spPr>
          <a:xfrm>
            <a:off x="7218207" y="4450899"/>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49" name="object 49"/>
          <p:cNvSpPr/>
          <p:nvPr/>
        </p:nvSpPr>
        <p:spPr>
          <a:xfrm>
            <a:off x="6300930" y="4717205"/>
            <a:ext cx="50800" cy="106045"/>
          </a:xfrm>
          <a:custGeom>
            <a:avLst/>
            <a:gdLst/>
            <a:ahLst/>
            <a:cxnLst/>
            <a:rect l="l" t="t" r="r" b="b"/>
            <a:pathLst>
              <a:path w="50800" h="106045">
                <a:moveTo>
                  <a:pt x="33816" y="50725"/>
                </a:moveTo>
                <a:lnTo>
                  <a:pt x="16907" y="50725"/>
                </a:lnTo>
                <a:lnTo>
                  <a:pt x="16907" y="105638"/>
                </a:lnTo>
                <a:lnTo>
                  <a:pt x="33816" y="105638"/>
                </a:lnTo>
                <a:lnTo>
                  <a:pt x="33816" y="50725"/>
                </a:lnTo>
                <a:close/>
              </a:path>
              <a:path w="50800" h="106045">
                <a:moveTo>
                  <a:pt x="25363" y="0"/>
                </a:moveTo>
                <a:lnTo>
                  <a:pt x="0" y="50725"/>
                </a:lnTo>
                <a:lnTo>
                  <a:pt x="50723" y="50725"/>
                </a:lnTo>
                <a:lnTo>
                  <a:pt x="25363" y="0"/>
                </a:lnTo>
                <a:close/>
              </a:path>
            </a:pathLst>
          </a:custGeom>
          <a:solidFill>
            <a:srgbClr val="000000"/>
          </a:solidFill>
        </p:spPr>
        <p:txBody>
          <a:bodyPr wrap="square" lIns="0" tIns="0" rIns="0" bIns="0" rtlCol="0"/>
          <a:lstStyle/>
          <a:p>
            <a:endParaRPr/>
          </a:p>
        </p:txBody>
      </p:sp>
      <p:sp>
        <p:nvSpPr>
          <p:cNvPr id="50" name="object 50"/>
          <p:cNvSpPr/>
          <p:nvPr/>
        </p:nvSpPr>
        <p:spPr>
          <a:xfrm>
            <a:off x="6835088" y="4717205"/>
            <a:ext cx="50800" cy="106045"/>
          </a:xfrm>
          <a:custGeom>
            <a:avLst/>
            <a:gdLst/>
            <a:ahLst/>
            <a:cxnLst/>
            <a:rect l="l" t="t" r="r" b="b"/>
            <a:pathLst>
              <a:path w="50800" h="106045">
                <a:moveTo>
                  <a:pt x="33816" y="50957"/>
                </a:moveTo>
                <a:lnTo>
                  <a:pt x="16901" y="50957"/>
                </a:lnTo>
                <a:lnTo>
                  <a:pt x="18561" y="105896"/>
                </a:lnTo>
                <a:lnTo>
                  <a:pt x="35462" y="105385"/>
                </a:lnTo>
                <a:lnTo>
                  <a:pt x="33816" y="50957"/>
                </a:lnTo>
                <a:close/>
              </a:path>
              <a:path w="50800" h="106045">
                <a:moveTo>
                  <a:pt x="23817" y="0"/>
                </a:moveTo>
                <a:lnTo>
                  <a:pt x="0" y="51468"/>
                </a:lnTo>
                <a:lnTo>
                  <a:pt x="16901" y="50957"/>
                </a:lnTo>
                <a:lnTo>
                  <a:pt x="33816" y="50957"/>
                </a:lnTo>
                <a:lnTo>
                  <a:pt x="33801" y="50445"/>
                </a:lnTo>
                <a:lnTo>
                  <a:pt x="50700" y="49935"/>
                </a:lnTo>
                <a:lnTo>
                  <a:pt x="23817" y="0"/>
                </a:lnTo>
                <a:close/>
              </a:path>
            </a:pathLst>
          </a:custGeom>
          <a:solidFill>
            <a:srgbClr val="000000"/>
          </a:solidFill>
        </p:spPr>
        <p:txBody>
          <a:bodyPr wrap="square" lIns="0" tIns="0" rIns="0" bIns="0" rtlCol="0"/>
          <a:lstStyle/>
          <a:p>
            <a:endParaRPr/>
          </a:p>
        </p:txBody>
      </p:sp>
      <p:sp>
        <p:nvSpPr>
          <p:cNvPr id="51" name="object 51"/>
          <p:cNvSpPr/>
          <p:nvPr/>
        </p:nvSpPr>
        <p:spPr>
          <a:xfrm>
            <a:off x="7374610" y="4708750"/>
            <a:ext cx="50800" cy="107950"/>
          </a:xfrm>
          <a:custGeom>
            <a:avLst/>
            <a:gdLst/>
            <a:ahLst/>
            <a:cxnLst/>
            <a:rect l="l" t="t" r="r" b="b"/>
            <a:pathLst>
              <a:path w="50800" h="107950">
                <a:moveTo>
                  <a:pt x="33816" y="50725"/>
                </a:moveTo>
                <a:lnTo>
                  <a:pt x="16907" y="50725"/>
                </a:lnTo>
                <a:lnTo>
                  <a:pt x="16907" y="107429"/>
                </a:lnTo>
                <a:lnTo>
                  <a:pt x="33816" y="107429"/>
                </a:lnTo>
                <a:lnTo>
                  <a:pt x="33816" y="50725"/>
                </a:lnTo>
                <a:close/>
              </a:path>
              <a:path w="50800" h="10795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52" name="object 52"/>
          <p:cNvSpPr/>
          <p:nvPr/>
        </p:nvSpPr>
        <p:spPr>
          <a:xfrm>
            <a:off x="5903585" y="3956330"/>
            <a:ext cx="146685" cy="50800"/>
          </a:xfrm>
          <a:custGeom>
            <a:avLst/>
            <a:gdLst/>
            <a:ahLst/>
            <a:cxnLst/>
            <a:rect l="l" t="t" r="r" b="b"/>
            <a:pathLst>
              <a:path w="146685" h="50800">
                <a:moveTo>
                  <a:pt x="0" y="16907"/>
                </a:moveTo>
                <a:lnTo>
                  <a:pt x="0" y="33816"/>
                </a:lnTo>
                <a:lnTo>
                  <a:pt x="95952" y="33817"/>
                </a:lnTo>
                <a:lnTo>
                  <a:pt x="95952" y="50725"/>
                </a:lnTo>
                <a:lnTo>
                  <a:pt x="146677" y="25363"/>
                </a:lnTo>
                <a:lnTo>
                  <a:pt x="129769" y="16908"/>
                </a:lnTo>
                <a:lnTo>
                  <a:pt x="0" y="16907"/>
                </a:lnTo>
                <a:close/>
              </a:path>
              <a:path w="146685" h="50800">
                <a:moveTo>
                  <a:pt x="95953" y="0"/>
                </a:moveTo>
                <a:lnTo>
                  <a:pt x="95952" y="16908"/>
                </a:lnTo>
                <a:lnTo>
                  <a:pt x="129769" y="16908"/>
                </a:lnTo>
                <a:lnTo>
                  <a:pt x="95953" y="0"/>
                </a:lnTo>
                <a:close/>
              </a:path>
            </a:pathLst>
          </a:custGeom>
          <a:solidFill>
            <a:srgbClr val="000000"/>
          </a:solidFill>
        </p:spPr>
        <p:txBody>
          <a:bodyPr wrap="square" lIns="0" tIns="0" rIns="0" bIns="0" rtlCol="0"/>
          <a:lstStyle/>
          <a:p>
            <a:endParaRPr/>
          </a:p>
        </p:txBody>
      </p:sp>
      <p:sp>
        <p:nvSpPr>
          <p:cNvPr id="53" name="object 53"/>
          <p:cNvSpPr/>
          <p:nvPr/>
        </p:nvSpPr>
        <p:spPr>
          <a:xfrm>
            <a:off x="5903585" y="4235319"/>
            <a:ext cx="146685" cy="50800"/>
          </a:xfrm>
          <a:custGeom>
            <a:avLst/>
            <a:gdLst/>
            <a:ahLst/>
            <a:cxnLst/>
            <a:rect l="l" t="t" r="r" b="b"/>
            <a:pathLst>
              <a:path w="146685" h="50800">
                <a:moveTo>
                  <a:pt x="95953" y="0"/>
                </a:moveTo>
                <a:lnTo>
                  <a:pt x="95952" y="16907"/>
                </a:lnTo>
                <a:lnTo>
                  <a:pt x="0" y="16907"/>
                </a:lnTo>
                <a:lnTo>
                  <a:pt x="0" y="33815"/>
                </a:lnTo>
                <a:lnTo>
                  <a:pt x="95952" y="33816"/>
                </a:lnTo>
                <a:lnTo>
                  <a:pt x="95952" y="50725"/>
                </a:lnTo>
                <a:lnTo>
                  <a:pt x="146677" y="25361"/>
                </a:lnTo>
                <a:lnTo>
                  <a:pt x="95953" y="0"/>
                </a:lnTo>
                <a:close/>
              </a:path>
            </a:pathLst>
          </a:custGeom>
          <a:solidFill>
            <a:srgbClr val="000000"/>
          </a:solidFill>
        </p:spPr>
        <p:txBody>
          <a:bodyPr wrap="square" lIns="0" tIns="0" rIns="0" bIns="0" rtlCol="0"/>
          <a:lstStyle/>
          <a:p>
            <a:endParaRPr/>
          </a:p>
        </p:txBody>
      </p:sp>
      <p:sp>
        <p:nvSpPr>
          <p:cNvPr id="54" name="object 54"/>
          <p:cNvSpPr/>
          <p:nvPr/>
        </p:nvSpPr>
        <p:spPr>
          <a:xfrm>
            <a:off x="5903585" y="4531214"/>
            <a:ext cx="146685" cy="50800"/>
          </a:xfrm>
          <a:custGeom>
            <a:avLst/>
            <a:gdLst/>
            <a:ahLst/>
            <a:cxnLst/>
            <a:rect l="l" t="t" r="r" b="b"/>
            <a:pathLst>
              <a:path w="146685" h="50800">
                <a:moveTo>
                  <a:pt x="0" y="16907"/>
                </a:moveTo>
                <a:lnTo>
                  <a:pt x="0" y="33816"/>
                </a:lnTo>
                <a:lnTo>
                  <a:pt x="95952" y="33817"/>
                </a:lnTo>
                <a:lnTo>
                  <a:pt x="95952" y="50725"/>
                </a:lnTo>
                <a:lnTo>
                  <a:pt x="146677" y="25363"/>
                </a:lnTo>
                <a:lnTo>
                  <a:pt x="129769" y="16908"/>
                </a:lnTo>
                <a:lnTo>
                  <a:pt x="0" y="16907"/>
                </a:lnTo>
                <a:close/>
              </a:path>
              <a:path w="146685" h="50800">
                <a:moveTo>
                  <a:pt x="95953" y="0"/>
                </a:moveTo>
                <a:lnTo>
                  <a:pt x="95952" y="16908"/>
                </a:lnTo>
                <a:lnTo>
                  <a:pt x="129769" y="16908"/>
                </a:lnTo>
                <a:lnTo>
                  <a:pt x="95953" y="0"/>
                </a:lnTo>
                <a:close/>
              </a:path>
            </a:pathLst>
          </a:custGeom>
          <a:solidFill>
            <a:srgbClr val="000000"/>
          </a:solidFill>
        </p:spPr>
        <p:txBody>
          <a:bodyPr wrap="square" lIns="0" tIns="0" rIns="0" bIns="0" rtlCol="0"/>
          <a:lstStyle/>
          <a:p>
            <a:endParaRPr/>
          </a:p>
        </p:txBody>
      </p:sp>
      <p:sp>
        <p:nvSpPr>
          <p:cNvPr id="55" name="object 55"/>
          <p:cNvSpPr/>
          <p:nvPr/>
        </p:nvSpPr>
        <p:spPr>
          <a:xfrm>
            <a:off x="6093802" y="2582528"/>
            <a:ext cx="1564640" cy="871219"/>
          </a:xfrm>
          <a:custGeom>
            <a:avLst/>
            <a:gdLst/>
            <a:ahLst/>
            <a:cxnLst/>
            <a:rect l="l" t="t" r="r" b="b"/>
            <a:pathLst>
              <a:path w="1564640" h="871220">
                <a:moveTo>
                  <a:pt x="0" y="0"/>
                </a:moveTo>
                <a:lnTo>
                  <a:pt x="1564021" y="0"/>
                </a:lnTo>
                <a:lnTo>
                  <a:pt x="1564021" y="870779"/>
                </a:lnTo>
                <a:lnTo>
                  <a:pt x="0" y="870779"/>
                </a:lnTo>
                <a:lnTo>
                  <a:pt x="0" y="0"/>
                </a:lnTo>
                <a:close/>
              </a:path>
            </a:pathLst>
          </a:custGeom>
          <a:solidFill>
            <a:srgbClr val="EDEDED"/>
          </a:solidFill>
        </p:spPr>
        <p:txBody>
          <a:bodyPr wrap="square" lIns="0" tIns="0" rIns="0" bIns="0" rtlCol="0"/>
          <a:lstStyle/>
          <a:p>
            <a:endParaRPr/>
          </a:p>
        </p:txBody>
      </p:sp>
      <p:sp>
        <p:nvSpPr>
          <p:cNvPr id="56" name="object 56"/>
          <p:cNvSpPr/>
          <p:nvPr/>
        </p:nvSpPr>
        <p:spPr>
          <a:xfrm>
            <a:off x="6093802" y="2582528"/>
            <a:ext cx="1564640" cy="871219"/>
          </a:xfrm>
          <a:custGeom>
            <a:avLst/>
            <a:gdLst/>
            <a:ahLst/>
            <a:cxnLst/>
            <a:rect l="l" t="t" r="r" b="b"/>
            <a:pathLst>
              <a:path w="1564640" h="871220">
                <a:moveTo>
                  <a:pt x="0" y="0"/>
                </a:moveTo>
                <a:lnTo>
                  <a:pt x="1564021" y="0"/>
                </a:lnTo>
                <a:lnTo>
                  <a:pt x="1564021" y="870779"/>
                </a:lnTo>
                <a:lnTo>
                  <a:pt x="0" y="870779"/>
                </a:lnTo>
                <a:lnTo>
                  <a:pt x="0" y="0"/>
                </a:lnTo>
                <a:close/>
              </a:path>
            </a:pathLst>
          </a:custGeom>
          <a:ln w="8454">
            <a:solidFill>
              <a:srgbClr val="A5A5A5"/>
            </a:solidFill>
          </a:ln>
        </p:spPr>
        <p:txBody>
          <a:bodyPr wrap="square" lIns="0" tIns="0" rIns="0" bIns="0" rtlCol="0"/>
          <a:lstStyle/>
          <a:p>
            <a:endParaRPr/>
          </a:p>
        </p:txBody>
      </p:sp>
      <p:sp>
        <p:nvSpPr>
          <p:cNvPr id="57" name="object 57"/>
          <p:cNvSpPr/>
          <p:nvPr/>
        </p:nvSpPr>
        <p:spPr>
          <a:xfrm>
            <a:off x="6144528" y="2624799"/>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58" name="object 58"/>
          <p:cNvSpPr/>
          <p:nvPr/>
        </p:nvSpPr>
        <p:spPr>
          <a:xfrm>
            <a:off x="6144528" y="2624799"/>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59" name="object 59"/>
          <p:cNvSpPr/>
          <p:nvPr/>
        </p:nvSpPr>
        <p:spPr>
          <a:xfrm>
            <a:off x="6144528" y="2912240"/>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0" name="object 60"/>
          <p:cNvSpPr/>
          <p:nvPr/>
        </p:nvSpPr>
        <p:spPr>
          <a:xfrm>
            <a:off x="6144528" y="2912240"/>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1" name="object 61"/>
          <p:cNvSpPr/>
          <p:nvPr/>
        </p:nvSpPr>
        <p:spPr>
          <a:xfrm>
            <a:off x="6144528" y="3199682"/>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2" name="object 62"/>
          <p:cNvSpPr/>
          <p:nvPr/>
        </p:nvSpPr>
        <p:spPr>
          <a:xfrm>
            <a:off x="6144528" y="3199682"/>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3" name="object 63"/>
          <p:cNvSpPr/>
          <p:nvPr/>
        </p:nvSpPr>
        <p:spPr>
          <a:xfrm>
            <a:off x="6677140" y="2624799"/>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4" name="object 64"/>
          <p:cNvSpPr/>
          <p:nvPr/>
        </p:nvSpPr>
        <p:spPr>
          <a:xfrm>
            <a:off x="6677140" y="2624799"/>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5" name="object 65"/>
          <p:cNvSpPr/>
          <p:nvPr/>
        </p:nvSpPr>
        <p:spPr>
          <a:xfrm>
            <a:off x="6677140" y="2912240"/>
            <a:ext cx="372110" cy="211454"/>
          </a:xfrm>
          <a:custGeom>
            <a:avLst/>
            <a:gdLst/>
            <a:ahLst/>
            <a:cxnLst/>
            <a:rect l="l" t="t" r="r" b="b"/>
            <a:pathLst>
              <a:path w="372109" h="211455">
                <a:moveTo>
                  <a:pt x="0" y="0"/>
                </a:moveTo>
                <a:lnTo>
                  <a:pt x="371984" y="0"/>
                </a:lnTo>
                <a:lnTo>
                  <a:pt x="371984" y="211354"/>
                </a:lnTo>
                <a:lnTo>
                  <a:pt x="0" y="211354"/>
                </a:lnTo>
                <a:lnTo>
                  <a:pt x="0" y="0"/>
                </a:lnTo>
                <a:close/>
              </a:path>
            </a:pathLst>
          </a:custGeom>
          <a:solidFill>
            <a:srgbClr val="EDEDED"/>
          </a:solidFill>
        </p:spPr>
        <p:txBody>
          <a:bodyPr wrap="square" lIns="0" tIns="0" rIns="0" bIns="0" rtlCol="0"/>
          <a:lstStyle/>
          <a:p>
            <a:endParaRPr/>
          </a:p>
        </p:txBody>
      </p:sp>
      <p:sp>
        <p:nvSpPr>
          <p:cNvPr id="66" name="object 66"/>
          <p:cNvSpPr/>
          <p:nvPr/>
        </p:nvSpPr>
        <p:spPr>
          <a:xfrm>
            <a:off x="6677140" y="2912240"/>
            <a:ext cx="372110" cy="211454"/>
          </a:xfrm>
          <a:custGeom>
            <a:avLst/>
            <a:gdLst/>
            <a:ahLst/>
            <a:cxnLst/>
            <a:rect l="l" t="t" r="r" b="b"/>
            <a:pathLst>
              <a:path w="372109" h="211455">
                <a:moveTo>
                  <a:pt x="0" y="0"/>
                </a:moveTo>
                <a:lnTo>
                  <a:pt x="371983" y="0"/>
                </a:lnTo>
                <a:lnTo>
                  <a:pt x="371983" y="211354"/>
                </a:lnTo>
                <a:lnTo>
                  <a:pt x="0" y="211354"/>
                </a:lnTo>
                <a:lnTo>
                  <a:pt x="0" y="0"/>
                </a:lnTo>
                <a:close/>
              </a:path>
            </a:pathLst>
          </a:custGeom>
          <a:ln w="8454">
            <a:solidFill>
              <a:srgbClr val="A5A5A5"/>
            </a:solidFill>
          </a:ln>
        </p:spPr>
        <p:txBody>
          <a:bodyPr wrap="square" lIns="0" tIns="0" rIns="0" bIns="0" rtlCol="0"/>
          <a:lstStyle/>
          <a:p>
            <a:endParaRPr/>
          </a:p>
        </p:txBody>
      </p:sp>
      <p:sp>
        <p:nvSpPr>
          <p:cNvPr id="67" name="object 67"/>
          <p:cNvSpPr/>
          <p:nvPr/>
        </p:nvSpPr>
        <p:spPr>
          <a:xfrm>
            <a:off x="6677140" y="3199682"/>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68" name="object 68"/>
          <p:cNvSpPr/>
          <p:nvPr/>
        </p:nvSpPr>
        <p:spPr>
          <a:xfrm>
            <a:off x="6677140" y="3199682"/>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69" name="object 69"/>
          <p:cNvSpPr/>
          <p:nvPr/>
        </p:nvSpPr>
        <p:spPr>
          <a:xfrm>
            <a:off x="7218207" y="2624799"/>
            <a:ext cx="372110" cy="220345"/>
          </a:xfrm>
          <a:custGeom>
            <a:avLst/>
            <a:gdLst/>
            <a:ahLst/>
            <a:cxnLst/>
            <a:rect l="l" t="t" r="r" b="b"/>
            <a:pathLst>
              <a:path w="372109" h="220344">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70" name="object 70"/>
          <p:cNvSpPr/>
          <p:nvPr/>
        </p:nvSpPr>
        <p:spPr>
          <a:xfrm>
            <a:off x="7218207" y="2624799"/>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71" name="object 71"/>
          <p:cNvSpPr/>
          <p:nvPr/>
        </p:nvSpPr>
        <p:spPr>
          <a:xfrm>
            <a:off x="7218207" y="2903786"/>
            <a:ext cx="372110" cy="220345"/>
          </a:xfrm>
          <a:custGeom>
            <a:avLst/>
            <a:gdLst/>
            <a:ahLst/>
            <a:cxnLst/>
            <a:rect l="l" t="t" r="r" b="b"/>
            <a:pathLst>
              <a:path w="372109" h="220344">
                <a:moveTo>
                  <a:pt x="0" y="0"/>
                </a:moveTo>
                <a:lnTo>
                  <a:pt x="371984" y="0"/>
                </a:lnTo>
                <a:lnTo>
                  <a:pt x="371984" y="219809"/>
                </a:lnTo>
                <a:lnTo>
                  <a:pt x="0" y="219809"/>
                </a:lnTo>
                <a:lnTo>
                  <a:pt x="0" y="0"/>
                </a:lnTo>
                <a:close/>
              </a:path>
            </a:pathLst>
          </a:custGeom>
          <a:solidFill>
            <a:srgbClr val="EDEDED"/>
          </a:solidFill>
        </p:spPr>
        <p:txBody>
          <a:bodyPr wrap="square" lIns="0" tIns="0" rIns="0" bIns="0" rtlCol="0"/>
          <a:lstStyle/>
          <a:p>
            <a:endParaRPr/>
          </a:p>
        </p:txBody>
      </p:sp>
      <p:sp>
        <p:nvSpPr>
          <p:cNvPr id="72" name="object 72"/>
          <p:cNvSpPr/>
          <p:nvPr/>
        </p:nvSpPr>
        <p:spPr>
          <a:xfrm>
            <a:off x="7218207" y="2903786"/>
            <a:ext cx="372110" cy="220345"/>
          </a:xfrm>
          <a:custGeom>
            <a:avLst/>
            <a:gdLst/>
            <a:ahLst/>
            <a:cxnLst/>
            <a:rect l="l" t="t" r="r" b="b"/>
            <a:pathLst>
              <a:path w="372109" h="220344">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73" name="object 73"/>
          <p:cNvSpPr/>
          <p:nvPr/>
        </p:nvSpPr>
        <p:spPr>
          <a:xfrm>
            <a:off x="7218207" y="3199682"/>
            <a:ext cx="372110" cy="220345"/>
          </a:xfrm>
          <a:custGeom>
            <a:avLst/>
            <a:gdLst/>
            <a:ahLst/>
            <a:cxnLst/>
            <a:rect l="l" t="t" r="r" b="b"/>
            <a:pathLst>
              <a:path w="372109" h="220345">
                <a:moveTo>
                  <a:pt x="0" y="0"/>
                </a:moveTo>
                <a:lnTo>
                  <a:pt x="371984" y="0"/>
                </a:lnTo>
                <a:lnTo>
                  <a:pt x="371984" y="219807"/>
                </a:lnTo>
                <a:lnTo>
                  <a:pt x="0" y="219807"/>
                </a:lnTo>
                <a:lnTo>
                  <a:pt x="0" y="0"/>
                </a:lnTo>
                <a:close/>
              </a:path>
            </a:pathLst>
          </a:custGeom>
          <a:solidFill>
            <a:srgbClr val="EDEDED"/>
          </a:solidFill>
        </p:spPr>
        <p:txBody>
          <a:bodyPr wrap="square" lIns="0" tIns="0" rIns="0" bIns="0" rtlCol="0"/>
          <a:lstStyle/>
          <a:p>
            <a:endParaRPr/>
          </a:p>
        </p:txBody>
      </p:sp>
      <p:sp>
        <p:nvSpPr>
          <p:cNvPr id="74" name="object 74"/>
          <p:cNvSpPr/>
          <p:nvPr/>
        </p:nvSpPr>
        <p:spPr>
          <a:xfrm>
            <a:off x="7218207" y="3199682"/>
            <a:ext cx="372110" cy="220345"/>
          </a:xfrm>
          <a:custGeom>
            <a:avLst/>
            <a:gdLst/>
            <a:ahLst/>
            <a:cxnLst/>
            <a:rect l="l" t="t" r="r" b="b"/>
            <a:pathLst>
              <a:path w="372109" h="220345">
                <a:moveTo>
                  <a:pt x="0" y="0"/>
                </a:moveTo>
                <a:lnTo>
                  <a:pt x="371983" y="0"/>
                </a:lnTo>
                <a:lnTo>
                  <a:pt x="371983" y="219808"/>
                </a:lnTo>
                <a:lnTo>
                  <a:pt x="0" y="219808"/>
                </a:lnTo>
                <a:lnTo>
                  <a:pt x="0" y="0"/>
                </a:lnTo>
                <a:close/>
              </a:path>
            </a:pathLst>
          </a:custGeom>
          <a:ln w="8454">
            <a:solidFill>
              <a:srgbClr val="A5A5A5"/>
            </a:solidFill>
          </a:ln>
        </p:spPr>
        <p:txBody>
          <a:bodyPr wrap="square" lIns="0" tIns="0" rIns="0" bIns="0" rtlCol="0"/>
          <a:lstStyle/>
          <a:p>
            <a:endParaRPr/>
          </a:p>
        </p:txBody>
      </p:sp>
      <p:sp>
        <p:nvSpPr>
          <p:cNvPr id="75" name="object 75"/>
          <p:cNvSpPr/>
          <p:nvPr/>
        </p:nvSpPr>
        <p:spPr>
          <a:xfrm>
            <a:off x="5493557" y="2607890"/>
            <a:ext cx="381000" cy="220345"/>
          </a:xfrm>
          <a:custGeom>
            <a:avLst/>
            <a:gdLst/>
            <a:ahLst/>
            <a:cxnLst/>
            <a:rect l="l" t="t" r="r" b="b"/>
            <a:pathLst>
              <a:path w="381000" h="220344">
                <a:moveTo>
                  <a:pt x="0" y="0"/>
                </a:moveTo>
                <a:lnTo>
                  <a:pt x="380437" y="0"/>
                </a:lnTo>
                <a:lnTo>
                  <a:pt x="380437" y="219809"/>
                </a:lnTo>
                <a:lnTo>
                  <a:pt x="0" y="219809"/>
                </a:lnTo>
                <a:lnTo>
                  <a:pt x="0" y="0"/>
                </a:lnTo>
                <a:close/>
              </a:path>
            </a:pathLst>
          </a:custGeom>
          <a:solidFill>
            <a:srgbClr val="EBDAF3"/>
          </a:solidFill>
        </p:spPr>
        <p:txBody>
          <a:bodyPr wrap="square" lIns="0" tIns="0" rIns="0" bIns="0" rtlCol="0"/>
          <a:lstStyle/>
          <a:p>
            <a:endParaRPr/>
          </a:p>
        </p:txBody>
      </p:sp>
      <p:sp>
        <p:nvSpPr>
          <p:cNvPr id="76" name="object 76"/>
          <p:cNvSpPr/>
          <p:nvPr/>
        </p:nvSpPr>
        <p:spPr>
          <a:xfrm>
            <a:off x="5493557" y="2607890"/>
            <a:ext cx="381000" cy="220345"/>
          </a:xfrm>
          <a:custGeom>
            <a:avLst/>
            <a:gdLst/>
            <a:ahLst/>
            <a:cxnLst/>
            <a:rect l="l" t="t" r="r" b="b"/>
            <a:pathLst>
              <a:path w="381000" h="220344">
                <a:moveTo>
                  <a:pt x="0" y="0"/>
                </a:moveTo>
                <a:lnTo>
                  <a:pt x="380437" y="0"/>
                </a:lnTo>
                <a:lnTo>
                  <a:pt x="380437" y="219808"/>
                </a:lnTo>
                <a:lnTo>
                  <a:pt x="0" y="219808"/>
                </a:lnTo>
                <a:lnTo>
                  <a:pt x="0" y="0"/>
                </a:lnTo>
                <a:close/>
              </a:path>
            </a:pathLst>
          </a:custGeom>
          <a:ln w="8454">
            <a:solidFill>
              <a:srgbClr val="BC44C4"/>
            </a:solidFill>
          </a:ln>
        </p:spPr>
        <p:txBody>
          <a:bodyPr wrap="square" lIns="0" tIns="0" rIns="0" bIns="0" rtlCol="0"/>
          <a:lstStyle/>
          <a:p>
            <a:endParaRPr/>
          </a:p>
        </p:txBody>
      </p:sp>
      <p:sp>
        <p:nvSpPr>
          <p:cNvPr id="77" name="object 77"/>
          <p:cNvSpPr/>
          <p:nvPr/>
        </p:nvSpPr>
        <p:spPr>
          <a:xfrm>
            <a:off x="5493557" y="2895331"/>
            <a:ext cx="381000" cy="220345"/>
          </a:xfrm>
          <a:custGeom>
            <a:avLst/>
            <a:gdLst/>
            <a:ahLst/>
            <a:cxnLst/>
            <a:rect l="l" t="t" r="r" b="b"/>
            <a:pathLst>
              <a:path w="381000" h="220344">
                <a:moveTo>
                  <a:pt x="0" y="0"/>
                </a:moveTo>
                <a:lnTo>
                  <a:pt x="380437" y="0"/>
                </a:lnTo>
                <a:lnTo>
                  <a:pt x="380437" y="219809"/>
                </a:lnTo>
                <a:lnTo>
                  <a:pt x="0" y="219809"/>
                </a:lnTo>
                <a:lnTo>
                  <a:pt x="0" y="0"/>
                </a:lnTo>
                <a:close/>
              </a:path>
            </a:pathLst>
          </a:custGeom>
          <a:solidFill>
            <a:srgbClr val="EBDAF3"/>
          </a:solidFill>
        </p:spPr>
        <p:txBody>
          <a:bodyPr wrap="square" lIns="0" tIns="0" rIns="0" bIns="0" rtlCol="0"/>
          <a:lstStyle/>
          <a:p>
            <a:endParaRPr/>
          </a:p>
        </p:txBody>
      </p:sp>
      <p:sp>
        <p:nvSpPr>
          <p:cNvPr id="78" name="object 78"/>
          <p:cNvSpPr/>
          <p:nvPr/>
        </p:nvSpPr>
        <p:spPr>
          <a:xfrm>
            <a:off x="5493557" y="2895331"/>
            <a:ext cx="381000" cy="220345"/>
          </a:xfrm>
          <a:custGeom>
            <a:avLst/>
            <a:gdLst/>
            <a:ahLst/>
            <a:cxnLst/>
            <a:rect l="l" t="t" r="r" b="b"/>
            <a:pathLst>
              <a:path w="381000" h="220344">
                <a:moveTo>
                  <a:pt x="0" y="0"/>
                </a:moveTo>
                <a:lnTo>
                  <a:pt x="380437" y="0"/>
                </a:lnTo>
                <a:lnTo>
                  <a:pt x="380437" y="219808"/>
                </a:lnTo>
                <a:lnTo>
                  <a:pt x="0" y="219808"/>
                </a:lnTo>
                <a:lnTo>
                  <a:pt x="0" y="0"/>
                </a:lnTo>
                <a:close/>
              </a:path>
            </a:pathLst>
          </a:custGeom>
          <a:ln w="8454">
            <a:solidFill>
              <a:srgbClr val="BC44C4"/>
            </a:solidFill>
          </a:ln>
        </p:spPr>
        <p:txBody>
          <a:bodyPr wrap="square" lIns="0" tIns="0" rIns="0" bIns="0" rtlCol="0"/>
          <a:lstStyle/>
          <a:p>
            <a:endParaRPr/>
          </a:p>
        </p:txBody>
      </p:sp>
      <p:sp>
        <p:nvSpPr>
          <p:cNvPr id="79" name="object 79"/>
          <p:cNvSpPr/>
          <p:nvPr/>
        </p:nvSpPr>
        <p:spPr>
          <a:xfrm>
            <a:off x="5493557" y="3182773"/>
            <a:ext cx="381000" cy="220345"/>
          </a:xfrm>
          <a:custGeom>
            <a:avLst/>
            <a:gdLst/>
            <a:ahLst/>
            <a:cxnLst/>
            <a:rect l="l" t="t" r="r" b="b"/>
            <a:pathLst>
              <a:path w="381000" h="220345">
                <a:moveTo>
                  <a:pt x="0" y="0"/>
                </a:moveTo>
                <a:lnTo>
                  <a:pt x="380437" y="0"/>
                </a:lnTo>
                <a:lnTo>
                  <a:pt x="380437" y="219809"/>
                </a:lnTo>
                <a:lnTo>
                  <a:pt x="0" y="219809"/>
                </a:lnTo>
                <a:lnTo>
                  <a:pt x="0" y="0"/>
                </a:lnTo>
                <a:close/>
              </a:path>
            </a:pathLst>
          </a:custGeom>
          <a:solidFill>
            <a:srgbClr val="EBDAF3"/>
          </a:solidFill>
        </p:spPr>
        <p:txBody>
          <a:bodyPr wrap="square" lIns="0" tIns="0" rIns="0" bIns="0" rtlCol="0"/>
          <a:lstStyle/>
          <a:p>
            <a:endParaRPr/>
          </a:p>
        </p:txBody>
      </p:sp>
      <p:sp>
        <p:nvSpPr>
          <p:cNvPr id="80" name="object 80"/>
          <p:cNvSpPr/>
          <p:nvPr/>
        </p:nvSpPr>
        <p:spPr>
          <a:xfrm>
            <a:off x="5493557" y="3182773"/>
            <a:ext cx="381000" cy="220345"/>
          </a:xfrm>
          <a:custGeom>
            <a:avLst/>
            <a:gdLst/>
            <a:ahLst/>
            <a:cxnLst/>
            <a:rect l="l" t="t" r="r" b="b"/>
            <a:pathLst>
              <a:path w="381000" h="220345">
                <a:moveTo>
                  <a:pt x="0" y="0"/>
                </a:moveTo>
                <a:lnTo>
                  <a:pt x="380437" y="0"/>
                </a:lnTo>
                <a:lnTo>
                  <a:pt x="380437" y="219808"/>
                </a:lnTo>
                <a:lnTo>
                  <a:pt x="0" y="219808"/>
                </a:lnTo>
                <a:lnTo>
                  <a:pt x="0" y="0"/>
                </a:lnTo>
                <a:close/>
              </a:path>
            </a:pathLst>
          </a:custGeom>
          <a:ln w="8454">
            <a:solidFill>
              <a:srgbClr val="BC44C4"/>
            </a:solidFill>
          </a:ln>
        </p:spPr>
        <p:txBody>
          <a:bodyPr wrap="square" lIns="0" tIns="0" rIns="0" bIns="0" rtlCol="0"/>
          <a:lstStyle/>
          <a:p>
            <a:endParaRPr/>
          </a:p>
        </p:txBody>
      </p:sp>
      <p:sp>
        <p:nvSpPr>
          <p:cNvPr id="81" name="object 81"/>
          <p:cNvSpPr/>
          <p:nvPr/>
        </p:nvSpPr>
        <p:spPr>
          <a:xfrm>
            <a:off x="5903585" y="2688206"/>
            <a:ext cx="146685" cy="50800"/>
          </a:xfrm>
          <a:custGeom>
            <a:avLst/>
            <a:gdLst/>
            <a:ahLst/>
            <a:cxnLst/>
            <a:rect l="l" t="t" r="r" b="b"/>
            <a:pathLst>
              <a:path w="146685" h="50800">
                <a:moveTo>
                  <a:pt x="95953" y="0"/>
                </a:moveTo>
                <a:lnTo>
                  <a:pt x="95952" y="16907"/>
                </a:lnTo>
                <a:lnTo>
                  <a:pt x="0" y="16907"/>
                </a:lnTo>
                <a:lnTo>
                  <a:pt x="0" y="33815"/>
                </a:lnTo>
                <a:lnTo>
                  <a:pt x="95952" y="33816"/>
                </a:lnTo>
                <a:lnTo>
                  <a:pt x="95952" y="50725"/>
                </a:lnTo>
                <a:lnTo>
                  <a:pt x="146677" y="25361"/>
                </a:lnTo>
                <a:lnTo>
                  <a:pt x="95953" y="0"/>
                </a:lnTo>
                <a:close/>
              </a:path>
            </a:pathLst>
          </a:custGeom>
          <a:solidFill>
            <a:srgbClr val="000000"/>
          </a:solidFill>
        </p:spPr>
        <p:txBody>
          <a:bodyPr wrap="square" lIns="0" tIns="0" rIns="0" bIns="0" rtlCol="0"/>
          <a:lstStyle/>
          <a:p>
            <a:endParaRPr/>
          </a:p>
        </p:txBody>
      </p:sp>
      <p:sp>
        <p:nvSpPr>
          <p:cNvPr id="82" name="object 82"/>
          <p:cNvSpPr/>
          <p:nvPr/>
        </p:nvSpPr>
        <p:spPr>
          <a:xfrm>
            <a:off x="5903585" y="2967193"/>
            <a:ext cx="146685" cy="50800"/>
          </a:xfrm>
          <a:custGeom>
            <a:avLst/>
            <a:gdLst/>
            <a:ahLst/>
            <a:cxnLst/>
            <a:rect l="l" t="t" r="r" b="b"/>
            <a:pathLst>
              <a:path w="146685" h="50800">
                <a:moveTo>
                  <a:pt x="0" y="16907"/>
                </a:moveTo>
                <a:lnTo>
                  <a:pt x="0" y="33816"/>
                </a:lnTo>
                <a:lnTo>
                  <a:pt x="95952" y="33816"/>
                </a:lnTo>
                <a:lnTo>
                  <a:pt x="95952" y="50725"/>
                </a:lnTo>
                <a:lnTo>
                  <a:pt x="146677" y="25361"/>
                </a:lnTo>
                <a:lnTo>
                  <a:pt x="129771" y="16908"/>
                </a:lnTo>
                <a:lnTo>
                  <a:pt x="0" y="16907"/>
                </a:lnTo>
                <a:close/>
              </a:path>
              <a:path w="146685" h="50800">
                <a:moveTo>
                  <a:pt x="95953" y="0"/>
                </a:moveTo>
                <a:lnTo>
                  <a:pt x="95952" y="16908"/>
                </a:lnTo>
                <a:lnTo>
                  <a:pt x="129771" y="16908"/>
                </a:lnTo>
                <a:lnTo>
                  <a:pt x="95953" y="0"/>
                </a:lnTo>
                <a:close/>
              </a:path>
            </a:pathLst>
          </a:custGeom>
          <a:solidFill>
            <a:srgbClr val="000000"/>
          </a:solidFill>
        </p:spPr>
        <p:txBody>
          <a:bodyPr wrap="square" lIns="0" tIns="0" rIns="0" bIns="0" rtlCol="0"/>
          <a:lstStyle/>
          <a:p>
            <a:endParaRPr/>
          </a:p>
        </p:txBody>
      </p:sp>
      <p:sp>
        <p:nvSpPr>
          <p:cNvPr id="83" name="object 83"/>
          <p:cNvSpPr/>
          <p:nvPr/>
        </p:nvSpPr>
        <p:spPr>
          <a:xfrm>
            <a:off x="5903585" y="3263089"/>
            <a:ext cx="146685" cy="50800"/>
          </a:xfrm>
          <a:custGeom>
            <a:avLst/>
            <a:gdLst/>
            <a:ahLst/>
            <a:cxnLst/>
            <a:rect l="l" t="t" r="r" b="b"/>
            <a:pathLst>
              <a:path w="146685" h="50800">
                <a:moveTo>
                  <a:pt x="0" y="16907"/>
                </a:moveTo>
                <a:lnTo>
                  <a:pt x="0" y="33815"/>
                </a:lnTo>
                <a:lnTo>
                  <a:pt x="95952" y="33816"/>
                </a:lnTo>
                <a:lnTo>
                  <a:pt x="95952" y="50725"/>
                </a:lnTo>
                <a:lnTo>
                  <a:pt x="146677" y="25361"/>
                </a:lnTo>
                <a:lnTo>
                  <a:pt x="129771" y="16908"/>
                </a:lnTo>
                <a:lnTo>
                  <a:pt x="0" y="16907"/>
                </a:lnTo>
                <a:close/>
              </a:path>
              <a:path w="146685" h="50800">
                <a:moveTo>
                  <a:pt x="95953" y="0"/>
                </a:moveTo>
                <a:lnTo>
                  <a:pt x="95952" y="16908"/>
                </a:lnTo>
                <a:lnTo>
                  <a:pt x="129771" y="16908"/>
                </a:lnTo>
                <a:lnTo>
                  <a:pt x="95953" y="0"/>
                </a:lnTo>
                <a:close/>
              </a:path>
            </a:pathLst>
          </a:custGeom>
          <a:solidFill>
            <a:srgbClr val="000000"/>
          </a:solidFill>
        </p:spPr>
        <p:txBody>
          <a:bodyPr wrap="square" lIns="0" tIns="0" rIns="0" bIns="0" rtlCol="0"/>
          <a:lstStyle/>
          <a:p>
            <a:endParaRPr/>
          </a:p>
        </p:txBody>
      </p:sp>
      <p:sp>
        <p:nvSpPr>
          <p:cNvPr id="84" name="object 84"/>
          <p:cNvSpPr/>
          <p:nvPr/>
        </p:nvSpPr>
        <p:spPr>
          <a:xfrm>
            <a:off x="6093802" y="3571665"/>
            <a:ext cx="1564640" cy="160655"/>
          </a:xfrm>
          <a:custGeom>
            <a:avLst/>
            <a:gdLst/>
            <a:ahLst/>
            <a:cxnLst/>
            <a:rect l="l" t="t" r="r" b="b"/>
            <a:pathLst>
              <a:path w="1564640" h="160654">
                <a:moveTo>
                  <a:pt x="0" y="0"/>
                </a:moveTo>
                <a:lnTo>
                  <a:pt x="1564021" y="0"/>
                </a:lnTo>
                <a:lnTo>
                  <a:pt x="1564021" y="160629"/>
                </a:lnTo>
                <a:lnTo>
                  <a:pt x="0" y="160629"/>
                </a:lnTo>
                <a:lnTo>
                  <a:pt x="0" y="0"/>
                </a:lnTo>
                <a:close/>
              </a:path>
            </a:pathLst>
          </a:custGeom>
          <a:ln w="8454">
            <a:solidFill>
              <a:srgbClr val="000000"/>
            </a:solidFill>
          </a:ln>
        </p:spPr>
        <p:txBody>
          <a:bodyPr wrap="square" lIns="0" tIns="0" rIns="0" bIns="0" rtlCol="0"/>
          <a:lstStyle/>
          <a:p>
            <a:endParaRPr/>
          </a:p>
        </p:txBody>
      </p:sp>
      <p:sp>
        <p:nvSpPr>
          <p:cNvPr id="85" name="object 85"/>
          <p:cNvSpPr/>
          <p:nvPr/>
        </p:nvSpPr>
        <p:spPr>
          <a:xfrm>
            <a:off x="6841997" y="3728067"/>
            <a:ext cx="50800" cy="97790"/>
          </a:xfrm>
          <a:custGeom>
            <a:avLst/>
            <a:gdLst/>
            <a:ahLst/>
            <a:cxnLst/>
            <a:rect l="l" t="t" r="r" b="b"/>
            <a:pathLst>
              <a:path w="50800" h="97789">
                <a:moveTo>
                  <a:pt x="33817" y="50725"/>
                </a:moveTo>
                <a:lnTo>
                  <a:pt x="16908" y="50725"/>
                </a:lnTo>
                <a:lnTo>
                  <a:pt x="16910" y="97697"/>
                </a:lnTo>
                <a:lnTo>
                  <a:pt x="33817" y="97697"/>
                </a:lnTo>
                <a:lnTo>
                  <a:pt x="33817" y="50725"/>
                </a:lnTo>
                <a:close/>
              </a:path>
              <a:path w="50800" h="97789">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86" name="object 86"/>
          <p:cNvSpPr/>
          <p:nvPr/>
        </p:nvSpPr>
        <p:spPr>
          <a:xfrm>
            <a:off x="6841997" y="3449079"/>
            <a:ext cx="50800" cy="116205"/>
          </a:xfrm>
          <a:custGeom>
            <a:avLst/>
            <a:gdLst/>
            <a:ahLst/>
            <a:cxnLst/>
            <a:rect l="l" t="t" r="r" b="b"/>
            <a:pathLst>
              <a:path w="50800" h="116204">
                <a:moveTo>
                  <a:pt x="33817" y="50725"/>
                </a:moveTo>
                <a:lnTo>
                  <a:pt x="16908" y="50725"/>
                </a:lnTo>
                <a:lnTo>
                  <a:pt x="16908" y="115952"/>
                </a:lnTo>
                <a:lnTo>
                  <a:pt x="33817" y="115952"/>
                </a:lnTo>
                <a:lnTo>
                  <a:pt x="33817" y="50725"/>
                </a:lnTo>
                <a:close/>
              </a:path>
              <a:path w="50800" h="116204">
                <a:moveTo>
                  <a:pt x="25364" y="0"/>
                </a:moveTo>
                <a:lnTo>
                  <a:pt x="0" y="50725"/>
                </a:lnTo>
                <a:lnTo>
                  <a:pt x="50725" y="50725"/>
                </a:lnTo>
                <a:lnTo>
                  <a:pt x="25364" y="0"/>
                </a:lnTo>
                <a:close/>
              </a:path>
            </a:pathLst>
          </a:custGeom>
          <a:solidFill>
            <a:srgbClr val="000000"/>
          </a:solidFill>
        </p:spPr>
        <p:txBody>
          <a:bodyPr wrap="square" lIns="0" tIns="0" rIns="0" bIns="0" rtlCol="0"/>
          <a:lstStyle/>
          <a:p>
            <a:endParaRPr/>
          </a:p>
        </p:txBody>
      </p:sp>
      <p:sp>
        <p:nvSpPr>
          <p:cNvPr id="87" name="object 87"/>
          <p:cNvSpPr/>
          <p:nvPr/>
        </p:nvSpPr>
        <p:spPr>
          <a:xfrm>
            <a:off x="6841997" y="2451488"/>
            <a:ext cx="50800" cy="119380"/>
          </a:xfrm>
          <a:custGeom>
            <a:avLst/>
            <a:gdLst/>
            <a:ahLst/>
            <a:cxnLst/>
            <a:rect l="l" t="t" r="r" b="b"/>
            <a:pathLst>
              <a:path w="50800" h="119380">
                <a:moveTo>
                  <a:pt x="33817" y="50725"/>
                </a:moveTo>
                <a:lnTo>
                  <a:pt x="16908" y="50725"/>
                </a:lnTo>
                <a:lnTo>
                  <a:pt x="16910" y="119244"/>
                </a:lnTo>
                <a:lnTo>
                  <a:pt x="33817" y="119242"/>
                </a:lnTo>
                <a:lnTo>
                  <a:pt x="33817" y="50725"/>
                </a:lnTo>
                <a:close/>
              </a:path>
              <a:path w="50800" h="11938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88" name="object 88"/>
          <p:cNvSpPr/>
          <p:nvPr/>
        </p:nvSpPr>
        <p:spPr>
          <a:xfrm>
            <a:off x="6300930" y="2189410"/>
            <a:ext cx="50800" cy="97790"/>
          </a:xfrm>
          <a:custGeom>
            <a:avLst/>
            <a:gdLst/>
            <a:ahLst/>
            <a:cxnLst/>
            <a:rect l="l" t="t" r="r" b="b"/>
            <a:pathLst>
              <a:path w="50800" h="97789">
                <a:moveTo>
                  <a:pt x="33816" y="50725"/>
                </a:moveTo>
                <a:lnTo>
                  <a:pt x="16907" y="50725"/>
                </a:lnTo>
                <a:lnTo>
                  <a:pt x="16907" y="97696"/>
                </a:lnTo>
                <a:lnTo>
                  <a:pt x="33816" y="97696"/>
                </a:lnTo>
                <a:lnTo>
                  <a:pt x="33816" y="50725"/>
                </a:lnTo>
                <a:close/>
              </a:path>
              <a:path w="50800" h="97789">
                <a:moveTo>
                  <a:pt x="25363" y="0"/>
                </a:moveTo>
                <a:lnTo>
                  <a:pt x="0" y="50725"/>
                </a:lnTo>
                <a:lnTo>
                  <a:pt x="50723" y="50725"/>
                </a:lnTo>
                <a:lnTo>
                  <a:pt x="25363" y="0"/>
                </a:lnTo>
                <a:close/>
              </a:path>
            </a:pathLst>
          </a:custGeom>
          <a:solidFill>
            <a:srgbClr val="000000"/>
          </a:solidFill>
        </p:spPr>
        <p:txBody>
          <a:bodyPr wrap="square" lIns="0" tIns="0" rIns="0" bIns="0" rtlCol="0"/>
          <a:lstStyle/>
          <a:p>
            <a:endParaRPr/>
          </a:p>
        </p:txBody>
      </p:sp>
      <p:sp>
        <p:nvSpPr>
          <p:cNvPr id="89" name="object 89"/>
          <p:cNvSpPr/>
          <p:nvPr/>
        </p:nvSpPr>
        <p:spPr>
          <a:xfrm>
            <a:off x="6841997" y="2197863"/>
            <a:ext cx="50800" cy="92710"/>
          </a:xfrm>
          <a:custGeom>
            <a:avLst/>
            <a:gdLst/>
            <a:ahLst/>
            <a:cxnLst/>
            <a:rect l="l" t="t" r="r" b="b"/>
            <a:pathLst>
              <a:path w="50800" h="92710">
                <a:moveTo>
                  <a:pt x="33817" y="50725"/>
                </a:moveTo>
                <a:lnTo>
                  <a:pt x="16908" y="50725"/>
                </a:lnTo>
                <a:lnTo>
                  <a:pt x="16910" y="92325"/>
                </a:lnTo>
                <a:lnTo>
                  <a:pt x="33817" y="92325"/>
                </a:lnTo>
                <a:lnTo>
                  <a:pt x="33817" y="50725"/>
                </a:lnTo>
                <a:close/>
              </a:path>
              <a:path w="50800" h="92710">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90" name="object 90"/>
          <p:cNvSpPr/>
          <p:nvPr/>
        </p:nvSpPr>
        <p:spPr>
          <a:xfrm>
            <a:off x="7374610" y="2189410"/>
            <a:ext cx="50800" cy="99695"/>
          </a:xfrm>
          <a:custGeom>
            <a:avLst/>
            <a:gdLst/>
            <a:ahLst/>
            <a:cxnLst/>
            <a:rect l="l" t="t" r="r" b="b"/>
            <a:pathLst>
              <a:path w="50800" h="99694">
                <a:moveTo>
                  <a:pt x="33816" y="50725"/>
                </a:moveTo>
                <a:lnTo>
                  <a:pt x="16907" y="50725"/>
                </a:lnTo>
                <a:lnTo>
                  <a:pt x="16907" y="99580"/>
                </a:lnTo>
                <a:lnTo>
                  <a:pt x="33816" y="99580"/>
                </a:lnTo>
                <a:lnTo>
                  <a:pt x="33816" y="50725"/>
                </a:lnTo>
                <a:close/>
              </a:path>
              <a:path w="50800" h="99694">
                <a:moveTo>
                  <a:pt x="25363" y="0"/>
                </a:moveTo>
                <a:lnTo>
                  <a:pt x="0" y="50725"/>
                </a:lnTo>
                <a:lnTo>
                  <a:pt x="50725" y="50725"/>
                </a:lnTo>
                <a:lnTo>
                  <a:pt x="25363" y="0"/>
                </a:lnTo>
                <a:close/>
              </a:path>
            </a:pathLst>
          </a:custGeom>
          <a:solidFill>
            <a:srgbClr val="000000"/>
          </a:solidFill>
        </p:spPr>
        <p:txBody>
          <a:bodyPr wrap="square" lIns="0" tIns="0" rIns="0" bIns="0" rtlCol="0"/>
          <a:lstStyle/>
          <a:p>
            <a:endParaRPr/>
          </a:p>
        </p:txBody>
      </p:sp>
      <p:sp>
        <p:nvSpPr>
          <p:cNvPr id="91" name="object 91"/>
          <p:cNvSpPr/>
          <p:nvPr/>
        </p:nvSpPr>
        <p:spPr>
          <a:xfrm>
            <a:off x="4997891" y="2688205"/>
            <a:ext cx="2482215" cy="3229610"/>
          </a:xfrm>
          <a:custGeom>
            <a:avLst/>
            <a:gdLst/>
            <a:ahLst/>
            <a:cxnLst/>
            <a:rect l="l" t="t" r="r" b="b"/>
            <a:pathLst>
              <a:path w="2482215" h="3229610">
                <a:moveTo>
                  <a:pt x="440712" y="0"/>
                </a:moveTo>
                <a:lnTo>
                  <a:pt x="440712" y="16908"/>
                </a:lnTo>
                <a:lnTo>
                  <a:pt x="0" y="16908"/>
                </a:lnTo>
                <a:lnTo>
                  <a:pt x="0" y="3229207"/>
                </a:lnTo>
                <a:lnTo>
                  <a:pt x="2482018" y="3229207"/>
                </a:lnTo>
                <a:lnTo>
                  <a:pt x="2482018" y="3212299"/>
                </a:lnTo>
                <a:lnTo>
                  <a:pt x="16908" y="3212299"/>
                </a:lnTo>
                <a:lnTo>
                  <a:pt x="16908" y="33816"/>
                </a:lnTo>
                <a:lnTo>
                  <a:pt x="474531" y="33816"/>
                </a:lnTo>
                <a:lnTo>
                  <a:pt x="491437" y="25363"/>
                </a:lnTo>
                <a:lnTo>
                  <a:pt x="440712" y="0"/>
                </a:lnTo>
                <a:close/>
              </a:path>
              <a:path w="2482215" h="3229610">
                <a:moveTo>
                  <a:pt x="2482018" y="2768635"/>
                </a:moveTo>
                <a:lnTo>
                  <a:pt x="2465109" y="2768635"/>
                </a:lnTo>
                <a:lnTo>
                  <a:pt x="2465109" y="3212299"/>
                </a:lnTo>
                <a:lnTo>
                  <a:pt x="2482018" y="3212299"/>
                </a:lnTo>
                <a:lnTo>
                  <a:pt x="2482018" y="2768635"/>
                </a:lnTo>
                <a:close/>
              </a:path>
              <a:path w="2482215" h="3229610">
                <a:moveTo>
                  <a:pt x="474531" y="33816"/>
                </a:moveTo>
                <a:lnTo>
                  <a:pt x="440712" y="33816"/>
                </a:lnTo>
                <a:lnTo>
                  <a:pt x="440712" y="50725"/>
                </a:lnTo>
                <a:lnTo>
                  <a:pt x="474531" y="33816"/>
                </a:lnTo>
                <a:close/>
              </a:path>
            </a:pathLst>
          </a:custGeom>
          <a:solidFill>
            <a:srgbClr val="BC44C4"/>
          </a:solidFill>
        </p:spPr>
        <p:txBody>
          <a:bodyPr wrap="square" lIns="0" tIns="0" rIns="0" bIns="0" rtlCol="0"/>
          <a:lstStyle/>
          <a:p>
            <a:endParaRPr/>
          </a:p>
        </p:txBody>
      </p:sp>
      <p:sp>
        <p:nvSpPr>
          <p:cNvPr id="92" name="object 92"/>
          <p:cNvSpPr/>
          <p:nvPr/>
        </p:nvSpPr>
        <p:spPr>
          <a:xfrm>
            <a:off x="5090533" y="2975646"/>
            <a:ext cx="1866264" cy="2867660"/>
          </a:xfrm>
          <a:custGeom>
            <a:avLst/>
            <a:gdLst/>
            <a:ahLst/>
            <a:cxnLst/>
            <a:rect l="l" t="t" r="r" b="b"/>
            <a:pathLst>
              <a:path w="1866265" h="2867660">
                <a:moveTo>
                  <a:pt x="348071" y="0"/>
                </a:moveTo>
                <a:lnTo>
                  <a:pt x="348071" y="16908"/>
                </a:lnTo>
                <a:lnTo>
                  <a:pt x="0" y="16908"/>
                </a:lnTo>
                <a:lnTo>
                  <a:pt x="0" y="2867270"/>
                </a:lnTo>
                <a:lnTo>
                  <a:pt x="1865717" y="2867270"/>
                </a:lnTo>
                <a:lnTo>
                  <a:pt x="1865717" y="2850361"/>
                </a:lnTo>
                <a:lnTo>
                  <a:pt x="16907" y="2850361"/>
                </a:lnTo>
                <a:lnTo>
                  <a:pt x="16907" y="33816"/>
                </a:lnTo>
                <a:lnTo>
                  <a:pt x="381889" y="33816"/>
                </a:lnTo>
                <a:lnTo>
                  <a:pt x="398796" y="25363"/>
                </a:lnTo>
                <a:lnTo>
                  <a:pt x="348071" y="0"/>
                </a:lnTo>
                <a:close/>
              </a:path>
              <a:path w="1866265" h="2867660">
                <a:moveTo>
                  <a:pt x="1865717" y="2486111"/>
                </a:moveTo>
                <a:lnTo>
                  <a:pt x="1848810" y="2486111"/>
                </a:lnTo>
                <a:lnTo>
                  <a:pt x="1848810" y="2850361"/>
                </a:lnTo>
                <a:lnTo>
                  <a:pt x="1865717" y="2850361"/>
                </a:lnTo>
                <a:lnTo>
                  <a:pt x="1865717" y="2486111"/>
                </a:lnTo>
                <a:close/>
              </a:path>
              <a:path w="1866265" h="2867660">
                <a:moveTo>
                  <a:pt x="381889" y="33816"/>
                </a:moveTo>
                <a:lnTo>
                  <a:pt x="348071" y="33816"/>
                </a:lnTo>
                <a:lnTo>
                  <a:pt x="348071" y="50725"/>
                </a:lnTo>
                <a:lnTo>
                  <a:pt x="381889" y="33816"/>
                </a:lnTo>
                <a:close/>
              </a:path>
            </a:pathLst>
          </a:custGeom>
          <a:solidFill>
            <a:srgbClr val="BC44C4"/>
          </a:solidFill>
        </p:spPr>
        <p:txBody>
          <a:bodyPr wrap="square" lIns="0" tIns="0" rIns="0" bIns="0" rtlCol="0"/>
          <a:lstStyle/>
          <a:p>
            <a:endParaRPr/>
          </a:p>
        </p:txBody>
      </p:sp>
      <p:sp>
        <p:nvSpPr>
          <p:cNvPr id="93" name="object 93"/>
          <p:cNvSpPr/>
          <p:nvPr/>
        </p:nvSpPr>
        <p:spPr>
          <a:xfrm>
            <a:off x="5169910" y="3263088"/>
            <a:ext cx="1234440" cy="2504440"/>
          </a:xfrm>
          <a:custGeom>
            <a:avLst/>
            <a:gdLst/>
            <a:ahLst/>
            <a:cxnLst/>
            <a:rect l="l" t="t" r="r" b="b"/>
            <a:pathLst>
              <a:path w="1234439" h="2504440">
                <a:moveTo>
                  <a:pt x="268693" y="0"/>
                </a:moveTo>
                <a:lnTo>
                  <a:pt x="268693" y="16908"/>
                </a:lnTo>
                <a:lnTo>
                  <a:pt x="0" y="16908"/>
                </a:lnTo>
                <a:lnTo>
                  <a:pt x="0" y="2504088"/>
                </a:lnTo>
                <a:lnTo>
                  <a:pt x="1234451" y="2504088"/>
                </a:lnTo>
                <a:lnTo>
                  <a:pt x="1234451" y="2487179"/>
                </a:lnTo>
                <a:lnTo>
                  <a:pt x="16907" y="2487179"/>
                </a:lnTo>
                <a:lnTo>
                  <a:pt x="16907" y="33816"/>
                </a:lnTo>
                <a:lnTo>
                  <a:pt x="302512" y="33816"/>
                </a:lnTo>
                <a:lnTo>
                  <a:pt x="319418" y="25363"/>
                </a:lnTo>
                <a:lnTo>
                  <a:pt x="268693" y="0"/>
                </a:lnTo>
                <a:close/>
              </a:path>
              <a:path w="1234439" h="2504440">
                <a:moveTo>
                  <a:pt x="1234451" y="2197888"/>
                </a:moveTo>
                <a:lnTo>
                  <a:pt x="1217543" y="2197888"/>
                </a:lnTo>
                <a:lnTo>
                  <a:pt x="1217543" y="2487179"/>
                </a:lnTo>
                <a:lnTo>
                  <a:pt x="1234451" y="2487179"/>
                </a:lnTo>
                <a:lnTo>
                  <a:pt x="1234451" y="2197888"/>
                </a:lnTo>
                <a:close/>
              </a:path>
              <a:path w="1234439" h="2504440">
                <a:moveTo>
                  <a:pt x="302512" y="33816"/>
                </a:moveTo>
                <a:lnTo>
                  <a:pt x="268693" y="33816"/>
                </a:lnTo>
                <a:lnTo>
                  <a:pt x="268693" y="50725"/>
                </a:lnTo>
                <a:lnTo>
                  <a:pt x="302512" y="33816"/>
                </a:lnTo>
                <a:close/>
              </a:path>
            </a:pathLst>
          </a:custGeom>
          <a:solidFill>
            <a:srgbClr val="BC44C4"/>
          </a:solidFill>
        </p:spPr>
        <p:txBody>
          <a:bodyPr wrap="square" lIns="0" tIns="0" rIns="0" bIns="0" rtlCol="0"/>
          <a:lstStyle/>
          <a:p>
            <a:endParaRPr/>
          </a:p>
        </p:txBody>
      </p:sp>
      <p:sp>
        <p:nvSpPr>
          <p:cNvPr id="94" name="object 94"/>
          <p:cNvSpPr/>
          <p:nvPr/>
        </p:nvSpPr>
        <p:spPr>
          <a:xfrm>
            <a:off x="6186798" y="5203319"/>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solidFill>
            <a:srgbClr val="DAE3F3"/>
          </a:solidFill>
        </p:spPr>
        <p:txBody>
          <a:bodyPr wrap="square" lIns="0" tIns="0" rIns="0" bIns="0" rtlCol="0"/>
          <a:lstStyle/>
          <a:p>
            <a:endParaRPr/>
          </a:p>
        </p:txBody>
      </p:sp>
      <p:sp>
        <p:nvSpPr>
          <p:cNvPr id="95" name="object 95"/>
          <p:cNvSpPr/>
          <p:nvPr/>
        </p:nvSpPr>
        <p:spPr>
          <a:xfrm>
            <a:off x="6186798" y="5203319"/>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4472C4"/>
            </a:solidFill>
          </a:ln>
        </p:spPr>
        <p:txBody>
          <a:bodyPr wrap="square" lIns="0" tIns="0" rIns="0" bIns="0" rtlCol="0"/>
          <a:lstStyle/>
          <a:p>
            <a:endParaRPr/>
          </a:p>
        </p:txBody>
      </p:sp>
      <p:sp>
        <p:nvSpPr>
          <p:cNvPr id="96" name="object 96"/>
          <p:cNvSpPr/>
          <p:nvPr/>
        </p:nvSpPr>
        <p:spPr>
          <a:xfrm>
            <a:off x="6727865" y="5203319"/>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solidFill>
            <a:srgbClr val="DAE3F3"/>
          </a:solidFill>
        </p:spPr>
        <p:txBody>
          <a:bodyPr wrap="square" lIns="0" tIns="0" rIns="0" bIns="0" rtlCol="0"/>
          <a:lstStyle/>
          <a:p>
            <a:endParaRPr/>
          </a:p>
        </p:txBody>
      </p:sp>
      <p:sp>
        <p:nvSpPr>
          <p:cNvPr id="97" name="object 97"/>
          <p:cNvSpPr/>
          <p:nvPr/>
        </p:nvSpPr>
        <p:spPr>
          <a:xfrm>
            <a:off x="6727865" y="5203319"/>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4472C4"/>
            </a:solidFill>
          </a:ln>
        </p:spPr>
        <p:txBody>
          <a:bodyPr wrap="square" lIns="0" tIns="0" rIns="0" bIns="0" rtlCol="0"/>
          <a:lstStyle/>
          <a:p>
            <a:endParaRPr/>
          </a:p>
        </p:txBody>
      </p:sp>
      <p:sp>
        <p:nvSpPr>
          <p:cNvPr id="98" name="object 98"/>
          <p:cNvSpPr/>
          <p:nvPr/>
        </p:nvSpPr>
        <p:spPr>
          <a:xfrm>
            <a:off x="7260478" y="5203319"/>
            <a:ext cx="287655" cy="262255"/>
          </a:xfrm>
          <a:custGeom>
            <a:avLst/>
            <a:gdLst/>
            <a:ahLst/>
            <a:cxnLst/>
            <a:rect l="l" t="t" r="r" b="b"/>
            <a:pathLst>
              <a:path w="287654" h="262254">
                <a:moveTo>
                  <a:pt x="0" y="0"/>
                </a:moveTo>
                <a:lnTo>
                  <a:pt x="287442" y="0"/>
                </a:lnTo>
                <a:lnTo>
                  <a:pt x="287442" y="262079"/>
                </a:lnTo>
                <a:lnTo>
                  <a:pt x="0" y="262079"/>
                </a:lnTo>
                <a:lnTo>
                  <a:pt x="0" y="0"/>
                </a:lnTo>
                <a:close/>
              </a:path>
            </a:pathLst>
          </a:custGeom>
          <a:solidFill>
            <a:srgbClr val="DAE3F3"/>
          </a:solidFill>
        </p:spPr>
        <p:txBody>
          <a:bodyPr wrap="square" lIns="0" tIns="0" rIns="0" bIns="0" rtlCol="0"/>
          <a:lstStyle/>
          <a:p>
            <a:endParaRPr/>
          </a:p>
        </p:txBody>
      </p:sp>
      <p:sp>
        <p:nvSpPr>
          <p:cNvPr id="99" name="object 99"/>
          <p:cNvSpPr/>
          <p:nvPr/>
        </p:nvSpPr>
        <p:spPr>
          <a:xfrm>
            <a:off x="7260478" y="5203319"/>
            <a:ext cx="287655" cy="262255"/>
          </a:xfrm>
          <a:custGeom>
            <a:avLst/>
            <a:gdLst/>
            <a:ahLst/>
            <a:cxnLst/>
            <a:rect l="l" t="t" r="r" b="b"/>
            <a:pathLst>
              <a:path w="287654" h="262254">
                <a:moveTo>
                  <a:pt x="0" y="0"/>
                </a:moveTo>
                <a:lnTo>
                  <a:pt x="287441" y="0"/>
                </a:lnTo>
                <a:lnTo>
                  <a:pt x="287441" y="262079"/>
                </a:lnTo>
                <a:lnTo>
                  <a:pt x="0" y="262079"/>
                </a:lnTo>
                <a:lnTo>
                  <a:pt x="0" y="0"/>
                </a:lnTo>
                <a:close/>
              </a:path>
            </a:pathLst>
          </a:custGeom>
          <a:ln w="8454">
            <a:solidFill>
              <a:srgbClr val="4472C4"/>
            </a:solidFill>
          </a:ln>
        </p:spPr>
        <p:txBody>
          <a:bodyPr wrap="square" lIns="0" tIns="0" rIns="0" bIns="0" rtlCol="0"/>
          <a:lstStyle/>
          <a:p>
            <a:endParaRPr/>
          </a:p>
        </p:txBody>
      </p:sp>
      <p:sp>
        <p:nvSpPr>
          <p:cNvPr id="100" name="object 100"/>
          <p:cNvSpPr txBox="1"/>
          <p:nvPr/>
        </p:nvSpPr>
        <p:spPr>
          <a:xfrm>
            <a:off x="6188800" y="2644119"/>
            <a:ext cx="1337945" cy="2814955"/>
          </a:xfrm>
          <a:prstGeom prst="rect">
            <a:avLst/>
          </a:prstGeom>
        </p:spPr>
        <p:txBody>
          <a:bodyPr vert="horz" wrap="square" lIns="0" tIns="0" rIns="0" bIns="0" rtlCol="0">
            <a:spAutoFit/>
          </a:bodyPr>
          <a:lstStyle/>
          <a:p>
            <a:pPr algn="ctr">
              <a:lnSpc>
                <a:spcPct val="100000"/>
              </a:lnSpc>
              <a:tabLst>
                <a:tab pos="531495" algn="l"/>
                <a:tab pos="1069975" algn="l"/>
              </a:tabLst>
            </a:pPr>
            <a:r>
              <a:rPr sz="1950" spc="60" baseline="10683" dirty="0">
                <a:latin typeface="Calibri"/>
                <a:cs typeface="Calibri"/>
              </a:rPr>
              <a:t>A</a:t>
            </a:r>
            <a:r>
              <a:rPr sz="850" spc="25" dirty="0">
                <a:latin typeface="Calibri"/>
                <a:cs typeface="Calibri"/>
              </a:rPr>
              <a:t>1</a:t>
            </a:r>
            <a:r>
              <a:rPr sz="850" spc="-20" dirty="0">
                <a:latin typeface="Calibri"/>
                <a:cs typeface="Calibri"/>
              </a:rPr>
              <a:t>,</a:t>
            </a:r>
            <a:r>
              <a:rPr sz="850" dirty="0">
                <a:latin typeface="Calibri"/>
                <a:cs typeface="Calibri"/>
              </a:rPr>
              <a:t>3	</a:t>
            </a:r>
            <a:r>
              <a:rPr sz="1950" spc="60" baseline="12820" dirty="0">
                <a:latin typeface="Calibri"/>
                <a:cs typeface="Calibri"/>
              </a:rPr>
              <a:t>A</a:t>
            </a:r>
            <a:r>
              <a:rPr sz="850" spc="25" dirty="0">
                <a:latin typeface="Calibri"/>
                <a:cs typeface="Calibri"/>
              </a:rPr>
              <a:t>2</a:t>
            </a:r>
            <a:r>
              <a:rPr sz="850" spc="-20" dirty="0">
                <a:latin typeface="Calibri"/>
                <a:cs typeface="Calibri"/>
              </a:rPr>
              <a:t>,</a:t>
            </a:r>
            <a:r>
              <a:rPr sz="850" dirty="0">
                <a:latin typeface="Calibri"/>
                <a:cs typeface="Calibri"/>
              </a:rPr>
              <a:t>3	</a:t>
            </a:r>
            <a:r>
              <a:rPr sz="1950" spc="60" baseline="12820" dirty="0">
                <a:latin typeface="Calibri"/>
                <a:cs typeface="Calibri"/>
              </a:rPr>
              <a:t>A</a:t>
            </a:r>
            <a:r>
              <a:rPr sz="1275" spc="37" baseline="3267" dirty="0">
                <a:latin typeface="Calibri"/>
                <a:cs typeface="Calibri"/>
              </a:rPr>
              <a:t>3</a:t>
            </a:r>
            <a:r>
              <a:rPr sz="1275" spc="-30" baseline="3267" dirty="0">
                <a:latin typeface="Calibri"/>
                <a:cs typeface="Calibri"/>
              </a:rPr>
              <a:t>,</a:t>
            </a:r>
            <a:r>
              <a:rPr sz="1275" baseline="3267" dirty="0">
                <a:latin typeface="Calibri"/>
                <a:cs typeface="Calibri"/>
              </a:rPr>
              <a:t>3</a:t>
            </a:r>
            <a:endParaRPr sz="1275" baseline="3267">
              <a:latin typeface="Calibri"/>
              <a:cs typeface="Calibri"/>
            </a:endParaRPr>
          </a:p>
          <a:p>
            <a:pPr algn="ctr">
              <a:lnSpc>
                <a:spcPct val="100000"/>
              </a:lnSpc>
              <a:spcBef>
                <a:spcPts val="660"/>
              </a:spcBef>
              <a:tabLst>
                <a:tab pos="531495" algn="l"/>
                <a:tab pos="1069975" algn="l"/>
              </a:tabLst>
            </a:pPr>
            <a:r>
              <a:rPr sz="1950" spc="60" baseline="10683" dirty="0">
                <a:latin typeface="Calibri"/>
                <a:cs typeface="Calibri"/>
              </a:rPr>
              <a:t>A</a:t>
            </a:r>
            <a:r>
              <a:rPr sz="850" spc="25" dirty="0">
                <a:latin typeface="Calibri"/>
                <a:cs typeface="Calibri"/>
              </a:rPr>
              <a:t>1</a:t>
            </a:r>
            <a:r>
              <a:rPr sz="850" spc="-20" dirty="0">
                <a:latin typeface="Calibri"/>
                <a:cs typeface="Calibri"/>
              </a:rPr>
              <a:t>,</a:t>
            </a:r>
            <a:r>
              <a:rPr sz="850" dirty="0">
                <a:latin typeface="Calibri"/>
                <a:cs typeface="Calibri"/>
              </a:rPr>
              <a:t>2	</a:t>
            </a:r>
            <a:r>
              <a:rPr sz="1950" spc="60" baseline="12820" dirty="0">
                <a:latin typeface="Calibri"/>
                <a:cs typeface="Calibri"/>
              </a:rPr>
              <a:t>A</a:t>
            </a:r>
            <a:r>
              <a:rPr sz="850" spc="25" dirty="0">
                <a:latin typeface="Calibri"/>
                <a:cs typeface="Calibri"/>
              </a:rPr>
              <a:t>2</a:t>
            </a:r>
            <a:r>
              <a:rPr sz="850" spc="-20" dirty="0">
                <a:latin typeface="Calibri"/>
                <a:cs typeface="Calibri"/>
              </a:rPr>
              <a:t>,</a:t>
            </a:r>
            <a:r>
              <a:rPr sz="850" dirty="0">
                <a:latin typeface="Calibri"/>
                <a:cs typeface="Calibri"/>
              </a:rPr>
              <a:t>2	</a:t>
            </a:r>
            <a:r>
              <a:rPr sz="1950" spc="60" baseline="12820" dirty="0">
                <a:latin typeface="Calibri"/>
                <a:cs typeface="Calibri"/>
              </a:rPr>
              <a:t>A</a:t>
            </a:r>
            <a:r>
              <a:rPr sz="1275" spc="37" baseline="3267" dirty="0">
                <a:latin typeface="Calibri"/>
                <a:cs typeface="Calibri"/>
              </a:rPr>
              <a:t>3</a:t>
            </a:r>
            <a:r>
              <a:rPr sz="1275" spc="-30" baseline="3267" dirty="0">
                <a:latin typeface="Calibri"/>
                <a:cs typeface="Calibri"/>
              </a:rPr>
              <a:t>,2</a:t>
            </a:r>
            <a:endParaRPr sz="1275" baseline="3267">
              <a:latin typeface="Calibri"/>
              <a:cs typeface="Calibri"/>
            </a:endParaRPr>
          </a:p>
          <a:p>
            <a:pPr algn="ctr">
              <a:lnSpc>
                <a:spcPct val="100000"/>
              </a:lnSpc>
              <a:spcBef>
                <a:spcPts val="740"/>
              </a:spcBef>
              <a:tabLst>
                <a:tab pos="531495" algn="l"/>
                <a:tab pos="1069975" algn="l"/>
              </a:tabLst>
            </a:pPr>
            <a:r>
              <a:rPr sz="1950" spc="60" baseline="10683" dirty="0">
                <a:latin typeface="Calibri"/>
                <a:cs typeface="Calibri"/>
              </a:rPr>
              <a:t>A</a:t>
            </a:r>
            <a:r>
              <a:rPr sz="850" spc="25" dirty="0">
                <a:latin typeface="Calibri"/>
                <a:cs typeface="Calibri"/>
              </a:rPr>
              <a:t>1</a:t>
            </a:r>
            <a:r>
              <a:rPr sz="850" spc="-20" dirty="0">
                <a:latin typeface="Calibri"/>
                <a:cs typeface="Calibri"/>
              </a:rPr>
              <a:t>,</a:t>
            </a:r>
            <a:r>
              <a:rPr sz="850" dirty="0">
                <a:latin typeface="Calibri"/>
                <a:cs typeface="Calibri"/>
              </a:rPr>
              <a:t>1	</a:t>
            </a:r>
            <a:r>
              <a:rPr sz="1950" spc="60" baseline="12820" dirty="0">
                <a:latin typeface="Calibri"/>
                <a:cs typeface="Calibri"/>
              </a:rPr>
              <a:t>A</a:t>
            </a:r>
            <a:r>
              <a:rPr sz="850" spc="25" dirty="0">
                <a:latin typeface="Calibri"/>
                <a:cs typeface="Calibri"/>
              </a:rPr>
              <a:t>2</a:t>
            </a:r>
            <a:r>
              <a:rPr sz="850" spc="-20" dirty="0">
                <a:latin typeface="Calibri"/>
                <a:cs typeface="Calibri"/>
              </a:rPr>
              <a:t>,</a:t>
            </a:r>
            <a:r>
              <a:rPr sz="850" dirty="0">
                <a:latin typeface="Calibri"/>
                <a:cs typeface="Calibri"/>
              </a:rPr>
              <a:t>1	</a:t>
            </a:r>
            <a:r>
              <a:rPr sz="1950" spc="60" baseline="12820" dirty="0">
                <a:latin typeface="Calibri"/>
                <a:cs typeface="Calibri"/>
              </a:rPr>
              <a:t>A</a:t>
            </a:r>
            <a:r>
              <a:rPr sz="1275" spc="37" baseline="3267" dirty="0">
                <a:latin typeface="Calibri"/>
                <a:cs typeface="Calibri"/>
              </a:rPr>
              <a:t>3</a:t>
            </a:r>
            <a:r>
              <a:rPr sz="1275" spc="-30" baseline="3267" dirty="0">
                <a:latin typeface="Calibri"/>
                <a:cs typeface="Calibri"/>
              </a:rPr>
              <a:t>,</a:t>
            </a:r>
            <a:r>
              <a:rPr sz="1275" baseline="3267" dirty="0">
                <a:latin typeface="Calibri"/>
                <a:cs typeface="Calibri"/>
              </a:rPr>
              <a:t>1</a:t>
            </a:r>
            <a:endParaRPr sz="1275" baseline="3267">
              <a:latin typeface="Calibri"/>
              <a:cs typeface="Calibri"/>
            </a:endParaRPr>
          </a:p>
          <a:p>
            <a:pPr marL="17145" algn="ctr">
              <a:lnSpc>
                <a:spcPct val="100000"/>
              </a:lnSpc>
              <a:spcBef>
                <a:spcPts val="1085"/>
              </a:spcBef>
            </a:pPr>
            <a:r>
              <a:rPr sz="900" spc="-20" dirty="0">
                <a:latin typeface="Calibri"/>
                <a:cs typeface="Calibri"/>
              </a:rPr>
              <a:t>So</a:t>
            </a:r>
            <a:r>
              <a:rPr sz="900" spc="-15" dirty="0">
                <a:latin typeface="Calibri"/>
                <a:cs typeface="Calibri"/>
              </a:rPr>
              <a:t>f</a:t>
            </a:r>
            <a:r>
              <a:rPr sz="900" spc="25" dirty="0">
                <a:latin typeface="Calibri"/>
                <a:cs typeface="Calibri"/>
              </a:rPr>
              <a:t>t</a:t>
            </a:r>
            <a:r>
              <a:rPr sz="900" spc="5" dirty="0">
                <a:latin typeface="Calibri"/>
                <a:cs typeface="Calibri"/>
              </a:rPr>
              <a:t>m</a:t>
            </a:r>
            <a:r>
              <a:rPr sz="900" spc="25" dirty="0">
                <a:latin typeface="Calibri"/>
                <a:cs typeface="Calibri"/>
              </a:rPr>
              <a:t>a</a:t>
            </a:r>
            <a:r>
              <a:rPr sz="900" spc="5" dirty="0">
                <a:latin typeface="Calibri"/>
                <a:cs typeface="Calibri"/>
              </a:rPr>
              <a:t>x</a:t>
            </a:r>
            <a:r>
              <a:rPr sz="900" spc="-15" dirty="0">
                <a:latin typeface="Calibri"/>
                <a:cs typeface="Calibri"/>
              </a:rPr>
              <a:t>(</a:t>
            </a:r>
            <a:r>
              <a:rPr sz="900" spc="35" dirty="0">
                <a:latin typeface="Calibri"/>
                <a:cs typeface="Calibri"/>
              </a:rPr>
              <a:t>↑</a:t>
            </a:r>
            <a:r>
              <a:rPr sz="900" spc="5" dirty="0">
                <a:latin typeface="Calibri"/>
                <a:cs typeface="Calibri"/>
              </a:rPr>
              <a:t>)</a:t>
            </a:r>
            <a:endParaRPr sz="900">
              <a:latin typeface="Calibri"/>
              <a:cs typeface="Calibri"/>
            </a:endParaRPr>
          </a:p>
          <a:p>
            <a:pPr>
              <a:lnSpc>
                <a:spcPct val="100000"/>
              </a:lnSpc>
            </a:pPr>
            <a:endParaRPr sz="900">
              <a:latin typeface="Times New Roman"/>
              <a:cs typeface="Times New Roman"/>
            </a:endParaRPr>
          </a:p>
          <a:p>
            <a:pPr algn="ctr">
              <a:lnSpc>
                <a:spcPct val="100000"/>
              </a:lnSpc>
              <a:spcBef>
                <a:spcPts val="550"/>
              </a:spcBef>
              <a:tabLst>
                <a:tab pos="531495" algn="l"/>
                <a:tab pos="1070610" algn="l"/>
              </a:tabLst>
            </a:pPr>
            <a:r>
              <a:rPr sz="1950" spc="37" baseline="10683" dirty="0">
                <a:latin typeface="Calibri"/>
                <a:cs typeface="Calibri"/>
              </a:rPr>
              <a:t>E</a:t>
            </a:r>
            <a:r>
              <a:rPr sz="850" spc="25" dirty="0">
                <a:latin typeface="Calibri"/>
                <a:cs typeface="Calibri"/>
              </a:rPr>
              <a:t>1</a:t>
            </a:r>
            <a:r>
              <a:rPr sz="850" spc="-20" dirty="0">
                <a:latin typeface="Calibri"/>
                <a:cs typeface="Calibri"/>
              </a:rPr>
              <a:t>,</a:t>
            </a:r>
            <a:r>
              <a:rPr sz="850" dirty="0">
                <a:latin typeface="Calibri"/>
                <a:cs typeface="Calibri"/>
              </a:rPr>
              <a:t>3	</a:t>
            </a:r>
            <a:r>
              <a:rPr sz="1950" spc="37" baseline="12820" dirty="0">
                <a:latin typeface="Calibri"/>
                <a:cs typeface="Calibri"/>
              </a:rPr>
              <a:t>E</a:t>
            </a:r>
            <a:r>
              <a:rPr sz="850" spc="25" dirty="0">
                <a:latin typeface="Calibri"/>
                <a:cs typeface="Calibri"/>
              </a:rPr>
              <a:t>2</a:t>
            </a:r>
            <a:r>
              <a:rPr sz="850" spc="-20" dirty="0">
                <a:latin typeface="Calibri"/>
                <a:cs typeface="Calibri"/>
              </a:rPr>
              <a:t>,</a:t>
            </a:r>
            <a:r>
              <a:rPr sz="850" dirty="0">
                <a:latin typeface="Calibri"/>
                <a:cs typeface="Calibri"/>
              </a:rPr>
              <a:t>3	</a:t>
            </a:r>
            <a:r>
              <a:rPr sz="1950" spc="37" baseline="12820" dirty="0">
                <a:latin typeface="Calibri"/>
                <a:cs typeface="Calibri"/>
              </a:rPr>
              <a:t>E</a:t>
            </a:r>
            <a:r>
              <a:rPr sz="1275" spc="37" baseline="3267" dirty="0">
                <a:latin typeface="Calibri"/>
                <a:cs typeface="Calibri"/>
              </a:rPr>
              <a:t>3</a:t>
            </a:r>
            <a:r>
              <a:rPr sz="1275" spc="-30" baseline="3267" dirty="0">
                <a:latin typeface="Calibri"/>
                <a:cs typeface="Calibri"/>
              </a:rPr>
              <a:t>,3</a:t>
            </a:r>
            <a:endParaRPr sz="1275" baseline="3267">
              <a:latin typeface="Calibri"/>
              <a:cs typeface="Calibri"/>
            </a:endParaRPr>
          </a:p>
          <a:p>
            <a:pPr algn="ctr">
              <a:lnSpc>
                <a:spcPct val="100000"/>
              </a:lnSpc>
              <a:spcBef>
                <a:spcPts val="660"/>
              </a:spcBef>
              <a:tabLst>
                <a:tab pos="531495" algn="l"/>
                <a:tab pos="1070610" algn="l"/>
              </a:tabLst>
            </a:pPr>
            <a:r>
              <a:rPr sz="1950" spc="37" baseline="10683" dirty="0">
                <a:latin typeface="Calibri"/>
                <a:cs typeface="Calibri"/>
              </a:rPr>
              <a:t>E</a:t>
            </a:r>
            <a:r>
              <a:rPr sz="850" spc="25" dirty="0">
                <a:latin typeface="Calibri"/>
                <a:cs typeface="Calibri"/>
              </a:rPr>
              <a:t>1</a:t>
            </a:r>
            <a:r>
              <a:rPr sz="850" spc="-20" dirty="0">
                <a:latin typeface="Calibri"/>
                <a:cs typeface="Calibri"/>
              </a:rPr>
              <a:t>,</a:t>
            </a:r>
            <a:r>
              <a:rPr sz="850" dirty="0">
                <a:latin typeface="Calibri"/>
                <a:cs typeface="Calibri"/>
              </a:rPr>
              <a:t>2	</a:t>
            </a:r>
            <a:r>
              <a:rPr sz="1950" spc="37" baseline="12820" dirty="0">
                <a:latin typeface="Calibri"/>
                <a:cs typeface="Calibri"/>
              </a:rPr>
              <a:t>E</a:t>
            </a:r>
            <a:r>
              <a:rPr sz="850" spc="25" dirty="0">
                <a:latin typeface="Calibri"/>
                <a:cs typeface="Calibri"/>
              </a:rPr>
              <a:t>2</a:t>
            </a:r>
            <a:r>
              <a:rPr sz="850" spc="-20" dirty="0">
                <a:latin typeface="Calibri"/>
                <a:cs typeface="Calibri"/>
              </a:rPr>
              <a:t>,</a:t>
            </a:r>
            <a:r>
              <a:rPr sz="850" dirty="0">
                <a:latin typeface="Calibri"/>
                <a:cs typeface="Calibri"/>
              </a:rPr>
              <a:t>2	</a:t>
            </a:r>
            <a:r>
              <a:rPr sz="1950" spc="37" baseline="12820" dirty="0">
                <a:latin typeface="Calibri"/>
                <a:cs typeface="Calibri"/>
              </a:rPr>
              <a:t>E</a:t>
            </a:r>
            <a:r>
              <a:rPr sz="1275" spc="37" baseline="3267" dirty="0">
                <a:latin typeface="Calibri"/>
                <a:cs typeface="Calibri"/>
              </a:rPr>
              <a:t>3</a:t>
            </a:r>
            <a:r>
              <a:rPr sz="1275" spc="-30" baseline="3267" dirty="0">
                <a:latin typeface="Calibri"/>
                <a:cs typeface="Calibri"/>
              </a:rPr>
              <a:t>,</a:t>
            </a:r>
            <a:r>
              <a:rPr sz="1275" baseline="3267" dirty="0">
                <a:latin typeface="Calibri"/>
                <a:cs typeface="Calibri"/>
              </a:rPr>
              <a:t>2</a:t>
            </a:r>
            <a:endParaRPr sz="1275" baseline="3267">
              <a:latin typeface="Calibri"/>
              <a:cs typeface="Calibri"/>
            </a:endParaRPr>
          </a:p>
          <a:p>
            <a:pPr algn="ctr">
              <a:lnSpc>
                <a:spcPct val="100000"/>
              </a:lnSpc>
              <a:spcBef>
                <a:spcPts val="740"/>
              </a:spcBef>
              <a:tabLst>
                <a:tab pos="531495" algn="l"/>
                <a:tab pos="1070610" algn="l"/>
              </a:tabLst>
            </a:pPr>
            <a:r>
              <a:rPr sz="1950" spc="37" baseline="10683" dirty="0">
                <a:latin typeface="Calibri"/>
                <a:cs typeface="Calibri"/>
              </a:rPr>
              <a:t>E</a:t>
            </a:r>
            <a:r>
              <a:rPr sz="850" spc="25" dirty="0">
                <a:latin typeface="Calibri"/>
                <a:cs typeface="Calibri"/>
              </a:rPr>
              <a:t>1</a:t>
            </a:r>
            <a:r>
              <a:rPr sz="850" spc="-20" dirty="0">
                <a:latin typeface="Calibri"/>
                <a:cs typeface="Calibri"/>
              </a:rPr>
              <a:t>,</a:t>
            </a:r>
            <a:r>
              <a:rPr sz="850" dirty="0">
                <a:latin typeface="Calibri"/>
                <a:cs typeface="Calibri"/>
              </a:rPr>
              <a:t>1	</a:t>
            </a:r>
            <a:r>
              <a:rPr sz="1950" spc="37" baseline="12820" dirty="0">
                <a:latin typeface="Calibri"/>
                <a:cs typeface="Calibri"/>
              </a:rPr>
              <a:t>E</a:t>
            </a:r>
            <a:r>
              <a:rPr sz="850" spc="25" dirty="0">
                <a:latin typeface="Calibri"/>
                <a:cs typeface="Calibri"/>
              </a:rPr>
              <a:t>2</a:t>
            </a:r>
            <a:r>
              <a:rPr sz="850" spc="-20" dirty="0">
                <a:latin typeface="Calibri"/>
                <a:cs typeface="Calibri"/>
              </a:rPr>
              <a:t>,</a:t>
            </a:r>
            <a:r>
              <a:rPr sz="850" dirty="0">
                <a:latin typeface="Calibri"/>
                <a:cs typeface="Calibri"/>
              </a:rPr>
              <a:t>1	</a:t>
            </a:r>
            <a:r>
              <a:rPr sz="1950" spc="37" baseline="12820" dirty="0">
                <a:latin typeface="Calibri"/>
                <a:cs typeface="Calibri"/>
              </a:rPr>
              <a:t>E</a:t>
            </a:r>
            <a:r>
              <a:rPr sz="1275" spc="37" baseline="3267" dirty="0">
                <a:latin typeface="Calibri"/>
                <a:cs typeface="Calibri"/>
              </a:rPr>
              <a:t>3</a:t>
            </a:r>
            <a:r>
              <a:rPr sz="1275" spc="-30" baseline="3267" dirty="0">
                <a:latin typeface="Calibri"/>
                <a:cs typeface="Calibri"/>
              </a:rPr>
              <a:t>,1</a:t>
            </a:r>
            <a:endParaRPr sz="1275" baseline="3267">
              <a:latin typeface="Calibri"/>
              <a:cs typeface="Calibri"/>
            </a:endParaRPr>
          </a:p>
          <a:p>
            <a:pPr marL="4445" algn="ctr">
              <a:lnSpc>
                <a:spcPct val="100000"/>
              </a:lnSpc>
              <a:spcBef>
                <a:spcPts val="1345"/>
              </a:spcBef>
              <a:tabLst>
                <a:tab pos="541020" algn="l"/>
                <a:tab pos="1076960" algn="l"/>
              </a:tabLst>
            </a:pPr>
            <a:r>
              <a:rPr sz="1300" spc="-20" dirty="0">
                <a:latin typeface="Calibri"/>
                <a:cs typeface="Calibri"/>
              </a:rPr>
              <a:t>Q</a:t>
            </a:r>
            <a:r>
              <a:rPr sz="1275" baseline="-16339" dirty="0">
                <a:latin typeface="Calibri"/>
                <a:cs typeface="Calibri"/>
              </a:rPr>
              <a:t>1	</a:t>
            </a:r>
            <a:r>
              <a:rPr sz="1300" spc="-20" dirty="0">
                <a:latin typeface="Calibri"/>
                <a:cs typeface="Calibri"/>
              </a:rPr>
              <a:t>Q</a:t>
            </a:r>
            <a:r>
              <a:rPr sz="1275" baseline="-16339" dirty="0">
                <a:latin typeface="Calibri"/>
                <a:cs typeface="Calibri"/>
              </a:rPr>
              <a:t>2	</a:t>
            </a:r>
            <a:r>
              <a:rPr sz="1300" spc="-20" dirty="0">
                <a:latin typeface="Calibri"/>
                <a:cs typeface="Calibri"/>
              </a:rPr>
              <a:t>Q</a:t>
            </a:r>
            <a:r>
              <a:rPr sz="1275" baseline="-16339" dirty="0">
                <a:latin typeface="Calibri"/>
                <a:cs typeface="Calibri"/>
              </a:rPr>
              <a:t>3</a:t>
            </a:r>
            <a:endParaRPr sz="1275" baseline="-16339">
              <a:latin typeface="Calibri"/>
              <a:cs typeface="Calibri"/>
            </a:endParaRPr>
          </a:p>
          <a:p>
            <a:pPr algn="ctr">
              <a:lnSpc>
                <a:spcPct val="100000"/>
              </a:lnSpc>
              <a:spcBef>
                <a:spcPts val="1340"/>
              </a:spcBef>
              <a:tabLst>
                <a:tab pos="539750" algn="l"/>
                <a:tab pos="1072515" algn="l"/>
              </a:tabLst>
            </a:pPr>
            <a:r>
              <a:rPr sz="1300" spc="-20" dirty="0">
                <a:latin typeface="Calibri"/>
                <a:cs typeface="Calibri"/>
              </a:rPr>
              <a:t>X</a:t>
            </a:r>
            <a:r>
              <a:rPr sz="1275" baseline="-16339" dirty="0">
                <a:latin typeface="Calibri"/>
                <a:cs typeface="Calibri"/>
              </a:rPr>
              <a:t>1	</a:t>
            </a:r>
            <a:r>
              <a:rPr sz="1300" spc="-20" dirty="0">
                <a:latin typeface="Calibri"/>
                <a:cs typeface="Calibri"/>
              </a:rPr>
              <a:t>X</a:t>
            </a:r>
            <a:r>
              <a:rPr sz="1275" baseline="-16339" dirty="0">
                <a:latin typeface="Calibri"/>
                <a:cs typeface="Calibri"/>
              </a:rPr>
              <a:t>2	</a:t>
            </a:r>
            <a:r>
              <a:rPr sz="1300" spc="-20" dirty="0">
                <a:latin typeface="Calibri"/>
                <a:cs typeface="Calibri"/>
              </a:rPr>
              <a:t>X</a:t>
            </a:r>
            <a:r>
              <a:rPr sz="1275" baseline="-16339" dirty="0">
                <a:latin typeface="Calibri"/>
                <a:cs typeface="Calibri"/>
              </a:rPr>
              <a:t>3</a:t>
            </a:r>
            <a:endParaRPr sz="1275" baseline="-16339">
              <a:latin typeface="Calibri"/>
              <a:cs typeface="Calibri"/>
            </a:endParaRPr>
          </a:p>
        </p:txBody>
      </p:sp>
      <p:sp>
        <p:nvSpPr>
          <p:cNvPr id="101" name="object 101"/>
          <p:cNvSpPr txBox="1"/>
          <p:nvPr/>
        </p:nvSpPr>
        <p:spPr>
          <a:xfrm>
            <a:off x="5598383" y="3897369"/>
            <a:ext cx="165735" cy="215900"/>
          </a:xfrm>
          <a:prstGeom prst="rect">
            <a:avLst/>
          </a:prstGeom>
        </p:spPr>
        <p:txBody>
          <a:bodyPr vert="horz" wrap="square" lIns="0" tIns="0" rIns="0" bIns="0" rtlCol="0">
            <a:spAutoFit/>
          </a:bodyPr>
          <a:lstStyle/>
          <a:p>
            <a:pPr marL="12700">
              <a:lnSpc>
                <a:spcPct val="100000"/>
              </a:lnSpc>
            </a:pPr>
            <a:r>
              <a:rPr sz="1300" spc="-20" dirty="0">
                <a:latin typeface="Calibri"/>
                <a:cs typeface="Calibri"/>
              </a:rPr>
              <a:t>K</a:t>
            </a:r>
            <a:r>
              <a:rPr sz="1275" baseline="-16339" dirty="0">
                <a:latin typeface="Calibri"/>
                <a:cs typeface="Calibri"/>
              </a:rPr>
              <a:t>3</a:t>
            </a:r>
            <a:endParaRPr sz="1275" baseline="-16339">
              <a:latin typeface="Calibri"/>
              <a:cs typeface="Calibri"/>
            </a:endParaRPr>
          </a:p>
        </p:txBody>
      </p:sp>
      <p:sp>
        <p:nvSpPr>
          <p:cNvPr id="102" name="object 102"/>
          <p:cNvSpPr txBox="1"/>
          <p:nvPr/>
        </p:nvSpPr>
        <p:spPr>
          <a:xfrm>
            <a:off x="5598384" y="4179893"/>
            <a:ext cx="165735" cy="215900"/>
          </a:xfrm>
          <a:prstGeom prst="rect">
            <a:avLst/>
          </a:prstGeom>
        </p:spPr>
        <p:txBody>
          <a:bodyPr vert="horz" wrap="square" lIns="0" tIns="0" rIns="0" bIns="0" rtlCol="0">
            <a:spAutoFit/>
          </a:bodyPr>
          <a:lstStyle/>
          <a:p>
            <a:pPr marL="12700">
              <a:lnSpc>
                <a:spcPct val="100000"/>
              </a:lnSpc>
            </a:pPr>
            <a:r>
              <a:rPr sz="1300" spc="-20" dirty="0">
                <a:latin typeface="Calibri"/>
                <a:cs typeface="Calibri"/>
              </a:rPr>
              <a:t>K</a:t>
            </a:r>
            <a:r>
              <a:rPr sz="1275" baseline="-16339" dirty="0">
                <a:latin typeface="Calibri"/>
                <a:cs typeface="Calibri"/>
              </a:rPr>
              <a:t>2</a:t>
            </a:r>
            <a:endParaRPr sz="1275" baseline="-16339">
              <a:latin typeface="Calibri"/>
              <a:cs typeface="Calibri"/>
            </a:endParaRPr>
          </a:p>
        </p:txBody>
      </p:sp>
      <p:sp>
        <p:nvSpPr>
          <p:cNvPr id="103" name="object 103"/>
          <p:cNvSpPr txBox="1"/>
          <p:nvPr/>
        </p:nvSpPr>
        <p:spPr>
          <a:xfrm>
            <a:off x="5598383" y="4468117"/>
            <a:ext cx="165735" cy="215900"/>
          </a:xfrm>
          <a:prstGeom prst="rect">
            <a:avLst/>
          </a:prstGeom>
        </p:spPr>
        <p:txBody>
          <a:bodyPr vert="horz" wrap="square" lIns="0" tIns="0" rIns="0" bIns="0" rtlCol="0">
            <a:spAutoFit/>
          </a:bodyPr>
          <a:lstStyle/>
          <a:p>
            <a:pPr marL="12700">
              <a:lnSpc>
                <a:spcPct val="100000"/>
              </a:lnSpc>
            </a:pPr>
            <a:r>
              <a:rPr sz="1300" spc="-20" dirty="0">
                <a:latin typeface="Calibri"/>
                <a:cs typeface="Calibri"/>
              </a:rPr>
              <a:t>K</a:t>
            </a:r>
            <a:r>
              <a:rPr sz="1275" baseline="-16339" dirty="0">
                <a:latin typeface="Calibri"/>
                <a:cs typeface="Calibri"/>
              </a:rPr>
              <a:t>1</a:t>
            </a:r>
            <a:endParaRPr sz="1275" baseline="-16339">
              <a:latin typeface="Calibri"/>
              <a:cs typeface="Calibri"/>
            </a:endParaRPr>
          </a:p>
        </p:txBody>
      </p:sp>
      <p:sp>
        <p:nvSpPr>
          <p:cNvPr id="104" name="object 104"/>
          <p:cNvSpPr txBox="1"/>
          <p:nvPr/>
        </p:nvSpPr>
        <p:spPr>
          <a:xfrm>
            <a:off x="5588258" y="2629403"/>
            <a:ext cx="174625" cy="215900"/>
          </a:xfrm>
          <a:prstGeom prst="rect">
            <a:avLst/>
          </a:prstGeom>
        </p:spPr>
        <p:txBody>
          <a:bodyPr vert="horz" wrap="square" lIns="0" tIns="0" rIns="0" bIns="0" rtlCol="0">
            <a:spAutoFit/>
          </a:bodyPr>
          <a:lstStyle/>
          <a:p>
            <a:pPr marL="12700">
              <a:lnSpc>
                <a:spcPct val="100000"/>
              </a:lnSpc>
            </a:pPr>
            <a:r>
              <a:rPr sz="1300" spc="-15" dirty="0">
                <a:latin typeface="Calibri"/>
                <a:cs typeface="Calibri"/>
              </a:rPr>
              <a:t>V</a:t>
            </a:r>
            <a:r>
              <a:rPr sz="1275" baseline="-16339" dirty="0">
                <a:latin typeface="Calibri"/>
                <a:cs typeface="Calibri"/>
              </a:rPr>
              <a:t>3</a:t>
            </a:r>
            <a:endParaRPr sz="1275" baseline="-16339">
              <a:latin typeface="Calibri"/>
              <a:cs typeface="Calibri"/>
            </a:endParaRPr>
          </a:p>
        </p:txBody>
      </p:sp>
      <p:sp>
        <p:nvSpPr>
          <p:cNvPr id="105" name="object 105"/>
          <p:cNvSpPr txBox="1"/>
          <p:nvPr/>
        </p:nvSpPr>
        <p:spPr>
          <a:xfrm>
            <a:off x="5588260" y="2911927"/>
            <a:ext cx="174625" cy="215900"/>
          </a:xfrm>
          <a:prstGeom prst="rect">
            <a:avLst/>
          </a:prstGeom>
        </p:spPr>
        <p:txBody>
          <a:bodyPr vert="horz" wrap="square" lIns="0" tIns="0" rIns="0" bIns="0" rtlCol="0">
            <a:spAutoFit/>
          </a:bodyPr>
          <a:lstStyle/>
          <a:p>
            <a:pPr marL="12700">
              <a:lnSpc>
                <a:spcPct val="100000"/>
              </a:lnSpc>
            </a:pPr>
            <a:r>
              <a:rPr sz="1300" spc="-15" dirty="0">
                <a:latin typeface="Calibri"/>
                <a:cs typeface="Calibri"/>
              </a:rPr>
              <a:t>V</a:t>
            </a:r>
            <a:r>
              <a:rPr sz="1275" baseline="-16339" dirty="0">
                <a:latin typeface="Calibri"/>
                <a:cs typeface="Calibri"/>
              </a:rPr>
              <a:t>2</a:t>
            </a:r>
            <a:endParaRPr sz="1275" baseline="-16339">
              <a:latin typeface="Calibri"/>
              <a:cs typeface="Calibri"/>
            </a:endParaRPr>
          </a:p>
        </p:txBody>
      </p:sp>
      <p:sp>
        <p:nvSpPr>
          <p:cNvPr id="106" name="object 106"/>
          <p:cNvSpPr txBox="1"/>
          <p:nvPr/>
        </p:nvSpPr>
        <p:spPr>
          <a:xfrm>
            <a:off x="5588258" y="3200150"/>
            <a:ext cx="174625" cy="215900"/>
          </a:xfrm>
          <a:prstGeom prst="rect">
            <a:avLst/>
          </a:prstGeom>
        </p:spPr>
        <p:txBody>
          <a:bodyPr vert="horz" wrap="square" lIns="0" tIns="0" rIns="0" bIns="0" rtlCol="0">
            <a:spAutoFit/>
          </a:bodyPr>
          <a:lstStyle/>
          <a:p>
            <a:pPr marL="12700">
              <a:lnSpc>
                <a:spcPct val="100000"/>
              </a:lnSpc>
            </a:pPr>
            <a:r>
              <a:rPr sz="1300" spc="-15" dirty="0">
                <a:latin typeface="Calibri"/>
                <a:cs typeface="Calibri"/>
              </a:rPr>
              <a:t>V</a:t>
            </a:r>
            <a:r>
              <a:rPr sz="1275" baseline="-16339" dirty="0">
                <a:latin typeface="Calibri"/>
                <a:cs typeface="Calibri"/>
              </a:rPr>
              <a:t>1</a:t>
            </a:r>
            <a:endParaRPr sz="1275" baseline="-16339">
              <a:latin typeface="Calibri"/>
              <a:cs typeface="Calibri"/>
            </a:endParaRPr>
          </a:p>
        </p:txBody>
      </p:sp>
      <p:sp>
        <p:nvSpPr>
          <p:cNvPr id="107" name="object 107"/>
          <p:cNvSpPr txBox="1"/>
          <p:nvPr/>
        </p:nvSpPr>
        <p:spPr>
          <a:xfrm>
            <a:off x="6093802" y="2295086"/>
            <a:ext cx="1564640" cy="160655"/>
          </a:xfrm>
          <a:prstGeom prst="rect">
            <a:avLst/>
          </a:prstGeom>
          <a:ln w="8454">
            <a:solidFill>
              <a:srgbClr val="000000"/>
            </a:solidFill>
          </a:ln>
        </p:spPr>
        <p:txBody>
          <a:bodyPr vert="horz" wrap="square" lIns="0" tIns="0" rIns="0" bIns="0" rtlCol="0">
            <a:spAutoFit/>
          </a:bodyPr>
          <a:lstStyle/>
          <a:p>
            <a:pPr marL="247015">
              <a:lnSpc>
                <a:spcPct val="100000"/>
              </a:lnSpc>
            </a:pPr>
            <a:r>
              <a:rPr sz="900" spc="-10" dirty="0">
                <a:latin typeface="Calibri"/>
                <a:cs typeface="Calibri"/>
              </a:rPr>
              <a:t>P</a:t>
            </a:r>
            <a:r>
              <a:rPr sz="900" spc="10" dirty="0">
                <a:latin typeface="Calibri"/>
                <a:cs typeface="Calibri"/>
              </a:rPr>
              <a:t>r</a:t>
            </a:r>
            <a:r>
              <a:rPr sz="900" spc="-20" dirty="0">
                <a:latin typeface="Calibri"/>
                <a:cs typeface="Calibri"/>
              </a:rPr>
              <a:t>o</a:t>
            </a:r>
            <a:r>
              <a:rPr sz="900" spc="-15" dirty="0">
                <a:latin typeface="Calibri"/>
                <a:cs typeface="Calibri"/>
              </a:rPr>
              <a:t>du</a:t>
            </a:r>
            <a:r>
              <a:rPr sz="900" spc="15" dirty="0">
                <a:latin typeface="Calibri"/>
                <a:cs typeface="Calibri"/>
              </a:rPr>
              <a:t>c</a:t>
            </a:r>
            <a:r>
              <a:rPr sz="900" spc="25" dirty="0">
                <a:latin typeface="Calibri"/>
                <a:cs typeface="Calibri"/>
              </a:rPr>
              <a:t>t</a:t>
            </a:r>
            <a:r>
              <a:rPr sz="900" spc="-15" dirty="0">
                <a:latin typeface="Calibri"/>
                <a:cs typeface="Calibri"/>
              </a:rPr>
              <a:t>(</a:t>
            </a:r>
            <a:r>
              <a:rPr sz="900" spc="35" dirty="0">
                <a:latin typeface="Calibri"/>
                <a:cs typeface="Calibri"/>
              </a:rPr>
              <a:t>→</a:t>
            </a:r>
            <a:r>
              <a:rPr sz="900" spc="-15" dirty="0">
                <a:latin typeface="Calibri"/>
                <a:cs typeface="Calibri"/>
              </a:rPr>
              <a:t>)</a:t>
            </a:r>
            <a:r>
              <a:rPr sz="900" spc="5" dirty="0">
                <a:latin typeface="Calibri"/>
                <a:cs typeface="Calibri"/>
              </a:rPr>
              <a:t>,</a:t>
            </a:r>
            <a:r>
              <a:rPr sz="900" dirty="0">
                <a:latin typeface="Calibri"/>
                <a:cs typeface="Calibri"/>
              </a:rPr>
              <a:t>  </a:t>
            </a:r>
            <a:r>
              <a:rPr sz="900" spc="85" dirty="0">
                <a:latin typeface="Calibri"/>
                <a:cs typeface="Calibri"/>
              </a:rPr>
              <a:t> </a:t>
            </a:r>
            <a:r>
              <a:rPr sz="900" spc="-20" dirty="0">
                <a:latin typeface="Calibri"/>
                <a:cs typeface="Calibri"/>
              </a:rPr>
              <a:t>S</a:t>
            </a:r>
            <a:r>
              <a:rPr sz="900" spc="-15" dirty="0">
                <a:latin typeface="Calibri"/>
                <a:cs typeface="Calibri"/>
              </a:rPr>
              <a:t>u</a:t>
            </a:r>
            <a:r>
              <a:rPr sz="900" spc="5" dirty="0">
                <a:latin typeface="Calibri"/>
                <a:cs typeface="Calibri"/>
              </a:rPr>
              <a:t>m</a:t>
            </a:r>
            <a:r>
              <a:rPr sz="900" spc="-15" dirty="0">
                <a:latin typeface="Calibri"/>
                <a:cs typeface="Calibri"/>
              </a:rPr>
              <a:t>(</a:t>
            </a:r>
            <a:r>
              <a:rPr sz="900" spc="35" dirty="0">
                <a:latin typeface="Calibri"/>
                <a:cs typeface="Calibri"/>
              </a:rPr>
              <a:t>↑</a:t>
            </a:r>
            <a:r>
              <a:rPr sz="900" spc="5" dirty="0">
                <a:latin typeface="Calibri"/>
                <a:cs typeface="Calibri"/>
              </a:rPr>
              <a:t>)</a:t>
            </a:r>
            <a:endParaRPr sz="900">
              <a:latin typeface="Calibri"/>
              <a:cs typeface="Calibri"/>
            </a:endParaRPr>
          </a:p>
        </p:txBody>
      </p:sp>
      <p:sp>
        <p:nvSpPr>
          <p:cNvPr id="108" name="object 108"/>
          <p:cNvSpPr txBox="1"/>
          <p:nvPr/>
        </p:nvSpPr>
        <p:spPr>
          <a:xfrm>
            <a:off x="6178345" y="1931556"/>
            <a:ext cx="295910" cy="262255"/>
          </a:xfrm>
          <a:prstGeom prst="rect">
            <a:avLst/>
          </a:prstGeom>
          <a:solidFill>
            <a:srgbClr val="FFF2CC"/>
          </a:solidFill>
          <a:ln w="8454">
            <a:solidFill>
              <a:srgbClr val="FFC000"/>
            </a:solidFill>
          </a:ln>
        </p:spPr>
        <p:txBody>
          <a:bodyPr vert="horz" wrap="square" lIns="0" tIns="0" rIns="0" bIns="0" rtlCol="0">
            <a:spAutoFit/>
          </a:bodyPr>
          <a:lstStyle/>
          <a:p>
            <a:pPr marL="64769">
              <a:lnSpc>
                <a:spcPct val="100000"/>
              </a:lnSpc>
            </a:pPr>
            <a:r>
              <a:rPr sz="1300" spc="25" dirty="0">
                <a:latin typeface="Calibri"/>
                <a:cs typeface="Calibri"/>
              </a:rPr>
              <a:t>Y</a:t>
            </a:r>
            <a:r>
              <a:rPr sz="1275" baseline="-16339" dirty="0">
                <a:latin typeface="Calibri"/>
                <a:cs typeface="Calibri"/>
              </a:rPr>
              <a:t>1</a:t>
            </a:r>
            <a:endParaRPr sz="1275" baseline="-16339">
              <a:latin typeface="Calibri"/>
              <a:cs typeface="Calibri"/>
            </a:endParaRPr>
          </a:p>
        </p:txBody>
      </p:sp>
      <p:sp>
        <p:nvSpPr>
          <p:cNvPr id="109" name="object 109"/>
          <p:cNvSpPr txBox="1"/>
          <p:nvPr/>
        </p:nvSpPr>
        <p:spPr>
          <a:xfrm>
            <a:off x="6727865" y="1940011"/>
            <a:ext cx="295910" cy="262255"/>
          </a:xfrm>
          <a:prstGeom prst="rect">
            <a:avLst/>
          </a:prstGeom>
          <a:solidFill>
            <a:srgbClr val="FFF2CC"/>
          </a:solidFill>
          <a:ln w="8454">
            <a:solidFill>
              <a:srgbClr val="FFC000"/>
            </a:solidFill>
          </a:ln>
        </p:spPr>
        <p:txBody>
          <a:bodyPr vert="horz" wrap="square" lIns="0" tIns="0" rIns="0" bIns="0" rtlCol="0">
            <a:spAutoFit/>
          </a:bodyPr>
          <a:lstStyle/>
          <a:p>
            <a:pPr marL="60960">
              <a:lnSpc>
                <a:spcPct val="100000"/>
              </a:lnSpc>
            </a:pPr>
            <a:r>
              <a:rPr sz="1300" spc="25" dirty="0">
                <a:latin typeface="Calibri"/>
                <a:cs typeface="Calibri"/>
              </a:rPr>
              <a:t>Y</a:t>
            </a:r>
            <a:r>
              <a:rPr sz="1275" baseline="-16339" dirty="0">
                <a:latin typeface="Calibri"/>
                <a:cs typeface="Calibri"/>
              </a:rPr>
              <a:t>2</a:t>
            </a:r>
            <a:endParaRPr sz="1275" baseline="-16339">
              <a:latin typeface="Calibri"/>
              <a:cs typeface="Calibri"/>
            </a:endParaRPr>
          </a:p>
        </p:txBody>
      </p:sp>
      <p:sp>
        <p:nvSpPr>
          <p:cNvPr id="110" name="object 110"/>
          <p:cNvSpPr txBox="1"/>
          <p:nvPr/>
        </p:nvSpPr>
        <p:spPr>
          <a:xfrm>
            <a:off x="7252024" y="1931556"/>
            <a:ext cx="295910" cy="262255"/>
          </a:xfrm>
          <a:prstGeom prst="rect">
            <a:avLst/>
          </a:prstGeom>
          <a:solidFill>
            <a:srgbClr val="FFF2CC"/>
          </a:solidFill>
          <a:ln w="8454">
            <a:solidFill>
              <a:srgbClr val="FFC000"/>
            </a:solidFill>
          </a:ln>
        </p:spPr>
        <p:txBody>
          <a:bodyPr vert="horz" wrap="square" lIns="0" tIns="0" rIns="0" bIns="0" rtlCol="0">
            <a:spAutoFit/>
          </a:bodyPr>
          <a:lstStyle/>
          <a:p>
            <a:pPr marL="62865">
              <a:lnSpc>
                <a:spcPct val="100000"/>
              </a:lnSpc>
            </a:pPr>
            <a:r>
              <a:rPr sz="1300" spc="25" dirty="0">
                <a:latin typeface="Calibri"/>
                <a:cs typeface="Calibri"/>
              </a:rPr>
              <a:t>Y</a:t>
            </a:r>
            <a:r>
              <a:rPr sz="1275" baseline="-16339" dirty="0">
                <a:latin typeface="Calibri"/>
                <a:cs typeface="Calibri"/>
              </a:rPr>
              <a:t>3</a:t>
            </a:r>
            <a:endParaRPr sz="1275" baseline="-16339">
              <a:latin typeface="Calibri"/>
              <a:cs typeface="Calibri"/>
            </a:endParaRPr>
          </a:p>
        </p:txBody>
      </p:sp>
      <p:sp>
        <p:nvSpPr>
          <p:cNvPr id="111" name="object 111"/>
          <p:cNvSpPr txBox="1"/>
          <p:nvPr/>
        </p:nvSpPr>
        <p:spPr>
          <a:xfrm>
            <a:off x="4853545" y="691387"/>
            <a:ext cx="3323590" cy="1064895"/>
          </a:xfrm>
          <a:prstGeom prst="rect">
            <a:avLst/>
          </a:prstGeom>
        </p:spPr>
        <p:txBody>
          <a:bodyPr vert="horz" wrap="square" lIns="0" tIns="0" rIns="0" bIns="0" rtlCol="0">
            <a:spAutoFit/>
          </a:bodyPr>
          <a:lstStyle/>
          <a:p>
            <a:pPr marL="12700" marR="5080">
              <a:lnSpc>
                <a:spcPct val="100400"/>
              </a:lnSpc>
            </a:pPr>
            <a:r>
              <a:rPr sz="2400" spc="-25" dirty="0">
                <a:latin typeface="Calibri"/>
                <a:cs typeface="Calibri"/>
              </a:rPr>
              <a:t>G</a:t>
            </a:r>
            <a:r>
              <a:rPr sz="2400" spc="-10" dirty="0">
                <a:latin typeface="Calibri"/>
                <a:cs typeface="Calibri"/>
              </a:rPr>
              <a:t>e</a:t>
            </a:r>
            <a:r>
              <a:rPr sz="2400" dirty="0">
                <a:latin typeface="Calibri"/>
                <a:cs typeface="Calibri"/>
              </a:rPr>
              <a:t>n</a:t>
            </a:r>
            <a:r>
              <a:rPr sz="2400" spc="-10" dirty="0">
                <a:latin typeface="Calibri"/>
                <a:cs typeface="Calibri"/>
              </a:rPr>
              <a:t>e</a:t>
            </a:r>
            <a:r>
              <a:rPr sz="2400" spc="-60" dirty="0">
                <a:latin typeface="Calibri"/>
                <a:cs typeface="Calibri"/>
              </a:rPr>
              <a:t>r</a:t>
            </a:r>
            <a:r>
              <a:rPr sz="2400" dirty="0">
                <a:latin typeface="Calibri"/>
                <a:cs typeface="Calibri"/>
              </a:rPr>
              <a:t>a</a:t>
            </a:r>
            <a:r>
              <a:rPr sz="2400" spc="-5" dirty="0">
                <a:latin typeface="Calibri"/>
                <a:cs typeface="Calibri"/>
              </a:rPr>
              <a:t>li</a:t>
            </a:r>
            <a:r>
              <a:rPr sz="2400" spc="-55" dirty="0">
                <a:latin typeface="Calibri"/>
                <a:cs typeface="Calibri"/>
              </a:rPr>
              <a:t>z</a:t>
            </a:r>
            <a:r>
              <a:rPr sz="2400" spc="-10" dirty="0">
                <a:latin typeface="Calibri"/>
                <a:cs typeface="Calibri"/>
              </a:rPr>
              <a:t>e</a:t>
            </a:r>
            <a:r>
              <a:rPr sz="2400" dirty="0">
                <a:latin typeface="Calibri"/>
                <a:cs typeface="Calibri"/>
              </a:rPr>
              <a:t>d</a:t>
            </a:r>
            <a:r>
              <a:rPr sz="2400" spc="-5" dirty="0">
                <a:latin typeface="Calibri"/>
                <a:cs typeface="Calibri"/>
              </a:rPr>
              <a:t> </a:t>
            </a:r>
            <a:r>
              <a:rPr sz="2400" b="1" dirty="0">
                <a:latin typeface="Calibri"/>
                <a:cs typeface="Calibri"/>
              </a:rPr>
              <a:t>Se</a:t>
            </a:r>
            <a:r>
              <a:rPr sz="2400" b="1" spc="-15" dirty="0">
                <a:latin typeface="Calibri"/>
                <a:cs typeface="Calibri"/>
              </a:rPr>
              <a:t>l</a:t>
            </a:r>
            <a:r>
              <a:rPr sz="2400" b="1" spc="-50" dirty="0">
                <a:latin typeface="Calibri"/>
                <a:cs typeface="Calibri"/>
              </a:rPr>
              <a:t>f</a:t>
            </a:r>
            <a:r>
              <a:rPr sz="2400" b="1" dirty="0">
                <a:latin typeface="Calibri"/>
                <a:cs typeface="Calibri"/>
              </a:rPr>
              <a:t>-</a:t>
            </a:r>
            <a:r>
              <a:rPr sz="2400" b="1" spc="-95" dirty="0">
                <a:latin typeface="Calibri"/>
                <a:cs typeface="Calibri"/>
              </a:rPr>
              <a:t>A</a:t>
            </a:r>
            <a:r>
              <a:rPr sz="2400" b="1" spc="-35" dirty="0">
                <a:latin typeface="Calibri"/>
                <a:cs typeface="Calibri"/>
              </a:rPr>
              <a:t>tt</a:t>
            </a:r>
            <a:r>
              <a:rPr sz="2400" b="1" dirty="0">
                <a:latin typeface="Calibri"/>
                <a:cs typeface="Calibri"/>
              </a:rPr>
              <a:t>e</a:t>
            </a:r>
            <a:r>
              <a:rPr sz="2400" b="1" spc="-40" dirty="0">
                <a:latin typeface="Calibri"/>
                <a:cs typeface="Calibri"/>
              </a:rPr>
              <a:t>n</a:t>
            </a:r>
            <a:r>
              <a:rPr sz="2400" b="1" spc="-5" dirty="0">
                <a:latin typeface="Calibri"/>
                <a:cs typeface="Calibri"/>
              </a:rPr>
              <a:t>t</a:t>
            </a:r>
            <a:r>
              <a:rPr sz="2400" b="1" spc="-15" dirty="0">
                <a:latin typeface="Calibri"/>
                <a:cs typeface="Calibri"/>
              </a:rPr>
              <a:t>ion</a:t>
            </a:r>
            <a:r>
              <a:rPr sz="2400" b="1" spc="-10" dirty="0">
                <a:latin typeface="Calibri"/>
                <a:cs typeface="Calibri"/>
              </a:rPr>
              <a:t> </a:t>
            </a:r>
            <a:r>
              <a:rPr sz="2400" spc="-5" dirty="0">
                <a:latin typeface="Calibri"/>
                <a:cs typeface="Calibri"/>
              </a:rPr>
              <a:t>i</a:t>
            </a:r>
            <a:r>
              <a:rPr sz="2400" dirty="0">
                <a:latin typeface="Calibri"/>
                <a:cs typeface="Calibri"/>
              </a:rPr>
              <a:t>s</a:t>
            </a:r>
            <a:r>
              <a:rPr sz="2400" spc="-10" dirty="0">
                <a:latin typeface="Calibri"/>
                <a:cs typeface="Calibri"/>
              </a:rPr>
              <a:t> </a:t>
            </a:r>
            <a:r>
              <a:rPr sz="2400" dirty="0">
                <a:latin typeface="Calibri"/>
                <a:cs typeface="Calibri"/>
              </a:rPr>
              <a:t>n</a:t>
            </a:r>
            <a:r>
              <a:rPr sz="2400" spc="-25" dirty="0">
                <a:latin typeface="Calibri"/>
                <a:cs typeface="Calibri"/>
              </a:rPr>
              <a:t>e</a:t>
            </a:r>
            <a:r>
              <a:rPr sz="2400" spc="-229" dirty="0">
                <a:latin typeface="Calibri"/>
                <a:cs typeface="Calibri"/>
              </a:rPr>
              <a:t>w</a:t>
            </a:r>
            <a:r>
              <a:rPr sz="2400" spc="-10" dirty="0">
                <a:latin typeface="Calibri"/>
                <a:cs typeface="Calibri"/>
              </a:rPr>
              <a:t>,</a:t>
            </a:r>
            <a:r>
              <a:rPr sz="2400" spc="-5" dirty="0">
                <a:latin typeface="Calibri"/>
                <a:cs typeface="Calibri"/>
              </a:rPr>
              <a:t> </a:t>
            </a:r>
            <a:r>
              <a:rPr sz="2400" dirty="0">
                <a:latin typeface="Calibri"/>
                <a:cs typeface="Calibri"/>
              </a:rPr>
              <a:t>p</a:t>
            </a:r>
            <a:r>
              <a:rPr sz="2400" spc="-15" dirty="0">
                <a:latin typeface="Calibri"/>
                <a:cs typeface="Calibri"/>
              </a:rPr>
              <a:t>o</a:t>
            </a:r>
            <a:r>
              <a:rPr sz="2400" spc="-45" dirty="0">
                <a:latin typeface="Calibri"/>
                <a:cs typeface="Calibri"/>
              </a:rPr>
              <a:t>w</a:t>
            </a:r>
            <a:r>
              <a:rPr sz="2400" spc="-10" dirty="0">
                <a:latin typeface="Calibri"/>
                <a:cs typeface="Calibri"/>
              </a:rPr>
              <a:t>er</a:t>
            </a:r>
            <a:r>
              <a:rPr sz="2400" spc="-5" dirty="0">
                <a:latin typeface="Calibri"/>
                <a:cs typeface="Calibri"/>
              </a:rPr>
              <a:t>f</a:t>
            </a:r>
            <a:r>
              <a:rPr sz="2400" dirty="0">
                <a:latin typeface="Calibri"/>
                <a:cs typeface="Calibri"/>
              </a:rPr>
              <a:t>ul</a:t>
            </a:r>
            <a:r>
              <a:rPr sz="2400" spc="-10" dirty="0">
                <a:latin typeface="Calibri"/>
                <a:cs typeface="Calibri"/>
              </a:rPr>
              <a:t> </a:t>
            </a:r>
            <a:r>
              <a:rPr sz="240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 n</a:t>
            </a:r>
            <a:r>
              <a:rPr sz="2400" spc="-2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 </a:t>
            </a:r>
            <a:r>
              <a:rPr sz="2400" dirty="0">
                <a:latin typeface="Calibri"/>
                <a:cs typeface="Calibri"/>
              </a:rPr>
              <a:t>pr</a:t>
            </a:r>
            <a:r>
              <a:rPr sz="2400" spc="-5" dirty="0">
                <a:latin typeface="Calibri"/>
                <a:cs typeface="Calibri"/>
              </a:rPr>
              <a:t>i</a:t>
            </a:r>
            <a:r>
              <a:rPr sz="2400" spc="-25" dirty="0">
                <a:latin typeface="Calibri"/>
                <a:cs typeface="Calibri"/>
              </a:rPr>
              <a:t>m</a:t>
            </a:r>
            <a:r>
              <a:rPr sz="2400" spc="-5" dirty="0">
                <a:latin typeface="Calibri"/>
                <a:cs typeface="Calibri"/>
              </a:rPr>
              <a:t>i</a:t>
            </a:r>
            <a:r>
              <a:rPr sz="2400" spc="-15" dirty="0">
                <a:latin typeface="Calibri"/>
                <a:cs typeface="Calibri"/>
              </a:rPr>
              <a:t>t</a:t>
            </a:r>
            <a:r>
              <a:rPr sz="2400" spc="-5" dirty="0">
                <a:latin typeface="Calibri"/>
                <a:cs typeface="Calibri"/>
              </a:rPr>
              <a:t>i</a:t>
            </a:r>
            <a:r>
              <a:rPr sz="2400" spc="-35" dirty="0">
                <a:latin typeface="Calibri"/>
                <a:cs typeface="Calibri"/>
              </a:rPr>
              <a:t>v</a:t>
            </a:r>
            <a:r>
              <a:rPr sz="2400" spc="-15" dirty="0">
                <a:latin typeface="Calibri"/>
                <a:cs typeface="Calibri"/>
              </a:rPr>
              <a:t>e</a:t>
            </a:r>
            <a:endParaRPr sz="2400">
              <a:latin typeface="Calibri"/>
              <a:cs typeface="Calibri"/>
            </a:endParaRPr>
          </a:p>
        </p:txBody>
      </p:sp>
      <p:sp>
        <p:nvSpPr>
          <p:cNvPr id="112" name="object 112"/>
          <p:cNvSpPr/>
          <p:nvPr/>
        </p:nvSpPr>
        <p:spPr>
          <a:xfrm>
            <a:off x="9038912" y="2386589"/>
            <a:ext cx="2759075" cy="2684145"/>
          </a:xfrm>
          <a:custGeom>
            <a:avLst/>
            <a:gdLst/>
            <a:ahLst/>
            <a:cxnLst/>
            <a:rect l="l" t="t" r="r" b="b"/>
            <a:pathLst>
              <a:path w="2759075" h="2684145">
                <a:moveTo>
                  <a:pt x="0" y="0"/>
                </a:moveTo>
                <a:lnTo>
                  <a:pt x="2758613" y="0"/>
                </a:lnTo>
                <a:lnTo>
                  <a:pt x="2758613" y="2684054"/>
                </a:lnTo>
                <a:lnTo>
                  <a:pt x="0" y="2684054"/>
                </a:lnTo>
                <a:lnTo>
                  <a:pt x="0" y="0"/>
                </a:lnTo>
                <a:close/>
              </a:path>
            </a:pathLst>
          </a:custGeom>
          <a:solidFill>
            <a:srgbClr val="EDEDED"/>
          </a:solidFill>
        </p:spPr>
        <p:txBody>
          <a:bodyPr wrap="square" lIns="0" tIns="0" rIns="0" bIns="0" rtlCol="0"/>
          <a:lstStyle/>
          <a:p>
            <a:endParaRPr/>
          </a:p>
        </p:txBody>
      </p:sp>
      <p:sp>
        <p:nvSpPr>
          <p:cNvPr id="113" name="object 113"/>
          <p:cNvSpPr/>
          <p:nvPr/>
        </p:nvSpPr>
        <p:spPr>
          <a:xfrm>
            <a:off x="9038912" y="2386589"/>
            <a:ext cx="2759075" cy="2684145"/>
          </a:xfrm>
          <a:custGeom>
            <a:avLst/>
            <a:gdLst/>
            <a:ahLst/>
            <a:cxnLst/>
            <a:rect l="l" t="t" r="r" b="b"/>
            <a:pathLst>
              <a:path w="2759075" h="2684145">
                <a:moveTo>
                  <a:pt x="0" y="0"/>
                </a:moveTo>
                <a:lnTo>
                  <a:pt x="2758613" y="0"/>
                </a:lnTo>
                <a:lnTo>
                  <a:pt x="2758613" y="2684055"/>
                </a:lnTo>
                <a:lnTo>
                  <a:pt x="0" y="2684055"/>
                </a:lnTo>
                <a:lnTo>
                  <a:pt x="0" y="0"/>
                </a:lnTo>
                <a:close/>
              </a:path>
            </a:pathLst>
          </a:custGeom>
          <a:ln w="8284">
            <a:solidFill>
              <a:srgbClr val="A5A5A5"/>
            </a:solidFill>
          </a:ln>
        </p:spPr>
        <p:txBody>
          <a:bodyPr wrap="square" lIns="0" tIns="0" rIns="0" bIns="0" rtlCol="0"/>
          <a:lstStyle/>
          <a:p>
            <a:endParaRPr/>
          </a:p>
        </p:txBody>
      </p:sp>
      <p:sp>
        <p:nvSpPr>
          <p:cNvPr id="114" name="object 114"/>
          <p:cNvSpPr/>
          <p:nvPr/>
        </p:nvSpPr>
        <p:spPr>
          <a:xfrm>
            <a:off x="9304004" y="4871825"/>
            <a:ext cx="2386330" cy="91440"/>
          </a:xfrm>
          <a:custGeom>
            <a:avLst/>
            <a:gdLst/>
            <a:ahLst/>
            <a:cxnLst/>
            <a:rect l="l" t="t" r="r" b="b"/>
            <a:pathLst>
              <a:path w="2386329" h="91439">
                <a:moveTo>
                  <a:pt x="0" y="0"/>
                </a:moveTo>
                <a:lnTo>
                  <a:pt x="2385827" y="0"/>
                </a:lnTo>
                <a:lnTo>
                  <a:pt x="2385827" y="91125"/>
                </a:lnTo>
                <a:lnTo>
                  <a:pt x="0" y="91125"/>
                </a:lnTo>
                <a:lnTo>
                  <a:pt x="0" y="0"/>
                </a:lnTo>
                <a:close/>
              </a:path>
            </a:pathLst>
          </a:custGeom>
          <a:solidFill>
            <a:srgbClr val="E7EAF3"/>
          </a:solidFill>
        </p:spPr>
        <p:txBody>
          <a:bodyPr wrap="square" lIns="0" tIns="0" rIns="0" bIns="0" rtlCol="0"/>
          <a:lstStyle/>
          <a:p>
            <a:endParaRPr/>
          </a:p>
        </p:txBody>
      </p:sp>
      <p:sp>
        <p:nvSpPr>
          <p:cNvPr id="115" name="object 115"/>
          <p:cNvSpPr/>
          <p:nvPr/>
        </p:nvSpPr>
        <p:spPr>
          <a:xfrm>
            <a:off x="9304004" y="4871825"/>
            <a:ext cx="2386330" cy="91440"/>
          </a:xfrm>
          <a:custGeom>
            <a:avLst/>
            <a:gdLst/>
            <a:ahLst/>
            <a:cxnLst/>
            <a:rect l="l" t="t" r="r" b="b"/>
            <a:pathLst>
              <a:path w="2386329" h="91439">
                <a:moveTo>
                  <a:pt x="0" y="0"/>
                </a:moveTo>
                <a:lnTo>
                  <a:pt x="2385827" y="0"/>
                </a:lnTo>
                <a:lnTo>
                  <a:pt x="2385827" y="91125"/>
                </a:lnTo>
                <a:lnTo>
                  <a:pt x="0" y="91125"/>
                </a:lnTo>
                <a:lnTo>
                  <a:pt x="0" y="0"/>
                </a:lnTo>
                <a:close/>
              </a:path>
            </a:pathLst>
          </a:custGeom>
          <a:ln w="8284">
            <a:solidFill>
              <a:srgbClr val="8FAADC"/>
            </a:solidFill>
          </a:ln>
        </p:spPr>
        <p:txBody>
          <a:bodyPr wrap="square" lIns="0" tIns="0" rIns="0" bIns="0" rtlCol="0"/>
          <a:lstStyle/>
          <a:p>
            <a:endParaRPr/>
          </a:p>
        </p:txBody>
      </p:sp>
      <p:sp>
        <p:nvSpPr>
          <p:cNvPr id="116" name="object 116"/>
          <p:cNvSpPr txBox="1"/>
          <p:nvPr/>
        </p:nvSpPr>
        <p:spPr>
          <a:xfrm>
            <a:off x="9486255" y="5136917"/>
            <a:ext cx="248920" cy="398145"/>
          </a:xfrm>
          <a:prstGeom prst="rect">
            <a:avLst/>
          </a:prstGeom>
          <a:solidFill>
            <a:srgbClr val="DAE3F3"/>
          </a:solidFill>
          <a:ln w="8284">
            <a:solidFill>
              <a:srgbClr val="4472C4"/>
            </a:solidFill>
          </a:ln>
        </p:spPr>
        <p:txBody>
          <a:bodyPr vert="horz" wrap="square" lIns="0" tIns="0" rIns="0" bIns="0" rtlCol="0">
            <a:spAutoFit/>
          </a:bodyPr>
          <a:lstStyle/>
          <a:p>
            <a:pPr marL="52069">
              <a:lnSpc>
                <a:spcPct val="100000"/>
              </a:lnSpc>
            </a:pPr>
            <a:r>
              <a:rPr sz="1300" spc="20" dirty="0">
                <a:latin typeface="Calibri"/>
                <a:cs typeface="Calibri"/>
              </a:rPr>
              <a:t>x</a:t>
            </a:r>
            <a:r>
              <a:rPr sz="1275" spc="-7" baseline="-16339" dirty="0">
                <a:latin typeface="Calibri"/>
                <a:cs typeface="Calibri"/>
              </a:rPr>
              <a:t>1</a:t>
            </a:r>
            <a:endParaRPr sz="1275" baseline="-16339">
              <a:latin typeface="Calibri"/>
              <a:cs typeface="Calibri"/>
            </a:endParaRPr>
          </a:p>
        </p:txBody>
      </p:sp>
      <p:sp>
        <p:nvSpPr>
          <p:cNvPr id="117" name="object 117"/>
          <p:cNvSpPr txBox="1"/>
          <p:nvPr/>
        </p:nvSpPr>
        <p:spPr>
          <a:xfrm>
            <a:off x="10099281" y="5136917"/>
            <a:ext cx="248920" cy="398145"/>
          </a:xfrm>
          <a:prstGeom prst="rect">
            <a:avLst/>
          </a:prstGeom>
          <a:solidFill>
            <a:srgbClr val="DAE3F3"/>
          </a:solidFill>
          <a:ln w="8284">
            <a:solidFill>
              <a:srgbClr val="4472C4"/>
            </a:solidFill>
          </a:ln>
        </p:spPr>
        <p:txBody>
          <a:bodyPr vert="horz" wrap="square" lIns="0" tIns="0" rIns="0" bIns="0" rtlCol="0">
            <a:spAutoFit/>
          </a:bodyPr>
          <a:lstStyle/>
          <a:p>
            <a:pPr marL="54610">
              <a:lnSpc>
                <a:spcPct val="100000"/>
              </a:lnSpc>
            </a:pPr>
            <a:r>
              <a:rPr sz="1300" spc="20" dirty="0">
                <a:latin typeface="Calibri"/>
                <a:cs typeface="Calibri"/>
              </a:rPr>
              <a:t>x</a:t>
            </a:r>
            <a:r>
              <a:rPr sz="1275" spc="-7" baseline="-16339" dirty="0">
                <a:latin typeface="Calibri"/>
                <a:cs typeface="Calibri"/>
              </a:rPr>
              <a:t>2</a:t>
            </a:r>
            <a:endParaRPr sz="1275" baseline="-16339">
              <a:latin typeface="Calibri"/>
              <a:cs typeface="Calibri"/>
            </a:endParaRPr>
          </a:p>
        </p:txBody>
      </p:sp>
      <p:sp>
        <p:nvSpPr>
          <p:cNvPr id="118" name="object 118"/>
          <p:cNvSpPr txBox="1"/>
          <p:nvPr/>
        </p:nvSpPr>
        <p:spPr>
          <a:xfrm>
            <a:off x="10712306" y="5136917"/>
            <a:ext cx="248920" cy="398145"/>
          </a:xfrm>
          <a:prstGeom prst="rect">
            <a:avLst/>
          </a:prstGeom>
          <a:solidFill>
            <a:srgbClr val="DAE3F3"/>
          </a:solidFill>
          <a:ln w="8284">
            <a:solidFill>
              <a:srgbClr val="4472C4"/>
            </a:solidFill>
          </a:ln>
        </p:spPr>
        <p:txBody>
          <a:bodyPr vert="horz" wrap="square" lIns="0" tIns="0" rIns="0" bIns="0" rtlCol="0">
            <a:spAutoFit/>
          </a:bodyPr>
          <a:lstStyle/>
          <a:p>
            <a:pPr marL="48260">
              <a:lnSpc>
                <a:spcPct val="100000"/>
              </a:lnSpc>
            </a:pPr>
            <a:r>
              <a:rPr sz="1300" spc="20" dirty="0">
                <a:latin typeface="Calibri"/>
                <a:cs typeface="Calibri"/>
              </a:rPr>
              <a:t>x</a:t>
            </a:r>
            <a:r>
              <a:rPr sz="1275" spc="-7" baseline="-16339" dirty="0">
                <a:latin typeface="Calibri"/>
                <a:cs typeface="Calibri"/>
              </a:rPr>
              <a:t>3</a:t>
            </a:r>
            <a:endParaRPr sz="1275" baseline="-16339">
              <a:latin typeface="Calibri"/>
              <a:cs typeface="Calibri"/>
            </a:endParaRPr>
          </a:p>
        </p:txBody>
      </p:sp>
      <p:sp>
        <p:nvSpPr>
          <p:cNvPr id="119" name="object 119"/>
          <p:cNvSpPr txBox="1"/>
          <p:nvPr/>
        </p:nvSpPr>
        <p:spPr>
          <a:xfrm>
            <a:off x="11317047" y="5136917"/>
            <a:ext cx="248920" cy="398145"/>
          </a:xfrm>
          <a:prstGeom prst="rect">
            <a:avLst/>
          </a:prstGeom>
          <a:solidFill>
            <a:srgbClr val="DAE3F3"/>
          </a:solidFill>
          <a:ln w="8284">
            <a:solidFill>
              <a:srgbClr val="4472C4"/>
            </a:solidFill>
          </a:ln>
        </p:spPr>
        <p:txBody>
          <a:bodyPr vert="horz" wrap="square" lIns="0" tIns="0" rIns="0" bIns="0" rtlCol="0">
            <a:spAutoFit/>
          </a:bodyPr>
          <a:lstStyle/>
          <a:p>
            <a:pPr marL="50165">
              <a:lnSpc>
                <a:spcPct val="100000"/>
              </a:lnSpc>
            </a:pPr>
            <a:r>
              <a:rPr sz="1300" spc="20" dirty="0">
                <a:latin typeface="Calibri"/>
                <a:cs typeface="Calibri"/>
              </a:rPr>
              <a:t>x</a:t>
            </a:r>
            <a:r>
              <a:rPr sz="1275" spc="-7" baseline="-16339" dirty="0">
                <a:latin typeface="Calibri"/>
                <a:cs typeface="Calibri"/>
              </a:rPr>
              <a:t>4</a:t>
            </a:r>
            <a:endParaRPr sz="1275" baseline="-16339">
              <a:latin typeface="Calibri"/>
              <a:cs typeface="Calibri"/>
            </a:endParaRPr>
          </a:p>
        </p:txBody>
      </p:sp>
      <p:sp>
        <p:nvSpPr>
          <p:cNvPr id="120" name="object 120"/>
          <p:cNvSpPr/>
          <p:nvPr/>
        </p:nvSpPr>
        <p:spPr>
          <a:xfrm>
            <a:off x="9304004" y="4490755"/>
            <a:ext cx="2386330" cy="257175"/>
          </a:xfrm>
          <a:custGeom>
            <a:avLst/>
            <a:gdLst/>
            <a:ahLst/>
            <a:cxnLst/>
            <a:rect l="l" t="t" r="r" b="b"/>
            <a:pathLst>
              <a:path w="2386329" h="257175">
                <a:moveTo>
                  <a:pt x="0" y="0"/>
                </a:moveTo>
                <a:lnTo>
                  <a:pt x="2385827" y="0"/>
                </a:lnTo>
                <a:lnTo>
                  <a:pt x="2385827" y="256807"/>
                </a:lnTo>
                <a:lnTo>
                  <a:pt x="0" y="256807"/>
                </a:lnTo>
                <a:lnTo>
                  <a:pt x="0" y="0"/>
                </a:lnTo>
                <a:close/>
              </a:path>
            </a:pathLst>
          </a:custGeom>
          <a:solidFill>
            <a:srgbClr val="E2F0D9"/>
          </a:solidFill>
        </p:spPr>
        <p:txBody>
          <a:bodyPr wrap="square" lIns="0" tIns="0" rIns="0" bIns="0" rtlCol="0"/>
          <a:lstStyle/>
          <a:p>
            <a:endParaRPr/>
          </a:p>
        </p:txBody>
      </p:sp>
      <p:sp>
        <p:nvSpPr>
          <p:cNvPr id="121" name="object 121"/>
          <p:cNvSpPr/>
          <p:nvPr/>
        </p:nvSpPr>
        <p:spPr>
          <a:xfrm>
            <a:off x="9304004" y="4490755"/>
            <a:ext cx="2386330" cy="257175"/>
          </a:xfrm>
          <a:custGeom>
            <a:avLst/>
            <a:gdLst/>
            <a:ahLst/>
            <a:cxnLst/>
            <a:rect l="l" t="t" r="r" b="b"/>
            <a:pathLst>
              <a:path w="2386329" h="257175">
                <a:moveTo>
                  <a:pt x="0" y="0"/>
                </a:moveTo>
                <a:lnTo>
                  <a:pt x="2385827" y="0"/>
                </a:lnTo>
                <a:lnTo>
                  <a:pt x="2385827" y="256807"/>
                </a:lnTo>
                <a:lnTo>
                  <a:pt x="0" y="256807"/>
                </a:lnTo>
                <a:lnTo>
                  <a:pt x="0" y="0"/>
                </a:lnTo>
                <a:close/>
              </a:path>
            </a:pathLst>
          </a:custGeom>
          <a:ln w="8284">
            <a:solidFill>
              <a:srgbClr val="70AD47"/>
            </a:solidFill>
          </a:ln>
        </p:spPr>
        <p:txBody>
          <a:bodyPr wrap="square" lIns="0" tIns="0" rIns="0" bIns="0" rtlCol="0"/>
          <a:lstStyle/>
          <a:p>
            <a:endParaRPr/>
          </a:p>
        </p:txBody>
      </p:sp>
      <p:sp>
        <p:nvSpPr>
          <p:cNvPr id="122" name="object 122"/>
          <p:cNvSpPr txBox="1"/>
          <p:nvPr/>
        </p:nvSpPr>
        <p:spPr>
          <a:xfrm>
            <a:off x="9999484" y="4528258"/>
            <a:ext cx="974090" cy="191135"/>
          </a:xfrm>
          <a:prstGeom prst="rect">
            <a:avLst/>
          </a:prstGeom>
        </p:spPr>
        <p:txBody>
          <a:bodyPr vert="horz" wrap="square" lIns="0" tIns="0" rIns="0" bIns="0" rtlCol="0">
            <a:spAutoFit/>
          </a:bodyPr>
          <a:lstStyle/>
          <a:p>
            <a:pPr marL="12700">
              <a:lnSpc>
                <a:spcPct val="100000"/>
              </a:lnSpc>
            </a:pPr>
            <a:r>
              <a:rPr sz="1300" spc="-15" dirty="0">
                <a:latin typeface="Calibri"/>
                <a:cs typeface="Calibri"/>
              </a:rPr>
              <a:t>S</a:t>
            </a:r>
            <a:r>
              <a:rPr sz="1300" dirty="0">
                <a:latin typeface="Calibri"/>
                <a:cs typeface="Calibri"/>
              </a:rPr>
              <a:t>e</a:t>
            </a:r>
            <a:r>
              <a:rPr sz="1300" spc="25" dirty="0">
                <a:latin typeface="Calibri"/>
                <a:cs typeface="Calibri"/>
              </a:rPr>
              <a:t>l</a:t>
            </a:r>
            <a:r>
              <a:rPr sz="1300" spc="-75" dirty="0">
                <a:latin typeface="Calibri"/>
                <a:cs typeface="Calibri"/>
              </a:rPr>
              <a:t>f</a:t>
            </a:r>
            <a:r>
              <a:rPr sz="1300" spc="-10" dirty="0">
                <a:latin typeface="Calibri"/>
                <a:cs typeface="Calibri"/>
              </a:rPr>
              <a:t>-</a:t>
            </a:r>
            <a:r>
              <a:rPr sz="1300" spc="-40" dirty="0">
                <a:latin typeface="Calibri"/>
                <a:cs typeface="Calibri"/>
              </a:rPr>
              <a:t>A</a:t>
            </a:r>
            <a:r>
              <a:rPr sz="1300" spc="15" dirty="0">
                <a:latin typeface="Calibri"/>
                <a:cs typeface="Calibri"/>
              </a:rPr>
              <a:t>tt</a:t>
            </a:r>
            <a:r>
              <a:rPr sz="1300" dirty="0">
                <a:latin typeface="Calibri"/>
                <a:cs typeface="Calibri"/>
              </a:rPr>
              <a:t>e</a:t>
            </a:r>
            <a:r>
              <a:rPr sz="1300" spc="30" dirty="0">
                <a:latin typeface="Calibri"/>
                <a:cs typeface="Calibri"/>
              </a:rPr>
              <a:t>n</a:t>
            </a:r>
            <a:r>
              <a:rPr sz="1300" spc="15" dirty="0">
                <a:latin typeface="Calibri"/>
                <a:cs typeface="Calibri"/>
              </a:rPr>
              <a:t>t</a:t>
            </a:r>
            <a:r>
              <a:rPr sz="1300" spc="25" dirty="0">
                <a:latin typeface="Calibri"/>
                <a:cs typeface="Calibri"/>
              </a:rPr>
              <a:t>io</a:t>
            </a:r>
            <a:r>
              <a:rPr sz="1300" dirty="0">
                <a:latin typeface="Calibri"/>
                <a:cs typeface="Calibri"/>
              </a:rPr>
              <a:t>n</a:t>
            </a:r>
            <a:endParaRPr sz="1300">
              <a:latin typeface="Calibri"/>
              <a:cs typeface="Calibri"/>
            </a:endParaRPr>
          </a:p>
        </p:txBody>
      </p:sp>
      <p:sp>
        <p:nvSpPr>
          <p:cNvPr id="123" name="object 123"/>
          <p:cNvSpPr txBox="1"/>
          <p:nvPr/>
        </p:nvSpPr>
        <p:spPr>
          <a:xfrm>
            <a:off x="9304004" y="3819742"/>
            <a:ext cx="2386330" cy="257175"/>
          </a:xfrm>
          <a:prstGeom prst="rect">
            <a:avLst/>
          </a:prstGeom>
          <a:solidFill>
            <a:srgbClr val="FBE5D6"/>
          </a:solidFill>
          <a:ln w="8284">
            <a:solidFill>
              <a:srgbClr val="ED7D31"/>
            </a:solidFill>
          </a:ln>
        </p:spPr>
        <p:txBody>
          <a:bodyPr vert="horz" wrap="square" lIns="0" tIns="0" rIns="0" bIns="0" rtlCol="0">
            <a:spAutoFit/>
          </a:bodyPr>
          <a:lstStyle/>
          <a:p>
            <a:pPr marL="488315">
              <a:lnSpc>
                <a:spcPct val="100000"/>
              </a:lnSpc>
            </a:pPr>
            <a:r>
              <a:rPr sz="1300" spc="-30" dirty="0">
                <a:latin typeface="Calibri"/>
                <a:cs typeface="Calibri"/>
              </a:rPr>
              <a:t>L</a:t>
            </a:r>
            <a:r>
              <a:rPr sz="1300" spc="25" dirty="0">
                <a:latin typeface="Calibri"/>
                <a:cs typeface="Calibri"/>
              </a:rPr>
              <a:t>a</a:t>
            </a:r>
            <a:r>
              <a:rPr sz="1300" spc="-5" dirty="0">
                <a:latin typeface="Calibri"/>
                <a:cs typeface="Calibri"/>
              </a:rPr>
              <a:t>y</a:t>
            </a:r>
            <a:r>
              <a:rPr sz="1300" dirty="0">
                <a:latin typeface="Calibri"/>
                <a:cs typeface="Calibri"/>
              </a:rPr>
              <a:t>er</a:t>
            </a:r>
            <a:r>
              <a:rPr sz="1300" spc="-35" dirty="0">
                <a:latin typeface="Calibri"/>
                <a:cs typeface="Calibri"/>
              </a:rPr>
              <a:t> </a:t>
            </a:r>
            <a:r>
              <a:rPr sz="1300" spc="5" dirty="0">
                <a:latin typeface="Calibri"/>
                <a:cs typeface="Calibri"/>
              </a:rPr>
              <a:t>N</a:t>
            </a:r>
            <a:r>
              <a:rPr sz="1300" spc="25" dirty="0">
                <a:latin typeface="Calibri"/>
                <a:cs typeface="Calibri"/>
              </a:rPr>
              <a:t>o</a:t>
            </a:r>
            <a:r>
              <a:rPr sz="1300" dirty="0">
                <a:latin typeface="Calibri"/>
                <a:cs typeface="Calibri"/>
              </a:rPr>
              <a:t>rm</a:t>
            </a:r>
            <a:r>
              <a:rPr sz="1300" spc="25" dirty="0">
                <a:latin typeface="Calibri"/>
                <a:cs typeface="Calibri"/>
              </a:rPr>
              <a:t>ali</a:t>
            </a:r>
            <a:r>
              <a:rPr sz="1300" spc="5" dirty="0">
                <a:latin typeface="Calibri"/>
                <a:cs typeface="Calibri"/>
              </a:rPr>
              <a:t>z</a:t>
            </a:r>
            <a:r>
              <a:rPr sz="1300" spc="25" dirty="0">
                <a:latin typeface="Calibri"/>
                <a:cs typeface="Calibri"/>
              </a:rPr>
              <a:t>a</a:t>
            </a:r>
            <a:r>
              <a:rPr sz="1300" spc="15" dirty="0">
                <a:latin typeface="Calibri"/>
                <a:cs typeface="Calibri"/>
              </a:rPr>
              <a:t>t</a:t>
            </a:r>
            <a:r>
              <a:rPr sz="1300" spc="25" dirty="0">
                <a:latin typeface="Calibri"/>
                <a:cs typeface="Calibri"/>
              </a:rPr>
              <a:t>i</a:t>
            </a:r>
            <a:r>
              <a:rPr sz="1300" spc="-40" dirty="0">
                <a:latin typeface="Calibri"/>
                <a:cs typeface="Calibri"/>
              </a:rPr>
              <a:t>o</a:t>
            </a:r>
            <a:r>
              <a:rPr sz="1300" dirty="0">
                <a:latin typeface="Calibri"/>
                <a:cs typeface="Calibri"/>
              </a:rPr>
              <a:t>n</a:t>
            </a:r>
            <a:endParaRPr sz="1300">
              <a:latin typeface="Calibri"/>
              <a:cs typeface="Calibri"/>
            </a:endParaRPr>
          </a:p>
        </p:txBody>
      </p:sp>
      <p:sp>
        <p:nvSpPr>
          <p:cNvPr id="124" name="object 124"/>
          <p:cNvSpPr/>
          <p:nvPr/>
        </p:nvSpPr>
        <p:spPr>
          <a:xfrm>
            <a:off x="9573239" y="4743420"/>
            <a:ext cx="50165" cy="119380"/>
          </a:xfrm>
          <a:custGeom>
            <a:avLst/>
            <a:gdLst/>
            <a:ahLst/>
            <a:cxnLst/>
            <a:rect l="l" t="t" r="r" b="b"/>
            <a:pathLst>
              <a:path w="50165" h="119379">
                <a:moveTo>
                  <a:pt x="33136" y="49705"/>
                </a:moveTo>
                <a:lnTo>
                  <a:pt x="16568" y="49705"/>
                </a:lnTo>
                <a:lnTo>
                  <a:pt x="16567" y="119292"/>
                </a:lnTo>
                <a:lnTo>
                  <a:pt x="33135" y="119292"/>
                </a:lnTo>
                <a:lnTo>
                  <a:pt x="33136" y="49705"/>
                </a:lnTo>
                <a:close/>
              </a:path>
              <a:path w="50165" h="119379">
                <a:moveTo>
                  <a:pt x="24852" y="0"/>
                </a:moveTo>
                <a:lnTo>
                  <a:pt x="0" y="49705"/>
                </a:lnTo>
                <a:lnTo>
                  <a:pt x="49703" y="49705"/>
                </a:lnTo>
                <a:lnTo>
                  <a:pt x="24852" y="0"/>
                </a:lnTo>
                <a:close/>
              </a:path>
            </a:pathLst>
          </a:custGeom>
          <a:solidFill>
            <a:srgbClr val="000000"/>
          </a:solidFill>
        </p:spPr>
        <p:txBody>
          <a:bodyPr wrap="square" lIns="0" tIns="0" rIns="0" bIns="0" rtlCol="0"/>
          <a:lstStyle/>
          <a:p>
            <a:endParaRPr/>
          </a:p>
        </p:txBody>
      </p:sp>
      <p:sp>
        <p:nvSpPr>
          <p:cNvPr id="125" name="object 125"/>
          <p:cNvSpPr/>
          <p:nvPr/>
        </p:nvSpPr>
        <p:spPr>
          <a:xfrm>
            <a:off x="10186263" y="4743420"/>
            <a:ext cx="50165" cy="119380"/>
          </a:xfrm>
          <a:custGeom>
            <a:avLst/>
            <a:gdLst/>
            <a:ahLst/>
            <a:cxnLst/>
            <a:rect l="l" t="t" r="r" b="b"/>
            <a:pathLst>
              <a:path w="50165" h="119379">
                <a:moveTo>
                  <a:pt x="33136" y="49705"/>
                </a:moveTo>
                <a:lnTo>
                  <a:pt x="16568" y="49705"/>
                </a:lnTo>
                <a:lnTo>
                  <a:pt x="16568" y="119292"/>
                </a:lnTo>
                <a:lnTo>
                  <a:pt x="33136" y="119292"/>
                </a:lnTo>
                <a:lnTo>
                  <a:pt x="33136" y="49705"/>
                </a:lnTo>
                <a:close/>
              </a:path>
              <a:path w="50165" h="119379">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26" name="object 126"/>
          <p:cNvSpPr/>
          <p:nvPr/>
        </p:nvSpPr>
        <p:spPr>
          <a:xfrm>
            <a:off x="10799288" y="4743420"/>
            <a:ext cx="50165" cy="119380"/>
          </a:xfrm>
          <a:custGeom>
            <a:avLst/>
            <a:gdLst/>
            <a:ahLst/>
            <a:cxnLst/>
            <a:rect l="l" t="t" r="r" b="b"/>
            <a:pathLst>
              <a:path w="50165" h="119379">
                <a:moveTo>
                  <a:pt x="33136" y="49705"/>
                </a:moveTo>
                <a:lnTo>
                  <a:pt x="16568" y="49705"/>
                </a:lnTo>
                <a:lnTo>
                  <a:pt x="16568" y="119292"/>
                </a:lnTo>
                <a:lnTo>
                  <a:pt x="33136" y="119292"/>
                </a:lnTo>
                <a:lnTo>
                  <a:pt x="33136" y="49705"/>
                </a:lnTo>
                <a:close/>
              </a:path>
              <a:path w="50165" h="119379">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27" name="object 127"/>
          <p:cNvSpPr/>
          <p:nvPr/>
        </p:nvSpPr>
        <p:spPr>
          <a:xfrm>
            <a:off x="11412314" y="4743420"/>
            <a:ext cx="50165" cy="119380"/>
          </a:xfrm>
          <a:custGeom>
            <a:avLst/>
            <a:gdLst/>
            <a:ahLst/>
            <a:cxnLst/>
            <a:rect l="l" t="t" r="r" b="b"/>
            <a:pathLst>
              <a:path w="50165" h="119379">
                <a:moveTo>
                  <a:pt x="33136" y="49705"/>
                </a:moveTo>
                <a:lnTo>
                  <a:pt x="16568" y="49705"/>
                </a:lnTo>
                <a:lnTo>
                  <a:pt x="16568" y="119292"/>
                </a:lnTo>
                <a:lnTo>
                  <a:pt x="33136" y="119292"/>
                </a:lnTo>
                <a:lnTo>
                  <a:pt x="33136" y="49705"/>
                </a:lnTo>
                <a:close/>
              </a:path>
              <a:path w="50165" h="119379">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28" name="object 128"/>
          <p:cNvSpPr/>
          <p:nvPr/>
        </p:nvSpPr>
        <p:spPr>
          <a:xfrm>
            <a:off x="10467923" y="4362352"/>
            <a:ext cx="50165" cy="124460"/>
          </a:xfrm>
          <a:custGeom>
            <a:avLst/>
            <a:gdLst/>
            <a:ahLst/>
            <a:cxnLst/>
            <a:rect l="l" t="t" r="r" b="b"/>
            <a:pathLst>
              <a:path w="50165" h="124460">
                <a:moveTo>
                  <a:pt x="33136" y="49703"/>
                </a:moveTo>
                <a:lnTo>
                  <a:pt x="16568" y="49703"/>
                </a:lnTo>
                <a:lnTo>
                  <a:pt x="16568" y="124052"/>
                </a:lnTo>
                <a:lnTo>
                  <a:pt x="33136" y="124052"/>
                </a:lnTo>
                <a:lnTo>
                  <a:pt x="33136" y="49703"/>
                </a:lnTo>
                <a:close/>
              </a:path>
              <a:path w="50165" h="124460">
                <a:moveTo>
                  <a:pt x="24853" y="0"/>
                </a:moveTo>
                <a:lnTo>
                  <a:pt x="0" y="49703"/>
                </a:lnTo>
                <a:lnTo>
                  <a:pt x="49705" y="49703"/>
                </a:lnTo>
                <a:lnTo>
                  <a:pt x="24853" y="0"/>
                </a:lnTo>
                <a:close/>
              </a:path>
            </a:pathLst>
          </a:custGeom>
          <a:solidFill>
            <a:srgbClr val="000000"/>
          </a:solidFill>
        </p:spPr>
        <p:txBody>
          <a:bodyPr wrap="square" lIns="0" tIns="0" rIns="0" bIns="0" rtlCol="0"/>
          <a:lstStyle/>
          <a:p>
            <a:endParaRPr/>
          </a:p>
        </p:txBody>
      </p:sp>
      <p:sp>
        <p:nvSpPr>
          <p:cNvPr id="129" name="object 129"/>
          <p:cNvSpPr/>
          <p:nvPr/>
        </p:nvSpPr>
        <p:spPr>
          <a:xfrm>
            <a:off x="10409935" y="4197997"/>
            <a:ext cx="156845" cy="163830"/>
          </a:xfrm>
          <a:custGeom>
            <a:avLst/>
            <a:gdLst/>
            <a:ahLst/>
            <a:cxnLst/>
            <a:rect l="l" t="t" r="r" b="b"/>
            <a:pathLst>
              <a:path w="156845" h="163829">
                <a:moveTo>
                  <a:pt x="64587" y="0"/>
                </a:moveTo>
                <a:lnTo>
                  <a:pt x="28010" y="18140"/>
                </a:lnTo>
                <a:lnTo>
                  <a:pt x="4926" y="52598"/>
                </a:lnTo>
                <a:lnTo>
                  <a:pt x="0" y="81512"/>
                </a:lnTo>
                <a:lnTo>
                  <a:pt x="373" y="89613"/>
                </a:lnTo>
                <a:lnTo>
                  <a:pt x="13818" y="127602"/>
                </a:lnTo>
                <a:lnTo>
                  <a:pt x="44220" y="154097"/>
                </a:lnTo>
                <a:lnTo>
                  <a:pt x="88376" y="163729"/>
                </a:lnTo>
                <a:lnTo>
                  <a:pt x="100984" y="160918"/>
                </a:lnTo>
                <a:lnTo>
                  <a:pt x="133074" y="139947"/>
                </a:lnTo>
                <a:lnTo>
                  <a:pt x="152765" y="102441"/>
                </a:lnTo>
                <a:lnTo>
                  <a:pt x="156592" y="69692"/>
                </a:lnTo>
                <a:lnTo>
                  <a:pt x="153705" y="56690"/>
                </a:lnTo>
                <a:lnTo>
                  <a:pt x="133233" y="23711"/>
                </a:lnTo>
                <a:lnTo>
                  <a:pt x="96741" y="3681"/>
                </a:lnTo>
                <a:lnTo>
                  <a:pt x="64587" y="0"/>
                </a:lnTo>
                <a:close/>
              </a:path>
            </a:pathLst>
          </a:custGeom>
          <a:solidFill>
            <a:srgbClr val="FFFFFF"/>
          </a:solidFill>
        </p:spPr>
        <p:txBody>
          <a:bodyPr wrap="square" lIns="0" tIns="0" rIns="0" bIns="0" rtlCol="0"/>
          <a:lstStyle/>
          <a:p>
            <a:endParaRPr/>
          </a:p>
        </p:txBody>
      </p:sp>
      <p:sp>
        <p:nvSpPr>
          <p:cNvPr id="130" name="object 130"/>
          <p:cNvSpPr/>
          <p:nvPr/>
        </p:nvSpPr>
        <p:spPr>
          <a:xfrm>
            <a:off x="10409935" y="4197997"/>
            <a:ext cx="156845" cy="163830"/>
          </a:xfrm>
          <a:custGeom>
            <a:avLst/>
            <a:gdLst/>
            <a:ahLst/>
            <a:cxnLst/>
            <a:rect l="l" t="t" r="r" b="b"/>
            <a:pathLst>
              <a:path w="156845" h="163829">
                <a:moveTo>
                  <a:pt x="0" y="81513"/>
                </a:moveTo>
                <a:lnTo>
                  <a:pt x="10751" y="39689"/>
                </a:lnTo>
                <a:lnTo>
                  <a:pt x="39000" y="9968"/>
                </a:lnTo>
                <a:lnTo>
                  <a:pt x="64587" y="0"/>
                </a:lnTo>
                <a:lnTo>
                  <a:pt x="81393" y="749"/>
                </a:lnTo>
                <a:lnTo>
                  <a:pt x="122742" y="15347"/>
                </a:lnTo>
                <a:lnTo>
                  <a:pt x="148796" y="44567"/>
                </a:lnTo>
                <a:lnTo>
                  <a:pt x="156593" y="69690"/>
                </a:lnTo>
                <a:lnTo>
                  <a:pt x="155730" y="86768"/>
                </a:lnTo>
                <a:lnTo>
                  <a:pt x="141257" y="129138"/>
                </a:lnTo>
                <a:lnTo>
                  <a:pt x="112758" y="155944"/>
                </a:lnTo>
                <a:lnTo>
                  <a:pt x="88378" y="163728"/>
                </a:lnTo>
                <a:lnTo>
                  <a:pt x="72328" y="162723"/>
                </a:lnTo>
                <a:lnTo>
                  <a:pt x="32400" y="146874"/>
                </a:lnTo>
                <a:lnTo>
                  <a:pt x="7295" y="115952"/>
                </a:lnTo>
                <a:lnTo>
                  <a:pt x="0" y="81513"/>
                </a:lnTo>
                <a:close/>
              </a:path>
            </a:pathLst>
          </a:custGeom>
          <a:ln w="16568">
            <a:solidFill>
              <a:srgbClr val="000000"/>
            </a:solidFill>
          </a:ln>
        </p:spPr>
        <p:txBody>
          <a:bodyPr wrap="square" lIns="0" tIns="0" rIns="0" bIns="0" rtlCol="0"/>
          <a:lstStyle/>
          <a:p>
            <a:endParaRPr/>
          </a:p>
        </p:txBody>
      </p:sp>
      <p:sp>
        <p:nvSpPr>
          <p:cNvPr id="131" name="object 131"/>
          <p:cNvSpPr txBox="1"/>
          <p:nvPr/>
        </p:nvSpPr>
        <p:spPr>
          <a:xfrm>
            <a:off x="10427668" y="4174826"/>
            <a:ext cx="124460" cy="224790"/>
          </a:xfrm>
          <a:prstGeom prst="rect">
            <a:avLst/>
          </a:prstGeom>
        </p:spPr>
        <p:txBody>
          <a:bodyPr vert="horz" wrap="square" lIns="0" tIns="0" rIns="0" bIns="0" rtlCol="0">
            <a:spAutoFit/>
          </a:bodyPr>
          <a:lstStyle/>
          <a:p>
            <a:pPr marL="12700">
              <a:lnSpc>
                <a:spcPct val="100000"/>
              </a:lnSpc>
            </a:pPr>
            <a:r>
              <a:rPr sz="1550" spc="5" dirty="0">
                <a:latin typeface="Calibri"/>
                <a:cs typeface="Calibri"/>
              </a:rPr>
              <a:t>+</a:t>
            </a:r>
            <a:endParaRPr sz="1550">
              <a:latin typeface="Calibri"/>
              <a:cs typeface="Calibri"/>
            </a:endParaRPr>
          </a:p>
        </p:txBody>
      </p:sp>
      <p:sp>
        <p:nvSpPr>
          <p:cNvPr id="132" name="object 132"/>
          <p:cNvSpPr/>
          <p:nvPr/>
        </p:nvSpPr>
        <p:spPr>
          <a:xfrm>
            <a:off x="9142462" y="4254658"/>
            <a:ext cx="1270635" cy="668020"/>
          </a:xfrm>
          <a:custGeom>
            <a:avLst/>
            <a:gdLst/>
            <a:ahLst/>
            <a:cxnLst/>
            <a:rect l="l" t="t" r="r" b="b"/>
            <a:pathLst>
              <a:path w="1270634" h="668020">
                <a:moveTo>
                  <a:pt x="1220758" y="0"/>
                </a:moveTo>
                <a:lnTo>
                  <a:pt x="1220758" y="16567"/>
                </a:lnTo>
                <a:lnTo>
                  <a:pt x="0" y="16567"/>
                </a:lnTo>
                <a:lnTo>
                  <a:pt x="0" y="667880"/>
                </a:lnTo>
                <a:lnTo>
                  <a:pt x="157401" y="667880"/>
                </a:lnTo>
                <a:lnTo>
                  <a:pt x="157401" y="651311"/>
                </a:lnTo>
                <a:lnTo>
                  <a:pt x="16568" y="651311"/>
                </a:lnTo>
                <a:lnTo>
                  <a:pt x="16568" y="33135"/>
                </a:lnTo>
                <a:lnTo>
                  <a:pt x="1253895" y="33135"/>
                </a:lnTo>
                <a:lnTo>
                  <a:pt x="1270463" y="24851"/>
                </a:lnTo>
                <a:lnTo>
                  <a:pt x="1220758" y="0"/>
                </a:lnTo>
                <a:close/>
              </a:path>
              <a:path w="1270634" h="668020">
                <a:moveTo>
                  <a:pt x="1253895" y="33135"/>
                </a:moveTo>
                <a:lnTo>
                  <a:pt x="1220758" y="33135"/>
                </a:lnTo>
                <a:lnTo>
                  <a:pt x="1220758" y="49703"/>
                </a:lnTo>
                <a:lnTo>
                  <a:pt x="1253895" y="33135"/>
                </a:lnTo>
                <a:close/>
              </a:path>
            </a:pathLst>
          </a:custGeom>
          <a:solidFill>
            <a:srgbClr val="000000"/>
          </a:solidFill>
        </p:spPr>
        <p:txBody>
          <a:bodyPr wrap="square" lIns="0" tIns="0" rIns="0" bIns="0" rtlCol="0"/>
          <a:lstStyle/>
          <a:p>
            <a:endParaRPr/>
          </a:p>
        </p:txBody>
      </p:sp>
      <p:sp>
        <p:nvSpPr>
          <p:cNvPr id="133" name="object 133"/>
          <p:cNvSpPr/>
          <p:nvPr/>
        </p:nvSpPr>
        <p:spPr>
          <a:xfrm>
            <a:off x="10467923" y="4072407"/>
            <a:ext cx="50165" cy="124460"/>
          </a:xfrm>
          <a:custGeom>
            <a:avLst/>
            <a:gdLst/>
            <a:ahLst/>
            <a:cxnLst/>
            <a:rect l="l" t="t" r="r" b="b"/>
            <a:pathLst>
              <a:path w="50165" h="124460">
                <a:moveTo>
                  <a:pt x="33136" y="49705"/>
                </a:moveTo>
                <a:lnTo>
                  <a:pt x="16568" y="49705"/>
                </a:lnTo>
                <a:lnTo>
                  <a:pt x="16568" y="124035"/>
                </a:lnTo>
                <a:lnTo>
                  <a:pt x="33136" y="124035"/>
                </a:lnTo>
                <a:lnTo>
                  <a:pt x="33136" y="49705"/>
                </a:lnTo>
                <a:close/>
              </a:path>
              <a:path w="50165" h="124460">
                <a:moveTo>
                  <a:pt x="24853" y="0"/>
                </a:moveTo>
                <a:lnTo>
                  <a:pt x="0" y="49705"/>
                </a:lnTo>
                <a:lnTo>
                  <a:pt x="49705" y="49705"/>
                </a:lnTo>
                <a:lnTo>
                  <a:pt x="24853" y="0"/>
                </a:lnTo>
                <a:close/>
              </a:path>
            </a:pathLst>
          </a:custGeom>
          <a:solidFill>
            <a:srgbClr val="000000"/>
          </a:solidFill>
        </p:spPr>
        <p:txBody>
          <a:bodyPr wrap="square" lIns="0" tIns="0" rIns="0" bIns="0" rtlCol="0"/>
          <a:lstStyle/>
          <a:p>
            <a:endParaRPr/>
          </a:p>
        </p:txBody>
      </p:sp>
      <p:sp>
        <p:nvSpPr>
          <p:cNvPr id="134" name="object 134"/>
          <p:cNvSpPr txBox="1"/>
          <p:nvPr/>
        </p:nvSpPr>
        <p:spPr>
          <a:xfrm>
            <a:off x="9378562" y="3256422"/>
            <a:ext cx="431165" cy="257175"/>
          </a:xfrm>
          <a:prstGeom prst="rect">
            <a:avLst/>
          </a:prstGeom>
          <a:solidFill>
            <a:srgbClr val="EBDAF3"/>
          </a:solidFill>
          <a:ln w="8284">
            <a:solidFill>
              <a:srgbClr val="BC44C4"/>
            </a:solidFill>
          </a:ln>
        </p:spPr>
        <p:txBody>
          <a:bodyPr vert="horz" wrap="square" lIns="0" tIns="0" rIns="0" bIns="0" rtlCol="0">
            <a:spAutoFit/>
          </a:bodyPr>
          <a:lstStyle/>
          <a:p>
            <a:pPr marL="57150">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5" name="object 135"/>
          <p:cNvSpPr txBox="1"/>
          <p:nvPr/>
        </p:nvSpPr>
        <p:spPr>
          <a:xfrm>
            <a:off x="9983303" y="3256422"/>
            <a:ext cx="431165" cy="257175"/>
          </a:xfrm>
          <a:prstGeom prst="rect">
            <a:avLst/>
          </a:prstGeom>
          <a:solidFill>
            <a:srgbClr val="EBDAF3"/>
          </a:solidFill>
          <a:ln w="8284">
            <a:solidFill>
              <a:srgbClr val="BC44C4"/>
            </a:solidFill>
          </a:ln>
        </p:spPr>
        <p:txBody>
          <a:bodyPr vert="horz" wrap="square" lIns="0" tIns="0" rIns="0" bIns="0" rtlCol="0">
            <a:spAutoFit/>
          </a:bodyPr>
          <a:lstStyle/>
          <a:p>
            <a:pPr marL="57785">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6" name="object 136"/>
          <p:cNvSpPr txBox="1"/>
          <p:nvPr/>
        </p:nvSpPr>
        <p:spPr>
          <a:xfrm>
            <a:off x="10596329" y="3256422"/>
            <a:ext cx="431165" cy="257175"/>
          </a:xfrm>
          <a:prstGeom prst="rect">
            <a:avLst/>
          </a:prstGeom>
          <a:solidFill>
            <a:srgbClr val="EBDAF3"/>
          </a:solidFill>
          <a:ln w="8284">
            <a:solidFill>
              <a:srgbClr val="BC44C4"/>
            </a:solidFill>
          </a:ln>
        </p:spPr>
        <p:txBody>
          <a:bodyPr vert="horz" wrap="square" lIns="0" tIns="0" rIns="0" bIns="0" rtlCol="0">
            <a:spAutoFit/>
          </a:bodyPr>
          <a:lstStyle/>
          <a:p>
            <a:pPr marL="60325">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7" name="object 137"/>
          <p:cNvSpPr txBox="1"/>
          <p:nvPr/>
        </p:nvSpPr>
        <p:spPr>
          <a:xfrm>
            <a:off x="11209353" y="3264704"/>
            <a:ext cx="431165" cy="257175"/>
          </a:xfrm>
          <a:prstGeom prst="rect">
            <a:avLst/>
          </a:prstGeom>
          <a:solidFill>
            <a:srgbClr val="EBDAF3"/>
          </a:solidFill>
          <a:ln w="8284">
            <a:solidFill>
              <a:srgbClr val="BC44C4"/>
            </a:solidFill>
          </a:ln>
        </p:spPr>
        <p:txBody>
          <a:bodyPr vert="horz" wrap="square" lIns="0" tIns="0" rIns="0" bIns="0" rtlCol="0">
            <a:spAutoFit/>
          </a:bodyPr>
          <a:lstStyle/>
          <a:p>
            <a:pPr marL="60325">
              <a:lnSpc>
                <a:spcPct val="100000"/>
              </a:lnSpc>
            </a:pPr>
            <a:r>
              <a:rPr sz="1300" spc="-10" dirty="0">
                <a:latin typeface="Calibri"/>
                <a:cs typeface="Calibri"/>
              </a:rPr>
              <a:t>M</a:t>
            </a:r>
            <a:r>
              <a:rPr sz="1300" spc="-30" dirty="0">
                <a:latin typeface="Calibri"/>
                <a:cs typeface="Calibri"/>
              </a:rPr>
              <a:t>L</a:t>
            </a:r>
            <a:r>
              <a:rPr sz="1300" dirty="0">
                <a:latin typeface="Calibri"/>
                <a:cs typeface="Calibri"/>
              </a:rPr>
              <a:t>P</a:t>
            </a:r>
            <a:endParaRPr sz="1300">
              <a:latin typeface="Calibri"/>
              <a:cs typeface="Calibri"/>
            </a:endParaRPr>
          </a:p>
        </p:txBody>
      </p:sp>
      <p:sp>
        <p:nvSpPr>
          <p:cNvPr id="138" name="object 138"/>
          <p:cNvSpPr/>
          <p:nvPr/>
        </p:nvSpPr>
        <p:spPr>
          <a:xfrm>
            <a:off x="10426503" y="2847619"/>
            <a:ext cx="165100" cy="155575"/>
          </a:xfrm>
          <a:custGeom>
            <a:avLst/>
            <a:gdLst/>
            <a:ahLst/>
            <a:cxnLst/>
            <a:rect l="l" t="t" r="r" b="b"/>
            <a:pathLst>
              <a:path w="165100" h="155575">
                <a:moveTo>
                  <a:pt x="67988" y="0"/>
                </a:moveTo>
                <a:lnTo>
                  <a:pt x="29485" y="17233"/>
                </a:lnTo>
                <a:lnTo>
                  <a:pt x="5186" y="49968"/>
                </a:lnTo>
                <a:lnTo>
                  <a:pt x="0" y="77436"/>
                </a:lnTo>
                <a:lnTo>
                  <a:pt x="459" y="85752"/>
                </a:lnTo>
                <a:lnTo>
                  <a:pt x="14790" y="121548"/>
                </a:lnTo>
                <a:lnTo>
                  <a:pt x="46739" y="146486"/>
                </a:lnTo>
                <a:lnTo>
                  <a:pt x="92981" y="155547"/>
                </a:lnTo>
                <a:lnTo>
                  <a:pt x="106259" y="152877"/>
                </a:lnTo>
                <a:lnTo>
                  <a:pt x="140045" y="132869"/>
                </a:lnTo>
                <a:lnTo>
                  <a:pt x="160734" y="96897"/>
                </a:lnTo>
                <a:lnTo>
                  <a:pt x="164698" y="65344"/>
                </a:lnTo>
                <a:lnTo>
                  <a:pt x="161543" y="53133"/>
                </a:lnTo>
                <a:lnTo>
                  <a:pt x="128842" y="14363"/>
                </a:lnTo>
                <a:lnTo>
                  <a:pt x="85550" y="698"/>
                </a:lnTo>
                <a:lnTo>
                  <a:pt x="67988" y="0"/>
                </a:lnTo>
                <a:close/>
              </a:path>
            </a:pathLst>
          </a:custGeom>
          <a:solidFill>
            <a:srgbClr val="FFFFFF"/>
          </a:solidFill>
        </p:spPr>
        <p:txBody>
          <a:bodyPr wrap="square" lIns="0" tIns="0" rIns="0" bIns="0" rtlCol="0"/>
          <a:lstStyle/>
          <a:p>
            <a:endParaRPr/>
          </a:p>
        </p:txBody>
      </p:sp>
      <p:sp>
        <p:nvSpPr>
          <p:cNvPr id="139" name="object 139"/>
          <p:cNvSpPr/>
          <p:nvPr/>
        </p:nvSpPr>
        <p:spPr>
          <a:xfrm>
            <a:off x="10426503" y="2847619"/>
            <a:ext cx="165100" cy="155575"/>
          </a:xfrm>
          <a:custGeom>
            <a:avLst/>
            <a:gdLst/>
            <a:ahLst/>
            <a:cxnLst/>
            <a:rect l="l" t="t" r="r" b="b"/>
            <a:pathLst>
              <a:path w="165100" h="155575">
                <a:moveTo>
                  <a:pt x="0" y="77437"/>
                </a:moveTo>
                <a:lnTo>
                  <a:pt x="11317" y="37705"/>
                </a:lnTo>
                <a:lnTo>
                  <a:pt x="41052" y="9470"/>
                </a:lnTo>
                <a:lnTo>
                  <a:pt x="67987" y="0"/>
                </a:lnTo>
                <a:lnTo>
                  <a:pt x="85549" y="698"/>
                </a:lnTo>
                <a:lnTo>
                  <a:pt x="128841" y="14363"/>
                </a:lnTo>
                <a:lnTo>
                  <a:pt x="156296" y="41756"/>
                </a:lnTo>
                <a:lnTo>
                  <a:pt x="164697" y="65343"/>
                </a:lnTo>
                <a:lnTo>
                  <a:pt x="163826" y="81813"/>
                </a:lnTo>
                <a:lnTo>
                  <a:pt x="148652" y="122522"/>
                </a:lnTo>
                <a:lnTo>
                  <a:pt x="118657" y="148144"/>
                </a:lnTo>
                <a:lnTo>
                  <a:pt x="92981" y="155547"/>
                </a:lnTo>
                <a:lnTo>
                  <a:pt x="76184" y="154601"/>
                </a:lnTo>
                <a:lnTo>
                  <a:pt x="34337" y="139691"/>
                </a:lnTo>
                <a:lnTo>
                  <a:pt x="7891" y="110576"/>
                </a:lnTo>
                <a:lnTo>
                  <a:pt x="0" y="77437"/>
                </a:lnTo>
                <a:close/>
              </a:path>
            </a:pathLst>
          </a:custGeom>
          <a:ln w="16568">
            <a:solidFill>
              <a:srgbClr val="000000"/>
            </a:solidFill>
          </a:ln>
        </p:spPr>
        <p:txBody>
          <a:bodyPr wrap="square" lIns="0" tIns="0" rIns="0" bIns="0" rtlCol="0"/>
          <a:lstStyle/>
          <a:p>
            <a:endParaRPr/>
          </a:p>
        </p:txBody>
      </p:sp>
      <p:sp>
        <p:nvSpPr>
          <p:cNvPr id="140" name="object 140"/>
          <p:cNvSpPr txBox="1"/>
          <p:nvPr/>
        </p:nvSpPr>
        <p:spPr>
          <a:xfrm>
            <a:off x="10447008" y="2817402"/>
            <a:ext cx="124460" cy="224790"/>
          </a:xfrm>
          <a:prstGeom prst="rect">
            <a:avLst/>
          </a:prstGeom>
        </p:spPr>
        <p:txBody>
          <a:bodyPr vert="horz" wrap="square" lIns="0" tIns="0" rIns="0" bIns="0" rtlCol="0">
            <a:spAutoFit/>
          </a:bodyPr>
          <a:lstStyle/>
          <a:p>
            <a:pPr marL="12700">
              <a:lnSpc>
                <a:spcPct val="100000"/>
              </a:lnSpc>
            </a:pPr>
            <a:r>
              <a:rPr sz="1550" spc="5" dirty="0">
                <a:latin typeface="Calibri"/>
                <a:cs typeface="Calibri"/>
              </a:rPr>
              <a:t>+</a:t>
            </a:r>
            <a:endParaRPr sz="1550">
              <a:latin typeface="Calibri"/>
              <a:cs typeface="Calibri"/>
            </a:endParaRPr>
          </a:p>
        </p:txBody>
      </p:sp>
      <p:sp>
        <p:nvSpPr>
          <p:cNvPr id="141" name="object 141"/>
          <p:cNvSpPr/>
          <p:nvPr/>
        </p:nvSpPr>
        <p:spPr>
          <a:xfrm>
            <a:off x="9564955" y="3509087"/>
            <a:ext cx="934719" cy="309245"/>
          </a:xfrm>
          <a:custGeom>
            <a:avLst/>
            <a:gdLst/>
            <a:ahLst/>
            <a:cxnLst/>
            <a:rect l="l" t="t" r="r" b="b"/>
            <a:pathLst>
              <a:path w="934720" h="309245">
                <a:moveTo>
                  <a:pt x="33135" y="49703"/>
                </a:moveTo>
                <a:lnTo>
                  <a:pt x="16567" y="49703"/>
                </a:lnTo>
                <a:lnTo>
                  <a:pt x="16567" y="162676"/>
                </a:lnTo>
                <a:lnTo>
                  <a:pt x="917964" y="162676"/>
                </a:lnTo>
                <a:lnTo>
                  <a:pt x="917964" y="308786"/>
                </a:lnTo>
                <a:lnTo>
                  <a:pt x="934533" y="308786"/>
                </a:lnTo>
                <a:lnTo>
                  <a:pt x="934533" y="146108"/>
                </a:lnTo>
                <a:lnTo>
                  <a:pt x="33135" y="146108"/>
                </a:lnTo>
                <a:lnTo>
                  <a:pt x="33135" y="49703"/>
                </a:lnTo>
                <a:close/>
              </a:path>
              <a:path w="934720" h="309245">
                <a:moveTo>
                  <a:pt x="24851" y="0"/>
                </a:moveTo>
                <a:lnTo>
                  <a:pt x="0" y="49703"/>
                </a:lnTo>
                <a:lnTo>
                  <a:pt x="49703" y="49703"/>
                </a:lnTo>
                <a:lnTo>
                  <a:pt x="24851" y="0"/>
                </a:lnTo>
                <a:close/>
              </a:path>
            </a:pathLst>
          </a:custGeom>
          <a:solidFill>
            <a:srgbClr val="000000"/>
          </a:solidFill>
        </p:spPr>
        <p:txBody>
          <a:bodyPr wrap="square" lIns="0" tIns="0" rIns="0" bIns="0" rtlCol="0"/>
          <a:lstStyle/>
          <a:p>
            <a:endParaRPr/>
          </a:p>
        </p:txBody>
      </p:sp>
      <p:sp>
        <p:nvSpPr>
          <p:cNvPr id="142" name="object 142"/>
          <p:cNvSpPr/>
          <p:nvPr/>
        </p:nvSpPr>
        <p:spPr>
          <a:xfrm>
            <a:off x="10169696" y="3509087"/>
            <a:ext cx="329565" cy="306070"/>
          </a:xfrm>
          <a:custGeom>
            <a:avLst/>
            <a:gdLst/>
            <a:ahLst/>
            <a:cxnLst/>
            <a:rect l="l" t="t" r="r" b="b"/>
            <a:pathLst>
              <a:path w="329565" h="306070">
                <a:moveTo>
                  <a:pt x="33135" y="49703"/>
                </a:moveTo>
                <a:lnTo>
                  <a:pt x="16567" y="49703"/>
                </a:lnTo>
                <a:lnTo>
                  <a:pt x="16567" y="161295"/>
                </a:lnTo>
                <a:lnTo>
                  <a:pt x="312526" y="161295"/>
                </a:lnTo>
                <a:lnTo>
                  <a:pt x="312526" y="306021"/>
                </a:lnTo>
                <a:lnTo>
                  <a:pt x="329095" y="306021"/>
                </a:lnTo>
                <a:lnTo>
                  <a:pt x="329095" y="144726"/>
                </a:lnTo>
                <a:lnTo>
                  <a:pt x="33135" y="144726"/>
                </a:lnTo>
                <a:lnTo>
                  <a:pt x="33135" y="49703"/>
                </a:lnTo>
                <a:close/>
              </a:path>
              <a:path w="329565" h="306070">
                <a:moveTo>
                  <a:pt x="24851" y="0"/>
                </a:moveTo>
                <a:lnTo>
                  <a:pt x="0" y="49703"/>
                </a:lnTo>
                <a:lnTo>
                  <a:pt x="49703" y="49703"/>
                </a:lnTo>
                <a:lnTo>
                  <a:pt x="24851" y="0"/>
                </a:lnTo>
                <a:close/>
              </a:path>
            </a:pathLst>
          </a:custGeom>
          <a:solidFill>
            <a:srgbClr val="000000"/>
          </a:solidFill>
        </p:spPr>
        <p:txBody>
          <a:bodyPr wrap="square" lIns="0" tIns="0" rIns="0" bIns="0" rtlCol="0"/>
          <a:lstStyle/>
          <a:p>
            <a:endParaRPr/>
          </a:p>
        </p:txBody>
      </p:sp>
      <p:sp>
        <p:nvSpPr>
          <p:cNvPr id="143" name="object 143"/>
          <p:cNvSpPr/>
          <p:nvPr/>
        </p:nvSpPr>
        <p:spPr>
          <a:xfrm>
            <a:off x="10484492" y="3509087"/>
            <a:ext cx="353060" cy="306070"/>
          </a:xfrm>
          <a:custGeom>
            <a:avLst/>
            <a:gdLst/>
            <a:ahLst/>
            <a:cxnLst/>
            <a:rect l="l" t="t" r="r" b="b"/>
            <a:pathLst>
              <a:path w="353059" h="306070">
                <a:moveTo>
                  <a:pt x="336483" y="49703"/>
                </a:moveTo>
                <a:lnTo>
                  <a:pt x="319916" y="49703"/>
                </a:lnTo>
                <a:lnTo>
                  <a:pt x="319916" y="144726"/>
                </a:lnTo>
                <a:lnTo>
                  <a:pt x="0" y="144726"/>
                </a:lnTo>
                <a:lnTo>
                  <a:pt x="0" y="306021"/>
                </a:lnTo>
                <a:lnTo>
                  <a:pt x="16568" y="306021"/>
                </a:lnTo>
                <a:lnTo>
                  <a:pt x="16568" y="161295"/>
                </a:lnTo>
                <a:lnTo>
                  <a:pt x="336483" y="161295"/>
                </a:lnTo>
                <a:lnTo>
                  <a:pt x="336483" y="49703"/>
                </a:lnTo>
                <a:close/>
              </a:path>
              <a:path w="353059" h="306070">
                <a:moveTo>
                  <a:pt x="328199" y="0"/>
                </a:moveTo>
                <a:lnTo>
                  <a:pt x="303348" y="49703"/>
                </a:lnTo>
                <a:lnTo>
                  <a:pt x="353052" y="49703"/>
                </a:lnTo>
                <a:lnTo>
                  <a:pt x="328199" y="0"/>
                </a:lnTo>
                <a:close/>
              </a:path>
            </a:pathLst>
          </a:custGeom>
          <a:solidFill>
            <a:srgbClr val="000000"/>
          </a:solidFill>
        </p:spPr>
        <p:txBody>
          <a:bodyPr wrap="square" lIns="0" tIns="0" rIns="0" bIns="0" rtlCol="0"/>
          <a:lstStyle/>
          <a:p>
            <a:endParaRPr/>
          </a:p>
        </p:txBody>
      </p:sp>
      <p:sp>
        <p:nvSpPr>
          <p:cNvPr id="144" name="object 144"/>
          <p:cNvSpPr/>
          <p:nvPr/>
        </p:nvSpPr>
        <p:spPr>
          <a:xfrm>
            <a:off x="10484492" y="3517371"/>
            <a:ext cx="966469" cy="302895"/>
          </a:xfrm>
          <a:custGeom>
            <a:avLst/>
            <a:gdLst/>
            <a:ahLst/>
            <a:cxnLst/>
            <a:rect l="l" t="t" r="r" b="b"/>
            <a:pathLst>
              <a:path w="966470" h="302895">
                <a:moveTo>
                  <a:pt x="949373" y="49703"/>
                </a:moveTo>
                <a:lnTo>
                  <a:pt x="932804" y="49703"/>
                </a:lnTo>
                <a:lnTo>
                  <a:pt x="932804" y="143142"/>
                </a:lnTo>
                <a:lnTo>
                  <a:pt x="0" y="143142"/>
                </a:lnTo>
                <a:lnTo>
                  <a:pt x="0" y="302855"/>
                </a:lnTo>
                <a:lnTo>
                  <a:pt x="16568" y="302855"/>
                </a:lnTo>
                <a:lnTo>
                  <a:pt x="16568" y="159711"/>
                </a:lnTo>
                <a:lnTo>
                  <a:pt x="949373" y="159711"/>
                </a:lnTo>
                <a:lnTo>
                  <a:pt x="949373" y="49703"/>
                </a:lnTo>
                <a:close/>
              </a:path>
              <a:path w="966470" h="302895">
                <a:moveTo>
                  <a:pt x="941089" y="0"/>
                </a:moveTo>
                <a:lnTo>
                  <a:pt x="916236" y="49703"/>
                </a:lnTo>
                <a:lnTo>
                  <a:pt x="965941" y="49703"/>
                </a:lnTo>
                <a:lnTo>
                  <a:pt x="941089" y="0"/>
                </a:lnTo>
                <a:close/>
              </a:path>
            </a:pathLst>
          </a:custGeom>
          <a:solidFill>
            <a:srgbClr val="000000"/>
          </a:solidFill>
        </p:spPr>
        <p:txBody>
          <a:bodyPr wrap="square" lIns="0" tIns="0" rIns="0" bIns="0" rtlCol="0"/>
          <a:lstStyle/>
          <a:p>
            <a:endParaRPr/>
          </a:p>
        </p:txBody>
      </p:sp>
      <p:sp>
        <p:nvSpPr>
          <p:cNvPr id="145" name="object 145"/>
          <p:cNvSpPr/>
          <p:nvPr/>
        </p:nvSpPr>
        <p:spPr>
          <a:xfrm>
            <a:off x="9581522" y="3003755"/>
            <a:ext cx="954405" cy="249554"/>
          </a:xfrm>
          <a:custGeom>
            <a:avLst/>
            <a:gdLst/>
            <a:ahLst/>
            <a:cxnLst/>
            <a:rect l="l" t="t" r="r" b="b"/>
            <a:pathLst>
              <a:path w="954404" h="249554">
                <a:moveTo>
                  <a:pt x="937305" y="49705"/>
                </a:moveTo>
                <a:lnTo>
                  <a:pt x="920737" y="49705"/>
                </a:lnTo>
                <a:lnTo>
                  <a:pt x="920737" y="116320"/>
                </a:lnTo>
                <a:lnTo>
                  <a:pt x="0" y="116320"/>
                </a:lnTo>
                <a:lnTo>
                  <a:pt x="0" y="249208"/>
                </a:lnTo>
                <a:lnTo>
                  <a:pt x="16568" y="249208"/>
                </a:lnTo>
                <a:lnTo>
                  <a:pt x="16568" y="132887"/>
                </a:lnTo>
                <a:lnTo>
                  <a:pt x="937305" y="132887"/>
                </a:lnTo>
                <a:lnTo>
                  <a:pt x="937305" y="49705"/>
                </a:lnTo>
                <a:close/>
              </a:path>
              <a:path w="954404" h="249554">
                <a:moveTo>
                  <a:pt x="929021" y="0"/>
                </a:moveTo>
                <a:lnTo>
                  <a:pt x="904170" y="49705"/>
                </a:lnTo>
                <a:lnTo>
                  <a:pt x="953874" y="49705"/>
                </a:lnTo>
                <a:lnTo>
                  <a:pt x="929021" y="0"/>
                </a:lnTo>
                <a:close/>
              </a:path>
            </a:pathLst>
          </a:custGeom>
          <a:solidFill>
            <a:srgbClr val="000000"/>
          </a:solidFill>
        </p:spPr>
        <p:txBody>
          <a:bodyPr wrap="square" lIns="0" tIns="0" rIns="0" bIns="0" rtlCol="0"/>
          <a:lstStyle/>
          <a:p>
            <a:endParaRPr/>
          </a:p>
        </p:txBody>
      </p:sp>
      <p:sp>
        <p:nvSpPr>
          <p:cNvPr id="146" name="object 146"/>
          <p:cNvSpPr/>
          <p:nvPr/>
        </p:nvSpPr>
        <p:spPr>
          <a:xfrm>
            <a:off x="10186263" y="3003755"/>
            <a:ext cx="348615" cy="252095"/>
          </a:xfrm>
          <a:custGeom>
            <a:avLst/>
            <a:gdLst/>
            <a:ahLst/>
            <a:cxnLst/>
            <a:rect l="l" t="t" r="r" b="b"/>
            <a:pathLst>
              <a:path w="348615" h="252095">
                <a:moveTo>
                  <a:pt x="331868" y="49705"/>
                </a:moveTo>
                <a:lnTo>
                  <a:pt x="315300" y="49705"/>
                </a:lnTo>
                <a:lnTo>
                  <a:pt x="315300" y="117702"/>
                </a:lnTo>
                <a:lnTo>
                  <a:pt x="0" y="117702"/>
                </a:lnTo>
                <a:lnTo>
                  <a:pt x="0" y="251973"/>
                </a:lnTo>
                <a:lnTo>
                  <a:pt x="16568" y="251973"/>
                </a:lnTo>
                <a:lnTo>
                  <a:pt x="16568" y="134270"/>
                </a:lnTo>
                <a:lnTo>
                  <a:pt x="331868" y="134270"/>
                </a:lnTo>
                <a:lnTo>
                  <a:pt x="331868" y="49705"/>
                </a:lnTo>
                <a:close/>
              </a:path>
              <a:path w="348615" h="252095">
                <a:moveTo>
                  <a:pt x="323584" y="0"/>
                </a:moveTo>
                <a:lnTo>
                  <a:pt x="298731" y="49705"/>
                </a:lnTo>
                <a:lnTo>
                  <a:pt x="348437" y="49705"/>
                </a:lnTo>
                <a:lnTo>
                  <a:pt x="323584" y="0"/>
                </a:lnTo>
                <a:close/>
              </a:path>
            </a:pathLst>
          </a:custGeom>
          <a:solidFill>
            <a:srgbClr val="000000"/>
          </a:solidFill>
        </p:spPr>
        <p:txBody>
          <a:bodyPr wrap="square" lIns="0" tIns="0" rIns="0" bIns="0" rtlCol="0"/>
          <a:lstStyle/>
          <a:p>
            <a:endParaRPr/>
          </a:p>
        </p:txBody>
      </p:sp>
      <p:sp>
        <p:nvSpPr>
          <p:cNvPr id="147" name="object 147"/>
          <p:cNvSpPr/>
          <p:nvPr/>
        </p:nvSpPr>
        <p:spPr>
          <a:xfrm>
            <a:off x="10484492" y="3003755"/>
            <a:ext cx="334010" cy="252095"/>
          </a:xfrm>
          <a:custGeom>
            <a:avLst/>
            <a:gdLst/>
            <a:ahLst/>
            <a:cxnLst/>
            <a:rect l="l" t="t" r="r" b="b"/>
            <a:pathLst>
              <a:path w="334009" h="252095">
                <a:moveTo>
                  <a:pt x="33136" y="49705"/>
                </a:moveTo>
                <a:lnTo>
                  <a:pt x="16568" y="49705"/>
                </a:lnTo>
                <a:lnTo>
                  <a:pt x="16568" y="134270"/>
                </a:lnTo>
                <a:lnTo>
                  <a:pt x="317144" y="134270"/>
                </a:lnTo>
                <a:lnTo>
                  <a:pt x="317144" y="251973"/>
                </a:lnTo>
                <a:lnTo>
                  <a:pt x="333712" y="251973"/>
                </a:lnTo>
                <a:lnTo>
                  <a:pt x="333712" y="117702"/>
                </a:lnTo>
                <a:lnTo>
                  <a:pt x="33136" y="117702"/>
                </a:lnTo>
                <a:lnTo>
                  <a:pt x="33136" y="49705"/>
                </a:lnTo>
                <a:close/>
              </a:path>
              <a:path w="334009" h="252095">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48" name="object 148"/>
          <p:cNvSpPr/>
          <p:nvPr/>
        </p:nvSpPr>
        <p:spPr>
          <a:xfrm>
            <a:off x="10484491" y="3003755"/>
            <a:ext cx="946785" cy="255270"/>
          </a:xfrm>
          <a:custGeom>
            <a:avLst/>
            <a:gdLst/>
            <a:ahLst/>
            <a:cxnLst/>
            <a:rect l="l" t="t" r="r" b="b"/>
            <a:pathLst>
              <a:path w="946784" h="255270">
                <a:moveTo>
                  <a:pt x="33136" y="49705"/>
                </a:moveTo>
                <a:lnTo>
                  <a:pt x="16568" y="49705"/>
                </a:lnTo>
                <a:lnTo>
                  <a:pt x="16568" y="135853"/>
                </a:lnTo>
                <a:lnTo>
                  <a:pt x="930033" y="135853"/>
                </a:lnTo>
                <a:lnTo>
                  <a:pt x="930033" y="255139"/>
                </a:lnTo>
                <a:lnTo>
                  <a:pt x="946602" y="255139"/>
                </a:lnTo>
                <a:lnTo>
                  <a:pt x="946602" y="119284"/>
                </a:lnTo>
                <a:lnTo>
                  <a:pt x="33136" y="119284"/>
                </a:lnTo>
                <a:lnTo>
                  <a:pt x="33136" y="49705"/>
                </a:lnTo>
                <a:close/>
              </a:path>
              <a:path w="946784" h="25527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49" name="object 149"/>
          <p:cNvSpPr/>
          <p:nvPr/>
        </p:nvSpPr>
        <p:spPr>
          <a:xfrm>
            <a:off x="9139151" y="2896062"/>
            <a:ext cx="1350010" cy="857250"/>
          </a:xfrm>
          <a:custGeom>
            <a:avLst/>
            <a:gdLst/>
            <a:ahLst/>
            <a:cxnLst/>
            <a:rect l="l" t="t" r="r" b="b"/>
            <a:pathLst>
              <a:path w="1350009" h="857250">
                <a:moveTo>
                  <a:pt x="1237648" y="0"/>
                </a:moveTo>
                <a:lnTo>
                  <a:pt x="1237648" y="16568"/>
                </a:lnTo>
                <a:lnTo>
                  <a:pt x="0" y="16568"/>
                </a:lnTo>
                <a:lnTo>
                  <a:pt x="0" y="856674"/>
                </a:lnTo>
                <a:lnTo>
                  <a:pt x="1349791" y="856674"/>
                </a:lnTo>
                <a:lnTo>
                  <a:pt x="1349791" y="840106"/>
                </a:lnTo>
                <a:lnTo>
                  <a:pt x="16568" y="840106"/>
                </a:lnTo>
                <a:lnTo>
                  <a:pt x="16568" y="33136"/>
                </a:lnTo>
                <a:lnTo>
                  <a:pt x="1270784" y="33136"/>
                </a:lnTo>
                <a:lnTo>
                  <a:pt x="1287352" y="24852"/>
                </a:lnTo>
                <a:lnTo>
                  <a:pt x="1237648" y="0"/>
                </a:lnTo>
                <a:close/>
              </a:path>
              <a:path w="1350009" h="857250">
                <a:moveTo>
                  <a:pt x="1270784" y="33136"/>
                </a:moveTo>
                <a:lnTo>
                  <a:pt x="1237648" y="33136"/>
                </a:lnTo>
                <a:lnTo>
                  <a:pt x="1237648" y="49705"/>
                </a:lnTo>
                <a:lnTo>
                  <a:pt x="1270784" y="33136"/>
                </a:lnTo>
                <a:close/>
              </a:path>
            </a:pathLst>
          </a:custGeom>
          <a:solidFill>
            <a:srgbClr val="000000"/>
          </a:solidFill>
        </p:spPr>
        <p:txBody>
          <a:bodyPr wrap="square" lIns="0" tIns="0" rIns="0" bIns="0" rtlCol="0"/>
          <a:lstStyle/>
          <a:p>
            <a:endParaRPr/>
          </a:p>
        </p:txBody>
      </p:sp>
      <p:sp>
        <p:nvSpPr>
          <p:cNvPr id="150" name="object 150"/>
          <p:cNvSpPr txBox="1"/>
          <p:nvPr/>
        </p:nvSpPr>
        <p:spPr>
          <a:xfrm>
            <a:off x="9320572" y="2477714"/>
            <a:ext cx="2386330" cy="257175"/>
          </a:xfrm>
          <a:prstGeom prst="rect">
            <a:avLst/>
          </a:prstGeom>
          <a:solidFill>
            <a:srgbClr val="FBE5D6"/>
          </a:solidFill>
          <a:ln w="8284">
            <a:solidFill>
              <a:srgbClr val="ED7D31"/>
            </a:solidFill>
          </a:ln>
        </p:spPr>
        <p:txBody>
          <a:bodyPr vert="horz" wrap="square" lIns="0" tIns="0" rIns="0" bIns="0" rtlCol="0">
            <a:spAutoFit/>
          </a:bodyPr>
          <a:lstStyle/>
          <a:p>
            <a:pPr marL="490855">
              <a:lnSpc>
                <a:spcPct val="100000"/>
              </a:lnSpc>
            </a:pPr>
            <a:r>
              <a:rPr sz="1300" spc="-30" dirty="0">
                <a:latin typeface="Calibri"/>
                <a:cs typeface="Calibri"/>
              </a:rPr>
              <a:t>L</a:t>
            </a:r>
            <a:r>
              <a:rPr sz="1300" spc="25" dirty="0">
                <a:latin typeface="Calibri"/>
                <a:cs typeface="Calibri"/>
              </a:rPr>
              <a:t>a</a:t>
            </a:r>
            <a:r>
              <a:rPr sz="1300" spc="-5" dirty="0">
                <a:latin typeface="Calibri"/>
                <a:cs typeface="Calibri"/>
              </a:rPr>
              <a:t>y</a:t>
            </a:r>
            <a:r>
              <a:rPr sz="1300" dirty="0">
                <a:latin typeface="Calibri"/>
                <a:cs typeface="Calibri"/>
              </a:rPr>
              <a:t>er</a:t>
            </a:r>
            <a:r>
              <a:rPr sz="1300" spc="-35" dirty="0">
                <a:latin typeface="Calibri"/>
                <a:cs typeface="Calibri"/>
              </a:rPr>
              <a:t> </a:t>
            </a:r>
            <a:r>
              <a:rPr sz="1300" spc="5" dirty="0">
                <a:latin typeface="Calibri"/>
                <a:cs typeface="Calibri"/>
              </a:rPr>
              <a:t>N</a:t>
            </a:r>
            <a:r>
              <a:rPr sz="1300" spc="25" dirty="0">
                <a:latin typeface="Calibri"/>
                <a:cs typeface="Calibri"/>
              </a:rPr>
              <a:t>o</a:t>
            </a:r>
            <a:r>
              <a:rPr sz="1300" dirty="0">
                <a:latin typeface="Calibri"/>
                <a:cs typeface="Calibri"/>
              </a:rPr>
              <a:t>rm</a:t>
            </a:r>
            <a:r>
              <a:rPr sz="1300" spc="25" dirty="0">
                <a:latin typeface="Calibri"/>
                <a:cs typeface="Calibri"/>
              </a:rPr>
              <a:t>ali</a:t>
            </a:r>
            <a:r>
              <a:rPr sz="1300" spc="5" dirty="0">
                <a:latin typeface="Calibri"/>
                <a:cs typeface="Calibri"/>
              </a:rPr>
              <a:t>z</a:t>
            </a:r>
            <a:r>
              <a:rPr sz="1300" spc="25" dirty="0">
                <a:latin typeface="Calibri"/>
                <a:cs typeface="Calibri"/>
              </a:rPr>
              <a:t>a</a:t>
            </a:r>
            <a:r>
              <a:rPr sz="1300" spc="15" dirty="0">
                <a:latin typeface="Calibri"/>
                <a:cs typeface="Calibri"/>
              </a:rPr>
              <a:t>t</a:t>
            </a:r>
            <a:r>
              <a:rPr sz="1300" spc="25" dirty="0">
                <a:latin typeface="Calibri"/>
                <a:cs typeface="Calibri"/>
              </a:rPr>
              <a:t>i</a:t>
            </a:r>
            <a:r>
              <a:rPr sz="1300" spc="-40" dirty="0">
                <a:latin typeface="Calibri"/>
                <a:cs typeface="Calibri"/>
              </a:rPr>
              <a:t>o</a:t>
            </a:r>
            <a:r>
              <a:rPr sz="1300" dirty="0">
                <a:latin typeface="Calibri"/>
                <a:cs typeface="Calibri"/>
              </a:rPr>
              <a:t>n</a:t>
            </a:r>
            <a:endParaRPr sz="1300">
              <a:latin typeface="Calibri"/>
              <a:cs typeface="Calibri"/>
            </a:endParaRPr>
          </a:p>
        </p:txBody>
      </p:sp>
      <p:sp>
        <p:nvSpPr>
          <p:cNvPr id="151" name="object 151"/>
          <p:cNvSpPr/>
          <p:nvPr/>
        </p:nvSpPr>
        <p:spPr>
          <a:xfrm>
            <a:off x="10484492" y="2730380"/>
            <a:ext cx="50165" cy="114935"/>
          </a:xfrm>
          <a:custGeom>
            <a:avLst/>
            <a:gdLst/>
            <a:ahLst/>
            <a:cxnLst/>
            <a:rect l="l" t="t" r="r" b="b"/>
            <a:pathLst>
              <a:path w="50165" h="114935">
                <a:moveTo>
                  <a:pt x="33136" y="49703"/>
                </a:moveTo>
                <a:lnTo>
                  <a:pt x="16568" y="49703"/>
                </a:lnTo>
                <a:lnTo>
                  <a:pt x="16569" y="114800"/>
                </a:lnTo>
                <a:lnTo>
                  <a:pt x="33136" y="114800"/>
                </a:lnTo>
                <a:lnTo>
                  <a:pt x="33136" y="49703"/>
                </a:lnTo>
                <a:close/>
              </a:path>
              <a:path w="50165" h="114935">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52" name="object 152"/>
          <p:cNvSpPr txBox="1"/>
          <p:nvPr/>
        </p:nvSpPr>
        <p:spPr>
          <a:xfrm>
            <a:off x="9453119" y="1906110"/>
            <a:ext cx="298450" cy="398145"/>
          </a:xfrm>
          <a:prstGeom prst="rect">
            <a:avLst/>
          </a:prstGeom>
          <a:solidFill>
            <a:srgbClr val="FFF2CC"/>
          </a:solidFill>
          <a:ln w="8284">
            <a:solidFill>
              <a:srgbClr val="FFC000"/>
            </a:solidFill>
          </a:ln>
        </p:spPr>
        <p:txBody>
          <a:bodyPr vert="horz" wrap="square" lIns="0" tIns="0" rIns="0" bIns="0" rtlCol="0">
            <a:spAutoFit/>
          </a:bodyPr>
          <a:lstStyle/>
          <a:p>
            <a:pPr marL="72390">
              <a:lnSpc>
                <a:spcPct val="100000"/>
              </a:lnSpc>
            </a:pPr>
            <a:r>
              <a:rPr sz="1300" spc="-5" dirty="0">
                <a:latin typeface="Calibri"/>
                <a:cs typeface="Calibri"/>
              </a:rPr>
              <a:t>y</a:t>
            </a:r>
            <a:r>
              <a:rPr sz="1275" spc="-7" baseline="-16339" dirty="0">
                <a:latin typeface="Calibri"/>
                <a:cs typeface="Calibri"/>
              </a:rPr>
              <a:t>1</a:t>
            </a:r>
            <a:endParaRPr sz="1275" baseline="-16339">
              <a:latin typeface="Calibri"/>
              <a:cs typeface="Calibri"/>
            </a:endParaRPr>
          </a:p>
        </p:txBody>
      </p:sp>
      <p:sp>
        <p:nvSpPr>
          <p:cNvPr id="153" name="object 153"/>
          <p:cNvSpPr txBox="1"/>
          <p:nvPr/>
        </p:nvSpPr>
        <p:spPr>
          <a:xfrm>
            <a:off x="10066144" y="1906110"/>
            <a:ext cx="298450" cy="398145"/>
          </a:xfrm>
          <a:prstGeom prst="rect">
            <a:avLst/>
          </a:prstGeom>
          <a:solidFill>
            <a:srgbClr val="FFF2CC"/>
          </a:solidFill>
          <a:ln w="8284">
            <a:solidFill>
              <a:srgbClr val="FFC000"/>
            </a:solidFill>
          </a:ln>
        </p:spPr>
        <p:txBody>
          <a:bodyPr vert="horz" wrap="square" lIns="0" tIns="0" rIns="0" bIns="0" rtlCol="0">
            <a:spAutoFit/>
          </a:bodyPr>
          <a:lstStyle/>
          <a:p>
            <a:pPr marL="74930">
              <a:lnSpc>
                <a:spcPct val="100000"/>
              </a:lnSpc>
            </a:pPr>
            <a:r>
              <a:rPr sz="1300" spc="-5" dirty="0">
                <a:latin typeface="Calibri"/>
                <a:cs typeface="Calibri"/>
              </a:rPr>
              <a:t>y</a:t>
            </a:r>
            <a:r>
              <a:rPr sz="1275" spc="-7" baseline="-16339" dirty="0">
                <a:latin typeface="Calibri"/>
                <a:cs typeface="Calibri"/>
              </a:rPr>
              <a:t>2</a:t>
            </a:r>
            <a:endParaRPr sz="1275" baseline="-16339">
              <a:latin typeface="Calibri"/>
              <a:cs typeface="Calibri"/>
            </a:endParaRPr>
          </a:p>
        </p:txBody>
      </p:sp>
      <p:sp>
        <p:nvSpPr>
          <p:cNvPr id="154" name="object 154"/>
          <p:cNvSpPr txBox="1"/>
          <p:nvPr/>
        </p:nvSpPr>
        <p:spPr>
          <a:xfrm>
            <a:off x="10670885" y="1906110"/>
            <a:ext cx="298450" cy="398145"/>
          </a:xfrm>
          <a:prstGeom prst="rect">
            <a:avLst/>
          </a:prstGeom>
          <a:solidFill>
            <a:srgbClr val="FFF2CC"/>
          </a:solidFill>
          <a:ln w="8284">
            <a:solidFill>
              <a:srgbClr val="FFC000"/>
            </a:solidFill>
          </a:ln>
        </p:spPr>
        <p:txBody>
          <a:bodyPr vert="horz" wrap="square" lIns="0" tIns="0" rIns="0" bIns="0" rtlCol="0">
            <a:spAutoFit/>
          </a:bodyPr>
          <a:lstStyle/>
          <a:p>
            <a:pPr marL="76835">
              <a:lnSpc>
                <a:spcPct val="100000"/>
              </a:lnSpc>
            </a:pPr>
            <a:r>
              <a:rPr sz="1300" spc="-5" dirty="0">
                <a:latin typeface="Calibri"/>
                <a:cs typeface="Calibri"/>
              </a:rPr>
              <a:t>y</a:t>
            </a:r>
            <a:r>
              <a:rPr sz="1275" spc="-7" baseline="-16339" dirty="0">
                <a:latin typeface="Calibri"/>
                <a:cs typeface="Calibri"/>
              </a:rPr>
              <a:t>3</a:t>
            </a:r>
            <a:endParaRPr sz="1275" baseline="-16339">
              <a:latin typeface="Calibri"/>
              <a:cs typeface="Calibri"/>
            </a:endParaRPr>
          </a:p>
        </p:txBody>
      </p:sp>
      <p:sp>
        <p:nvSpPr>
          <p:cNvPr id="155" name="object 155"/>
          <p:cNvSpPr txBox="1"/>
          <p:nvPr/>
        </p:nvSpPr>
        <p:spPr>
          <a:xfrm>
            <a:off x="11275626" y="1906110"/>
            <a:ext cx="298450" cy="398145"/>
          </a:xfrm>
          <a:prstGeom prst="rect">
            <a:avLst/>
          </a:prstGeom>
          <a:solidFill>
            <a:srgbClr val="FFF2CC"/>
          </a:solidFill>
          <a:ln w="8284">
            <a:solidFill>
              <a:srgbClr val="FFC000"/>
            </a:solidFill>
          </a:ln>
        </p:spPr>
        <p:txBody>
          <a:bodyPr vert="horz" wrap="square" lIns="0" tIns="0" rIns="0" bIns="0" rtlCol="0">
            <a:spAutoFit/>
          </a:bodyPr>
          <a:lstStyle/>
          <a:p>
            <a:pPr marL="78740">
              <a:lnSpc>
                <a:spcPct val="100000"/>
              </a:lnSpc>
            </a:pPr>
            <a:r>
              <a:rPr sz="1300" spc="-5" dirty="0">
                <a:latin typeface="Calibri"/>
                <a:cs typeface="Calibri"/>
              </a:rPr>
              <a:t>y</a:t>
            </a:r>
            <a:r>
              <a:rPr sz="1275" spc="-7" baseline="-16339" dirty="0">
                <a:latin typeface="Calibri"/>
                <a:cs typeface="Calibri"/>
              </a:rPr>
              <a:t>4</a:t>
            </a:r>
            <a:endParaRPr sz="1275" baseline="-16339">
              <a:latin typeface="Calibri"/>
              <a:cs typeface="Calibri"/>
            </a:endParaRPr>
          </a:p>
        </p:txBody>
      </p:sp>
      <p:sp>
        <p:nvSpPr>
          <p:cNvPr id="156" name="object 156"/>
          <p:cNvSpPr/>
          <p:nvPr/>
        </p:nvSpPr>
        <p:spPr>
          <a:xfrm>
            <a:off x="9556670" y="2299605"/>
            <a:ext cx="50165" cy="170180"/>
          </a:xfrm>
          <a:custGeom>
            <a:avLst/>
            <a:gdLst/>
            <a:ahLst/>
            <a:cxnLst/>
            <a:rect l="l" t="t" r="r" b="b"/>
            <a:pathLst>
              <a:path w="50165" h="170180">
                <a:moveTo>
                  <a:pt x="33136" y="49705"/>
                </a:moveTo>
                <a:lnTo>
                  <a:pt x="16568" y="49705"/>
                </a:lnTo>
                <a:lnTo>
                  <a:pt x="16568"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57" name="object 157"/>
          <p:cNvSpPr/>
          <p:nvPr/>
        </p:nvSpPr>
        <p:spPr>
          <a:xfrm>
            <a:off x="10177980" y="2299605"/>
            <a:ext cx="50165" cy="170180"/>
          </a:xfrm>
          <a:custGeom>
            <a:avLst/>
            <a:gdLst/>
            <a:ahLst/>
            <a:cxnLst/>
            <a:rect l="l" t="t" r="r" b="b"/>
            <a:pathLst>
              <a:path w="50165" h="170180">
                <a:moveTo>
                  <a:pt x="33136" y="49705"/>
                </a:moveTo>
                <a:lnTo>
                  <a:pt x="16568" y="49705"/>
                </a:lnTo>
                <a:lnTo>
                  <a:pt x="16567"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58" name="object 158"/>
          <p:cNvSpPr/>
          <p:nvPr/>
        </p:nvSpPr>
        <p:spPr>
          <a:xfrm>
            <a:off x="10774437" y="2299605"/>
            <a:ext cx="50165" cy="170180"/>
          </a:xfrm>
          <a:custGeom>
            <a:avLst/>
            <a:gdLst/>
            <a:ahLst/>
            <a:cxnLst/>
            <a:rect l="l" t="t" r="r" b="b"/>
            <a:pathLst>
              <a:path w="50165" h="170180">
                <a:moveTo>
                  <a:pt x="33136" y="49705"/>
                </a:moveTo>
                <a:lnTo>
                  <a:pt x="16568" y="49705"/>
                </a:lnTo>
                <a:lnTo>
                  <a:pt x="16567"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59" name="object 159"/>
          <p:cNvSpPr/>
          <p:nvPr/>
        </p:nvSpPr>
        <p:spPr>
          <a:xfrm>
            <a:off x="11395747" y="2299605"/>
            <a:ext cx="50165" cy="170180"/>
          </a:xfrm>
          <a:custGeom>
            <a:avLst/>
            <a:gdLst/>
            <a:ahLst/>
            <a:cxnLst/>
            <a:rect l="l" t="t" r="r" b="b"/>
            <a:pathLst>
              <a:path w="50165" h="170180">
                <a:moveTo>
                  <a:pt x="33136" y="49705"/>
                </a:moveTo>
                <a:lnTo>
                  <a:pt x="16568" y="49705"/>
                </a:lnTo>
                <a:lnTo>
                  <a:pt x="16567" y="169783"/>
                </a:lnTo>
                <a:lnTo>
                  <a:pt x="33135" y="169783"/>
                </a:lnTo>
                <a:lnTo>
                  <a:pt x="33136" y="49705"/>
                </a:lnTo>
                <a:close/>
              </a:path>
              <a:path w="50165" h="170180">
                <a:moveTo>
                  <a:pt x="24852" y="0"/>
                </a:moveTo>
                <a:lnTo>
                  <a:pt x="0" y="49705"/>
                </a:lnTo>
                <a:lnTo>
                  <a:pt x="49705" y="49705"/>
                </a:lnTo>
                <a:lnTo>
                  <a:pt x="24852" y="0"/>
                </a:lnTo>
                <a:close/>
              </a:path>
            </a:pathLst>
          </a:custGeom>
          <a:solidFill>
            <a:srgbClr val="000000"/>
          </a:solidFill>
        </p:spPr>
        <p:txBody>
          <a:bodyPr wrap="square" lIns="0" tIns="0" rIns="0" bIns="0" rtlCol="0"/>
          <a:lstStyle/>
          <a:p>
            <a:endParaRPr/>
          </a:p>
        </p:txBody>
      </p:sp>
      <p:sp>
        <p:nvSpPr>
          <p:cNvPr id="160" name="object 160"/>
          <p:cNvSpPr/>
          <p:nvPr/>
        </p:nvSpPr>
        <p:spPr>
          <a:xfrm>
            <a:off x="9573239" y="4958808"/>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1" name="object 161"/>
          <p:cNvSpPr/>
          <p:nvPr/>
        </p:nvSpPr>
        <p:spPr>
          <a:xfrm>
            <a:off x="10186265" y="4958808"/>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2" name="object 162"/>
          <p:cNvSpPr/>
          <p:nvPr/>
        </p:nvSpPr>
        <p:spPr>
          <a:xfrm>
            <a:off x="10799290" y="4958808"/>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3" name="object 163"/>
          <p:cNvSpPr/>
          <p:nvPr/>
        </p:nvSpPr>
        <p:spPr>
          <a:xfrm>
            <a:off x="11412315" y="4958808"/>
            <a:ext cx="50165" cy="179070"/>
          </a:xfrm>
          <a:custGeom>
            <a:avLst/>
            <a:gdLst/>
            <a:ahLst/>
            <a:cxnLst/>
            <a:rect l="l" t="t" r="r" b="b"/>
            <a:pathLst>
              <a:path w="50165" h="179070">
                <a:moveTo>
                  <a:pt x="33136" y="49703"/>
                </a:moveTo>
                <a:lnTo>
                  <a:pt x="16568" y="49703"/>
                </a:lnTo>
                <a:lnTo>
                  <a:pt x="16567" y="178936"/>
                </a:lnTo>
                <a:lnTo>
                  <a:pt x="33135" y="178936"/>
                </a:lnTo>
                <a:lnTo>
                  <a:pt x="33136" y="49703"/>
                </a:lnTo>
                <a:close/>
              </a:path>
              <a:path w="50165" h="179070">
                <a:moveTo>
                  <a:pt x="24852" y="0"/>
                </a:moveTo>
                <a:lnTo>
                  <a:pt x="0" y="49703"/>
                </a:lnTo>
                <a:lnTo>
                  <a:pt x="49705" y="49703"/>
                </a:lnTo>
                <a:lnTo>
                  <a:pt x="24852" y="0"/>
                </a:lnTo>
                <a:close/>
              </a:path>
            </a:pathLst>
          </a:custGeom>
          <a:solidFill>
            <a:srgbClr val="000000"/>
          </a:solidFill>
        </p:spPr>
        <p:txBody>
          <a:bodyPr wrap="square" lIns="0" tIns="0" rIns="0" bIns="0" rtlCol="0"/>
          <a:lstStyle/>
          <a:p>
            <a:endParaRPr/>
          </a:p>
        </p:txBody>
      </p:sp>
      <p:sp>
        <p:nvSpPr>
          <p:cNvPr id="164" name="object 164"/>
          <p:cNvSpPr txBox="1"/>
          <p:nvPr/>
        </p:nvSpPr>
        <p:spPr>
          <a:xfrm>
            <a:off x="8858125" y="691387"/>
            <a:ext cx="2969260" cy="1064895"/>
          </a:xfrm>
          <a:prstGeom prst="rect">
            <a:avLst/>
          </a:prstGeom>
        </p:spPr>
        <p:txBody>
          <a:bodyPr vert="horz" wrap="square" lIns="0" tIns="0" rIns="0" bIns="0" rtlCol="0">
            <a:spAutoFit/>
          </a:bodyPr>
          <a:lstStyle/>
          <a:p>
            <a:pPr marL="12700" marR="5080">
              <a:lnSpc>
                <a:spcPct val="100400"/>
              </a:lnSpc>
            </a:pPr>
            <a:r>
              <a:rPr sz="2400" b="1" spc="-125" dirty="0">
                <a:latin typeface="Calibri"/>
                <a:cs typeface="Calibri"/>
              </a:rPr>
              <a:t>T</a:t>
            </a:r>
            <a:r>
              <a:rPr sz="2400" b="1" spc="-60" dirty="0">
                <a:latin typeface="Calibri"/>
                <a:cs typeface="Calibri"/>
              </a:rPr>
              <a:t>r</a:t>
            </a:r>
            <a:r>
              <a:rPr sz="2400" b="1" spc="-15" dirty="0">
                <a:latin typeface="Calibri"/>
                <a:cs typeface="Calibri"/>
              </a:rPr>
              <a:t>a</a:t>
            </a:r>
            <a:r>
              <a:rPr sz="2400" b="1" spc="-20" dirty="0">
                <a:latin typeface="Calibri"/>
                <a:cs typeface="Calibri"/>
              </a:rPr>
              <a:t>n</a:t>
            </a:r>
            <a:r>
              <a:rPr sz="2400" b="1" spc="-30" dirty="0">
                <a:latin typeface="Calibri"/>
                <a:cs typeface="Calibri"/>
              </a:rPr>
              <a:t>s</a:t>
            </a:r>
            <a:r>
              <a:rPr sz="2400" b="1" spc="-35" dirty="0">
                <a:latin typeface="Calibri"/>
                <a:cs typeface="Calibri"/>
              </a:rPr>
              <a:t>f</a:t>
            </a:r>
            <a:r>
              <a:rPr sz="2400" b="1" spc="-20" dirty="0">
                <a:latin typeface="Calibri"/>
                <a:cs typeface="Calibri"/>
              </a:rPr>
              <a:t>o</a:t>
            </a:r>
            <a:r>
              <a:rPr sz="2400" b="1" spc="-5" dirty="0">
                <a:latin typeface="Calibri"/>
                <a:cs typeface="Calibri"/>
              </a:rPr>
              <a:t>rm</a:t>
            </a:r>
            <a:r>
              <a:rPr sz="2400" b="1" spc="5" dirty="0">
                <a:latin typeface="Calibri"/>
                <a:cs typeface="Calibri"/>
              </a:rPr>
              <a:t>e</a:t>
            </a:r>
            <a:r>
              <a:rPr sz="2400" b="1" spc="-35" dirty="0">
                <a:latin typeface="Calibri"/>
                <a:cs typeface="Calibri"/>
              </a:rPr>
              <a:t>r</a:t>
            </a:r>
            <a:r>
              <a:rPr sz="2400" b="1" spc="-10" dirty="0">
                <a:latin typeface="Calibri"/>
                <a:cs typeface="Calibri"/>
              </a:rPr>
              <a:t>s</a:t>
            </a:r>
            <a:r>
              <a:rPr sz="2400" b="1" dirty="0">
                <a:latin typeface="Calibri"/>
                <a:cs typeface="Calibri"/>
              </a:rPr>
              <a:t> </a:t>
            </a:r>
            <a:r>
              <a:rPr sz="2400" spc="-15" dirty="0">
                <a:latin typeface="Calibri"/>
                <a:cs typeface="Calibri"/>
              </a:rPr>
              <a:t>a</a:t>
            </a:r>
            <a:r>
              <a:rPr sz="2400" spc="-40" dirty="0">
                <a:latin typeface="Calibri"/>
                <a:cs typeface="Calibri"/>
              </a:rPr>
              <a:t>r</a:t>
            </a:r>
            <a:r>
              <a:rPr sz="2400" spc="-15" dirty="0">
                <a:latin typeface="Calibri"/>
                <a:cs typeface="Calibri"/>
              </a:rPr>
              <a:t>e</a:t>
            </a:r>
            <a:r>
              <a:rPr sz="2400" dirty="0">
                <a:latin typeface="Calibri"/>
                <a:cs typeface="Calibri"/>
              </a:rPr>
              <a:t> a</a:t>
            </a:r>
            <a:r>
              <a:rPr sz="2400" spc="-5" dirty="0">
                <a:latin typeface="Calibri"/>
                <a:cs typeface="Calibri"/>
              </a:rPr>
              <a:t> </a:t>
            </a:r>
            <a:r>
              <a:rPr sz="2400" dirty="0">
                <a:latin typeface="Calibri"/>
                <a:cs typeface="Calibri"/>
              </a:rPr>
              <a:t>n</a:t>
            </a:r>
            <a:r>
              <a:rPr sz="2400" spc="-25" dirty="0">
                <a:latin typeface="Calibri"/>
                <a:cs typeface="Calibri"/>
              </a:rPr>
              <a:t>e</a:t>
            </a:r>
            <a:r>
              <a:rPr sz="2400" spc="-20" dirty="0">
                <a:latin typeface="Calibri"/>
                <a:cs typeface="Calibri"/>
              </a:rPr>
              <a:t>w</a:t>
            </a:r>
            <a:r>
              <a:rPr sz="2400" spc="-10" dirty="0">
                <a:latin typeface="Calibri"/>
                <a:cs typeface="Calibri"/>
              </a:rPr>
              <a:t> </a:t>
            </a:r>
            <a:r>
              <a:rPr sz="2400" dirty="0">
                <a:latin typeface="Calibri"/>
                <a:cs typeface="Calibri"/>
              </a:rPr>
              <a:t>n</a:t>
            </a:r>
            <a:r>
              <a:rPr sz="2400" spc="-10" dirty="0">
                <a:latin typeface="Calibri"/>
                <a:cs typeface="Calibri"/>
              </a:rPr>
              <a:t>e</a:t>
            </a:r>
            <a:r>
              <a:rPr sz="2400" dirty="0">
                <a:latin typeface="Calibri"/>
                <a:cs typeface="Calibri"/>
              </a:rPr>
              <a:t>u</a:t>
            </a:r>
            <a:r>
              <a:rPr sz="2400" spc="-60" dirty="0">
                <a:latin typeface="Calibri"/>
                <a:cs typeface="Calibri"/>
              </a:rPr>
              <a:t>r</a:t>
            </a:r>
            <a:r>
              <a:rPr sz="2400" dirty="0">
                <a:latin typeface="Calibri"/>
                <a:cs typeface="Calibri"/>
              </a:rPr>
              <a:t>al</a:t>
            </a:r>
            <a:r>
              <a:rPr sz="2400" spc="-10" dirty="0">
                <a:latin typeface="Calibri"/>
                <a:cs typeface="Calibri"/>
              </a:rPr>
              <a:t> </a:t>
            </a:r>
            <a:r>
              <a:rPr sz="2400" dirty="0">
                <a:latin typeface="Calibri"/>
                <a:cs typeface="Calibri"/>
              </a:rPr>
              <a:t>n</a:t>
            </a:r>
            <a:r>
              <a:rPr sz="2400" spc="-25" dirty="0">
                <a:latin typeface="Calibri"/>
                <a:cs typeface="Calibri"/>
              </a:rPr>
              <a:t>e</a:t>
            </a:r>
            <a:r>
              <a:rPr sz="2400" spc="-15" dirty="0">
                <a:latin typeface="Calibri"/>
                <a:cs typeface="Calibri"/>
              </a:rPr>
              <a:t>t</a:t>
            </a:r>
            <a:r>
              <a:rPr sz="2400" spc="-50" dirty="0">
                <a:latin typeface="Calibri"/>
                <a:cs typeface="Calibri"/>
              </a:rPr>
              <a:t>w</a:t>
            </a:r>
            <a:r>
              <a:rPr sz="2400" spc="-5" dirty="0">
                <a:latin typeface="Calibri"/>
                <a:cs typeface="Calibri"/>
              </a:rPr>
              <a:t>o</a:t>
            </a:r>
            <a:r>
              <a:rPr sz="2400" spc="-10" dirty="0">
                <a:latin typeface="Calibri"/>
                <a:cs typeface="Calibri"/>
              </a:rPr>
              <a:t>rk </a:t>
            </a:r>
            <a:r>
              <a:rPr sz="2400" spc="-5" dirty="0">
                <a:latin typeface="Calibri"/>
                <a:cs typeface="Calibri"/>
              </a:rPr>
              <a:t>mo</a:t>
            </a:r>
            <a:r>
              <a:rPr sz="2400" dirty="0">
                <a:latin typeface="Calibri"/>
                <a:cs typeface="Calibri"/>
              </a:rPr>
              <a:t>d</a:t>
            </a:r>
            <a:r>
              <a:rPr sz="2400" spc="-10" dirty="0">
                <a:latin typeface="Calibri"/>
                <a:cs typeface="Calibri"/>
              </a:rPr>
              <a:t>e</a:t>
            </a:r>
            <a:r>
              <a:rPr sz="2400" dirty="0">
                <a:latin typeface="Calibri"/>
                <a:cs typeface="Calibri"/>
              </a:rPr>
              <a:t>l </a:t>
            </a:r>
            <a:r>
              <a:rPr sz="2400" spc="-5" dirty="0">
                <a:latin typeface="Calibri"/>
                <a:cs typeface="Calibri"/>
              </a:rPr>
              <a:t>t</a:t>
            </a:r>
            <a:r>
              <a:rPr sz="2400" dirty="0">
                <a:latin typeface="Calibri"/>
                <a:cs typeface="Calibri"/>
              </a:rPr>
              <a:t>h</a:t>
            </a:r>
            <a:r>
              <a:rPr sz="2400" spc="-25" dirty="0">
                <a:latin typeface="Calibri"/>
                <a:cs typeface="Calibri"/>
              </a:rPr>
              <a:t>a</a:t>
            </a:r>
            <a:r>
              <a:rPr sz="2400" spc="-10" dirty="0">
                <a:latin typeface="Calibri"/>
                <a:cs typeface="Calibri"/>
              </a:rPr>
              <a:t>t </a:t>
            </a:r>
            <a:r>
              <a:rPr sz="2400" spc="-5" dirty="0">
                <a:latin typeface="Calibri"/>
                <a:cs typeface="Calibri"/>
              </a:rPr>
              <a:t>o</a:t>
            </a:r>
            <a:r>
              <a:rPr sz="2400" dirty="0">
                <a:latin typeface="Calibri"/>
                <a:cs typeface="Calibri"/>
              </a:rPr>
              <a:t>n</a:t>
            </a:r>
            <a:r>
              <a:rPr sz="2400" spc="-5" dirty="0">
                <a:latin typeface="Calibri"/>
                <a:cs typeface="Calibri"/>
              </a:rPr>
              <a:t>l</a:t>
            </a:r>
            <a:r>
              <a:rPr sz="2400" spc="-15" dirty="0">
                <a:latin typeface="Calibri"/>
                <a:cs typeface="Calibri"/>
              </a:rPr>
              <a:t>y</a:t>
            </a:r>
            <a:r>
              <a:rPr sz="2400" spc="-5" dirty="0">
                <a:latin typeface="Calibri"/>
                <a:cs typeface="Calibri"/>
              </a:rPr>
              <a:t> </a:t>
            </a:r>
            <a:r>
              <a:rPr sz="2400" dirty="0">
                <a:latin typeface="Calibri"/>
                <a:cs typeface="Calibri"/>
              </a:rPr>
              <a:t>u</a:t>
            </a:r>
            <a:r>
              <a:rPr sz="2400" spc="-5" dirty="0">
                <a:latin typeface="Calibri"/>
                <a:cs typeface="Calibri"/>
              </a:rPr>
              <a:t>s</a:t>
            </a:r>
            <a:r>
              <a:rPr sz="2400" spc="-10" dirty="0">
                <a:latin typeface="Calibri"/>
                <a:cs typeface="Calibri"/>
              </a:rPr>
              <a:t>e</a:t>
            </a:r>
            <a:r>
              <a:rPr sz="2400" dirty="0">
                <a:latin typeface="Calibri"/>
                <a:cs typeface="Calibri"/>
              </a:rPr>
              <a:t>s</a:t>
            </a:r>
            <a:r>
              <a:rPr sz="2400" spc="-10" dirty="0">
                <a:latin typeface="Calibri"/>
                <a:cs typeface="Calibri"/>
              </a:rPr>
              <a:t> </a:t>
            </a:r>
            <a:r>
              <a:rPr sz="2400" spc="-25" dirty="0">
                <a:latin typeface="Calibri"/>
                <a:cs typeface="Calibri"/>
              </a:rPr>
              <a:t>a</a:t>
            </a:r>
            <a:r>
              <a:rPr sz="2400" spc="-50" dirty="0">
                <a:latin typeface="Calibri"/>
                <a:cs typeface="Calibri"/>
              </a:rPr>
              <a:t>t</a:t>
            </a:r>
            <a:r>
              <a:rPr sz="2400" spc="-45" dirty="0">
                <a:latin typeface="Calibri"/>
                <a:cs typeface="Calibri"/>
              </a:rPr>
              <a:t>t</a:t>
            </a:r>
            <a:r>
              <a:rPr sz="2400" spc="-10" dirty="0">
                <a:latin typeface="Calibri"/>
                <a:cs typeface="Calibri"/>
              </a:rPr>
              <a:t>e</a:t>
            </a:r>
            <a:r>
              <a:rPr sz="2400" spc="-25" dirty="0">
                <a:latin typeface="Calibri"/>
                <a:cs typeface="Calibri"/>
              </a:rPr>
              <a:t>n</a:t>
            </a:r>
            <a:r>
              <a:rPr sz="2400" spc="-5" dirty="0">
                <a:latin typeface="Calibri"/>
                <a:cs typeface="Calibri"/>
              </a:rPr>
              <a:t>tio</a:t>
            </a:r>
            <a:r>
              <a:rPr sz="2400" dirty="0">
                <a:latin typeface="Calibri"/>
                <a:cs typeface="Calibri"/>
              </a:rPr>
              <a:t>n</a:t>
            </a:r>
            <a:endParaRPr sz="2400">
              <a:latin typeface="Calibri"/>
              <a:cs typeface="Calibri"/>
            </a:endParaRPr>
          </a:p>
        </p:txBody>
      </p:sp>
      <p:sp>
        <p:nvSpPr>
          <p:cNvPr id="165" name="object 165"/>
          <p:cNvSpPr/>
          <p:nvPr/>
        </p:nvSpPr>
        <p:spPr>
          <a:xfrm>
            <a:off x="476094" y="3401345"/>
            <a:ext cx="3647713" cy="229565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302392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Recurrent Neural Networks</a:t>
            </a:r>
            <a:endParaRPr lang="de-DE" sz="4400" b="0" strike="noStrike" spc="-1">
              <a:solidFill>
                <a:srgbClr val="000000"/>
              </a:solidFill>
              <a:latin typeface="Calibri"/>
            </a:endParaRPr>
          </a:p>
        </p:txBody>
      </p:sp>
      <p:pic>
        <p:nvPicPr>
          <p:cNvPr id="307" name="Picture 2"/>
          <p:cNvPicPr/>
          <p:nvPr/>
        </p:nvPicPr>
        <p:blipFill>
          <a:blip r:embed="rId2"/>
          <a:srcRect t="13119"/>
          <a:stretch/>
        </p:blipFill>
        <p:spPr>
          <a:xfrm>
            <a:off x="2078280" y="2017080"/>
            <a:ext cx="8035200" cy="3809520"/>
          </a:xfrm>
          <a:prstGeom prst="rect">
            <a:avLst/>
          </a:prstGeom>
          <a:ln>
            <a:noFill/>
          </a:ln>
        </p:spPr>
      </p:pic>
    </p:spTree>
    <p:extLst>
      <p:ext uri="{BB962C8B-B14F-4D97-AF65-F5344CB8AC3E}">
        <p14:creationId xmlns:p14="http://schemas.microsoft.com/office/powerpoint/2010/main" val="3944900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Recurrent Neural Networks</a:t>
            </a:r>
            <a:endParaRPr lang="de-DE" sz="4400" b="0" strike="noStrike" spc="-1">
              <a:solidFill>
                <a:srgbClr val="000000"/>
              </a:solidFill>
              <a:latin typeface="Calibri"/>
            </a:endParaRPr>
          </a:p>
        </p:txBody>
      </p:sp>
      <p:pic>
        <p:nvPicPr>
          <p:cNvPr id="309" name="Grafik 3"/>
          <p:cNvPicPr/>
          <p:nvPr/>
        </p:nvPicPr>
        <p:blipFill>
          <a:blip r:embed="rId2"/>
          <a:stretch/>
        </p:blipFill>
        <p:spPr>
          <a:xfrm>
            <a:off x="1114920" y="1938240"/>
            <a:ext cx="9961560" cy="3114360"/>
          </a:xfrm>
          <a:prstGeom prst="rect">
            <a:avLst/>
          </a:prstGeom>
          <a:ln>
            <a:noFill/>
          </a:ln>
        </p:spPr>
      </p:pic>
      <p:sp>
        <p:nvSpPr>
          <p:cNvPr id="310" name="CustomShape 2"/>
          <p:cNvSpPr/>
          <p:nvPr/>
        </p:nvSpPr>
        <p:spPr>
          <a:xfrm>
            <a:off x="9186120" y="5045760"/>
            <a:ext cx="197496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Video Classification</a:t>
            </a:r>
            <a:endParaRPr lang="en-US" sz="1800" b="0" strike="noStrike" spc="-1">
              <a:latin typeface="Arial"/>
            </a:endParaRPr>
          </a:p>
          <a:p>
            <a:pPr algn="ctr">
              <a:lnSpc>
                <a:spcPct val="100000"/>
              </a:lnSpc>
            </a:pPr>
            <a:r>
              <a:rPr lang="en-US" sz="1800" b="0" strike="noStrike" spc="-1">
                <a:solidFill>
                  <a:srgbClr val="000000"/>
                </a:solidFill>
                <a:latin typeface="Calibri"/>
              </a:rPr>
              <a:t>on frame level</a:t>
            </a:r>
            <a:endParaRPr lang="en-US" sz="1800" b="0" strike="noStrike" spc="-1">
              <a:latin typeface="Arial"/>
            </a:endParaRPr>
          </a:p>
        </p:txBody>
      </p:sp>
      <p:sp>
        <p:nvSpPr>
          <p:cNvPr id="311" name="CustomShape 3"/>
          <p:cNvSpPr/>
          <p:nvPr/>
        </p:nvSpPr>
        <p:spPr>
          <a:xfrm>
            <a:off x="2681640" y="5066640"/>
            <a:ext cx="1328760" cy="913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Image </a:t>
            </a:r>
            <a:r>
              <a:rPr lang="en-US" sz="1800" b="0" strike="noStrike" spc="-1">
                <a:solidFill>
                  <a:srgbClr val="000000"/>
                </a:solidFill>
                <a:latin typeface="Wingdings"/>
              </a:rPr>
              <a:t></a:t>
            </a:r>
            <a:endParaRPr lang="en-US" sz="1800" b="0" strike="noStrike" spc="-1">
              <a:latin typeface="Arial"/>
            </a:endParaRPr>
          </a:p>
          <a:p>
            <a:pPr algn="ctr">
              <a:lnSpc>
                <a:spcPct val="100000"/>
              </a:lnSpc>
            </a:pPr>
            <a:r>
              <a:rPr lang="en-US" sz="1800" b="0" strike="noStrike" spc="-1">
                <a:solidFill>
                  <a:srgbClr val="000000"/>
                </a:solidFill>
                <a:latin typeface="Calibri"/>
              </a:rPr>
              <a:t>Sequence of</a:t>
            </a:r>
            <a:endParaRPr lang="en-US" sz="1800" b="0" strike="noStrike" spc="-1">
              <a:latin typeface="Arial"/>
            </a:endParaRPr>
          </a:p>
          <a:p>
            <a:pPr algn="ctr">
              <a:lnSpc>
                <a:spcPct val="100000"/>
              </a:lnSpc>
            </a:pPr>
            <a:r>
              <a:rPr lang="en-US" sz="1800" b="0" strike="noStrike" spc="-1">
                <a:solidFill>
                  <a:srgbClr val="000000"/>
                </a:solidFill>
                <a:latin typeface="Calibri"/>
              </a:rPr>
              <a:t>Words</a:t>
            </a:r>
            <a:endParaRPr lang="en-US" sz="1800" b="0" strike="noStrike" spc="-1">
              <a:latin typeface="Arial"/>
            </a:endParaRPr>
          </a:p>
        </p:txBody>
      </p:sp>
      <p:sp>
        <p:nvSpPr>
          <p:cNvPr id="312" name="CustomShape 4"/>
          <p:cNvSpPr/>
          <p:nvPr/>
        </p:nvSpPr>
        <p:spPr>
          <a:xfrm>
            <a:off x="4595040" y="5066640"/>
            <a:ext cx="1328760" cy="913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Sequence of</a:t>
            </a:r>
            <a:endParaRPr lang="en-US" sz="1800" b="0" strike="noStrike" spc="-1">
              <a:latin typeface="Arial"/>
            </a:endParaRPr>
          </a:p>
          <a:p>
            <a:pPr algn="ctr">
              <a:lnSpc>
                <a:spcPct val="100000"/>
              </a:lnSpc>
            </a:pPr>
            <a:r>
              <a:rPr lang="en-US" sz="1800" b="0" strike="noStrike" spc="-1">
                <a:solidFill>
                  <a:srgbClr val="000000"/>
                </a:solidFill>
                <a:latin typeface="Calibri"/>
              </a:rPr>
              <a:t>Words </a:t>
            </a:r>
            <a:r>
              <a:rPr lang="en-US" sz="1800" b="0" strike="noStrike" spc="-1">
                <a:solidFill>
                  <a:srgbClr val="000000"/>
                </a:solidFill>
                <a:latin typeface="Wingdings"/>
              </a:rPr>
              <a:t></a:t>
            </a:r>
            <a:endParaRPr lang="en-US" sz="1800" b="0" strike="noStrike" spc="-1">
              <a:latin typeface="Arial"/>
            </a:endParaRPr>
          </a:p>
          <a:p>
            <a:pPr algn="ctr">
              <a:lnSpc>
                <a:spcPct val="100000"/>
              </a:lnSpc>
            </a:pPr>
            <a:r>
              <a:rPr lang="en-US" sz="1800" b="0" strike="noStrike" spc="-1">
                <a:solidFill>
                  <a:srgbClr val="000000"/>
                </a:solidFill>
                <a:latin typeface="Calibri"/>
              </a:rPr>
              <a:t>Summary</a:t>
            </a:r>
            <a:endParaRPr lang="en-US" sz="1800" b="0" strike="noStrike" spc="-1">
              <a:latin typeface="Arial"/>
            </a:endParaRPr>
          </a:p>
        </p:txBody>
      </p:sp>
      <p:sp>
        <p:nvSpPr>
          <p:cNvPr id="313" name="CustomShape 5"/>
          <p:cNvSpPr/>
          <p:nvPr/>
        </p:nvSpPr>
        <p:spPr>
          <a:xfrm>
            <a:off x="6592320" y="5066640"/>
            <a:ext cx="2368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0" strike="noStrike" spc="-1">
                <a:solidFill>
                  <a:srgbClr val="000000"/>
                </a:solidFill>
                <a:latin typeface="Calibri"/>
              </a:rPr>
              <a:t>Machine Translation</a:t>
            </a:r>
            <a:endParaRPr lang="en-US" sz="1800" b="0" strike="noStrike" spc="-1">
              <a:latin typeface="Arial"/>
            </a:endParaRPr>
          </a:p>
        </p:txBody>
      </p:sp>
      <p:sp>
        <p:nvSpPr>
          <p:cNvPr id="314" name="CustomShape 6"/>
          <p:cNvSpPr/>
          <p:nvPr/>
        </p:nvSpPr>
        <p:spPr>
          <a:xfrm>
            <a:off x="1225440" y="5066640"/>
            <a:ext cx="982800" cy="9133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00" b="0" strike="noStrike" spc="-1">
                <a:solidFill>
                  <a:srgbClr val="000000"/>
                </a:solidFill>
                <a:latin typeface="Calibri"/>
              </a:rPr>
              <a:t>Original</a:t>
            </a:r>
            <a:endParaRPr lang="en-US" sz="1800" b="0" strike="noStrike" spc="-1">
              <a:latin typeface="Arial"/>
            </a:endParaRPr>
          </a:p>
          <a:p>
            <a:pPr algn="ctr">
              <a:lnSpc>
                <a:spcPct val="100000"/>
              </a:lnSpc>
            </a:pPr>
            <a:r>
              <a:rPr lang="en-US" sz="1800" b="0" strike="noStrike" spc="-1">
                <a:solidFill>
                  <a:srgbClr val="000000"/>
                </a:solidFill>
                <a:latin typeface="Calibri"/>
              </a:rPr>
              <a:t>RNN</a:t>
            </a:r>
            <a:endParaRPr lang="en-US" sz="1800" b="0" strike="noStrike" spc="-1">
              <a:latin typeface="Arial"/>
            </a:endParaRPr>
          </a:p>
          <a:p>
            <a:pPr algn="ctr">
              <a:lnSpc>
                <a:spcPct val="100000"/>
              </a:lnSpc>
            </a:pPr>
            <a:r>
              <a:rPr lang="en-US" sz="1800" b="0" strike="noStrike" spc="-1">
                <a:solidFill>
                  <a:srgbClr val="000000"/>
                </a:solidFill>
                <a:latin typeface="Calibri"/>
              </a:rPr>
              <a:t>Network</a:t>
            </a:r>
            <a:endParaRPr lang="en-US" sz="1800" b="0" strike="noStrike" spc="-1">
              <a:latin typeface="Arial"/>
            </a:endParaRPr>
          </a:p>
        </p:txBody>
      </p:sp>
    </p:spTree>
    <p:extLst>
      <p:ext uri="{BB962C8B-B14F-4D97-AF65-F5344CB8AC3E}">
        <p14:creationId xmlns:p14="http://schemas.microsoft.com/office/powerpoint/2010/main" val="1188614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Recurrent Neural Networks </a:t>
            </a:r>
            <a:br>
              <a:rPr lang="en-US" dirty="0">
                <a:solidFill>
                  <a:srgbClr val="0000FF"/>
                </a:solidFill>
              </a:rPr>
            </a:br>
            <a:r>
              <a:rPr lang="en-US" dirty="0">
                <a:solidFill>
                  <a:srgbClr val="0000FF"/>
                </a:solidFill>
              </a:rPr>
              <a:t>Memory &amp; Attention</a:t>
            </a:r>
          </a:p>
        </p:txBody>
      </p:sp>
      <p:sp>
        <p:nvSpPr>
          <p:cNvPr id="5" name="Subtitle 4"/>
          <p:cNvSpPr>
            <a:spLocks noGrp="1"/>
          </p:cNvSpPr>
          <p:nvPr>
            <p:ph type="subTitle" idx="1"/>
          </p:nvPr>
        </p:nvSpPr>
        <p:spPr>
          <a:xfrm>
            <a:off x="1631504" y="4916760"/>
            <a:ext cx="8928992" cy="1536576"/>
          </a:xfrm>
        </p:spPr>
        <p:txBody>
          <a:bodyPr>
            <a:normAutofit fontScale="92500" lnSpcReduction="1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Recurrent Neural Networks</a:t>
            </a:r>
            <a:endParaRPr lang="de-DE" sz="4400" b="0" strike="noStrike" spc="-1">
              <a:solidFill>
                <a:srgbClr val="000000"/>
              </a:solidFill>
              <a:latin typeface="Calibri"/>
            </a:endParaRPr>
          </a:p>
        </p:txBody>
      </p:sp>
      <p:sp>
        <p:nvSpPr>
          <p:cNvPr id="316" name="TextShape 2"/>
          <p:cNvSpPr txBox="1"/>
          <p:nvPr/>
        </p:nvSpPr>
        <p:spPr>
          <a:xfrm>
            <a:off x="838080" y="182556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Used for sequence data: </a:t>
            </a:r>
          </a:p>
        </p:txBody>
      </p:sp>
      <p:pic>
        <p:nvPicPr>
          <p:cNvPr id="317" name="Picture 4"/>
          <p:cNvPicPr/>
          <p:nvPr/>
        </p:nvPicPr>
        <p:blipFill>
          <a:blip r:embed="rId2"/>
          <a:stretch/>
        </p:blipFill>
        <p:spPr>
          <a:xfrm>
            <a:off x="2590200" y="2455200"/>
            <a:ext cx="7011360" cy="3936960"/>
          </a:xfrm>
          <a:prstGeom prst="rect">
            <a:avLst/>
          </a:prstGeom>
          <a:ln>
            <a:noFill/>
          </a:ln>
        </p:spPr>
      </p:pic>
    </p:spTree>
    <p:extLst>
      <p:ext uri="{BB962C8B-B14F-4D97-AF65-F5344CB8AC3E}">
        <p14:creationId xmlns:p14="http://schemas.microsoft.com/office/powerpoint/2010/main" val="1724306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Recurrent Neural Networks: Intuition</a:t>
            </a:r>
            <a:endParaRPr lang="de-DE" sz="4400" b="0" strike="noStrike" spc="-1">
              <a:solidFill>
                <a:srgbClr val="000000"/>
              </a:solidFill>
              <a:latin typeface="Calibri"/>
            </a:endParaRPr>
          </a:p>
        </p:txBody>
      </p:sp>
      <p:pic>
        <p:nvPicPr>
          <p:cNvPr id="319" name="Picture 2"/>
          <p:cNvPicPr/>
          <p:nvPr/>
        </p:nvPicPr>
        <p:blipFill>
          <a:blip r:embed="rId2"/>
          <a:stretch/>
        </p:blipFill>
        <p:spPr>
          <a:xfrm>
            <a:off x="315360" y="2030400"/>
            <a:ext cx="9018000" cy="3569040"/>
          </a:xfrm>
          <a:prstGeom prst="rect">
            <a:avLst/>
          </a:prstGeom>
          <a:ln>
            <a:noFill/>
          </a:ln>
        </p:spPr>
      </p:pic>
      <p:sp>
        <p:nvSpPr>
          <p:cNvPr id="320" name="CustomShape 2"/>
          <p:cNvSpPr/>
          <p:nvPr/>
        </p:nvSpPr>
        <p:spPr>
          <a:xfrm flipV="1">
            <a:off x="2307600" y="3727080"/>
            <a:ext cx="1340640" cy="87912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21" name="CustomShape 3"/>
          <p:cNvSpPr/>
          <p:nvPr/>
        </p:nvSpPr>
        <p:spPr>
          <a:xfrm>
            <a:off x="1811520" y="4615560"/>
            <a:ext cx="1427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Hidden State </a:t>
            </a:r>
            <a:endParaRPr lang="en-US" sz="1800" b="0" strike="noStrike" spc="-1">
              <a:latin typeface="Arial"/>
            </a:endParaRPr>
          </a:p>
        </p:txBody>
      </p:sp>
      <p:sp>
        <p:nvSpPr>
          <p:cNvPr id="322" name="CustomShape 4"/>
          <p:cNvSpPr/>
          <p:nvPr/>
        </p:nvSpPr>
        <p:spPr>
          <a:xfrm flipH="1" flipV="1">
            <a:off x="4296960" y="5598720"/>
            <a:ext cx="369720" cy="82692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23" name="CustomShape 5"/>
          <p:cNvSpPr/>
          <p:nvPr/>
        </p:nvSpPr>
        <p:spPr>
          <a:xfrm>
            <a:off x="6608520" y="4606920"/>
            <a:ext cx="1427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Hidden State </a:t>
            </a:r>
            <a:endParaRPr lang="en-US" sz="1800" b="0" strike="noStrike" spc="-1">
              <a:latin typeface="Arial"/>
            </a:endParaRPr>
          </a:p>
        </p:txBody>
      </p:sp>
      <p:sp>
        <p:nvSpPr>
          <p:cNvPr id="324" name="CustomShape 6"/>
          <p:cNvSpPr/>
          <p:nvPr/>
        </p:nvSpPr>
        <p:spPr>
          <a:xfrm flipV="1">
            <a:off x="4894200" y="2777400"/>
            <a:ext cx="360" cy="1036440"/>
          </a:xfrm>
          <a:custGeom>
            <a:avLst/>
            <a:gdLst/>
            <a:ahLst/>
            <a:cxnLst/>
            <a:rect l="l" t="t" r="r" b="b"/>
            <a:pathLst>
              <a:path w="21600" h="21600">
                <a:moveTo>
                  <a:pt x="0" y="0"/>
                </a:moveTo>
                <a:lnTo>
                  <a:pt x="21600" y="21600"/>
                </a:lnTo>
              </a:path>
            </a:pathLst>
          </a:custGeom>
          <a:noFill/>
          <a:ln w="38160">
            <a:tailEnd type="triangle" w="med" len="med"/>
          </a:ln>
        </p:spPr>
        <p:style>
          <a:lnRef idx="1">
            <a:schemeClr val="dk1"/>
          </a:lnRef>
          <a:fillRef idx="0">
            <a:schemeClr val="dk1"/>
          </a:fillRef>
          <a:effectRef idx="0">
            <a:schemeClr val="dk1"/>
          </a:effectRef>
          <a:fontRef idx="minor"/>
        </p:style>
        <p:txBody>
          <a:bodyPr/>
          <a:lstStyle/>
          <a:p>
            <a:endParaRPr lang="en-US"/>
          </a:p>
        </p:txBody>
      </p:sp>
      <p:sp>
        <p:nvSpPr>
          <p:cNvPr id="325" name="CustomShape 7"/>
          <p:cNvSpPr/>
          <p:nvPr/>
        </p:nvSpPr>
        <p:spPr>
          <a:xfrm flipH="1" flipV="1">
            <a:off x="6120360" y="3814200"/>
            <a:ext cx="369720" cy="82692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26" name="CustomShape 8"/>
          <p:cNvSpPr/>
          <p:nvPr/>
        </p:nvSpPr>
        <p:spPr>
          <a:xfrm>
            <a:off x="4776840" y="6350760"/>
            <a:ext cx="7282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Input </a:t>
            </a:r>
            <a:endParaRPr lang="en-US" sz="1800" b="0" strike="noStrike" spc="-1">
              <a:latin typeface="Arial"/>
            </a:endParaRPr>
          </a:p>
        </p:txBody>
      </p:sp>
      <p:sp>
        <p:nvSpPr>
          <p:cNvPr id="327" name="CustomShape 9"/>
          <p:cNvSpPr/>
          <p:nvPr/>
        </p:nvSpPr>
        <p:spPr>
          <a:xfrm flipH="1">
            <a:off x="4954680" y="1934640"/>
            <a:ext cx="426960" cy="73764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28" name="CustomShape 10"/>
          <p:cNvSpPr/>
          <p:nvPr/>
        </p:nvSpPr>
        <p:spPr>
          <a:xfrm>
            <a:off x="5378400" y="1505880"/>
            <a:ext cx="89748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Output </a:t>
            </a:r>
            <a:endParaRPr lang="en-US" sz="1800" b="0" strike="noStrike" spc="-1">
              <a:latin typeface="Arial"/>
            </a:endParaRPr>
          </a:p>
        </p:txBody>
      </p:sp>
    </p:spTree>
    <p:extLst>
      <p:ext uri="{BB962C8B-B14F-4D97-AF65-F5344CB8AC3E}">
        <p14:creationId xmlns:p14="http://schemas.microsoft.com/office/powerpoint/2010/main" val="3245308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Recurrent Neural Networks</a:t>
            </a:r>
            <a:endParaRPr lang="de-DE" sz="4400" b="0" strike="noStrike" spc="-1">
              <a:solidFill>
                <a:srgbClr val="000000"/>
              </a:solidFill>
              <a:latin typeface="Calibri"/>
            </a:endParaRPr>
          </a:p>
        </p:txBody>
      </p:sp>
      <p:sp>
        <p:nvSpPr>
          <p:cNvPr id="330" name="TextShape 2"/>
          <p:cNvSpPr txBox="1"/>
          <p:nvPr/>
        </p:nvSpPr>
        <p:spPr>
          <a:xfrm>
            <a:off x="838080" y="1512000"/>
            <a:ext cx="10515240" cy="4350960"/>
          </a:xfrm>
          <a:prstGeom prst="rect">
            <a:avLst/>
          </a:prstGeom>
          <a:noFill/>
          <a:ln>
            <a:noFill/>
          </a:ln>
        </p:spPr>
        <p:txBody>
          <a:bodyPr>
            <a:no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State is saved in hidden vector h </a:t>
            </a:r>
            <a:r>
              <a:rPr lang="de-DE" sz="2800" b="0" strike="noStrike" spc="-1">
                <a:solidFill>
                  <a:srgbClr val="000000"/>
                </a:solidFill>
                <a:latin typeface="Wingdings"/>
              </a:rPr>
              <a:t></a:t>
            </a:r>
            <a:r>
              <a:rPr lang="de-DE" sz="2800" b="0" strike="noStrike" spc="-1">
                <a:solidFill>
                  <a:srgbClr val="000000"/>
                </a:solidFill>
                <a:latin typeface="Calibri"/>
              </a:rPr>
              <a:t> last step is preserved</a:t>
            </a:r>
          </a:p>
          <a:p>
            <a:pPr>
              <a:lnSpc>
                <a:spcPct val="90000"/>
              </a:lnSpc>
              <a:spcBef>
                <a:spcPts val="1001"/>
              </a:spcBef>
            </a:pPr>
            <a:r>
              <a:rPr lang="de-DE" sz="2800" b="0" strike="noStrike" spc="-1">
                <a:solidFill>
                  <a:srgbClr val="000000"/>
                </a:solidFill>
                <a:latin typeface="Calibri"/>
              </a:rPr>
              <a:t>                                                             </a:t>
            </a:r>
            <a:r>
              <a:rPr lang="de-DE" sz="2800" b="0" strike="noStrike" spc="-1">
                <a:solidFill>
                  <a:srgbClr val="000000"/>
                </a:solidFill>
                <a:latin typeface="Wingdings"/>
              </a:rPr>
              <a:t></a:t>
            </a:r>
            <a:r>
              <a:rPr lang="de-DE" sz="2800" b="0" strike="noStrike" spc="-1">
                <a:solidFill>
                  <a:srgbClr val="000000"/>
                </a:solidFill>
                <a:latin typeface="Calibri"/>
              </a:rPr>
              <a:t> no long-term dependencies</a:t>
            </a:r>
          </a:p>
        </p:txBody>
      </p:sp>
      <p:pic>
        <p:nvPicPr>
          <p:cNvPr id="331" name="Picture 2"/>
          <p:cNvPicPr/>
          <p:nvPr/>
        </p:nvPicPr>
        <p:blipFill>
          <a:blip r:embed="rId2"/>
          <a:stretch/>
        </p:blipFill>
        <p:spPr>
          <a:xfrm>
            <a:off x="1369440" y="3008880"/>
            <a:ext cx="9452880" cy="3468240"/>
          </a:xfrm>
          <a:prstGeom prst="rect">
            <a:avLst/>
          </a:prstGeom>
          <a:ln>
            <a:noFill/>
          </a:ln>
        </p:spPr>
      </p:pic>
      <p:sp>
        <p:nvSpPr>
          <p:cNvPr id="332" name="CustomShape 3"/>
          <p:cNvSpPr/>
          <p:nvPr/>
        </p:nvSpPr>
        <p:spPr>
          <a:xfrm flipV="1">
            <a:off x="2952360" y="4884840"/>
            <a:ext cx="199800" cy="108828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33" name="CustomShape 4"/>
          <p:cNvSpPr/>
          <p:nvPr/>
        </p:nvSpPr>
        <p:spPr>
          <a:xfrm>
            <a:off x="2221200" y="5974200"/>
            <a:ext cx="146124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Random/Zero</a:t>
            </a:r>
            <a:endParaRPr lang="en-US" sz="1800" b="0" strike="noStrike" spc="-1">
              <a:latin typeface="Arial"/>
            </a:endParaRPr>
          </a:p>
          <a:p>
            <a:pPr>
              <a:lnSpc>
                <a:spcPct val="100000"/>
              </a:lnSpc>
            </a:pPr>
            <a:r>
              <a:rPr lang="en-US" sz="1800" b="0" strike="noStrike" spc="-1">
                <a:solidFill>
                  <a:srgbClr val="000000"/>
                </a:solidFill>
                <a:latin typeface="Calibri"/>
              </a:rPr>
              <a:t>initialization</a:t>
            </a:r>
            <a:endParaRPr lang="en-US" sz="1800" b="0" strike="noStrike" spc="-1">
              <a:latin typeface="Arial"/>
            </a:endParaRPr>
          </a:p>
        </p:txBody>
      </p:sp>
      <p:sp>
        <p:nvSpPr>
          <p:cNvPr id="334" name="CustomShape 5"/>
          <p:cNvSpPr/>
          <p:nvPr/>
        </p:nvSpPr>
        <p:spPr>
          <a:xfrm>
            <a:off x="4842000" y="2865960"/>
            <a:ext cx="365400" cy="174060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35" name="CustomShape 6"/>
          <p:cNvSpPr/>
          <p:nvPr/>
        </p:nvSpPr>
        <p:spPr>
          <a:xfrm>
            <a:off x="4235760" y="2242440"/>
            <a:ext cx="1211400" cy="6390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Need to be</a:t>
            </a:r>
            <a:endParaRPr lang="en-US" sz="1800" b="0" strike="noStrike" spc="-1">
              <a:latin typeface="Arial"/>
            </a:endParaRPr>
          </a:p>
          <a:p>
            <a:pPr>
              <a:lnSpc>
                <a:spcPct val="100000"/>
              </a:lnSpc>
            </a:pPr>
            <a:r>
              <a:rPr lang="en-US" sz="1800" b="0" strike="noStrike" spc="-1">
                <a:solidFill>
                  <a:srgbClr val="000000"/>
                </a:solidFill>
                <a:latin typeface="Calibri"/>
              </a:rPr>
              <a:t>learned</a:t>
            </a:r>
            <a:endParaRPr lang="en-US" sz="1800" b="0" strike="noStrike" spc="-1">
              <a:latin typeface="Arial"/>
            </a:endParaRPr>
          </a:p>
        </p:txBody>
      </p:sp>
    </p:spTree>
    <p:extLst>
      <p:ext uri="{BB962C8B-B14F-4D97-AF65-F5344CB8AC3E}">
        <p14:creationId xmlns:p14="http://schemas.microsoft.com/office/powerpoint/2010/main" val="3376900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RNN: Example</a:t>
            </a:r>
            <a:endParaRPr lang="de-DE" sz="4400" b="0" strike="noStrike" spc="-1">
              <a:solidFill>
                <a:srgbClr val="000000"/>
              </a:solidFill>
              <a:latin typeface="Calibri"/>
            </a:endParaRPr>
          </a:p>
        </p:txBody>
      </p:sp>
      <p:pic>
        <p:nvPicPr>
          <p:cNvPr id="337" name="Picture 2"/>
          <p:cNvPicPr/>
          <p:nvPr/>
        </p:nvPicPr>
        <p:blipFill>
          <a:blip r:embed="rId2"/>
          <a:stretch/>
        </p:blipFill>
        <p:spPr>
          <a:xfrm>
            <a:off x="699120" y="2344320"/>
            <a:ext cx="10793520" cy="3089160"/>
          </a:xfrm>
          <a:prstGeom prst="rect">
            <a:avLst/>
          </a:prstGeom>
          <a:ln>
            <a:noFill/>
          </a:ln>
        </p:spPr>
      </p:pic>
    </p:spTree>
    <p:extLst>
      <p:ext uri="{BB962C8B-B14F-4D97-AF65-F5344CB8AC3E}">
        <p14:creationId xmlns:p14="http://schemas.microsoft.com/office/powerpoint/2010/main" val="1591762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24024" y="1759623"/>
            <a:ext cx="8743932" cy="272914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txBox="1">
            <a:spLocks noGrp="1"/>
          </p:cNvSpPr>
          <p:nvPr>
            <p:ph type="title"/>
          </p:nvPr>
        </p:nvSpPr>
        <p:spPr>
          <a:xfrm>
            <a:off x="839416" y="242260"/>
            <a:ext cx="10849205" cy="553731"/>
          </a:xfrm>
          <a:prstGeom prst="rect">
            <a:avLst/>
          </a:prstGeom>
        </p:spPr>
        <p:txBody>
          <a:bodyPr vert="horz" wrap="square" lIns="0" tIns="91176" rIns="0" bIns="0" rtlCol="0" anchor="ctr">
            <a:spAutoFit/>
          </a:bodyPr>
          <a:lstStyle/>
          <a:p>
            <a:pPr marL="219710"/>
            <a:r>
              <a:rPr sz="3000" spc="-5" dirty="0"/>
              <a:t>Recurrent Networks offer a lot of</a:t>
            </a:r>
            <a:r>
              <a:rPr sz="3000" spc="60" dirty="0"/>
              <a:t> </a:t>
            </a:r>
            <a:r>
              <a:rPr sz="3000" spc="-5" dirty="0"/>
              <a:t>flexibility:</a:t>
            </a:r>
            <a:endParaRPr sz="3000" dirty="0"/>
          </a:p>
        </p:txBody>
      </p:sp>
      <p:grpSp>
        <p:nvGrpSpPr>
          <p:cNvPr id="14" name="Group 13"/>
          <p:cNvGrpSpPr/>
          <p:nvPr/>
        </p:nvGrpSpPr>
        <p:grpSpPr>
          <a:xfrm>
            <a:off x="2653361" y="4576268"/>
            <a:ext cx="3296144" cy="578449"/>
            <a:chOff x="1129361" y="4576267"/>
            <a:chExt cx="3296144" cy="578449"/>
          </a:xfrm>
        </p:grpSpPr>
        <p:sp>
          <p:nvSpPr>
            <p:cNvPr id="6" name="object 6"/>
            <p:cNvSpPr/>
            <p:nvPr/>
          </p:nvSpPr>
          <p:spPr>
            <a:xfrm>
              <a:off x="1198315" y="4628418"/>
              <a:ext cx="527050" cy="398145"/>
            </a:xfrm>
            <a:custGeom>
              <a:avLst/>
              <a:gdLst/>
              <a:ahLst/>
              <a:cxnLst/>
              <a:rect l="l" t="t" r="r" b="b"/>
              <a:pathLst>
                <a:path w="527050" h="398145">
                  <a:moveTo>
                    <a:pt x="526531" y="398149"/>
                  </a:moveTo>
                  <a:lnTo>
                    <a:pt x="0" y="0"/>
                  </a:lnTo>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p:nvPr/>
          </p:nvSpPr>
          <p:spPr>
            <a:xfrm>
              <a:off x="1129361" y="4576267"/>
              <a:ext cx="88265" cy="77470"/>
            </a:xfrm>
            <a:custGeom>
              <a:avLst/>
              <a:gdLst/>
              <a:ahLst/>
              <a:cxnLst/>
              <a:rect l="l" t="t" r="r" b="b"/>
              <a:pathLst>
                <a:path w="88265" h="77470">
                  <a:moveTo>
                    <a:pt x="87934" y="27049"/>
                  </a:moveTo>
                  <a:lnTo>
                    <a:pt x="0" y="0"/>
                  </a:lnTo>
                  <a:lnTo>
                    <a:pt x="49977" y="77249"/>
                  </a:lnTo>
                  <a:lnTo>
                    <a:pt x="87934" y="27049"/>
                  </a:lnTo>
                  <a:close/>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8" name="object 8"/>
            <p:cNvSpPr txBox="1"/>
            <p:nvPr/>
          </p:nvSpPr>
          <p:spPr>
            <a:xfrm>
              <a:off x="1797875" y="4869601"/>
              <a:ext cx="2627630" cy="285115"/>
            </a:xfrm>
            <a:prstGeom prst="rect">
              <a:avLst/>
            </a:prstGeom>
          </p:spPr>
          <p:txBody>
            <a:bodyPr vert="horz" wrap="square" lIns="0" tIns="0" rIns="0" bIns="0" rtlCol="0">
              <a:spAutoFit/>
            </a:bodyPr>
            <a:lstStyle/>
            <a:p>
              <a:pPr marL="12700">
                <a:defRPr/>
              </a:pPr>
              <a:r>
                <a:rPr lang="en-US" b="1" kern="0" spc="-5" dirty="0">
                  <a:solidFill>
                    <a:sysClr val="windowText" lastClr="000000"/>
                  </a:solidFill>
                  <a:latin typeface="Arial"/>
                  <a:cs typeface="Arial"/>
                </a:rPr>
                <a:t>v</a:t>
              </a:r>
              <a:r>
                <a:rPr b="1" kern="0" spc="-5" dirty="0">
                  <a:solidFill>
                    <a:sysClr val="windowText" lastClr="000000"/>
                  </a:solidFill>
                  <a:latin typeface="Arial"/>
                  <a:cs typeface="Arial"/>
                </a:rPr>
                <a:t>anilla </a:t>
              </a:r>
              <a:r>
                <a:rPr lang="en-US" b="1" kern="0" spc="-5" dirty="0">
                  <a:solidFill>
                    <a:sysClr val="windowText" lastClr="000000"/>
                  </a:solidFill>
                  <a:latin typeface="Arial"/>
                  <a:cs typeface="Arial"/>
                </a:rPr>
                <a:t>n</a:t>
              </a:r>
              <a:r>
                <a:rPr b="1" kern="0" spc="-5" dirty="0">
                  <a:solidFill>
                    <a:sysClr val="windowText" lastClr="000000"/>
                  </a:solidFill>
                  <a:latin typeface="Arial"/>
                  <a:cs typeface="Arial"/>
                </a:rPr>
                <a:t>eural</a:t>
              </a:r>
              <a:r>
                <a:rPr b="1" kern="0" spc="-20" dirty="0">
                  <a:solidFill>
                    <a:sysClr val="windowText" lastClr="000000"/>
                  </a:solidFill>
                  <a:latin typeface="Arial"/>
                  <a:cs typeface="Arial"/>
                </a:rPr>
                <a:t> </a:t>
              </a:r>
              <a:r>
                <a:rPr lang="en-US" b="1" kern="0" spc="-5" dirty="0">
                  <a:solidFill>
                    <a:sysClr val="windowText" lastClr="000000"/>
                  </a:solidFill>
                  <a:latin typeface="Arial"/>
                  <a:cs typeface="Arial"/>
                </a:rPr>
                <a:t>n</a:t>
              </a:r>
              <a:r>
                <a:rPr b="1" kern="0" spc="-5" dirty="0">
                  <a:solidFill>
                    <a:sysClr val="windowText" lastClr="000000"/>
                  </a:solidFill>
                  <a:latin typeface="Arial"/>
                  <a:cs typeface="Arial"/>
                </a:rPr>
                <a:t>etworks</a:t>
              </a:r>
              <a:endParaRPr kern="0" dirty="0">
                <a:solidFill>
                  <a:sysClr val="windowText" lastClr="000000"/>
                </a:solidFill>
                <a:latin typeface="Arial"/>
                <a:cs typeface="Arial"/>
              </a:endParaRPr>
            </a:p>
          </p:txBody>
        </p:sp>
      </p:grpSp>
      <p:sp>
        <p:nvSpPr>
          <p:cNvPr id="13" name="TextBox 12"/>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21689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24024" y="1759623"/>
            <a:ext cx="8743932" cy="272914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txBox="1">
            <a:spLocks noGrp="1"/>
          </p:cNvSpPr>
          <p:nvPr>
            <p:ph type="title"/>
          </p:nvPr>
        </p:nvSpPr>
        <p:spPr>
          <a:xfrm>
            <a:off x="1127448" y="116632"/>
            <a:ext cx="10849205" cy="553731"/>
          </a:xfrm>
          <a:prstGeom prst="rect">
            <a:avLst/>
          </a:prstGeom>
        </p:spPr>
        <p:txBody>
          <a:bodyPr vert="horz" wrap="square" lIns="0" tIns="91176" rIns="0" bIns="0" rtlCol="0" anchor="ctr">
            <a:spAutoFit/>
          </a:bodyPr>
          <a:lstStyle/>
          <a:p>
            <a:pPr marL="219710"/>
            <a:r>
              <a:rPr sz="3000" spc="-5" dirty="0"/>
              <a:t>Recurrent Networks offer a lot of</a:t>
            </a:r>
            <a:r>
              <a:rPr sz="3000" spc="60" dirty="0"/>
              <a:t> </a:t>
            </a:r>
            <a:r>
              <a:rPr sz="3000" spc="-5" dirty="0"/>
              <a:t>flexibility:</a:t>
            </a:r>
            <a:endParaRPr sz="3000" dirty="0"/>
          </a:p>
        </p:txBody>
      </p:sp>
      <p:sp>
        <p:nvSpPr>
          <p:cNvPr id="6" name="object 6"/>
          <p:cNvSpPr/>
          <p:nvPr/>
        </p:nvSpPr>
        <p:spPr>
          <a:xfrm>
            <a:off x="3631318" y="4677144"/>
            <a:ext cx="288290" cy="342265"/>
          </a:xfrm>
          <a:custGeom>
            <a:avLst/>
            <a:gdLst/>
            <a:ahLst/>
            <a:cxnLst/>
            <a:rect l="l" t="t" r="r" b="b"/>
            <a:pathLst>
              <a:path w="288289" h="342264">
                <a:moveTo>
                  <a:pt x="287876" y="341874"/>
                </a:moveTo>
                <a:lnTo>
                  <a:pt x="0" y="0"/>
                </a:lnTo>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p:nvPr/>
        </p:nvSpPr>
        <p:spPr>
          <a:xfrm>
            <a:off x="3575633" y="4611019"/>
            <a:ext cx="80010" cy="86995"/>
          </a:xfrm>
          <a:custGeom>
            <a:avLst/>
            <a:gdLst/>
            <a:ahLst/>
            <a:cxnLst/>
            <a:rect l="l" t="t" r="r" b="b"/>
            <a:pathLst>
              <a:path w="80010" h="86995">
                <a:moveTo>
                  <a:pt x="79754" y="45874"/>
                </a:moveTo>
                <a:lnTo>
                  <a:pt x="0" y="0"/>
                </a:lnTo>
                <a:lnTo>
                  <a:pt x="31617" y="86399"/>
                </a:lnTo>
                <a:lnTo>
                  <a:pt x="79754" y="45874"/>
                </a:lnTo>
                <a:close/>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8" name="object 8"/>
          <p:cNvSpPr txBox="1"/>
          <p:nvPr/>
        </p:nvSpPr>
        <p:spPr>
          <a:xfrm>
            <a:off x="3992224" y="4734021"/>
            <a:ext cx="2901950" cy="561340"/>
          </a:xfrm>
          <a:prstGeom prst="rect">
            <a:avLst/>
          </a:prstGeom>
        </p:spPr>
        <p:txBody>
          <a:bodyPr vert="horz" wrap="square" lIns="0" tIns="0" rIns="0" bIns="0" rtlCol="0">
            <a:spAutoFit/>
          </a:bodyPr>
          <a:lstStyle/>
          <a:p>
            <a:pPr marL="12700">
              <a:defRPr/>
            </a:pPr>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i</a:t>
            </a:r>
            <a:r>
              <a:rPr b="1" kern="0" spc="-5" dirty="0">
                <a:solidFill>
                  <a:sysClr val="windowText" lastClr="000000"/>
                </a:solidFill>
                <a:latin typeface="Arial"/>
                <a:cs typeface="Arial"/>
              </a:rPr>
              <a:t>mage</a:t>
            </a:r>
            <a:r>
              <a:rPr b="1" kern="0" spc="-25" dirty="0">
                <a:solidFill>
                  <a:sysClr val="windowText" lastClr="000000"/>
                </a:solidFill>
                <a:latin typeface="Arial"/>
                <a:cs typeface="Arial"/>
              </a:rPr>
              <a:t> </a:t>
            </a:r>
            <a:r>
              <a:rPr lang="en-US" b="1" kern="0" spc="-5" dirty="0">
                <a:solidFill>
                  <a:sysClr val="windowText" lastClr="000000"/>
                </a:solidFill>
                <a:latin typeface="Arial"/>
                <a:cs typeface="Arial"/>
              </a:rPr>
              <a:t>c</a:t>
            </a:r>
            <a:r>
              <a:rPr b="1" kern="0" spc="-5" dirty="0">
                <a:solidFill>
                  <a:sysClr val="windowText" lastClr="000000"/>
                </a:solidFill>
                <a:latin typeface="Arial"/>
                <a:cs typeface="Arial"/>
              </a:rPr>
              <a:t>aptioning</a:t>
            </a:r>
            <a:endParaRPr kern="0" dirty="0">
              <a:solidFill>
                <a:sysClr val="windowText" lastClr="000000"/>
              </a:solidFill>
              <a:latin typeface="Arial"/>
              <a:cs typeface="Arial"/>
            </a:endParaRPr>
          </a:p>
          <a:p>
            <a:pPr marL="12700">
              <a:spcBef>
                <a:spcPts val="15"/>
              </a:spcBef>
              <a:defRPr/>
            </a:pPr>
            <a:r>
              <a:rPr kern="0" spc="-5" dirty="0">
                <a:solidFill>
                  <a:sysClr val="windowText" lastClr="000000"/>
                </a:solidFill>
                <a:latin typeface="Arial"/>
                <a:cs typeface="Arial"/>
              </a:rPr>
              <a:t>image -&gt; sequence of words</a:t>
            </a:r>
            <a:endParaRPr kern="0" dirty="0">
              <a:solidFill>
                <a:sysClr val="windowText" lastClr="000000"/>
              </a:solidFill>
              <a:latin typeface="Arial"/>
              <a:cs typeface="Arial"/>
            </a:endParaRPr>
          </a:p>
        </p:txBody>
      </p:sp>
      <p:sp>
        <p:nvSpPr>
          <p:cNvPr id="2" name="TextBox 1">
            <a:extLst>
              <a:ext uri="{FF2B5EF4-FFF2-40B4-BE49-F238E27FC236}">
                <a16:creationId xmlns:a16="http://schemas.microsoft.com/office/drawing/2014/main" id="{92CE737A-4DA9-7782-85C7-E735CFBC8A39}"/>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2995332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24024" y="1759623"/>
            <a:ext cx="8743932" cy="272914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txBox="1">
            <a:spLocks noGrp="1"/>
          </p:cNvSpPr>
          <p:nvPr>
            <p:ph type="title"/>
          </p:nvPr>
        </p:nvSpPr>
        <p:spPr>
          <a:xfrm>
            <a:off x="983432" y="32048"/>
            <a:ext cx="10849205" cy="553731"/>
          </a:xfrm>
          <a:prstGeom prst="rect">
            <a:avLst/>
          </a:prstGeom>
        </p:spPr>
        <p:txBody>
          <a:bodyPr vert="horz" wrap="square" lIns="0" tIns="91176" rIns="0" bIns="0" rtlCol="0" anchor="ctr">
            <a:spAutoFit/>
          </a:bodyPr>
          <a:lstStyle/>
          <a:p>
            <a:pPr marL="219710"/>
            <a:r>
              <a:rPr sz="3000" spc="-5" dirty="0"/>
              <a:t>Recurrent Networks offer a lot of</a:t>
            </a:r>
            <a:r>
              <a:rPr sz="3000" spc="60" dirty="0"/>
              <a:t> </a:t>
            </a:r>
            <a:r>
              <a:rPr sz="3000" spc="-5" dirty="0"/>
              <a:t>flexibility:</a:t>
            </a:r>
            <a:endParaRPr sz="3000" dirty="0"/>
          </a:p>
        </p:txBody>
      </p:sp>
      <p:sp>
        <p:nvSpPr>
          <p:cNvPr id="6" name="object 6"/>
          <p:cNvSpPr/>
          <p:nvPr/>
        </p:nvSpPr>
        <p:spPr>
          <a:xfrm>
            <a:off x="5310992" y="4624419"/>
            <a:ext cx="288290" cy="342265"/>
          </a:xfrm>
          <a:custGeom>
            <a:avLst/>
            <a:gdLst/>
            <a:ahLst/>
            <a:cxnLst/>
            <a:rect l="l" t="t" r="r" b="b"/>
            <a:pathLst>
              <a:path w="288289" h="342264">
                <a:moveTo>
                  <a:pt x="287874" y="341874"/>
                </a:moveTo>
                <a:lnTo>
                  <a:pt x="0" y="0"/>
                </a:lnTo>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p:nvPr/>
        </p:nvSpPr>
        <p:spPr>
          <a:xfrm>
            <a:off x="5255317" y="4558294"/>
            <a:ext cx="80010" cy="86995"/>
          </a:xfrm>
          <a:custGeom>
            <a:avLst/>
            <a:gdLst/>
            <a:ahLst/>
            <a:cxnLst/>
            <a:rect l="l" t="t" r="r" b="b"/>
            <a:pathLst>
              <a:path w="80010" h="86995">
                <a:moveTo>
                  <a:pt x="79749" y="45874"/>
                </a:moveTo>
                <a:lnTo>
                  <a:pt x="0" y="0"/>
                </a:lnTo>
                <a:lnTo>
                  <a:pt x="31599" y="86399"/>
                </a:lnTo>
                <a:lnTo>
                  <a:pt x="79749" y="45874"/>
                </a:lnTo>
                <a:close/>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8" name="object 8"/>
          <p:cNvSpPr txBox="1"/>
          <p:nvPr/>
        </p:nvSpPr>
        <p:spPr>
          <a:xfrm>
            <a:off x="5799894" y="4719019"/>
            <a:ext cx="3270250" cy="561340"/>
          </a:xfrm>
          <a:prstGeom prst="rect">
            <a:avLst/>
          </a:prstGeom>
        </p:spPr>
        <p:txBody>
          <a:bodyPr vert="horz" wrap="square" lIns="0" tIns="0" rIns="0" bIns="0" rtlCol="0">
            <a:spAutoFit/>
          </a:bodyPr>
          <a:lstStyle/>
          <a:p>
            <a:pPr marL="12700">
              <a:defRPr/>
            </a:pPr>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s</a:t>
            </a:r>
            <a:r>
              <a:rPr b="1" kern="0" spc="-5" dirty="0">
                <a:solidFill>
                  <a:sysClr val="windowText" lastClr="000000"/>
                </a:solidFill>
                <a:latin typeface="Arial"/>
                <a:cs typeface="Arial"/>
              </a:rPr>
              <a:t>entiment</a:t>
            </a:r>
            <a:r>
              <a:rPr b="1" kern="0" spc="10" dirty="0">
                <a:solidFill>
                  <a:sysClr val="windowText" lastClr="000000"/>
                </a:solidFill>
                <a:latin typeface="Arial"/>
                <a:cs typeface="Arial"/>
              </a:rPr>
              <a:t> </a:t>
            </a:r>
            <a:r>
              <a:rPr lang="en-US" b="1" kern="0" spc="-5" dirty="0">
                <a:solidFill>
                  <a:sysClr val="windowText" lastClr="000000"/>
                </a:solidFill>
                <a:latin typeface="Arial"/>
                <a:cs typeface="Arial"/>
              </a:rPr>
              <a:t>c</a:t>
            </a:r>
            <a:r>
              <a:rPr b="1" kern="0" spc="-5" dirty="0">
                <a:solidFill>
                  <a:sysClr val="windowText" lastClr="000000"/>
                </a:solidFill>
                <a:latin typeface="Arial"/>
                <a:cs typeface="Arial"/>
              </a:rPr>
              <a:t>lassification</a:t>
            </a:r>
            <a:endParaRPr kern="0" dirty="0">
              <a:solidFill>
                <a:sysClr val="windowText" lastClr="000000"/>
              </a:solidFill>
              <a:latin typeface="Arial"/>
              <a:cs typeface="Arial"/>
            </a:endParaRPr>
          </a:p>
          <a:p>
            <a:pPr marL="12700">
              <a:spcBef>
                <a:spcPts val="15"/>
              </a:spcBef>
              <a:defRPr/>
            </a:pPr>
            <a:r>
              <a:rPr kern="0" spc="-5" dirty="0">
                <a:solidFill>
                  <a:sysClr val="windowText" lastClr="000000"/>
                </a:solidFill>
                <a:latin typeface="Arial"/>
                <a:cs typeface="Arial"/>
              </a:rPr>
              <a:t>sequence of words -&gt;</a:t>
            </a:r>
            <a:r>
              <a:rPr kern="0" spc="10" dirty="0">
                <a:solidFill>
                  <a:sysClr val="windowText" lastClr="000000"/>
                </a:solidFill>
                <a:latin typeface="Arial"/>
                <a:cs typeface="Arial"/>
              </a:rPr>
              <a:t> </a:t>
            </a:r>
            <a:r>
              <a:rPr kern="0" spc="-5" dirty="0">
                <a:solidFill>
                  <a:sysClr val="windowText" lastClr="000000"/>
                </a:solidFill>
                <a:latin typeface="Arial"/>
                <a:cs typeface="Arial"/>
              </a:rPr>
              <a:t>sentiment</a:t>
            </a:r>
            <a:endParaRPr kern="0" dirty="0">
              <a:solidFill>
                <a:sysClr val="windowText" lastClr="000000"/>
              </a:solidFill>
              <a:latin typeface="Arial"/>
              <a:cs typeface="Arial"/>
            </a:endParaRPr>
          </a:p>
        </p:txBody>
      </p:sp>
      <p:sp>
        <p:nvSpPr>
          <p:cNvPr id="2" name="TextBox 1">
            <a:extLst>
              <a:ext uri="{FF2B5EF4-FFF2-40B4-BE49-F238E27FC236}">
                <a16:creationId xmlns:a16="http://schemas.microsoft.com/office/drawing/2014/main" id="{BDBC26BB-8E15-83C7-59CA-96095F6D83B6}"/>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363478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24024" y="1759623"/>
            <a:ext cx="8743932" cy="272914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txBox="1">
            <a:spLocks noGrp="1"/>
          </p:cNvSpPr>
          <p:nvPr>
            <p:ph type="title"/>
          </p:nvPr>
        </p:nvSpPr>
        <p:spPr>
          <a:xfrm>
            <a:off x="1127448" y="159774"/>
            <a:ext cx="10849205" cy="553731"/>
          </a:xfrm>
          <a:prstGeom prst="rect">
            <a:avLst/>
          </a:prstGeom>
        </p:spPr>
        <p:txBody>
          <a:bodyPr vert="horz" wrap="square" lIns="0" tIns="91176" rIns="0" bIns="0" rtlCol="0" anchor="ctr">
            <a:spAutoFit/>
          </a:bodyPr>
          <a:lstStyle/>
          <a:p>
            <a:pPr marL="219710"/>
            <a:r>
              <a:rPr sz="3000" spc="-5" dirty="0"/>
              <a:t>Recurrent Networks offer a lot of</a:t>
            </a:r>
            <a:r>
              <a:rPr sz="3000" spc="60" dirty="0"/>
              <a:t> </a:t>
            </a:r>
            <a:r>
              <a:rPr sz="3000" spc="-5" dirty="0"/>
              <a:t>flexibility:</a:t>
            </a:r>
            <a:endParaRPr sz="3000" dirty="0"/>
          </a:p>
        </p:txBody>
      </p:sp>
      <p:sp>
        <p:nvSpPr>
          <p:cNvPr id="6" name="object 6"/>
          <p:cNvSpPr/>
          <p:nvPr/>
        </p:nvSpPr>
        <p:spPr>
          <a:xfrm>
            <a:off x="6988540" y="4676317"/>
            <a:ext cx="102235" cy="327660"/>
          </a:xfrm>
          <a:custGeom>
            <a:avLst/>
            <a:gdLst/>
            <a:ahLst/>
            <a:cxnLst/>
            <a:rect l="l" t="t" r="r" b="b"/>
            <a:pathLst>
              <a:path w="102235" h="327660">
                <a:moveTo>
                  <a:pt x="101699" y="327649"/>
                </a:moveTo>
                <a:lnTo>
                  <a:pt x="0" y="0"/>
                </a:lnTo>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p:nvPr/>
        </p:nvSpPr>
        <p:spPr>
          <a:xfrm>
            <a:off x="6958466" y="4593769"/>
            <a:ext cx="60325" cy="92075"/>
          </a:xfrm>
          <a:custGeom>
            <a:avLst/>
            <a:gdLst/>
            <a:ahLst/>
            <a:cxnLst/>
            <a:rect l="l" t="t" r="r" b="b"/>
            <a:pathLst>
              <a:path w="60325" h="92075">
                <a:moveTo>
                  <a:pt x="60124" y="73224"/>
                </a:moveTo>
                <a:lnTo>
                  <a:pt x="4424" y="0"/>
                </a:lnTo>
                <a:lnTo>
                  <a:pt x="0" y="91899"/>
                </a:lnTo>
                <a:lnTo>
                  <a:pt x="60124" y="73224"/>
                </a:lnTo>
                <a:close/>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8" name="object 8"/>
          <p:cNvSpPr txBox="1"/>
          <p:nvPr/>
        </p:nvSpPr>
        <p:spPr>
          <a:xfrm>
            <a:off x="7261142" y="4719019"/>
            <a:ext cx="2952115" cy="561340"/>
          </a:xfrm>
          <a:prstGeom prst="rect">
            <a:avLst/>
          </a:prstGeom>
        </p:spPr>
        <p:txBody>
          <a:bodyPr vert="horz" wrap="square" lIns="0" tIns="0" rIns="0" bIns="0" rtlCol="0">
            <a:spAutoFit/>
          </a:bodyPr>
          <a:lstStyle/>
          <a:p>
            <a:pPr marL="12700">
              <a:defRPr/>
            </a:pPr>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m</a:t>
            </a:r>
            <a:r>
              <a:rPr b="1" kern="0" spc="-5" dirty="0">
                <a:solidFill>
                  <a:sysClr val="windowText" lastClr="000000"/>
                </a:solidFill>
                <a:latin typeface="Arial"/>
                <a:cs typeface="Arial"/>
              </a:rPr>
              <a:t>achine</a:t>
            </a:r>
            <a:r>
              <a:rPr b="1" kern="0" spc="-10" dirty="0">
                <a:solidFill>
                  <a:sysClr val="windowText" lastClr="000000"/>
                </a:solidFill>
                <a:latin typeface="Arial"/>
                <a:cs typeface="Arial"/>
              </a:rPr>
              <a:t> </a:t>
            </a:r>
            <a:r>
              <a:rPr lang="en-US" b="1" kern="0" spc="-5" dirty="0">
                <a:solidFill>
                  <a:sysClr val="windowText" lastClr="000000"/>
                </a:solidFill>
                <a:latin typeface="Arial"/>
                <a:cs typeface="Arial"/>
              </a:rPr>
              <a:t>t</a:t>
            </a:r>
            <a:r>
              <a:rPr b="1" kern="0" spc="-5" dirty="0">
                <a:solidFill>
                  <a:sysClr val="windowText" lastClr="000000"/>
                </a:solidFill>
                <a:latin typeface="Arial"/>
                <a:cs typeface="Arial"/>
              </a:rPr>
              <a:t>ranslation</a:t>
            </a:r>
            <a:endParaRPr kern="0" dirty="0">
              <a:solidFill>
                <a:sysClr val="windowText" lastClr="000000"/>
              </a:solidFill>
              <a:latin typeface="Arial"/>
              <a:cs typeface="Arial"/>
            </a:endParaRPr>
          </a:p>
          <a:p>
            <a:pPr marL="12700">
              <a:spcBef>
                <a:spcPts val="15"/>
              </a:spcBef>
              <a:defRPr/>
            </a:pPr>
            <a:r>
              <a:rPr kern="0" spc="-5" dirty="0">
                <a:solidFill>
                  <a:sysClr val="windowText" lastClr="000000"/>
                </a:solidFill>
                <a:latin typeface="Arial"/>
                <a:cs typeface="Arial"/>
              </a:rPr>
              <a:t>seq of words -&gt; seq of words</a:t>
            </a:r>
            <a:endParaRPr kern="0" dirty="0">
              <a:solidFill>
                <a:sysClr val="windowText" lastClr="000000"/>
              </a:solidFill>
              <a:latin typeface="Arial"/>
              <a:cs typeface="Arial"/>
            </a:endParaRPr>
          </a:p>
        </p:txBody>
      </p:sp>
      <p:sp>
        <p:nvSpPr>
          <p:cNvPr id="2" name="TextBox 1">
            <a:extLst>
              <a:ext uri="{FF2B5EF4-FFF2-40B4-BE49-F238E27FC236}">
                <a16:creationId xmlns:a16="http://schemas.microsoft.com/office/drawing/2014/main" id="{AB98D6E7-117F-295A-C44F-0CAFD8E0E5D9}"/>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284259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1724024" y="1759623"/>
            <a:ext cx="8743932" cy="272914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txBox="1">
            <a:spLocks noGrp="1"/>
          </p:cNvSpPr>
          <p:nvPr>
            <p:ph type="title"/>
          </p:nvPr>
        </p:nvSpPr>
        <p:spPr>
          <a:xfrm>
            <a:off x="839416" y="159774"/>
            <a:ext cx="10849205" cy="553731"/>
          </a:xfrm>
          <a:prstGeom prst="rect">
            <a:avLst/>
          </a:prstGeom>
        </p:spPr>
        <p:txBody>
          <a:bodyPr vert="horz" wrap="square" lIns="0" tIns="91176" rIns="0" bIns="0" rtlCol="0" anchor="ctr">
            <a:spAutoFit/>
          </a:bodyPr>
          <a:lstStyle/>
          <a:p>
            <a:pPr marL="219710"/>
            <a:r>
              <a:rPr sz="3000" spc="-5" dirty="0"/>
              <a:t>Recurrent Networks offer a lot of</a:t>
            </a:r>
            <a:r>
              <a:rPr sz="3000" spc="60" dirty="0"/>
              <a:t> </a:t>
            </a:r>
            <a:r>
              <a:rPr sz="3000" spc="-5" dirty="0"/>
              <a:t>flexibility:</a:t>
            </a:r>
            <a:endParaRPr sz="3000" dirty="0"/>
          </a:p>
        </p:txBody>
      </p:sp>
      <p:sp>
        <p:nvSpPr>
          <p:cNvPr id="6" name="object 6"/>
          <p:cNvSpPr/>
          <p:nvPr/>
        </p:nvSpPr>
        <p:spPr>
          <a:xfrm>
            <a:off x="9500511" y="4620719"/>
            <a:ext cx="206375" cy="353695"/>
          </a:xfrm>
          <a:custGeom>
            <a:avLst/>
            <a:gdLst/>
            <a:ahLst/>
            <a:cxnLst/>
            <a:rect l="l" t="t" r="r" b="b"/>
            <a:pathLst>
              <a:path w="206375" h="353695">
                <a:moveTo>
                  <a:pt x="0" y="353074"/>
                </a:moveTo>
                <a:lnTo>
                  <a:pt x="206074" y="0"/>
                </a:lnTo>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p:nvPr/>
        </p:nvSpPr>
        <p:spPr>
          <a:xfrm>
            <a:off x="9679408" y="4546044"/>
            <a:ext cx="71120" cy="90805"/>
          </a:xfrm>
          <a:custGeom>
            <a:avLst/>
            <a:gdLst/>
            <a:ahLst/>
            <a:cxnLst/>
            <a:rect l="l" t="t" r="r" b="b"/>
            <a:pathLst>
              <a:path w="71120" h="90804">
                <a:moveTo>
                  <a:pt x="54349" y="90524"/>
                </a:moveTo>
                <a:lnTo>
                  <a:pt x="70749" y="0"/>
                </a:lnTo>
                <a:lnTo>
                  <a:pt x="0" y="58799"/>
                </a:lnTo>
                <a:lnTo>
                  <a:pt x="54349" y="90524"/>
                </a:lnTo>
                <a:close/>
              </a:path>
            </a:pathLst>
          </a:custGeom>
          <a:ln w="19049">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8" name="object 8"/>
          <p:cNvSpPr txBox="1"/>
          <p:nvPr/>
        </p:nvSpPr>
        <p:spPr>
          <a:xfrm>
            <a:off x="5958115" y="4962670"/>
            <a:ext cx="4201795" cy="285115"/>
          </a:xfrm>
          <a:prstGeom prst="rect">
            <a:avLst/>
          </a:prstGeom>
        </p:spPr>
        <p:txBody>
          <a:bodyPr vert="horz" wrap="square" lIns="0" tIns="0" rIns="0" bIns="0" rtlCol="0">
            <a:spAutoFit/>
          </a:bodyPr>
          <a:lstStyle/>
          <a:p>
            <a:pPr marL="12700">
              <a:defRPr/>
            </a:pPr>
            <a:r>
              <a:rPr kern="0" spc="-5" dirty="0">
                <a:solidFill>
                  <a:sysClr val="windowText" lastClr="000000"/>
                </a:solidFill>
                <a:latin typeface="Arial"/>
                <a:cs typeface="Arial"/>
              </a:rPr>
              <a:t>e.g. </a:t>
            </a:r>
            <a:r>
              <a:rPr lang="en-US" b="1" kern="0" spc="-5" dirty="0">
                <a:solidFill>
                  <a:sysClr val="windowText" lastClr="000000"/>
                </a:solidFill>
                <a:latin typeface="Arial"/>
                <a:cs typeface="Arial"/>
              </a:rPr>
              <a:t>v</a:t>
            </a:r>
            <a:r>
              <a:rPr b="1" kern="0" spc="-5" dirty="0">
                <a:solidFill>
                  <a:sysClr val="windowText" lastClr="000000"/>
                </a:solidFill>
                <a:latin typeface="Arial"/>
                <a:cs typeface="Arial"/>
              </a:rPr>
              <a:t>ideo classification on frame</a:t>
            </a:r>
            <a:r>
              <a:rPr b="1" kern="0" spc="45" dirty="0">
                <a:solidFill>
                  <a:sysClr val="windowText" lastClr="000000"/>
                </a:solidFill>
                <a:latin typeface="Arial"/>
                <a:cs typeface="Arial"/>
              </a:rPr>
              <a:t> </a:t>
            </a:r>
            <a:r>
              <a:rPr b="1" kern="0" spc="-5" dirty="0">
                <a:solidFill>
                  <a:sysClr val="windowText" lastClr="000000"/>
                </a:solidFill>
                <a:latin typeface="Arial"/>
                <a:cs typeface="Arial"/>
              </a:rPr>
              <a:t>level</a:t>
            </a:r>
            <a:endParaRPr kern="0" dirty="0">
              <a:solidFill>
                <a:sysClr val="windowText" lastClr="000000"/>
              </a:solidFill>
              <a:latin typeface="Arial"/>
              <a:cs typeface="Arial"/>
            </a:endParaRPr>
          </a:p>
        </p:txBody>
      </p:sp>
      <p:sp>
        <p:nvSpPr>
          <p:cNvPr id="2" name="TextBox 1">
            <a:extLst>
              <a:ext uri="{FF2B5EF4-FFF2-40B4-BE49-F238E27FC236}">
                <a16:creationId xmlns:a16="http://schemas.microsoft.com/office/drawing/2014/main" id="{8BB5C30E-7512-9979-8A9D-D639912F0194}"/>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104453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40778" y="620836"/>
            <a:ext cx="5307965" cy="1107996"/>
          </a:xfrm>
          <a:prstGeom prst="rect">
            <a:avLst/>
          </a:prstGeom>
        </p:spPr>
        <p:txBody>
          <a:bodyPr vert="horz" wrap="square" lIns="0" tIns="0" rIns="0" bIns="0" rtlCol="0" anchor="ctr">
            <a:spAutoFit/>
          </a:bodyPr>
          <a:lstStyle/>
          <a:p>
            <a:pPr marL="12700"/>
            <a:r>
              <a:rPr spc="-5" dirty="0"/>
              <a:t>Recurrent Neural</a:t>
            </a:r>
            <a:r>
              <a:rPr spc="-10" dirty="0"/>
              <a:t> </a:t>
            </a:r>
            <a:r>
              <a:rPr spc="-5" dirty="0"/>
              <a:t>Network</a:t>
            </a:r>
          </a:p>
        </p:txBody>
      </p:sp>
      <p:sp>
        <p:nvSpPr>
          <p:cNvPr id="5" name="object 5"/>
          <p:cNvSpPr/>
          <p:nvPr/>
        </p:nvSpPr>
        <p:spPr>
          <a:xfrm>
            <a:off x="5630541" y="41658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pPr>
              <a:defRPr/>
            </a:pPr>
            <a:endParaRPr kern="0">
              <a:solidFill>
                <a:sysClr val="windowText" lastClr="000000"/>
              </a:solidFill>
              <a:latin typeface="Calibri"/>
            </a:endParaRPr>
          </a:p>
        </p:txBody>
      </p:sp>
      <p:sp>
        <p:nvSpPr>
          <p:cNvPr id="6" name="object 6"/>
          <p:cNvSpPr/>
          <p:nvPr/>
        </p:nvSpPr>
        <p:spPr>
          <a:xfrm>
            <a:off x="5630541" y="41658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txBox="1"/>
          <p:nvPr/>
        </p:nvSpPr>
        <p:spPr>
          <a:xfrm>
            <a:off x="5770630" y="4476407"/>
            <a:ext cx="139700" cy="285115"/>
          </a:xfrm>
          <a:prstGeom prst="rect">
            <a:avLst/>
          </a:prstGeom>
        </p:spPr>
        <p:txBody>
          <a:bodyPr vert="horz" wrap="square" lIns="0" tIns="0" rIns="0" bIns="0" rtlCol="0">
            <a:spAutoFit/>
          </a:bodyPr>
          <a:lstStyle/>
          <a:p>
            <a:pPr marL="12700">
              <a:defRPr/>
            </a:pPr>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txBox="1"/>
          <p:nvPr/>
        </p:nvSpPr>
        <p:spPr>
          <a:xfrm>
            <a:off x="5323792" y="3142602"/>
            <a:ext cx="1033780" cy="459741"/>
          </a:xfrm>
          <a:prstGeom prst="rect">
            <a:avLst/>
          </a:prstGeom>
          <a:solidFill>
            <a:srgbClr val="38751C"/>
          </a:solidFill>
        </p:spPr>
        <p:txBody>
          <a:bodyPr vert="horz" wrap="square" lIns="0" tIns="180975" rIns="0" bIns="0" rtlCol="0">
            <a:spAutoFit/>
          </a:bodyPr>
          <a:lstStyle/>
          <a:p>
            <a:pPr marL="268605">
              <a:spcBef>
                <a:spcPts val="1425"/>
              </a:spcBef>
              <a:defRPr/>
            </a:pPr>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9" name="object 9"/>
          <p:cNvSpPr/>
          <p:nvPr/>
        </p:nvSpPr>
        <p:spPr>
          <a:xfrm>
            <a:off x="5840491" y="3914120"/>
            <a:ext cx="0" cy="252095"/>
          </a:xfrm>
          <a:custGeom>
            <a:avLst/>
            <a:gdLst/>
            <a:ahLst/>
            <a:cxnLst/>
            <a:rect l="l" t="t" r="r" b="b"/>
            <a:pathLst>
              <a:path h="252095">
                <a:moveTo>
                  <a:pt x="0" y="25169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0" name="object 10"/>
          <p:cNvSpPr/>
          <p:nvPr/>
        </p:nvSpPr>
        <p:spPr>
          <a:xfrm>
            <a:off x="5809016" y="382767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1" name="object 11"/>
          <p:cNvSpPr/>
          <p:nvPr/>
        </p:nvSpPr>
        <p:spPr>
          <a:xfrm>
            <a:off x="6359417" y="3308899"/>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2" name="object 12"/>
          <p:cNvSpPr/>
          <p:nvPr/>
        </p:nvSpPr>
        <p:spPr>
          <a:xfrm>
            <a:off x="6363617" y="35518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8" name="object 8"/>
          <p:cNvSpPr/>
          <p:nvPr/>
        </p:nvSpPr>
        <p:spPr>
          <a:xfrm>
            <a:off x="5323792" y="3142602"/>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pPr>
              <a:defRPr/>
            </a:pPr>
            <a:endParaRPr kern="0">
              <a:solidFill>
                <a:sysClr val="windowText" lastClr="000000"/>
              </a:solidFill>
              <a:latin typeface="Calibri"/>
            </a:endParaRPr>
          </a:p>
        </p:txBody>
      </p:sp>
      <p:sp>
        <p:nvSpPr>
          <p:cNvPr id="19" name="object 9"/>
          <p:cNvSpPr txBox="1"/>
          <p:nvPr/>
        </p:nvSpPr>
        <p:spPr>
          <a:xfrm>
            <a:off x="5580146" y="3323933"/>
            <a:ext cx="520700" cy="285115"/>
          </a:xfrm>
          <a:prstGeom prst="rect">
            <a:avLst/>
          </a:prstGeom>
        </p:spPr>
        <p:txBody>
          <a:bodyPr vert="horz" wrap="square" lIns="0" tIns="0" rIns="0" bIns="0" rtlCol="0">
            <a:spAutoFit/>
          </a:bodyPr>
          <a:lstStyle/>
          <a:p>
            <a:pPr marL="12700">
              <a:defRPr/>
            </a:pPr>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2" name="TextBox 1">
            <a:extLst>
              <a:ext uri="{FF2B5EF4-FFF2-40B4-BE49-F238E27FC236}">
                <a16:creationId xmlns:a16="http://schemas.microsoft.com/office/drawing/2014/main" id="{FBB555E8-9B30-31B2-B43F-39C7AA84F69E}"/>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37939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27384"/>
            <a:ext cx="10849205" cy="720080"/>
          </a:xfrm>
        </p:spPr>
        <p:txBody>
          <a:bodyPr anchor="ctr">
            <a:normAutofit/>
          </a:bodyPr>
          <a:lstStyle/>
          <a:p>
            <a:pPr>
              <a:lnSpc>
                <a:spcPct val="90000"/>
              </a:lnSpc>
            </a:pPr>
            <a:r>
              <a:rPr lang="en-US" sz="3600" dirty="0"/>
              <a:t>Course Schedule &amp; Content</a:t>
            </a:r>
          </a:p>
        </p:txBody>
      </p:sp>
      <p:graphicFrame>
        <p:nvGraphicFramePr>
          <p:cNvPr id="2" name="Table 1">
            <a:extLst>
              <a:ext uri="{FF2B5EF4-FFF2-40B4-BE49-F238E27FC236}">
                <a16:creationId xmlns:a16="http://schemas.microsoft.com/office/drawing/2014/main" id="{FA5F18D3-9E7E-64FE-149F-D52868219296}"/>
              </a:ext>
            </a:extLst>
          </p:cNvPr>
          <p:cNvGraphicFramePr>
            <a:graphicFrameLocks noGrp="1"/>
          </p:cNvGraphicFramePr>
          <p:nvPr>
            <p:extLst>
              <p:ext uri="{D42A27DB-BD31-4B8C-83A1-F6EECF244321}">
                <p14:modId xmlns:p14="http://schemas.microsoft.com/office/powerpoint/2010/main" val="1701155537"/>
              </p:ext>
            </p:extLst>
          </p:nvPr>
        </p:nvGraphicFramePr>
        <p:xfrm>
          <a:off x="479376" y="620688"/>
          <a:ext cx="11233247" cy="5958085"/>
        </p:xfrm>
        <a:graphic>
          <a:graphicData uri="http://schemas.openxmlformats.org/drawingml/2006/table">
            <a:tbl>
              <a:tblPr/>
              <a:tblGrid>
                <a:gridCol w="856320">
                  <a:extLst>
                    <a:ext uri="{9D8B030D-6E8A-4147-A177-3AD203B41FA5}">
                      <a16:colId xmlns:a16="http://schemas.microsoft.com/office/drawing/2014/main" val="3327751785"/>
                    </a:ext>
                  </a:extLst>
                </a:gridCol>
                <a:gridCol w="2935795">
                  <a:extLst>
                    <a:ext uri="{9D8B030D-6E8A-4147-A177-3AD203B41FA5}">
                      <a16:colId xmlns:a16="http://schemas.microsoft.com/office/drawing/2014/main" val="51002761"/>
                    </a:ext>
                  </a:extLst>
                </a:gridCol>
                <a:gridCol w="5118649">
                  <a:extLst>
                    <a:ext uri="{9D8B030D-6E8A-4147-A177-3AD203B41FA5}">
                      <a16:colId xmlns:a16="http://schemas.microsoft.com/office/drawing/2014/main" val="536975872"/>
                    </a:ext>
                  </a:extLst>
                </a:gridCol>
                <a:gridCol w="2322483">
                  <a:extLst>
                    <a:ext uri="{9D8B030D-6E8A-4147-A177-3AD203B41FA5}">
                      <a16:colId xmlns:a16="http://schemas.microsoft.com/office/drawing/2014/main" val="99646927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3207879164"/>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4224126221"/>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90666984"/>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8945951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707579648"/>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08531452"/>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1737692539"/>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3612940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171740380"/>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788699341"/>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708625182"/>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2094633158"/>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9744104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27183937"/>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3786711"/>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551780730"/>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287487398"/>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1342924111"/>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40778" y="620836"/>
            <a:ext cx="5307965" cy="1107996"/>
          </a:xfrm>
          <a:prstGeom prst="rect">
            <a:avLst/>
          </a:prstGeom>
        </p:spPr>
        <p:txBody>
          <a:bodyPr vert="horz" wrap="square" lIns="0" tIns="0" rIns="0" bIns="0" rtlCol="0" anchor="ctr">
            <a:spAutoFit/>
          </a:bodyPr>
          <a:lstStyle/>
          <a:p>
            <a:pPr marL="12700"/>
            <a:r>
              <a:rPr spc="-5" dirty="0"/>
              <a:t>Recurrent Neural</a:t>
            </a:r>
            <a:r>
              <a:rPr spc="-10" dirty="0"/>
              <a:t> </a:t>
            </a:r>
            <a:r>
              <a:rPr spc="-5" dirty="0"/>
              <a:t>Network</a:t>
            </a:r>
          </a:p>
        </p:txBody>
      </p:sp>
      <p:sp>
        <p:nvSpPr>
          <p:cNvPr id="5" name="object 5"/>
          <p:cNvSpPr/>
          <p:nvPr/>
        </p:nvSpPr>
        <p:spPr>
          <a:xfrm>
            <a:off x="5630541" y="41658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pPr>
              <a:defRPr/>
            </a:pPr>
            <a:endParaRPr kern="0">
              <a:solidFill>
                <a:sysClr val="windowText" lastClr="000000"/>
              </a:solidFill>
              <a:latin typeface="Calibri"/>
            </a:endParaRPr>
          </a:p>
        </p:txBody>
      </p:sp>
      <p:sp>
        <p:nvSpPr>
          <p:cNvPr id="6" name="object 6"/>
          <p:cNvSpPr/>
          <p:nvPr/>
        </p:nvSpPr>
        <p:spPr>
          <a:xfrm>
            <a:off x="5630541" y="41658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txBox="1"/>
          <p:nvPr/>
        </p:nvSpPr>
        <p:spPr>
          <a:xfrm>
            <a:off x="5770630" y="4476407"/>
            <a:ext cx="139700" cy="285115"/>
          </a:xfrm>
          <a:prstGeom prst="rect">
            <a:avLst/>
          </a:prstGeom>
        </p:spPr>
        <p:txBody>
          <a:bodyPr vert="horz" wrap="square" lIns="0" tIns="0" rIns="0" bIns="0" rtlCol="0">
            <a:spAutoFit/>
          </a:bodyPr>
          <a:lstStyle/>
          <a:p>
            <a:pPr marL="12700">
              <a:defRPr/>
            </a:pPr>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5323792" y="3142602"/>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pPr>
              <a:defRPr/>
            </a:pPr>
            <a:endParaRPr kern="0">
              <a:solidFill>
                <a:sysClr val="windowText" lastClr="000000"/>
              </a:solidFill>
              <a:latin typeface="Calibri"/>
            </a:endParaRPr>
          </a:p>
        </p:txBody>
      </p:sp>
      <p:sp>
        <p:nvSpPr>
          <p:cNvPr id="9" name="object 9"/>
          <p:cNvSpPr txBox="1"/>
          <p:nvPr/>
        </p:nvSpPr>
        <p:spPr>
          <a:xfrm>
            <a:off x="5580146" y="3323933"/>
            <a:ext cx="520700" cy="285115"/>
          </a:xfrm>
          <a:prstGeom prst="rect">
            <a:avLst/>
          </a:prstGeom>
        </p:spPr>
        <p:txBody>
          <a:bodyPr vert="horz" wrap="square" lIns="0" tIns="0" rIns="0" bIns="0" rtlCol="0">
            <a:spAutoFit/>
          </a:bodyPr>
          <a:lstStyle/>
          <a:p>
            <a:pPr marL="12700">
              <a:defRPr/>
            </a:pPr>
            <a:r>
              <a:rPr kern="0" spc="-5" dirty="0">
                <a:solidFill>
                  <a:srgbClr val="FFFFFF"/>
                </a:solidFill>
                <a:latin typeface="Arial"/>
                <a:cs typeface="Arial"/>
              </a:rPr>
              <a:t>RNN</a:t>
            </a:r>
            <a:endParaRPr kern="0" dirty="0">
              <a:solidFill>
                <a:sysClr val="windowText" lastClr="000000"/>
              </a:solidFill>
              <a:latin typeface="Arial"/>
              <a:cs typeface="Arial"/>
            </a:endParaRPr>
          </a:p>
        </p:txBody>
      </p:sp>
      <p:sp>
        <p:nvSpPr>
          <p:cNvPr id="10" name="object 10"/>
          <p:cNvSpPr txBox="1"/>
          <p:nvPr/>
        </p:nvSpPr>
        <p:spPr>
          <a:xfrm>
            <a:off x="5630541" y="1878280"/>
            <a:ext cx="420370" cy="598882"/>
          </a:xfrm>
          <a:prstGeom prst="rect">
            <a:avLst/>
          </a:prstGeom>
          <a:solidFill>
            <a:srgbClr val="C8DAF7"/>
          </a:solidFill>
          <a:ln w="9524">
            <a:solidFill>
              <a:srgbClr val="000000"/>
            </a:solidFill>
          </a:ln>
        </p:spPr>
        <p:txBody>
          <a:bodyPr vert="horz" wrap="square" lIns="0" tIns="6350" rIns="0" bIns="0" rtlCol="0" anchor="t">
            <a:spAutoFit/>
          </a:bodyPr>
          <a:lstStyle/>
          <a:p>
            <a:pPr>
              <a:spcBef>
                <a:spcPts val="50"/>
              </a:spcBef>
              <a:defRPr/>
            </a:pPr>
            <a:endParaRPr sz="2050" kern="0" dirty="0">
              <a:solidFill>
                <a:sysClr val="windowText" lastClr="000000"/>
              </a:solidFill>
              <a:latin typeface="Times New Roman"/>
              <a:cs typeface="Times New Roman"/>
            </a:endParaRPr>
          </a:p>
          <a:p>
            <a:pPr algn="ctr">
              <a:defRPr/>
            </a:pPr>
            <a:r>
              <a:rPr kern="0" dirty="0">
                <a:solidFill>
                  <a:sysClr val="windowText" lastClr="000000"/>
                </a:solidFill>
                <a:latin typeface="Arial"/>
                <a:cs typeface="Arial"/>
              </a:rPr>
              <a:t>y</a:t>
            </a:r>
          </a:p>
        </p:txBody>
      </p:sp>
      <p:sp>
        <p:nvSpPr>
          <p:cNvPr id="11" name="object 11"/>
          <p:cNvSpPr/>
          <p:nvPr/>
        </p:nvSpPr>
        <p:spPr>
          <a:xfrm>
            <a:off x="5840491" y="29082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2" name="object 12"/>
          <p:cNvSpPr/>
          <p:nvPr/>
        </p:nvSpPr>
        <p:spPr>
          <a:xfrm>
            <a:off x="5809016" y="2821768"/>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3" name="object 13"/>
          <p:cNvSpPr/>
          <p:nvPr/>
        </p:nvSpPr>
        <p:spPr>
          <a:xfrm>
            <a:off x="5840491" y="3914020"/>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4" name="object 14"/>
          <p:cNvSpPr/>
          <p:nvPr/>
        </p:nvSpPr>
        <p:spPr>
          <a:xfrm>
            <a:off x="5809016" y="382757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5" name="object 15"/>
          <p:cNvSpPr/>
          <p:nvPr/>
        </p:nvSpPr>
        <p:spPr>
          <a:xfrm>
            <a:off x="6359417" y="3308899"/>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6" name="object 16"/>
          <p:cNvSpPr/>
          <p:nvPr/>
        </p:nvSpPr>
        <p:spPr>
          <a:xfrm>
            <a:off x="6363617" y="35518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7" name="object 17"/>
          <p:cNvSpPr/>
          <p:nvPr/>
        </p:nvSpPr>
        <p:spPr>
          <a:xfrm>
            <a:off x="5136694" y="1708135"/>
            <a:ext cx="1360805" cy="1278890"/>
          </a:xfrm>
          <a:custGeom>
            <a:avLst/>
            <a:gdLst/>
            <a:ahLst/>
            <a:cxnLst/>
            <a:rect l="l" t="t" r="r" b="b"/>
            <a:pathLst>
              <a:path w="1360804" h="1278889">
                <a:moveTo>
                  <a:pt x="0" y="639298"/>
                </a:moveTo>
                <a:lnTo>
                  <a:pt x="1708" y="593642"/>
                </a:lnTo>
                <a:lnTo>
                  <a:pt x="6756" y="548853"/>
                </a:lnTo>
                <a:lnTo>
                  <a:pt x="15029" y="505038"/>
                </a:lnTo>
                <a:lnTo>
                  <a:pt x="26412" y="462305"/>
                </a:lnTo>
                <a:lnTo>
                  <a:pt x="40790" y="420764"/>
                </a:lnTo>
                <a:lnTo>
                  <a:pt x="58046" y="380522"/>
                </a:lnTo>
                <a:lnTo>
                  <a:pt x="78067" y="341687"/>
                </a:lnTo>
                <a:lnTo>
                  <a:pt x="100738" y="304367"/>
                </a:lnTo>
                <a:lnTo>
                  <a:pt x="125942" y="268672"/>
                </a:lnTo>
                <a:lnTo>
                  <a:pt x="153565" y="234708"/>
                </a:lnTo>
                <a:lnTo>
                  <a:pt x="183492" y="202584"/>
                </a:lnTo>
                <a:lnTo>
                  <a:pt x="215608" y="172408"/>
                </a:lnTo>
                <a:lnTo>
                  <a:pt x="249797" y="144289"/>
                </a:lnTo>
                <a:lnTo>
                  <a:pt x="285944" y="118335"/>
                </a:lnTo>
                <a:lnTo>
                  <a:pt x="323934" y="94653"/>
                </a:lnTo>
                <a:lnTo>
                  <a:pt x="363653" y="73352"/>
                </a:lnTo>
                <a:lnTo>
                  <a:pt x="404985" y="54540"/>
                </a:lnTo>
                <a:lnTo>
                  <a:pt x="447814" y="38326"/>
                </a:lnTo>
                <a:lnTo>
                  <a:pt x="492026" y="24817"/>
                </a:lnTo>
                <a:lnTo>
                  <a:pt x="537506" y="14121"/>
                </a:lnTo>
                <a:lnTo>
                  <a:pt x="584138" y="6348"/>
                </a:lnTo>
                <a:lnTo>
                  <a:pt x="631807" y="1605"/>
                </a:lnTo>
                <a:lnTo>
                  <a:pt x="680398" y="0"/>
                </a:lnTo>
                <a:lnTo>
                  <a:pt x="729400" y="1658"/>
                </a:lnTo>
                <a:lnTo>
                  <a:pt x="777865" y="6590"/>
                </a:lnTo>
                <a:lnTo>
                  <a:pt x="825620" y="14729"/>
                </a:lnTo>
                <a:lnTo>
                  <a:pt x="872495" y="26006"/>
                </a:lnTo>
                <a:lnTo>
                  <a:pt x="918316" y="40357"/>
                </a:lnTo>
                <a:lnTo>
                  <a:pt x="962914" y="57713"/>
                </a:lnTo>
                <a:lnTo>
                  <a:pt x="1006115" y="78009"/>
                </a:lnTo>
                <a:lnTo>
                  <a:pt x="1047748" y="101177"/>
                </a:lnTo>
                <a:lnTo>
                  <a:pt x="1087641" y="127150"/>
                </a:lnTo>
                <a:lnTo>
                  <a:pt x="1125623" y="155862"/>
                </a:lnTo>
                <a:lnTo>
                  <a:pt x="1161522" y="187247"/>
                </a:lnTo>
                <a:lnTo>
                  <a:pt x="1198109" y="224459"/>
                </a:lnTo>
                <a:lnTo>
                  <a:pt x="1231245" y="264021"/>
                </a:lnTo>
                <a:lnTo>
                  <a:pt x="1260837" y="305716"/>
                </a:lnTo>
                <a:lnTo>
                  <a:pt x="1286790" y="349330"/>
                </a:lnTo>
                <a:lnTo>
                  <a:pt x="1309009" y="394649"/>
                </a:lnTo>
                <a:lnTo>
                  <a:pt x="1327401" y="441458"/>
                </a:lnTo>
                <a:lnTo>
                  <a:pt x="1341870" y="489542"/>
                </a:lnTo>
                <a:lnTo>
                  <a:pt x="1352322" y="538686"/>
                </a:lnTo>
                <a:lnTo>
                  <a:pt x="1358662" y="588677"/>
                </a:lnTo>
                <a:lnTo>
                  <a:pt x="1360797" y="639298"/>
                </a:lnTo>
                <a:lnTo>
                  <a:pt x="1359088" y="684954"/>
                </a:lnTo>
                <a:lnTo>
                  <a:pt x="1354040" y="729744"/>
                </a:lnTo>
                <a:lnTo>
                  <a:pt x="1345767" y="773559"/>
                </a:lnTo>
                <a:lnTo>
                  <a:pt x="1334384" y="816291"/>
                </a:lnTo>
                <a:lnTo>
                  <a:pt x="1320007" y="857832"/>
                </a:lnTo>
                <a:lnTo>
                  <a:pt x="1302750" y="898075"/>
                </a:lnTo>
                <a:lnTo>
                  <a:pt x="1282729" y="936910"/>
                </a:lnTo>
                <a:lnTo>
                  <a:pt x="1260059" y="974229"/>
                </a:lnTo>
                <a:lnTo>
                  <a:pt x="1234854" y="1009925"/>
                </a:lnTo>
                <a:lnTo>
                  <a:pt x="1207231" y="1043889"/>
                </a:lnTo>
                <a:lnTo>
                  <a:pt x="1177304" y="1076012"/>
                </a:lnTo>
                <a:lnTo>
                  <a:pt x="1145189" y="1106188"/>
                </a:lnTo>
                <a:lnTo>
                  <a:pt x="1111000" y="1134307"/>
                </a:lnTo>
                <a:lnTo>
                  <a:pt x="1074852" y="1160262"/>
                </a:lnTo>
                <a:lnTo>
                  <a:pt x="1036862" y="1183944"/>
                </a:lnTo>
                <a:lnTo>
                  <a:pt x="997143" y="1205244"/>
                </a:lnTo>
                <a:lnTo>
                  <a:pt x="955812" y="1224056"/>
                </a:lnTo>
                <a:lnTo>
                  <a:pt x="912982" y="1240271"/>
                </a:lnTo>
                <a:lnTo>
                  <a:pt x="868770" y="1253780"/>
                </a:lnTo>
                <a:lnTo>
                  <a:pt x="823291" y="1264475"/>
                </a:lnTo>
                <a:lnTo>
                  <a:pt x="776659" y="1272248"/>
                </a:lnTo>
                <a:lnTo>
                  <a:pt x="728989" y="1276992"/>
                </a:lnTo>
                <a:lnTo>
                  <a:pt x="680398" y="1278597"/>
                </a:lnTo>
                <a:lnTo>
                  <a:pt x="631807" y="1276992"/>
                </a:lnTo>
                <a:lnTo>
                  <a:pt x="584138" y="1272248"/>
                </a:lnTo>
                <a:lnTo>
                  <a:pt x="537506" y="1264475"/>
                </a:lnTo>
                <a:lnTo>
                  <a:pt x="492026" y="1253780"/>
                </a:lnTo>
                <a:lnTo>
                  <a:pt x="447814" y="1240271"/>
                </a:lnTo>
                <a:lnTo>
                  <a:pt x="404985" y="1224056"/>
                </a:lnTo>
                <a:lnTo>
                  <a:pt x="363653" y="1205244"/>
                </a:lnTo>
                <a:lnTo>
                  <a:pt x="323934" y="1183944"/>
                </a:lnTo>
                <a:lnTo>
                  <a:pt x="285944" y="1160262"/>
                </a:lnTo>
                <a:lnTo>
                  <a:pt x="249797" y="1134307"/>
                </a:lnTo>
                <a:lnTo>
                  <a:pt x="215608" y="1106188"/>
                </a:lnTo>
                <a:lnTo>
                  <a:pt x="183492" y="1076012"/>
                </a:lnTo>
                <a:lnTo>
                  <a:pt x="153565" y="1043889"/>
                </a:lnTo>
                <a:lnTo>
                  <a:pt x="125942" y="1009925"/>
                </a:lnTo>
                <a:lnTo>
                  <a:pt x="100738" y="974229"/>
                </a:lnTo>
                <a:lnTo>
                  <a:pt x="78067" y="936910"/>
                </a:lnTo>
                <a:lnTo>
                  <a:pt x="58046" y="898075"/>
                </a:lnTo>
                <a:lnTo>
                  <a:pt x="40790" y="857832"/>
                </a:lnTo>
                <a:lnTo>
                  <a:pt x="26412" y="816291"/>
                </a:lnTo>
                <a:lnTo>
                  <a:pt x="15029" y="773559"/>
                </a:lnTo>
                <a:lnTo>
                  <a:pt x="6756" y="729744"/>
                </a:lnTo>
                <a:lnTo>
                  <a:pt x="1708" y="684954"/>
                </a:lnTo>
                <a:lnTo>
                  <a:pt x="0" y="639298"/>
                </a:lnTo>
                <a:close/>
              </a:path>
            </a:pathLst>
          </a:custGeom>
          <a:ln w="19049">
            <a:solidFill>
              <a:srgbClr val="FF0000"/>
            </a:solidFill>
          </a:ln>
        </p:spPr>
        <p:txBody>
          <a:bodyPr wrap="square" lIns="0" tIns="0" rIns="0" bIns="0" rtlCol="0"/>
          <a:lstStyle/>
          <a:p>
            <a:pPr>
              <a:defRPr/>
            </a:pPr>
            <a:endParaRPr kern="0">
              <a:solidFill>
                <a:sysClr val="windowText" lastClr="000000"/>
              </a:solidFill>
              <a:latin typeface="Calibri"/>
            </a:endParaRPr>
          </a:p>
        </p:txBody>
      </p:sp>
      <p:sp>
        <p:nvSpPr>
          <p:cNvPr id="18" name="object 18"/>
          <p:cNvSpPr txBox="1"/>
          <p:nvPr/>
        </p:nvSpPr>
        <p:spPr>
          <a:xfrm>
            <a:off x="6637713" y="1897282"/>
            <a:ext cx="2705985" cy="1115690"/>
          </a:xfrm>
          <a:prstGeom prst="rect">
            <a:avLst/>
          </a:prstGeom>
        </p:spPr>
        <p:txBody>
          <a:bodyPr vert="horz" wrap="square" lIns="0" tIns="0" rIns="0" bIns="0" rtlCol="0">
            <a:spAutoFit/>
          </a:bodyPr>
          <a:lstStyle/>
          <a:p>
            <a:pPr marL="12700" marR="5080">
              <a:lnSpc>
                <a:spcPts val="2850"/>
              </a:lnSpc>
              <a:defRPr/>
            </a:pPr>
            <a:r>
              <a:rPr sz="2400" kern="0" spc="-5" dirty="0">
                <a:solidFill>
                  <a:srgbClr val="FF0000"/>
                </a:solidFill>
                <a:latin typeface="Arial"/>
                <a:cs typeface="Arial"/>
              </a:rPr>
              <a:t>usually want to  </a:t>
            </a:r>
            <a:r>
              <a:rPr lang="en-US" sz="2400" kern="0" spc="-5" dirty="0">
                <a:solidFill>
                  <a:srgbClr val="FF0000"/>
                </a:solidFill>
                <a:latin typeface="Arial"/>
                <a:cs typeface="Arial"/>
              </a:rPr>
              <a:t>output a prediction </a:t>
            </a:r>
            <a:r>
              <a:rPr sz="2400" kern="0" spc="-5" dirty="0">
                <a:solidFill>
                  <a:srgbClr val="FF0000"/>
                </a:solidFill>
                <a:latin typeface="Arial"/>
                <a:cs typeface="Arial"/>
              </a:rPr>
              <a:t>at  some time</a:t>
            </a:r>
            <a:r>
              <a:rPr sz="2400" kern="0" spc="-50" dirty="0">
                <a:solidFill>
                  <a:srgbClr val="FF0000"/>
                </a:solidFill>
                <a:latin typeface="Arial"/>
                <a:cs typeface="Arial"/>
              </a:rPr>
              <a:t> </a:t>
            </a:r>
            <a:r>
              <a:rPr sz="2400" kern="0" spc="-5" dirty="0">
                <a:solidFill>
                  <a:srgbClr val="FF0000"/>
                </a:solidFill>
                <a:latin typeface="Arial"/>
                <a:cs typeface="Arial"/>
              </a:rPr>
              <a:t>steps</a:t>
            </a:r>
            <a:endParaRPr sz="2400" kern="0" dirty="0">
              <a:solidFill>
                <a:sysClr val="windowText" lastClr="000000"/>
              </a:solidFill>
              <a:latin typeface="Arial"/>
              <a:cs typeface="Arial"/>
            </a:endParaRPr>
          </a:p>
        </p:txBody>
      </p:sp>
      <p:sp>
        <p:nvSpPr>
          <p:cNvPr id="23" name="TextBox 22"/>
          <p:cNvSpPr txBox="1"/>
          <p:nvPr/>
        </p:nvSpPr>
        <p:spPr>
          <a:xfrm>
            <a:off x="1524000" y="6581002"/>
            <a:ext cx="2333297" cy="276999"/>
          </a:xfrm>
          <a:prstGeom prst="rect">
            <a:avLst/>
          </a:prstGeom>
          <a:noFill/>
        </p:spPr>
        <p:txBody>
          <a:bodyPr wrap="square" rtlCol="0">
            <a:spAutoFit/>
          </a:bodyPr>
          <a:lstStyle/>
          <a:p>
            <a:pPr>
              <a:defRPr/>
            </a:pPr>
            <a:r>
              <a:rPr lang="en-US" sz="1200" dirty="0">
                <a:solidFill>
                  <a:prstClr val="black"/>
                </a:solidFill>
                <a:latin typeface="Calibri"/>
              </a:rPr>
              <a:t>Adapted from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2908031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40778" y="620836"/>
            <a:ext cx="5307965" cy="1107996"/>
          </a:xfrm>
          <a:prstGeom prst="rect">
            <a:avLst/>
          </a:prstGeom>
        </p:spPr>
        <p:txBody>
          <a:bodyPr vert="horz" wrap="square" lIns="0" tIns="0" rIns="0" bIns="0" rtlCol="0" anchor="ctr">
            <a:spAutoFit/>
          </a:bodyPr>
          <a:lstStyle/>
          <a:p>
            <a:pPr marL="12700"/>
            <a:r>
              <a:rPr spc="-5" dirty="0"/>
              <a:t>Recurrent Neural</a:t>
            </a:r>
            <a:r>
              <a:rPr spc="-10" dirty="0"/>
              <a:t> </a:t>
            </a:r>
            <a:r>
              <a:rPr spc="-5" dirty="0"/>
              <a:t>Network</a:t>
            </a:r>
          </a:p>
        </p:txBody>
      </p:sp>
      <p:sp>
        <p:nvSpPr>
          <p:cNvPr id="5" name="object 5"/>
          <p:cNvSpPr/>
          <p:nvPr/>
        </p:nvSpPr>
        <p:spPr>
          <a:xfrm>
            <a:off x="9227134" y="41149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pPr>
              <a:defRPr/>
            </a:pPr>
            <a:endParaRPr kern="0">
              <a:solidFill>
                <a:sysClr val="windowText" lastClr="000000"/>
              </a:solidFill>
              <a:latin typeface="Calibri"/>
            </a:endParaRPr>
          </a:p>
        </p:txBody>
      </p:sp>
      <p:sp>
        <p:nvSpPr>
          <p:cNvPr id="6" name="object 6"/>
          <p:cNvSpPr/>
          <p:nvPr/>
        </p:nvSpPr>
        <p:spPr>
          <a:xfrm>
            <a:off x="9227134" y="41149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txBox="1"/>
          <p:nvPr/>
        </p:nvSpPr>
        <p:spPr>
          <a:xfrm>
            <a:off x="9367225" y="4425506"/>
            <a:ext cx="139700" cy="285115"/>
          </a:xfrm>
          <a:prstGeom prst="rect">
            <a:avLst/>
          </a:prstGeom>
        </p:spPr>
        <p:txBody>
          <a:bodyPr vert="horz" wrap="square" lIns="0" tIns="0" rIns="0" bIns="0" rtlCol="0">
            <a:spAutoFit/>
          </a:bodyPr>
          <a:lstStyle/>
          <a:p>
            <a:pPr marL="12700">
              <a:defRPr/>
            </a:pPr>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8920384" y="3091702"/>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pPr>
              <a:defRPr/>
            </a:pPr>
            <a:endParaRPr kern="0">
              <a:solidFill>
                <a:sysClr val="windowText" lastClr="000000"/>
              </a:solidFill>
              <a:latin typeface="Calibri"/>
            </a:endParaRPr>
          </a:p>
        </p:txBody>
      </p:sp>
      <p:sp>
        <p:nvSpPr>
          <p:cNvPr id="9" name="object 9"/>
          <p:cNvSpPr txBox="1"/>
          <p:nvPr/>
        </p:nvSpPr>
        <p:spPr>
          <a:xfrm>
            <a:off x="9176741" y="3273032"/>
            <a:ext cx="520700" cy="285115"/>
          </a:xfrm>
          <a:prstGeom prst="rect">
            <a:avLst/>
          </a:prstGeom>
        </p:spPr>
        <p:txBody>
          <a:bodyPr vert="horz" wrap="square" lIns="0" tIns="0" rIns="0" bIns="0" rtlCol="0">
            <a:spAutoFit/>
          </a:bodyPr>
          <a:lstStyle/>
          <a:p>
            <a:pPr marL="12700">
              <a:defRPr/>
            </a:pPr>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10" name="object 10"/>
          <p:cNvSpPr txBox="1"/>
          <p:nvPr/>
        </p:nvSpPr>
        <p:spPr>
          <a:xfrm>
            <a:off x="9227134" y="1827380"/>
            <a:ext cx="420370" cy="598882"/>
          </a:xfrm>
          <a:prstGeom prst="rect">
            <a:avLst/>
          </a:prstGeom>
          <a:solidFill>
            <a:srgbClr val="C8DAF7"/>
          </a:solidFill>
          <a:ln w="9524">
            <a:solidFill>
              <a:srgbClr val="000000"/>
            </a:solidFill>
          </a:ln>
        </p:spPr>
        <p:txBody>
          <a:bodyPr vert="horz" wrap="square" lIns="0" tIns="6350" rIns="0" bIns="0" rtlCol="0">
            <a:spAutoFit/>
          </a:bodyPr>
          <a:lstStyle/>
          <a:p>
            <a:pPr>
              <a:spcBef>
                <a:spcPts val="50"/>
              </a:spcBef>
              <a:defRPr/>
            </a:pPr>
            <a:endParaRPr sz="2050" kern="0">
              <a:solidFill>
                <a:sysClr val="windowText" lastClr="000000"/>
              </a:solidFill>
              <a:latin typeface="Times New Roman"/>
              <a:cs typeface="Times New Roman"/>
            </a:endParaRPr>
          </a:p>
          <a:p>
            <a:pPr algn="ctr">
              <a:defRPr/>
            </a:pP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1" name="object 11"/>
          <p:cNvSpPr/>
          <p:nvPr/>
        </p:nvSpPr>
        <p:spPr>
          <a:xfrm>
            <a:off x="9437084" y="28573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2" name="object 12"/>
          <p:cNvSpPr/>
          <p:nvPr/>
        </p:nvSpPr>
        <p:spPr>
          <a:xfrm>
            <a:off x="9405608" y="2770868"/>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3" name="object 13"/>
          <p:cNvSpPr/>
          <p:nvPr/>
        </p:nvSpPr>
        <p:spPr>
          <a:xfrm>
            <a:off x="9437084" y="3863120"/>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4" name="object 14"/>
          <p:cNvSpPr/>
          <p:nvPr/>
        </p:nvSpPr>
        <p:spPr>
          <a:xfrm>
            <a:off x="9405608" y="377667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5" name="object 15"/>
          <p:cNvSpPr/>
          <p:nvPr/>
        </p:nvSpPr>
        <p:spPr>
          <a:xfrm>
            <a:off x="9956009" y="3258000"/>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6" name="object 16"/>
          <p:cNvSpPr/>
          <p:nvPr/>
        </p:nvSpPr>
        <p:spPr>
          <a:xfrm>
            <a:off x="9960210" y="35009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7" name="object 17"/>
          <p:cNvSpPr txBox="1"/>
          <p:nvPr/>
        </p:nvSpPr>
        <p:spPr>
          <a:xfrm>
            <a:off x="1858751" y="1865485"/>
            <a:ext cx="4977765" cy="563245"/>
          </a:xfrm>
          <a:prstGeom prst="rect">
            <a:avLst/>
          </a:prstGeom>
        </p:spPr>
        <p:txBody>
          <a:bodyPr vert="horz" wrap="square" lIns="0" tIns="0" rIns="0" bIns="0" rtlCol="0">
            <a:spAutoFit/>
          </a:bodyPr>
          <a:lstStyle/>
          <a:p>
            <a:pPr marL="12700" marR="5080">
              <a:lnSpc>
                <a:spcPct val="100699"/>
              </a:lnSpc>
              <a:defRPr/>
            </a:pPr>
            <a:r>
              <a:rPr kern="0" spc="-5" dirty="0">
                <a:solidFill>
                  <a:sysClr val="windowText" lastClr="000000"/>
                </a:solidFill>
                <a:latin typeface="Arial"/>
                <a:cs typeface="Arial"/>
              </a:rPr>
              <a:t>We can process a sequence of vectors </a:t>
            </a:r>
            <a:r>
              <a:rPr b="1" kern="0" spc="-5" dirty="0">
                <a:solidFill>
                  <a:sysClr val="windowText" lastClr="000000"/>
                </a:solidFill>
                <a:latin typeface="Arial"/>
                <a:cs typeface="Arial"/>
              </a:rPr>
              <a:t>x </a:t>
            </a:r>
            <a:r>
              <a:rPr kern="0" spc="-5" dirty="0">
                <a:solidFill>
                  <a:sysClr val="windowText" lastClr="000000"/>
                </a:solidFill>
                <a:latin typeface="Arial"/>
                <a:cs typeface="Arial"/>
              </a:rPr>
              <a:t>by  applying a recurrence formula at every time</a:t>
            </a:r>
            <a:r>
              <a:rPr kern="0" spc="90" dirty="0">
                <a:solidFill>
                  <a:sysClr val="windowText" lastClr="000000"/>
                </a:solidFill>
                <a:latin typeface="Arial"/>
                <a:cs typeface="Arial"/>
              </a:rPr>
              <a:t> </a:t>
            </a:r>
            <a:r>
              <a:rPr kern="0" spc="-5" dirty="0">
                <a:solidFill>
                  <a:sysClr val="windowText" lastClr="000000"/>
                </a:solidFill>
                <a:latin typeface="Arial"/>
                <a:cs typeface="Arial"/>
              </a:rPr>
              <a:t>step:</a:t>
            </a:r>
            <a:endParaRPr kern="0">
              <a:solidFill>
                <a:sysClr val="windowText" lastClr="000000"/>
              </a:solidFill>
              <a:latin typeface="Arial"/>
              <a:cs typeface="Arial"/>
            </a:endParaRPr>
          </a:p>
        </p:txBody>
      </p:sp>
      <p:sp>
        <p:nvSpPr>
          <p:cNvPr id="18" name="object 18"/>
          <p:cNvSpPr/>
          <p:nvPr/>
        </p:nvSpPr>
        <p:spPr>
          <a:xfrm>
            <a:off x="3385243" y="2927147"/>
            <a:ext cx="3955642" cy="655373"/>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19" name="object 19"/>
          <p:cNvSpPr/>
          <p:nvPr/>
        </p:nvSpPr>
        <p:spPr>
          <a:xfrm>
            <a:off x="3318396" y="2927145"/>
            <a:ext cx="621030" cy="614680"/>
          </a:xfrm>
          <a:custGeom>
            <a:avLst/>
            <a:gdLst/>
            <a:ahLst/>
            <a:cxnLst/>
            <a:rect l="l" t="t" r="r" b="b"/>
            <a:pathLst>
              <a:path w="621030" h="614680">
                <a:moveTo>
                  <a:pt x="0" y="0"/>
                </a:moveTo>
                <a:lnTo>
                  <a:pt x="620698" y="0"/>
                </a:lnTo>
                <a:lnTo>
                  <a:pt x="620698" y="614098"/>
                </a:lnTo>
                <a:lnTo>
                  <a:pt x="0" y="614098"/>
                </a:lnTo>
                <a:lnTo>
                  <a:pt x="0" y="0"/>
                </a:lnTo>
                <a:close/>
              </a:path>
            </a:pathLst>
          </a:custGeom>
          <a:ln w="19049">
            <a:solidFill>
              <a:srgbClr val="0000FF"/>
            </a:solidFill>
          </a:ln>
        </p:spPr>
        <p:txBody>
          <a:bodyPr wrap="square" lIns="0" tIns="0" rIns="0" bIns="0" rtlCol="0"/>
          <a:lstStyle/>
          <a:p>
            <a:pPr>
              <a:defRPr/>
            </a:pPr>
            <a:endParaRPr kern="0">
              <a:solidFill>
                <a:sysClr val="windowText" lastClr="000000"/>
              </a:solidFill>
              <a:latin typeface="Calibri"/>
            </a:endParaRPr>
          </a:p>
        </p:txBody>
      </p:sp>
      <p:sp>
        <p:nvSpPr>
          <p:cNvPr id="20" name="object 20"/>
          <p:cNvSpPr txBox="1"/>
          <p:nvPr/>
        </p:nvSpPr>
        <p:spPr>
          <a:xfrm>
            <a:off x="2718526" y="3614778"/>
            <a:ext cx="1329055" cy="375920"/>
          </a:xfrm>
          <a:prstGeom prst="rect">
            <a:avLst/>
          </a:prstGeom>
        </p:spPr>
        <p:txBody>
          <a:bodyPr vert="horz" wrap="square" lIns="0" tIns="0" rIns="0" bIns="0" rtlCol="0">
            <a:spAutoFit/>
          </a:bodyPr>
          <a:lstStyle/>
          <a:p>
            <a:pPr marL="12700">
              <a:defRPr/>
            </a:pPr>
            <a:r>
              <a:rPr sz="2400" kern="0" spc="-5" dirty="0">
                <a:solidFill>
                  <a:srgbClr val="0000FF"/>
                </a:solidFill>
                <a:latin typeface="Arial"/>
                <a:cs typeface="Arial"/>
              </a:rPr>
              <a:t>new</a:t>
            </a:r>
            <a:r>
              <a:rPr sz="2400" kern="0" spc="-75" dirty="0">
                <a:solidFill>
                  <a:srgbClr val="0000FF"/>
                </a:solidFill>
                <a:latin typeface="Arial"/>
                <a:cs typeface="Arial"/>
              </a:rPr>
              <a:t> </a:t>
            </a:r>
            <a:r>
              <a:rPr sz="2400" kern="0" spc="-5" dirty="0">
                <a:solidFill>
                  <a:srgbClr val="0000FF"/>
                </a:solidFill>
                <a:latin typeface="Arial"/>
                <a:cs typeface="Arial"/>
              </a:rPr>
              <a:t>state</a:t>
            </a:r>
            <a:endParaRPr sz="2400" kern="0">
              <a:solidFill>
                <a:sysClr val="windowText" lastClr="000000"/>
              </a:solidFill>
              <a:latin typeface="Arial"/>
              <a:cs typeface="Arial"/>
            </a:endParaRPr>
          </a:p>
        </p:txBody>
      </p:sp>
      <p:sp>
        <p:nvSpPr>
          <p:cNvPr id="21" name="object 21"/>
          <p:cNvSpPr/>
          <p:nvPr/>
        </p:nvSpPr>
        <p:spPr>
          <a:xfrm>
            <a:off x="5482016" y="2947795"/>
            <a:ext cx="939800" cy="614680"/>
          </a:xfrm>
          <a:custGeom>
            <a:avLst/>
            <a:gdLst/>
            <a:ahLst/>
            <a:cxnLst/>
            <a:rect l="l" t="t" r="r" b="b"/>
            <a:pathLst>
              <a:path w="939800" h="614680">
                <a:moveTo>
                  <a:pt x="0" y="0"/>
                </a:moveTo>
                <a:lnTo>
                  <a:pt x="939298" y="0"/>
                </a:lnTo>
                <a:lnTo>
                  <a:pt x="939298" y="614098"/>
                </a:lnTo>
                <a:lnTo>
                  <a:pt x="0" y="614098"/>
                </a:lnTo>
                <a:lnTo>
                  <a:pt x="0" y="0"/>
                </a:lnTo>
                <a:close/>
              </a:path>
            </a:pathLst>
          </a:custGeom>
          <a:ln w="19049">
            <a:solidFill>
              <a:srgbClr val="38751C"/>
            </a:solidFill>
          </a:ln>
        </p:spPr>
        <p:txBody>
          <a:bodyPr wrap="square" lIns="0" tIns="0" rIns="0" bIns="0" rtlCol="0"/>
          <a:lstStyle/>
          <a:p>
            <a:pPr>
              <a:defRPr/>
            </a:pPr>
            <a:endParaRPr kern="0">
              <a:solidFill>
                <a:sysClr val="windowText" lastClr="000000"/>
              </a:solidFill>
              <a:latin typeface="Calibri"/>
            </a:endParaRPr>
          </a:p>
        </p:txBody>
      </p:sp>
      <p:sp>
        <p:nvSpPr>
          <p:cNvPr id="22" name="object 22"/>
          <p:cNvSpPr/>
          <p:nvPr/>
        </p:nvSpPr>
        <p:spPr>
          <a:xfrm>
            <a:off x="6594441" y="2947795"/>
            <a:ext cx="549275" cy="614680"/>
          </a:xfrm>
          <a:custGeom>
            <a:avLst/>
            <a:gdLst/>
            <a:ahLst/>
            <a:cxnLst/>
            <a:rect l="l" t="t" r="r" b="b"/>
            <a:pathLst>
              <a:path w="549275" h="614680">
                <a:moveTo>
                  <a:pt x="0" y="0"/>
                </a:moveTo>
                <a:lnTo>
                  <a:pt x="548698" y="0"/>
                </a:lnTo>
                <a:lnTo>
                  <a:pt x="548698" y="614098"/>
                </a:lnTo>
                <a:lnTo>
                  <a:pt x="0" y="614098"/>
                </a:lnTo>
                <a:lnTo>
                  <a:pt x="0" y="0"/>
                </a:lnTo>
                <a:close/>
              </a:path>
            </a:pathLst>
          </a:custGeom>
          <a:ln w="19049">
            <a:solidFill>
              <a:srgbClr val="FF0000"/>
            </a:solidFill>
          </a:ln>
        </p:spPr>
        <p:txBody>
          <a:bodyPr wrap="square" lIns="0" tIns="0" rIns="0" bIns="0" rtlCol="0"/>
          <a:lstStyle/>
          <a:p>
            <a:pPr>
              <a:defRPr/>
            </a:pPr>
            <a:endParaRPr kern="0">
              <a:solidFill>
                <a:sysClr val="windowText" lastClr="000000"/>
              </a:solidFill>
              <a:latin typeface="Calibri"/>
            </a:endParaRPr>
          </a:p>
        </p:txBody>
      </p:sp>
      <p:sp>
        <p:nvSpPr>
          <p:cNvPr id="23" name="object 23"/>
          <p:cNvSpPr txBox="1"/>
          <p:nvPr/>
        </p:nvSpPr>
        <p:spPr>
          <a:xfrm>
            <a:off x="5285890" y="3626351"/>
            <a:ext cx="3234055" cy="375920"/>
          </a:xfrm>
          <a:prstGeom prst="rect">
            <a:avLst/>
          </a:prstGeom>
        </p:spPr>
        <p:txBody>
          <a:bodyPr vert="horz" wrap="square" lIns="0" tIns="0" rIns="0" bIns="0" rtlCol="0">
            <a:spAutoFit/>
          </a:bodyPr>
          <a:lstStyle/>
          <a:p>
            <a:pPr marL="12700">
              <a:tabLst>
                <a:tab pos="1307465" algn="l"/>
              </a:tabLst>
              <a:defRPr/>
            </a:pPr>
            <a:r>
              <a:rPr sz="3600" kern="0" spc="-7" baseline="2314" dirty="0">
                <a:solidFill>
                  <a:srgbClr val="38751C"/>
                </a:solidFill>
                <a:latin typeface="Arial"/>
                <a:cs typeface="Arial"/>
              </a:rPr>
              <a:t>old</a:t>
            </a:r>
            <a:r>
              <a:rPr sz="3600" kern="0" spc="7" baseline="2314" dirty="0">
                <a:solidFill>
                  <a:srgbClr val="38751C"/>
                </a:solidFill>
                <a:latin typeface="Arial"/>
                <a:cs typeface="Arial"/>
              </a:rPr>
              <a:t> </a:t>
            </a:r>
            <a:r>
              <a:rPr sz="3600" kern="0" spc="-7" baseline="2314" dirty="0">
                <a:solidFill>
                  <a:srgbClr val="38751C"/>
                </a:solidFill>
                <a:latin typeface="Arial"/>
                <a:cs typeface="Arial"/>
              </a:rPr>
              <a:t>state	</a:t>
            </a:r>
            <a:r>
              <a:rPr sz="2400" kern="0" spc="-5" dirty="0">
                <a:solidFill>
                  <a:srgbClr val="FF0000"/>
                </a:solidFill>
                <a:latin typeface="Arial"/>
                <a:cs typeface="Arial"/>
              </a:rPr>
              <a:t>input vector</a:t>
            </a:r>
            <a:r>
              <a:rPr sz="2400" kern="0" spc="-50" dirty="0">
                <a:solidFill>
                  <a:srgbClr val="FF0000"/>
                </a:solidFill>
                <a:latin typeface="Arial"/>
                <a:cs typeface="Arial"/>
              </a:rPr>
              <a:t> </a:t>
            </a:r>
            <a:r>
              <a:rPr sz="2400" kern="0" spc="-5" dirty="0">
                <a:solidFill>
                  <a:srgbClr val="FF0000"/>
                </a:solidFill>
                <a:latin typeface="Arial"/>
                <a:cs typeface="Arial"/>
              </a:rPr>
              <a:t>at</a:t>
            </a:r>
            <a:endParaRPr sz="2400" kern="0">
              <a:solidFill>
                <a:sysClr val="windowText" lastClr="000000"/>
              </a:solidFill>
              <a:latin typeface="Arial"/>
              <a:cs typeface="Arial"/>
            </a:endParaRPr>
          </a:p>
        </p:txBody>
      </p:sp>
      <p:sp>
        <p:nvSpPr>
          <p:cNvPr id="24" name="object 24"/>
          <p:cNvSpPr txBox="1"/>
          <p:nvPr/>
        </p:nvSpPr>
        <p:spPr>
          <a:xfrm>
            <a:off x="6581192" y="3988301"/>
            <a:ext cx="2091055" cy="375920"/>
          </a:xfrm>
          <a:prstGeom prst="rect">
            <a:avLst/>
          </a:prstGeom>
        </p:spPr>
        <p:txBody>
          <a:bodyPr vert="horz" wrap="square" lIns="0" tIns="0" rIns="0" bIns="0" rtlCol="0">
            <a:spAutoFit/>
          </a:bodyPr>
          <a:lstStyle/>
          <a:p>
            <a:pPr marL="12700">
              <a:defRPr/>
            </a:pPr>
            <a:r>
              <a:rPr sz="2400" kern="0" spc="-5" dirty="0">
                <a:solidFill>
                  <a:srgbClr val="FF0000"/>
                </a:solidFill>
                <a:latin typeface="Arial"/>
                <a:cs typeface="Arial"/>
              </a:rPr>
              <a:t>some time</a:t>
            </a:r>
            <a:r>
              <a:rPr sz="2400" kern="0" spc="-55" dirty="0">
                <a:solidFill>
                  <a:srgbClr val="FF0000"/>
                </a:solidFill>
                <a:latin typeface="Arial"/>
                <a:cs typeface="Arial"/>
              </a:rPr>
              <a:t> </a:t>
            </a:r>
            <a:r>
              <a:rPr sz="2400" kern="0" spc="-5" dirty="0">
                <a:solidFill>
                  <a:srgbClr val="FF0000"/>
                </a:solidFill>
                <a:latin typeface="Arial"/>
                <a:cs typeface="Arial"/>
              </a:rPr>
              <a:t>step</a:t>
            </a:r>
            <a:endParaRPr sz="2400" kern="0">
              <a:solidFill>
                <a:sysClr val="windowText" lastClr="000000"/>
              </a:solidFill>
              <a:latin typeface="Arial"/>
              <a:cs typeface="Arial"/>
            </a:endParaRPr>
          </a:p>
        </p:txBody>
      </p:sp>
      <p:sp>
        <p:nvSpPr>
          <p:cNvPr id="25" name="object 25"/>
          <p:cNvSpPr/>
          <p:nvPr/>
        </p:nvSpPr>
        <p:spPr>
          <a:xfrm>
            <a:off x="4542718" y="2927145"/>
            <a:ext cx="720090" cy="614680"/>
          </a:xfrm>
          <a:custGeom>
            <a:avLst/>
            <a:gdLst/>
            <a:ahLst/>
            <a:cxnLst/>
            <a:rect l="l" t="t" r="r" b="b"/>
            <a:pathLst>
              <a:path w="720089" h="614680">
                <a:moveTo>
                  <a:pt x="0" y="0"/>
                </a:moveTo>
                <a:lnTo>
                  <a:pt x="719698" y="0"/>
                </a:lnTo>
                <a:lnTo>
                  <a:pt x="719698" y="614098"/>
                </a:lnTo>
                <a:lnTo>
                  <a:pt x="0" y="614098"/>
                </a:lnTo>
                <a:lnTo>
                  <a:pt x="0" y="0"/>
                </a:lnTo>
                <a:close/>
              </a:path>
            </a:pathLst>
          </a:custGeom>
          <a:ln w="19049">
            <a:solidFill>
              <a:srgbClr val="9900FF"/>
            </a:solidFill>
          </a:ln>
        </p:spPr>
        <p:txBody>
          <a:bodyPr wrap="square" lIns="0" tIns="0" rIns="0" bIns="0" rtlCol="0"/>
          <a:lstStyle/>
          <a:p>
            <a:pPr>
              <a:defRPr/>
            </a:pPr>
            <a:endParaRPr kern="0">
              <a:solidFill>
                <a:sysClr val="windowText" lastClr="000000"/>
              </a:solidFill>
              <a:latin typeface="Calibri"/>
            </a:endParaRPr>
          </a:p>
        </p:txBody>
      </p:sp>
      <p:sp>
        <p:nvSpPr>
          <p:cNvPr id="26" name="object 26"/>
          <p:cNvSpPr txBox="1"/>
          <p:nvPr/>
        </p:nvSpPr>
        <p:spPr>
          <a:xfrm>
            <a:off x="3631124" y="4283051"/>
            <a:ext cx="2564765" cy="737870"/>
          </a:xfrm>
          <a:prstGeom prst="rect">
            <a:avLst/>
          </a:prstGeom>
        </p:spPr>
        <p:txBody>
          <a:bodyPr vert="horz" wrap="square" lIns="0" tIns="0" rIns="0" bIns="0" rtlCol="0">
            <a:spAutoFit/>
          </a:bodyPr>
          <a:lstStyle/>
          <a:p>
            <a:pPr marL="12700">
              <a:lnSpc>
                <a:spcPts val="2865"/>
              </a:lnSpc>
              <a:defRPr/>
            </a:pPr>
            <a:r>
              <a:rPr sz="2400" kern="0" spc="-5" dirty="0">
                <a:solidFill>
                  <a:srgbClr val="9900FF"/>
                </a:solidFill>
                <a:latin typeface="Arial"/>
                <a:cs typeface="Arial"/>
              </a:rPr>
              <a:t>some</a:t>
            </a:r>
            <a:r>
              <a:rPr sz="2400" kern="0" spc="-55" dirty="0">
                <a:solidFill>
                  <a:srgbClr val="9900FF"/>
                </a:solidFill>
                <a:latin typeface="Arial"/>
                <a:cs typeface="Arial"/>
              </a:rPr>
              <a:t> </a:t>
            </a:r>
            <a:r>
              <a:rPr sz="2400" kern="0" spc="-5" dirty="0">
                <a:solidFill>
                  <a:srgbClr val="9900FF"/>
                </a:solidFill>
                <a:latin typeface="Arial"/>
                <a:cs typeface="Arial"/>
              </a:rPr>
              <a:t>function</a:t>
            </a:r>
            <a:endParaRPr sz="2400" kern="0">
              <a:solidFill>
                <a:sysClr val="windowText" lastClr="000000"/>
              </a:solidFill>
              <a:latin typeface="Arial"/>
              <a:cs typeface="Arial"/>
            </a:endParaRPr>
          </a:p>
          <a:p>
            <a:pPr marL="12700">
              <a:lnSpc>
                <a:spcPts val="2865"/>
              </a:lnSpc>
              <a:defRPr/>
            </a:pPr>
            <a:r>
              <a:rPr sz="2400" kern="0" spc="-5" dirty="0">
                <a:solidFill>
                  <a:srgbClr val="9900FF"/>
                </a:solidFill>
                <a:latin typeface="Arial"/>
                <a:cs typeface="Arial"/>
              </a:rPr>
              <a:t>with parameters</a:t>
            </a:r>
            <a:r>
              <a:rPr sz="2400" kern="0" spc="-40" dirty="0">
                <a:solidFill>
                  <a:srgbClr val="9900FF"/>
                </a:solidFill>
                <a:latin typeface="Arial"/>
                <a:cs typeface="Arial"/>
              </a:rPr>
              <a:t> </a:t>
            </a:r>
            <a:r>
              <a:rPr sz="2400" kern="0" spc="-5" dirty="0">
                <a:solidFill>
                  <a:srgbClr val="9900FF"/>
                </a:solidFill>
                <a:latin typeface="Arial"/>
                <a:cs typeface="Arial"/>
              </a:rPr>
              <a:t>W</a:t>
            </a:r>
            <a:endParaRPr sz="2400" kern="0">
              <a:solidFill>
                <a:sysClr val="windowText" lastClr="000000"/>
              </a:solidFill>
              <a:latin typeface="Arial"/>
              <a:cs typeface="Arial"/>
            </a:endParaRPr>
          </a:p>
        </p:txBody>
      </p:sp>
      <p:sp>
        <p:nvSpPr>
          <p:cNvPr id="27" name="object 27"/>
          <p:cNvSpPr/>
          <p:nvPr/>
        </p:nvSpPr>
        <p:spPr>
          <a:xfrm>
            <a:off x="4655368" y="3617444"/>
            <a:ext cx="171450" cy="680720"/>
          </a:xfrm>
          <a:custGeom>
            <a:avLst/>
            <a:gdLst/>
            <a:ahLst/>
            <a:cxnLst/>
            <a:rect l="l" t="t" r="r" b="b"/>
            <a:pathLst>
              <a:path w="171450" h="680720">
                <a:moveTo>
                  <a:pt x="0" y="680398"/>
                </a:moveTo>
                <a:lnTo>
                  <a:pt x="170999" y="0"/>
                </a:lnTo>
              </a:path>
            </a:pathLst>
          </a:custGeom>
          <a:ln w="9524">
            <a:solidFill>
              <a:srgbClr val="9900FF"/>
            </a:solidFill>
          </a:ln>
        </p:spPr>
        <p:txBody>
          <a:bodyPr wrap="square" lIns="0" tIns="0" rIns="0" bIns="0" rtlCol="0"/>
          <a:lstStyle/>
          <a:p>
            <a:pPr>
              <a:defRPr/>
            </a:pPr>
            <a:endParaRPr kern="0">
              <a:solidFill>
                <a:sysClr val="windowText" lastClr="000000"/>
              </a:solidFill>
              <a:latin typeface="Calibri"/>
            </a:endParaRPr>
          </a:p>
        </p:txBody>
      </p:sp>
      <p:sp>
        <p:nvSpPr>
          <p:cNvPr id="32" name="TextBox 31"/>
          <p:cNvSpPr txBox="1"/>
          <p:nvPr/>
        </p:nvSpPr>
        <p:spPr>
          <a:xfrm>
            <a:off x="1524000" y="6581002"/>
            <a:ext cx="1188852" cy="276999"/>
          </a:xfrm>
          <a:prstGeom prst="rect">
            <a:avLst/>
          </a:prstGeom>
          <a:noFill/>
        </p:spPr>
        <p:txBody>
          <a:bodyPr wrap="none" rtlCol="0">
            <a:spAutoFit/>
          </a:bodyPr>
          <a:lstStyle/>
          <a:p>
            <a:pPr>
              <a:defRPr/>
            </a:pPr>
            <a:r>
              <a:rPr lang="en-US" sz="1200" dirty="0">
                <a:solidFill>
                  <a:prstClr val="black"/>
                </a:solidFill>
                <a:latin typeface="Calibri"/>
              </a:rPr>
              <a:t>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455092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3440778" y="620836"/>
            <a:ext cx="5307965" cy="1107996"/>
          </a:xfrm>
          <a:prstGeom prst="rect">
            <a:avLst/>
          </a:prstGeom>
        </p:spPr>
        <p:txBody>
          <a:bodyPr vert="horz" wrap="square" lIns="0" tIns="0" rIns="0" bIns="0" rtlCol="0" anchor="ctr">
            <a:spAutoFit/>
          </a:bodyPr>
          <a:lstStyle/>
          <a:p>
            <a:pPr marL="12700"/>
            <a:r>
              <a:rPr spc="-5" dirty="0"/>
              <a:t>Recurrent Neural</a:t>
            </a:r>
            <a:r>
              <a:rPr spc="-10" dirty="0"/>
              <a:t> </a:t>
            </a:r>
            <a:r>
              <a:rPr spc="-5" dirty="0"/>
              <a:t>Network</a:t>
            </a:r>
          </a:p>
        </p:txBody>
      </p:sp>
      <p:sp>
        <p:nvSpPr>
          <p:cNvPr id="5" name="object 5"/>
          <p:cNvSpPr/>
          <p:nvPr/>
        </p:nvSpPr>
        <p:spPr>
          <a:xfrm>
            <a:off x="9227134" y="41149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solidFill>
            <a:srgbClr val="F4CCCC"/>
          </a:solidFill>
        </p:spPr>
        <p:txBody>
          <a:bodyPr wrap="square" lIns="0" tIns="0" rIns="0" bIns="0" rtlCol="0"/>
          <a:lstStyle/>
          <a:p>
            <a:pPr>
              <a:defRPr/>
            </a:pPr>
            <a:endParaRPr kern="0">
              <a:solidFill>
                <a:sysClr val="windowText" lastClr="000000"/>
              </a:solidFill>
              <a:latin typeface="Calibri"/>
            </a:endParaRPr>
          </a:p>
        </p:txBody>
      </p:sp>
      <p:sp>
        <p:nvSpPr>
          <p:cNvPr id="6" name="object 6"/>
          <p:cNvSpPr/>
          <p:nvPr/>
        </p:nvSpPr>
        <p:spPr>
          <a:xfrm>
            <a:off x="9227134" y="4114920"/>
            <a:ext cx="420370" cy="916305"/>
          </a:xfrm>
          <a:custGeom>
            <a:avLst/>
            <a:gdLst/>
            <a:ahLst/>
            <a:cxnLst/>
            <a:rect l="l" t="t" r="r" b="b"/>
            <a:pathLst>
              <a:path w="420370" h="916304">
                <a:moveTo>
                  <a:pt x="0" y="0"/>
                </a:moveTo>
                <a:lnTo>
                  <a:pt x="419874" y="0"/>
                </a:lnTo>
                <a:lnTo>
                  <a:pt x="419874" y="915698"/>
                </a:lnTo>
                <a:lnTo>
                  <a:pt x="0" y="915698"/>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7" name="object 7"/>
          <p:cNvSpPr txBox="1"/>
          <p:nvPr/>
        </p:nvSpPr>
        <p:spPr>
          <a:xfrm>
            <a:off x="9367225" y="4425506"/>
            <a:ext cx="139700" cy="285115"/>
          </a:xfrm>
          <a:prstGeom prst="rect">
            <a:avLst/>
          </a:prstGeom>
        </p:spPr>
        <p:txBody>
          <a:bodyPr vert="horz" wrap="square" lIns="0" tIns="0" rIns="0" bIns="0" rtlCol="0">
            <a:spAutoFit/>
          </a:bodyPr>
          <a:lstStyle/>
          <a:p>
            <a:pPr marL="12700">
              <a:defRPr/>
            </a:pPr>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8" name="object 8"/>
          <p:cNvSpPr/>
          <p:nvPr/>
        </p:nvSpPr>
        <p:spPr>
          <a:xfrm>
            <a:off x="8920384" y="3091702"/>
            <a:ext cx="1033780" cy="657225"/>
          </a:xfrm>
          <a:custGeom>
            <a:avLst/>
            <a:gdLst/>
            <a:ahLst/>
            <a:cxnLst/>
            <a:rect l="l" t="t" r="r" b="b"/>
            <a:pathLst>
              <a:path w="1033779" h="657225">
                <a:moveTo>
                  <a:pt x="0" y="0"/>
                </a:moveTo>
                <a:lnTo>
                  <a:pt x="1033372" y="0"/>
                </a:lnTo>
                <a:lnTo>
                  <a:pt x="1033372" y="657193"/>
                </a:lnTo>
                <a:lnTo>
                  <a:pt x="0" y="657193"/>
                </a:lnTo>
                <a:lnTo>
                  <a:pt x="0" y="0"/>
                </a:lnTo>
                <a:close/>
              </a:path>
            </a:pathLst>
          </a:custGeom>
          <a:solidFill>
            <a:srgbClr val="38751C"/>
          </a:solidFill>
        </p:spPr>
        <p:txBody>
          <a:bodyPr wrap="square" lIns="0" tIns="0" rIns="0" bIns="0" rtlCol="0"/>
          <a:lstStyle/>
          <a:p>
            <a:pPr>
              <a:defRPr/>
            </a:pPr>
            <a:endParaRPr kern="0">
              <a:solidFill>
                <a:sysClr val="windowText" lastClr="000000"/>
              </a:solidFill>
              <a:latin typeface="Calibri"/>
            </a:endParaRPr>
          </a:p>
        </p:txBody>
      </p:sp>
      <p:sp>
        <p:nvSpPr>
          <p:cNvPr id="9" name="object 9"/>
          <p:cNvSpPr txBox="1"/>
          <p:nvPr/>
        </p:nvSpPr>
        <p:spPr>
          <a:xfrm>
            <a:off x="9176741" y="3273032"/>
            <a:ext cx="520700" cy="285115"/>
          </a:xfrm>
          <a:prstGeom prst="rect">
            <a:avLst/>
          </a:prstGeom>
        </p:spPr>
        <p:txBody>
          <a:bodyPr vert="horz" wrap="square" lIns="0" tIns="0" rIns="0" bIns="0" rtlCol="0">
            <a:spAutoFit/>
          </a:bodyPr>
          <a:lstStyle/>
          <a:p>
            <a:pPr marL="12700">
              <a:defRPr/>
            </a:pPr>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10" name="object 10"/>
          <p:cNvSpPr txBox="1"/>
          <p:nvPr/>
        </p:nvSpPr>
        <p:spPr>
          <a:xfrm>
            <a:off x="9227134" y="1827380"/>
            <a:ext cx="420370" cy="598882"/>
          </a:xfrm>
          <a:prstGeom prst="rect">
            <a:avLst/>
          </a:prstGeom>
          <a:solidFill>
            <a:srgbClr val="C8DAF7"/>
          </a:solidFill>
          <a:ln w="9524">
            <a:solidFill>
              <a:srgbClr val="000000"/>
            </a:solidFill>
          </a:ln>
        </p:spPr>
        <p:txBody>
          <a:bodyPr vert="horz" wrap="square" lIns="0" tIns="6350" rIns="0" bIns="0" rtlCol="0">
            <a:spAutoFit/>
          </a:bodyPr>
          <a:lstStyle/>
          <a:p>
            <a:pPr>
              <a:spcBef>
                <a:spcPts val="50"/>
              </a:spcBef>
              <a:defRPr/>
            </a:pPr>
            <a:endParaRPr sz="2050" kern="0">
              <a:solidFill>
                <a:sysClr val="windowText" lastClr="000000"/>
              </a:solidFill>
              <a:latin typeface="Times New Roman"/>
              <a:cs typeface="Times New Roman"/>
            </a:endParaRPr>
          </a:p>
          <a:p>
            <a:pPr algn="ctr">
              <a:defRPr/>
            </a:pP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1" name="object 11"/>
          <p:cNvSpPr/>
          <p:nvPr/>
        </p:nvSpPr>
        <p:spPr>
          <a:xfrm>
            <a:off x="9437084" y="2857315"/>
            <a:ext cx="0" cy="234950"/>
          </a:xfrm>
          <a:custGeom>
            <a:avLst/>
            <a:gdLst/>
            <a:ahLst/>
            <a:cxnLst/>
            <a:rect l="l" t="t" r="r" b="b"/>
            <a:pathLst>
              <a:path h="234950">
                <a:moveTo>
                  <a:pt x="0" y="234384"/>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2" name="object 12"/>
          <p:cNvSpPr/>
          <p:nvPr/>
        </p:nvSpPr>
        <p:spPr>
          <a:xfrm>
            <a:off x="9405608" y="2770868"/>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3" name="object 13"/>
          <p:cNvSpPr/>
          <p:nvPr/>
        </p:nvSpPr>
        <p:spPr>
          <a:xfrm>
            <a:off x="9437084" y="3863120"/>
            <a:ext cx="0" cy="252095"/>
          </a:xfrm>
          <a:custGeom>
            <a:avLst/>
            <a:gdLst/>
            <a:ahLst/>
            <a:cxnLst/>
            <a:rect l="l" t="t" r="r" b="b"/>
            <a:pathLst>
              <a:path h="252095">
                <a:moveTo>
                  <a:pt x="0" y="25179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4" name="object 14"/>
          <p:cNvSpPr/>
          <p:nvPr/>
        </p:nvSpPr>
        <p:spPr>
          <a:xfrm>
            <a:off x="9405608" y="3776671"/>
            <a:ext cx="63500" cy="86995"/>
          </a:xfrm>
          <a:custGeom>
            <a:avLst/>
            <a:gdLst/>
            <a:ahLst/>
            <a:cxnLst/>
            <a:rect l="l" t="t" r="r" b="b"/>
            <a:pathLst>
              <a:path w="63500" h="86994">
                <a:moveTo>
                  <a:pt x="62924" y="86449"/>
                </a:moveTo>
                <a:lnTo>
                  <a:pt x="31474"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5" name="object 15"/>
          <p:cNvSpPr/>
          <p:nvPr/>
        </p:nvSpPr>
        <p:spPr>
          <a:xfrm>
            <a:off x="9956009" y="3258000"/>
            <a:ext cx="522605" cy="274320"/>
          </a:xfrm>
          <a:custGeom>
            <a:avLst/>
            <a:gdLst/>
            <a:ahLst/>
            <a:cxnLst/>
            <a:rect l="l" t="t" r="r" b="b"/>
            <a:pathLst>
              <a:path w="522604" h="274319">
                <a:moveTo>
                  <a:pt x="0" y="0"/>
                </a:moveTo>
                <a:lnTo>
                  <a:pt x="28644" y="8200"/>
                </a:lnTo>
                <a:lnTo>
                  <a:pt x="69199" y="18641"/>
                </a:lnTo>
                <a:lnTo>
                  <a:pt x="118904" y="30961"/>
                </a:lnTo>
                <a:lnTo>
                  <a:pt x="174997" y="44801"/>
                </a:lnTo>
                <a:lnTo>
                  <a:pt x="234718" y="59801"/>
                </a:lnTo>
                <a:lnTo>
                  <a:pt x="295305" y="75601"/>
                </a:lnTo>
                <a:lnTo>
                  <a:pt x="353997" y="91843"/>
                </a:lnTo>
                <a:lnTo>
                  <a:pt x="408034" y="108165"/>
                </a:lnTo>
                <a:lnTo>
                  <a:pt x="454653" y="124208"/>
                </a:lnTo>
                <a:lnTo>
                  <a:pt x="491095" y="139613"/>
                </a:lnTo>
                <a:lnTo>
                  <a:pt x="522398" y="167069"/>
                </a:lnTo>
                <a:lnTo>
                  <a:pt x="508640" y="181960"/>
                </a:lnTo>
                <a:lnTo>
                  <a:pt x="472905" y="197058"/>
                </a:lnTo>
                <a:lnTo>
                  <a:pt x="420033" y="212103"/>
                </a:lnTo>
                <a:lnTo>
                  <a:pt x="354867" y="226835"/>
                </a:lnTo>
                <a:lnTo>
                  <a:pt x="282249" y="240994"/>
                </a:lnTo>
                <a:lnTo>
                  <a:pt x="235229" y="249426"/>
                </a:lnTo>
                <a:lnTo>
                  <a:pt x="188371" y="257469"/>
                </a:lnTo>
                <a:lnTo>
                  <a:pt x="142858" y="265062"/>
                </a:lnTo>
                <a:lnTo>
                  <a:pt x="99874" y="272144"/>
                </a:lnTo>
                <a:lnTo>
                  <a:pt x="89299" y="273894"/>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6" name="object 16"/>
          <p:cNvSpPr/>
          <p:nvPr/>
        </p:nvSpPr>
        <p:spPr>
          <a:xfrm>
            <a:off x="9960210" y="3500919"/>
            <a:ext cx="90805" cy="62230"/>
          </a:xfrm>
          <a:custGeom>
            <a:avLst/>
            <a:gdLst/>
            <a:ahLst/>
            <a:cxnLst/>
            <a:rect l="l" t="t" r="r" b="b"/>
            <a:pathLst>
              <a:path w="90804" h="62230">
                <a:moveTo>
                  <a:pt x="79574" y="0"/>
                </a:moveTo>
                <a:lnTo>
                  <a:pt x="0" y="46199"/>
                </a:lnTo>
                <a:lnTo>
                  <a:pt x="90649" y="61949"/>
                </a:lnTo>
                <a:lnTo>
                  <a:pt x="79574" y="0"/>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7" name="object 17"/>
          <p:cNvSpPr txBox="1"/>
          <p:nvPr/>
        </p:nvSpPr>
        <p:spPr>
          <a:xfrm>
            <a:off x="1858751" y="1865485"/>
            <a:ext cx="4977765" cy="563245"/>
          </a:xfrm>
          <a:prstGeom prst="rect">
            <a:avLst/>
          </a:prstGeom>
        </p:spPr>
        <p:txBody>
          <a:bodyPr vert="horz" wrap="square" lIns="0" tIns="0" rIns="0" bIns="0" rtlCol="0">
            <a:spAutoFit/>
          </a:bodyPr>
          <a:lstStyle/>
          <a:p>
            <a:pPr marL="12700" marR="5080">
              <a:lnSpc>
                <a:spcPct val="100699"/>
              </a:lnSpc>
              <a:defRPr/>
            </a:pPr>
            <a:r>
              <a:rPr kern="0" spc="-5" dirty="0">
                <a:solidFill>
                  <a:sysClr val="windowText" lastClr="000000"/>
                </a:solidFill>
                <a:latin typeface="Arial"/>
                <a:cs typeface="Arial"/>
              </a:rPr>
              <a:t>We can process a sequence of vectors </a:t>
            </a:r>
            <a:r>
              <a:rPr b="1" kern="0" spc="-5" dirty="0">
                <a:solidFill>
                  <a:sysClr val="windowText" lastClr="000000"/>
                </a:solidFill>
                <a:latin typeface="Arial"/>
                <a:cs typeface="Arial"/>
              </a:rPr>
              <a:t>x </a:t>
            </a:r>
            <a:r>
              <a:rPr kern="0" spc="-5" dirty="0">
                <a:solidFill>
                  <a:sysClr val="windowText" lastClr="000000"/>
                </a:solidFill>
                <a:latin typeface="Arial"/>
                <a:cs typeface="Arial"/>
              </a:rPr>
              <a:t>by  applying a recurrence formula at every time</a:t>
            </a:r>
            <a:r>
              <a:rPr kern="0" spc="90" dirty="0">
                <a:solidFill>
                  <a:sysClr val="windowText" lastClr="000000"/>
                </a:solidFill>
                <a:latin typeface="Arial"/>
                <a:cs typeface="Arial"/>
              </a:rPr>
              <a:t> </a:t>
            </a:r>
            <a:r>
              <a:rPr kern="0" spc="-5" dirty="0">
                <a:solidFill>
                  <a:sysClr val="windowText" lastClr="000000"/>
                </a:solidFill>
                <a:latin typeface="Arial"/>
                <a:cs typeface="Arial"/>
              </a:rPr>
              <a:t>step:</a:t>
            </a:r>
            <a:endParaRPr kern="0">
              <a:solidFill>
                <a:sysClr val="windowText" lastClr="000000"/>
              </a:solidFill>
              <a:latin typeface="Arial"/>
              <a:cs typeface="Arial"/>
            </a:endParaRPr>
          </a:p>
        </p:txBody>
      </p:sp>
      <p:sp>
        <p:nvSpPr>
          <p:cNvPr id="18" name="object 18"/>
          <p:cNvSpPr/>
          <p:nvPr/>
        </p:nvSpPr>
        <p:spPr>
          <a:xfrm>
            <a:off x="3385243" y="2927147"/>
            <a:ext cx="3955642" cy="655373"/>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19" name="object 19"/>
          <p:cNvSpPr txBox="1"/>
          <p:nvPr/>
        </p:nvSpPr>
        <p:spPr>
          <a:xfrm>
            <a:off x="1896100" y="4288092"/>
            <a:ext cx="5883275" cy="743793"/>
          </a:xfrm>
          <a:prstGeom prst="rect">
            <a:avLst/>
          </a:prstGeom>
        </p:spPr>
        <p:txBody>
          <a:bodyPr vert="horz" wrap="square" lIns="0" tIns="0" rIns="0" bIns="0" rtlCol="0">
            <a:spAutoFit/>
          </a:bodyPr>
          <a:lstStyle/>
          <a:p>
            <a:pPr marL="12700" marR="5080">
              <a:lnSpc>
                <a:spcPts val="2850"/>
              </a:lnSpc>
              <a:defRPr/>
            </a:pPr>
            <a:r>
              <a:rPr sz="2400" kern="0" spc="-5" dirty="0">
                <a:solidFill>
                  <a:srgbClr val="FF0000"/>
                </a:solidFill>
                <a:latin typeface="Arial"/>
                <a:cs typeface="Arial"/>
              </a:rPr>
              <a:t>Notice: the same function and the same set  of parameters are used at every time</a:t>
            </a:r>
            <a:r>
              <a:rPr sz="2400" kern="0" spc="50" dirty="0">
                <a:solidFill>
                  <a:srgbClr val="FF0000"/>
                </a:solidFill>
                <a:latin typeface="Arial"/>
                <a:cs typeface="Arial"/>
              </a:rPr>
              <a:t> </a:t>
            </a:r>
            <a:r>
              <a:rPr sz="2400" kern="0" spc="-5" dirty="0">
                <a:solidFill>
                  <a:srgbClr val="FF0000"/>
                </a:solidFill>
                <a:latin typeface="Arial"/>
                <a:cs typeface="Arial"/>
              </a:rPr>
              <a:t>step.</a:t>
            </a:r>
            <a:endParaRPr sz="2400" kern="0">
              <a:solidFill>
                <a:sysClr val="windowText" lastClr="000000"/>
              </a:solidFill>
              <a:latin typeface="Arial"/>
              <a:cs typeface="Arial"/>
            </a:endParaRPr>
          </a:p>
        </p:txBody>
      </p:sp>
      <p:sp>
        <p:nvSpPr>
          <p:cNvPr id="24" name="TextBox 23"/>
          <p:cNvSpPr txBox="1"/>
          <p:nvPr/>
        </p:nvSpPr>
        <p:spPr>
          <a:xfrm>
            <a:off x="1524000" y="6581002"/>
            <a:ext cx="1188852" cy="276999"/>
          </a:xfrm>
          <a:prstGeom prst="rect">
            <a:avLst/>
          </a:prstGeom>
          <a:noFill/>
        </p:spPr>
        <p:txBody>
          <a:bodyPr wrap="none" rtlCol="0">
            <a:spAutoFit/>
          </a:bodyPr>
          <a:lstStyle/>
          <a:p>
            <a:pPr>
              <a:defRPr/>
            </a:pPr>
            <a:r>
              <a:rPr lang="en-US" sz="1200" dirty="0">
                <a:solidFill>
                  <a:prstClr val="black"/>
                </a:solidFill>
                <a:latin typeface="Calibri"/>
              </a:rPr>
              <a:t>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1961010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7" y="116632"/>
            <a:ext cx="8232914" cy="720080"/>
          </a:xfrm>
        </p:spPr>
        <p:txBody>
          <a:bodyPr/>
          <a:lstStyle/>
          <a:p>
            <a:r>
              <a:rPr lang="en-US" dirty="0"/>
              <a:t>Recurrent Neural Networks</a:t>
            </a:r>
          </a:p>
        </p:txBody>
      </p:sp>
      <p:sp>
        <p:nvSpPr>
          <p:cNvPr id="3" name="Content Placeholder 2"/>
          <p:cNvSpPr>
            <a:spLocks noGrp="1"/>
          </p:cNvSpPr>
          <p:nvPr>
            <p:ph idx="1"/>
          </p:nvPr>
        </p:nvSpPr>
        <p:spPr>
          <a:xfrm>
            <a:off x="226610" y="1510433"/>
            <a:ext cx="8119730" cy="864743"/>
          </a:xfrm>
        </p:spPr>
        <p:txBody>
          <a:bodyPr>
            <a:normAutofit fontScale="92500" lnSpcReduction="20000"/>
          </a:bodyPr>
          <a:lstStyle/>
          <a:p>
            <a:r>
              <a:rPr lang="en-US" dirty="0"/>
              <a:t>Recurrent Neural Networks are networks with loops,  allowing information to persist.</a:t>
            </a:r>
          </a:p>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33</a:t>
            </a:fld>
            <a:endParaRPr lang="en-US"/>
          </a:p>
        </p:txBody>
      </p:sp>
      <p:pic>
        <p:nvPicPr>
          <p:cNvPr id="5" name="Picture 4"/>
          <p:cNvPicPr>
            <a:picLocks noChangeAspect="1"/>
          </p:cNvPicPr>
          <p:nvPr/>
        </p:nvPicPr>
        <p:blipFill>
          <a:blip r:embed="rId2"/>
          <a:stretch>
            <a:fillRect/>
          </a:stretch>
        </p:blipFill>
        <p:spPr>
          <a:xfrm>
            <a:off x="723900" y="2690368"/>
            <a:ext cx="3952875" cy="2142292"/>
          </a:xfrm>
          <a:prstGeom prst="rect">
            <a:avLst/>
          </a:prstGeom>
        </p:spPr>
      </p:pic>
      <p:sp>
        <p:nvSpPr>
          <p:cNvPr id="6" name="Rectangle 1"/>
          <p:cNvSpPr>
            <a:spLocks noChangeArrowheads="1"/>
          </p:cNvSpPr>
          <p:nvPr/>
        </p:nvSpPr>
        <p:spPr bwMode="auto">
          <a:xfrm>
            <a:off x="838200" y="4924399"/>
            <a:ext cx="395287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dirty="0">
                <a:solidFill>
                  <a:srgbClr val="333333"/>
                </a:solidFill>
                <a:latin typeface="+mn-lt"/>
                <a:ea typeface="CMS"/>
              </a:rPr>
              <a:t>In the above diagram, a chunk of neural network, </a:t>
            </a:r>
            <a:r>
              <a:rPr lang="en-US" altLang="en-US" b="1" i="1" dirty="0">
                <a:solidFill>
                  <a:srgbClr val="333333"/>
                </a:solidFill>
                <a:latin typeface="+mn-lt"/>
                <a:ea typeface="CMS"/>
              </a:rPr>
              <a:t>A = </a:t>
            </a:r>
            <a:r>
              <a:rPr lang="en-US" altLang="en-US" b="1" i="1" dirty="0" err="1">
                <a:solidFill>
                  <a:srgbClr val="333333"/>
                </a:solidFill>
                <a:latin typeface="+mn-lt"/>
                <a:ea typeface="CMS"/>
              </a:rPr>
              <a:t>f</a:t>
            </a:r>
            <a:r>
              <a:rPr lang="en-US" altLang="en-US" b="1" i="1" baseline="-25000" dirty="0" err="1">
                <a:solidFill>
                  <a:srgbClr val="333333"/>
                </a:solidFill>
                <a:latin typeface="+mn-lt"/>
                <a:ea typeface="CMS"/>
              </a:rPr>
              <a:t>W</a:t>
            </a:r>
            <a:r>
              <a:rPr lang="en-US" altLang="en-US" dirty="0">
                <a:solidFill>
                  <a:srgbClr val="333333"/>
                </a:solidFill>
                <a:latin typeface="+mn-lt"/>
                <a:ea typeface="CMS"/>
              </a:rPr>
              <a:t>, looks at some input </a:t>
            </a:r>
            <a:r>
              <a:rPr lang="en-US" altLang="en-US" sz="2000" b="1" i="1" dirty="0" err="1">
                <a:solidFill>
                  <a:srgbClr val="333333"/>
                </a:solidFill>
                <a:latin typeface="+mn-lt"/>
                <a:ea typeface="MathJax_Math-italic"/>
              </a:rPr>
              <a:t>x</a:t>
            </a:r>
            <a:r>
              <a:rPr lang="en-US" altLang="en-US" sz="1100" b="1" i="1" dirty="0" err="1">
                <a:solidFill>
                  <a:srgbClr val="333333"/>
                </a:solidFill>
                <a:latin typeface="+mn-lt"/>
                <a:ea typeface="MathJax_Math-italic"/>
              </a:rPr>
              <a:t>t</a:t>
            </a:r>
            <a:r>
              <a:rPr lang="en-US" altLang="en-US" dirty="0">
                <a:solidFill>
                  <a:srgbClr val="333333"/>
                </a:solidFill>
                <a:latin typeface="+mn-lt"/>
                <a:ea typeface="CMS"/>
              </a:rPr>
              <a:t> and outputs a value </a:t>
            </a:r>
            <a:r>
              <a:rPr lang="en-US" altLang="en-US" b="1" i="1" dirty="0">
                <a:solidFill>
                  <a:srgbClr val="333333"/>
                </a:solidFill>
                <a:latin typeface="+mn-lt"/>
                <a:ea typeface="MathJax_Math-italic"/>
              </a:rPr>
              <a:t>h</a:t>
            </a:r>
            <a:r>
              <a:rPr lang="en-US" altLang="en-US" sz="1050" b="1" i="1" dirty="0">
                <a:solidFill>
                  <a:srgbClr val="333333"/>
                </a:solidFill>
                <a:latin typeface="+mn-lt"/>
                <a:ea typeface="MathJax_Math-italic"/>
              </a:rPr>
              <a:t>t</a:t>
            </a:r>
            <a:r>
              <a:rPr lang="en-US" altLang="en-US" dirty="0">
                <a:solidFill>
                  <a:srgbClr val="333333"/>
                </a:solidFill>
                <a:latin typeface="+mn-lt"/>
                <a:ea typeface="CMS"/>
              </a:rPr>
              <a:t>. A loop allows information to be passed from one step of the network to the next.</a:t>
            </a:r>
            <a:r>
              <a:rPr lang="en-US" altLang="en-US" sz="800" dirty="0">
                <a:latin typeface="+mn-lt"/>
              </a:rPr>
              <a:t> </a:t>
            </a:r>
            <a:endParaRPr lang="en-US" altLang="en-US" sz="2400" dirty="0">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6A10B06-A090-484E-B05C-B7B3EE71321C}"/>
                  </a:ext>
                </a:extLst>
              </p:cNvPr>
              <p:cNvSpPr txBox="1"/>
              <p:nvPr/>
            </p:nvSpPr>
            <p:spPr>
              <a:xfrm>
                <a:off x="3743901" y="2638401"/>
                <a:ext cx="4866699" cy="1200329"/>
              </a:xfrm>
              <a:prstGeom prst="rect">
                <a:avLst/>
              </a:prstGeom>
              <a:noFill/>
            </p:spPr>
            <p:txBody>
              <a:bodyPr wrap="square" rtlCol="0">
                <a:spAutoFit/>
              </a:bodyPr>
              <a:lstStyle/>
              <a:p>
                <a:r>
                  <a:rPr lang="en-US" sz="2400" dirty="0">
                    <a:solidFill>
                      <a:srgbClr val="FF0000"/>
                    </a:solidFill>
                  </a:rPr>
                  <a:t>Output is to predict a vector </a:t>
                </a:r>
                <a:r>
                  <a:rPr lang="en-US" sz="2400" i="1" dirty="0" err="1">
                    <a:solidFill>
                      <a:srgbClr val="FF0000"/>
                    </a:solidFill>
                  </a:rPr>
                  <a:t>h</a:t>
                </a:r>
                <a:r>
                  <a:rPr lang="en-US" sz="2400" i="1" baseline="-25000" dirty="0" err="1">
                    <a:solidFill>
                      <a:srgbClr val="FF0000"/>
                    </a:solidFill>
                  </a:rPr>
                  <a:t>t</a:t>
                </a:r>
                <a:r>
                  <a:rPr lang="en-US" sz="2400" dirty="0">
                    <a:solidFill>
                      <a:srgbClr val="FF0000"/>
                    </a:solidFill>
                  </a:rPr>
                  <a:t>, where </a:t>
                </a:r>
                <a14:m>
                  <m:oMath xmlns:m="http://schemas.openxmlformats.org/officeDocument/2006/math">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𝑜𝑢𝑡𝑝𝑢𝑡</m:t>
                        </m:r>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𝑦</m:t>
                        </m:r>
                      </m:e>
                      <m:sub>
                        <m:r>
                          <a:rPr lang="en-US" sz="2400" b="0" i="1" smtClean="0">
                            <a:solidFill>
                              <a:srgbClr val="FF0000"/>
                            </a:solidFill>
                            <a:latin typeface="Cambria Math" panose="02040503050406030204" pitchFamily="18" charset="0"/>
                          </a:rPr>
                          <m:t>𝑡</m:t>
                        </m:r>
                      </m:sub>
                    </m:sSub>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𝜑</m:t>
                    </m:r>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h</m:t>
                        </m:r>
                      </m:e>
                      <m:sub>
                        <m:r>
                          <a:rPr lang="en-US" sz="2400" b="0" i="1" smtClean="0">
                            <a:solidFill>
                              <a:srgbClr val="FF0000"/>
                            </a:solidFill>
                            <a:latin typeface="Cambria Math" panose="02040503050406030204" pitchFamily="18" charset="0"/>
                          </a:rPr>
                          <m:t>𝑡</m:t>
                        </m:r>
                      </m:sub>
                    </m:sSub>
                    <m:r>
                      <a:rPr lang="en-US" sz="2400" b="0" i="1" smtClean="0">
                        <a:solidFill>
                          <a:srgbClr val="FF0000"/>
                        </a:solidFill>
                        <a:latin typeface="Cambria Math" panose="02040503050406030204" pitchFamily="18" charset="0"/>
                      </a:rPr>
                      <m:t>)</m:t>
                    </m:r>
                  </m:oMath>
                </a14:m>
                <a:r>
                  <a:rPr lang="en-US" sz="2400" dirty="0">
                    <a:solidFill>
                      <a:srgbClr val="FF0000"/>
                    </a:solidFill>
                  </a:rPr>
                  <a:t> at some time steps (</a:t>
                </a:r>
                <a:r>
                  <a:rPr lang="en-US" sz="2400" i="1" dirty="0">
                    <a:solidFill>
                      <a:srgbClr val="FF0000"/>
                    </a:solidFill>
                  </a:rPr>
                  <a:t>t</a:t>
                </a:r>
                <a:r>
                  <a:rPr lang="en-US" sz="2400" dirty="0">
                    <a:solidFill>
                      <a:srgbClr val="FF0000"/>
                    </a:solidFill>
                  </a:rPr>
                  <a:t>)</a:t>
                </a:r>
                <a:endParaRPr lang="en-US" sz="1600" dirty="0">
                  <a:solidFill>
                    <a:srgbClr val="FF0000"/>
                  </a:solidFill>
                </a:endParaRPr>
              </a:p>
            </p:txBody>
          </p:sp>
        </mc:Choice>
        <mc:Fallback xmlns="">
          <p:sp>
            <p:nvSpPr>
              <p:cNvPr id="19" name="TextBox 18">
                <a:extLst>
                  <a:ext uri="{FF2B5EF4-FFF2-40B4-BE49-F238E27FC236}">
                    <a16:creationId xmlns:a16="http://schemas.microsoft.com/office/drawing/2014/main" id="{66A10B06-A090-484E-B05C-B7B3EE71321C}"/>
                  </a:ext>
                </a:extLst>
              </p:cNvPr>
              <p:cNvSpPr txBox="1">
                <a:spLocks noRot="1" noChangeAspect="1" noMove="1" noResize="1" noEditPoints="1" noAdjustHandles="1" noChangeArrowheads="1" noChangeShapeType="1" noTextEdit="1"/>
              </p:cNvSpPr>
              <p:nvPr/>
            </p:nvSpPr>
            <p:spPr>
              <a:xfrm>
                <a:off x="3743901" y="2638401"/>
                <a:ext cx="4866699" cy="1200329"/>
              </a:xfrm>
              <a:prstGeom prst="rect">
                <a:avLst/>
              </a:prstGeom>
              <a:blipFill>
                <a:blip r:embed="rId3"/>
                <a:stretch>
                  <a:fillRect l="-1823" t="-3158" b="-10526"/>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B9F80656-18B8-403C-8B88-08F9F91733BC}"/>
              </a:ext>
            </a:extLst>
          </p:cNvPr>
          <p:cNvCxnSpPr/>
          <p:nvPr/>
        </p:nvCxnSpPr>
        <p:spPr>
          <a:xfrm flipH="1">
            <a:off x="2838450" y="3026268"/>
            <a:ext cx="874568" cy="546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2E25CA6-1DEE-9C43-BC17-C9C79CB53F01}"/>
              </a:ext>
            </a:extLst>
          </p:cNvPr>
          <p:cNvPicPr>
            <a:picLocks noChangeAspect="1"/>
          </p:cNvPicPr>
          <p:nvPr/>
        </p:nvPicPr>
        <p:blipFill>
          <a:blip r:embed="rId4"/>
          <a:stretch>
            <a:fillRect/>
          </a:stretch>
        </p:blipFill>
        <p:spPr>
          <a:xfrm>
            <a:off x="8562534" y="253855"/>
            <a:ext cx="3276600" cy="3848100"/>
          </a:xfrm>
          <a:prstGeom prst="rect">
            <a:avLst/>
          </a:prstGeom>
        </p:spPr>
      </p:pic>
      <p:pic>
        <p:nvPicPr>
          <p:cNvPr id="23" name="Picture 22">
            <a:extLst>
              <a:ext uri="{FF2B5EF4-FFF2-40B4-BE49-F238E27FC236}">
                <a16:creationId xmlns:a16="http://schemas.microsoft.com/office/drawing/2014/main" id="{E4471A72-0743-754C-A31B-61E10F7FE9D7}"/>
              </a:ext>
            </a:extLst>
          </p:cNvPr>
          <p:cNvPicPr>
            <a:picLocks noChangeAspect="1"/>
          </p:cNvPicPr>
          <p:nvPr/>
        </p:nvPicPr>
        <p:blipFill>
          <a:blip r:embed="rId5"/>
          <a:stretch>
            <a:fillRect/>
          </a:stretch>
        </p:blipFill>
        <p:spPr>
          <a:xfrm>
            <a:off x="5804907" y="4365179"/>
            <a:ext cx="5611385" cy="2127696"/>
          </a:xfrm>
          <a:prstGeom prst="rect">
            <a:avLst/>
          </a:prstGeom>
        </p:spPr>
      </p:pic>
      <p:pic>
        <p:nvPicPr>
          <p:cNvPr id="24" name="Picture 23">
            <a:extLst>
              <a:ext uri="{FF2B5EF4-FFF2-40B4-BE49-F238E27FC236}">
                <a16:creationId xmlns:a16="http://schemas.microsoft.com/office/drawing/2014/main" id="{D13E0686-205D-204E-A4B4-CFB42FF362C6}"/>
              </a:ext>
            </a:extLst>
          </p:cNvPr>
          <p:cNvPicPr>
            <a:picLocks noChangeAspect="1"/>
          </p:cNvPicPr>
          <p:nvPr/>
        </p:nvPicPr>
        <p:blipFill>
          <a:blip r:embed="rId6"/>
          <a:stretch>
            <a:fillRect/>
          </a:stretch>
        </p:blipFill>
        <p:spPr>
          <a:xfrm>
            <a:off x="10012411" y="550266"/>
            <a:ext cx="376845" cy="440989"/>
          </a:xfrm>
          <a:prstGeom prst="rect">
            <a:avLst/>
          </a:prstGeom>
        </p:spPr>
      </p:pic>
      <p:pic>
        <p:nvPicPr>
          <p:cNvPr id="25" name="Picture 24">
            <a:extLst>
              <a:ext uri="{FF2B5EF4-FFF2-40B4-BE49-F238E27FC236}">
                <a16:creationId xmlns:a16="http://schemas.microsoft.com/office/drawing/2014/main" id="{F9E8C72A-AF0C-A743-B78C-D51E53B7BD75}"/>
              </a:ext>
            </a:extLst>
          </p:cNvPr>
          <p:cNvPicPr>
            <a:picLocks noChangeAspect="1"/>
          </p:cNvPicPr>
          <p:nvPr/>
        </p:nvPicPr>
        <p:blipFill>
          <a:blip r:embed="rId7"/>
          <a:stretch>
            <a:fillRect/>
          </a:stretch>
        </p:blipFill>
        <p:spPr>
          <a:xfrm>
            <a:off x="8458093" y="3647127"/>
            <a:ext cx="366779" cy="397994"/>
          </a:xfrm>
          <a:prstGeom prst="rect">
            <a:avLst/>
          </a:prstGeom>
        </p:spPr>
      </p:pic>
      <p:pic>
        <p:nvPicPr>
          <p:cNvPr id="26" name="Picture 25">
            <a:extLst>
              <a:ext uri="{FF2B5EF4-FFF2-40B4-BE49-F238E27FC236}">
                <a16:creationId xmlns:a16="http://schemas.microsoft.com/office/drawing/2014/main" id="{D779FD64-5B7C-2749-A257-F455B246BFA7}"/>
              </a:ext>
            </a:extLst>
          </p:cNvPr>
          <p:cNvPicPr>
            <a:picLocks noChangeAspect="1"/>
          </p:cNvPicPr>
          <p:nvPr/>
        </p:nvPicPr>
        <p:blipFill>
          <a:blip r:embed="rId8"/>
          <a:stretch>
            <a:fillRect/>
          </a:stretch>
        </p:blipFill>
        <p:spPr>
          <a:xfrm>
            <a:off x="8994922" y="1935289"/>
            <a:ext cx="439942" cy="399947"/>
          </a:xfrm>
          <a:prstGeom prst="rect">
            <a:avLst/>
          </a:prstGeom>
        </p:spPr>
      </p:pic>
      <p:pic>
        <p:nvPicPr>
          <p:cNvPr id="27" name="Picture 26">
            <a:extLst>
              <a:ext uri="{FF2B5EF4-FFF2-40B4-BE49-F238E27FC236}">
                <a16:creationId xmlns:a16="http://schemas.microsoft.com/office/drawing/2014/main" id="{F7D683F1-8F66-AE41-ABEC-4BA58A788832}"/>
              </a:ext>
            </a:extLst>
          </p:cNvPr>
          <p:cNvPicPr>
            <a:picLocks noChangeAspect="1"/>
          </p:cNvPicPr>
          <p:nvPr/>
        </p:nvPicPr>
        <p:blipFill>
          <a:blip r:embed="rId9"/>
          <a:stretch>
            <a:fillRect/>
          </a:stretch>
        </p:blipFill>
        <p:spPr>
          <a:xfrm>
            <a:off x="10700078" y="253855"/>
            <a:ext cx="342900" cy="330200"/>
          </a:xfrm>
          <a:prstGeom prst="rect">
            <a:avLst/>
          </a:prstGeom>
        </p:spPr>
      </p:pic>
    </p:spTree>
    <p:extLst>
      <p:ext uri="{BB962C8B-B14F-4D97-AF65-F5344CB8AC3E}">
        <p14:creationId xmlns:p14="http://schemas.microsoft.com/office/powerpoint/2010/main" val="3139081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51B1-8A81-4D7B-8FE3-42E6134B088F}"/>
              </a:ext>
            </a:extLst>
          </p:cNvPr>
          <p:cNvSpPr>
            <a:spLocks noGrp="1"/>
          </p:cNvSpPr>
          <p:nvPr>
            <p:ph type="title"/>
          </p:nvPr>
        </p:nvSpPr>
        <p:spPr/>
        <p:txBody>
          <a:bodyPr/>
          <a:lstStyle/>
          <a:p>
            <a:r>
              <a:rPr lang="en-US" dirty="0"/>
              <a:t>Recurrent Neural Networks</a:t>
            </a:r>
          </a:p>
        </p:txBody>
      </p:sp>
      <p:sp>
        <p:nvSpPr>
          <p:cNvPr id="3" name="Content Placeholder 2">
            <a:extLst>
              <a:ext uri="{FF2B5EF4-FFF2-40B4-BE49-F238E27FC236}">
                <a16:creationId xmlns:a16="http://schemas.microsoft.com/office/drawing/2014/main" id="{C1C98565-6441-41FB-9B5D-27469A233D80}"/>
              </a:ext>
            </a:extLst>
          </p:cNvPr>
          <p:cNvSpPr>
            <a:spLocks noGrp="1"/>
          </p:cNvSpPr>
          <p:nvPr>
            <p:ph idx="1"/>
          </p:nvPr>
        </p:nvSpPr>
        <p:spPr/>
        <p:txBody>
          <a:bodyPr/>
          <a:lstStyle/>
          <a:p>
            <a:r>
              <a:rPr lang="en-US" dirty="0"/>
              <a:t>Unrolling RNN</a:t>
            </a:r>
          </a:p>
        </p:txBody>
      </p:sp>
      <p:sp>
        <p:nvSpPr>
          <p:cNvPr id="4" name="Slide Number Placeholder 3">
            <a:extLst>
              <a:ext uri="{FF2B5EF4-FFF2-40B4-BE49-F238E27FC236}">
                <a16:creationId xmlns:a16="http://schemas.microsoft.com/office/drawing/2014/main" id="{9F818526-10FA-42C5-910A-BF3FC4C106EF}"/>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34</a:t>
            </a:fld>
            <a:endParaRPr lang="en-US"/>
          </a:p>
        </p:txBody>
      </p:sp>
      <p:pic>
        <p:nvPicPr>
          <p:cNvPr id="5" name="Picture 4">
            <a:extLst>
              <a:ext uri="{FF2B5EF4-FFF2-40B4-BE49-F238E27FC236}">
                <a16:creationId xmlns:a16="http://schemas.microsoft.com/office/drawing/2014/main" id="{DDE99C8F-8EAB-4293-B231-C28F12CBA6F8}"/>
              </a:ext>
            </a:extLst>
          </p:cNvPr>
          <p:cNvPicPr>
            <a:picLocks noChangeAspect="1"/>
          </p:cNvPicPr>
          <p:nvPr/>
        </p:nvPicPr>
        <p:blipFill>
          <a:blip r:embed="rId2"/>
          <a:stretch>
            <a:fillRect/>
          </a:stretch>
        </p:blipFill>
        <p:spPr>
          <a:xfrm>
            <a:off x="2067951" y="2345625"/>
            <a:ext cx="7765366" cy="2068890"/>
          </a:xfrm>
          <a:prstGeom prst="rect">
            <a:avLst/>
          </a:prstGeom>
        </p:spPr>
      </p:pic>
      <p:sp>
        <p:nvSpPr>
          <p:cNvPr id="6" name="Rectangle 5">
            <a:extLst>
              <a:ext uri="{FF2B5EF4-FFF2-40B4-BE49-F238E27FC236}">
                <a16:creationId xmlns:a16="http://schemas.microsoft.com/office/drawing/2014/main" id="{6F89B461-2357-47FE-8154-CBD1E518C4B0}"/>
              </a:ext>
            </a:extLst>
          </p:cNvPr>
          <p:cNvSpPr/>
          <p:nvPr/>
        </p:nvSpPr>
        <p:spPr>
          <a:xfrm>
            <a:off x="1477108" y="4834074"/>
            <a:ext cx="9200270" cy="1200329"/>
          </a:xfrm>
          <a:prstGeom prst="rect">
            <a:avLst/>
          </a:prstGeom>
        </p:spPr>
        <p:txBody>
          <a:bodyPr wrap="square">
            <a:spAutoFit/>
          </a:bodyPr>
          <a:lstStyle/>
          <a:p>
            <a:r>
              <a:rPr lang="en-US" sz="2400" dirty="0">
                <a:solidFill>
                  <a:srgbClr val="333333"/>
                </a:solidFill>
              </a:rPr>
              <a:t>A recurrent neural network can be thought of as multiple copies of the same network, each passing a message to a successor. The diagram above shows what happens if we </a:t>
            </a:r>
            <a:r>
              <a:rPr lang="en-US" sz="2400" b="1" dirty="0">
                <a:solidFill>
                  <a:srgbClr val="333333"/>
                </a:solidFill>
              </a:rPr>
              <a:t>unroll the loop</a:t>
            </a:r>
            <a:r>
              <a:rPr lang="en-US" sz="2400" dirty="0">
                <a:solidFill>
                  <a:srgbClr val="333333"/>
                </a:solidFill>
              </a:rPr>
              <a:t>. </a:t>
            </a:r>
            <a:endParaRPr lang="en-US" sz="2400" dirty="0"/>
          </a:p>
        </p:txBody>
      </p:sp>
    </p:spTree>
    <p:extLst>
      <p:ext uri="{BB962C8B-B14F-4D97-AF65-F5344CB8AC3E}">
        <p14:creationId xmlns:p14="http://schemas.microsoft.com/office/powerpoint/2010/main" val="711892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Recurrent Neural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a:t>The recurrent structure of RNNs enables the following characteristics:</a:t>
                </a:r>
              </a:p>
              <a:p>
                <a:pPr lvl="1"/>
                <a:r>
                  <a:rPr lang="en-US" dirty="0"/>
                  <a:t>Specialized for processing a sequence of values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r>
                      <a:rPr lang="en-US" b="0" i="1" smtClean="0">
                        <a:latin typeface="Cambria Math" panose="02040503050406030204" pitchFamily="18" charset="0"/>
                      </a:rPr>
                      <m:t>, …,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sup>
                    </m:sSup>
                  </m:oMath>
                </a14:m>
                <a:endParaRPr lang="en-US" dirty="0"/>
              </a:p>
              <a:p>
                <a:pPr lvl="2"/>
                <a:r>
                  <a:rPr lang="en-US" dirty="0"/>
                  <a:t>Each value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d>
                          <m:dPr>
                            <m:ctrlPr>
                              <a:rPr lang="en-US" b="0" i="1" smtClean="0">
                                <a:latin typeface="Cambria Math" panose="02040503050406030204" pitchFamily="18" charset="0"/>
                              </a:rPr>
                            </m:ctrlPr>
                          </m:dPr>
                          <m:e>
                            <m:r>
                              <a:rPr lang="en-US" b="0" i="1" smtClean="0">
                                <a:latin typeface="Cambria Math" panose="02040503050406030204" pitchFamily="18" charset="0"/>
                              </a:rPr>
                              <m:t>𝑖</m:t>
                            </m:r>
                          </m:e>
                        </m:d>
                      </m:sup>
                    </m:sSup>
                  </m:oMath>
                </a14:m>
                <a:r>
                  <a:rPr lang="en-US" dirty="0"/>
                  <a:t> is processed with the </a:t>
                </a:r>
                <a:r>
                  <a:rPr lang="en-US" b="1" dirty="0"/>
                  <a:t>same network </a:t>
                </a:r>
                <a:r>
                  <a:rPr lang="en-US" b="1" i="1" dirty="0"/>
                  <a:t>A </a:t>
                </a:r>
                <a:r>
                  <a:rPr lang="en-US" b="1" dirty="0"/>
                  <a:t>that preserves past information</a:t>
                </a:r>
              </a:p>
              <a:p>
                <a:pPr marL="914400" lvl="2" indent="0">
                  <a:buNone/>
                </a:pPr>
                <a:endParaRPr lang="en-US" b="1" i="1" dirty="0"/>
              </a:p>
              <a:p>
                <a:pPr lvl="1"/>
                <a:r>
                  <a:rPr lang="en-US" dirty="0"/>
                  <a:t>Can scale to much </a:t>
                </a:r>
                <a:r>
                  <a:rPr lang="en-US" b="1" dirty="0"/>
                  <a:t>longer sequences </a:t>
                </a:r>
                <a:r>
                  <a:rPr lang="en-US" dirty="0"/>
                  <a:t>than would be practical for networks without a recurrent structure</a:t>
                </a:r>
              </a:p>
              <a:p>
                <a:pPr lvl="2"/>
                <a:r>
                  <a:rPr lang="en-US" dirty="0"/>
                  <a:t>Reusing network </a:t>
                </a:r>
                <a:r>
                  <a:rPr lang="en-US" b="1" i="1" dirty="0"/>
                  <a:t>A</a:t>
                </a:r>
                <a:r>
                  <a:rPr lang="en-US" dirty="0"/>
                  <a:t> reduces the required amount of parameters in the network</a:t>
                </a:r>
              </a:p>
              <a:p>
                <a:pPr lvl="2"/>
                <a:endParaRPr lang="en-US" dirty="0"/>
              </a:p>
              <a:p>
                <a:pPr lvl="1"/>
                <a:r>
                  <a:rPr lang="en-US" dirty="0"/>
                  <a:t>Can process </a:t>
                </a:r>
                <a:r>
                  <a:rPr lang="en-US" b="1" dirty="0"/>
                  <a:t>variable-length sequences</a:t>
                </a:r>
              </a:p>
              <a:p>
                <a:pPr lvl="2"/>
                <a:r>
                  <a:rPr lang="en-US" dirty="0"/>
                  <a:t>The network complexity does not vary when the input length change</a:t>
                </a:r>
              </a:p>
              <a:p>
                <a:pPr lvl="2"/>
                <a:endParaRPr lang="en-US" dirty="0"/>
              </a:p>
              <a:p>
                <a:pPr lvl="1"/>
                <a:r>
                  <a:rPr lang="en-US" dirty="0"/>
                  <a:t>However, vanilla RNNs suffer from the training difficulty due to </a:t>
                </a:r>
                <a:r>
                  <a:rPr lang="en-US" b="1" dirty="0"/>
                  <a:t>exploding and vanishing gradients</a:t>
                </a:r>
                <a:r>
                  <a:rPr lang="en-US" dirty="0"/>
                  <a:t>.</a:t>
                </a:r>
              </a:p>
              <a:p>
                <a:pPr lvl="1"/>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1" t="-220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35</a:t>
            </a:fld>
            <a:endParaRPr lang="en-US"/>
          </a:p>
        </p:txBody>
      </p:sp>
    </p:spTree>
    <p:extLst>
      <p:ext uri="{BB962C8B-B14F-4D97-AF65-F5344CB8AC3E}">
        <p14:creationId xmlns:p14="http://schemas.microsoft.com/office/powerpoint/2010/main" val="3489487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extShape 1"/>
          <p:cNvSpPr txBox="1"/>
          <p:nvPr/>
        </p:nvSpPr>
        <p:spPr>
          <a:xfrm>
            <a:off x="838080" y="51480"/>
            <a:ext cx="10515240" cy="1325160"/>
          </a:xfrm>
          <a:prstGeom prst="rect">
            <a:avLst/>
          </a:prstGeom>
          <a:noFill/>
          <a:ln>
            <a:noFill/>
          </a:ln>
        </p:spPr>
        <p:txBody>
          <a:bodyPr anchor="ctr">
            <a:noAutofit/>
          </a:bodyPr>
          <a:lstStyle/>
          <a:p>
            <a:pPr algn="ctr">
              <a:lnSpc>
                <a:spcPct val="90000"/>
              </a:lnSpc>
            </a:pPr>
            <a:r>
              <a:rPr lang="de-DE" sz="4400" b="0" strike="noStrike" spc="-1">
                <a:solidFill>
                  <a:srgbClr val="000000"/>
                </a:solidFill>
                <a:latin typeface="Calibri Light"/>
              </a:rPr>
              <a:t>Difficult to train!</a:t>
            </a:r>
            <a:endParaRPr lang="de-DE" sz="4400" b="0" strike="noStrike" spc="-1">
              <a:solidFill>
                <a:srgbClr val="000000"/>
              </a:solidFill>
              <a:latin typeface="Calibri"/>
            </a:endParaRPr>
          </a:p>
        </p:txBody>
      </p:sp>
      <p:pic>
        <p:nvPicPr>
          <p:cNvPr id="348" name="Inhaltsplatzhalter 3"/>
          <p:cNvPicPr/>
          <p:nvPr/>
        </p:nvPicPr>
        <p:blipFill>
          <a:blip r:embed="rId2"/>
          <a:stretch/>
        </p:blipFill>
        <p:spPr>
          <a:xfrm>
            <a:off x="1352880" y="1257120"/>
            <a:ext cx="9486000" cy="5317560"/>
          </a:xfrm>
          <a:prstGeom prst="rect">
            <a:avLst/>
          </a:prstGeom>
          <a:ln>
            <a:noFill/>
          </a:ln>
        </p:spPr>
      </p:pic>
    </p:spTree>
    <p:extLst>
      <p:ext uri="{BB962C8B-B14F-4D97-AF65-F5344CB8AC3E}">
        <p14:creationId xmlns:p14="http://schemas.microsoft.com/office/powerpoint/2010/main" val="1589624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F94F8FD8-B6FB-A66B-1440-B5F1A60750C2}"/>
              </a:ext>
            </a:extLst>
          </p:cNvPr>
          <p:cNvSpPr>
            <a:spLocks noGrp="1" noChangeArrowheads="1"/>
          </p:cNvSpPr>
          <p:nvPr>
            <p:ph type="title"/>
          </p:nvPr>
        </p:nvSpPr>
        <p:spPr>
          <a:xfrm>
            <a:off x="609600" y="48684"/>
            <a:ext cx="10972800" cy="1143000"/>
          </a:xfrm>
        </p:spPr>
        <p:txBody>
          <a:bodyPr/>
          <a:lstStyle/>
          <a:p>
            <a:r>
              <a:rPr lang="en-US" altLang="en-US" sz="3200"/>
              <a:t>Getting targets when modeling sequences</a:t>
            </a:r>
          </a:p>
        </p:txBody>
      </p:sp>
      <p:sp>
        <p:nvSpPr>
          <p:cNvPr id="221187" name="Rectangle 3">
            <a:extLst>
              <a:ext uri="{FF2B5EF4-FFF2-40B4-BE49-F238E27FC236}">
                <a16:creationId xmlns:a16="http://schemas.microsoft.com/office/drawing/2014/main" id="{ECF6871F-6043-F78D-E51C-13F380ED05E5}"/>
              </a:ext>
            </a:extLst>
          </p:cNvPr>
          <p:cNvSpPr>
            <a:spLocks noGrp="1" noChangeArrowheads="1"/>
          </p:cNvSpPr>
          <p:nvPr>
            <p:ph type="body" idx="1"/>
          </p:nvPr>
        </p:nvSpPr>
        <p:spPr>
          <a:xfrm>
            <a:off x="270934" y="742951"/>
            <a:ext cx="11808884" cy="5888567"/>
          </a:xfrm>
        </p:spPr>
        <p:txBody>
          <a:bodyPr>
            <a:normAutofit/>
          </a:bodyPr>
          <a:lstStyle/>
          <a:p>
            <a:pPr marL="0" indent="0">
              <a:lnSpc>
                <a:spcPct val="80000"/>
              </a:lnSpc>
              <a:buNone/>
            </a:pPr>
            <a:endParaRPr lang="en-US" altLang="en-US" sz="2400"/>
          </a:p>
          <a:p>
            <a:pPr marL="0" indent="0">
              <a:lnSpc>
                <a:spcPct val="80000"/>
              </a:lnSpc>
            </a:pPr>
            <a:r>
              <a:rPr lang="en-US" altLang="en-US" sz="2400"/>
              <a:t>When applying machine learning to sequences, we often want to turn an input sequence into an output sequence that lives in a different domain.</a:t>
            </a:r>
          </a:p>
          <a:p>
            <a:pPr lvl="1">
              <a:lnSpc>
                <a:spcPct val="80000"/>
              </a:lnSpc>
            </a:pPr>
            <a:r>
              <a:rPr lang="en-US" altLang="en-US" sz="2400" i="1"/>
              <a:t>E. g.</a:t>
            </a:r>
            <a:r>
              <a:rPr lang="en-US" altLang="en-US" sz="2400"/>
              <a:t> turn a sequence of sound pressures into a sequence of word identities.</a:t>
            </a:r>
          </a:p>
          <a:p>
            <a:pPr lvl="1">
              <a:lnSpc>
                <a:spcPct val="80000"/>
              </a:lnSpc>
            </a:pPr>
            <a:endParaRPr lang="en-US" altLang="en-US" sz="2400"/>
          </a:p>
          <a:p>
            <a:pPr marL="0" indent="0">
              <a:lnSpc>
                <a:spcPct val="80000"/>
              </a:lnSpc>
            </a:pPr>
            <a:r>
              <a:rPr lang="en-US" altLang="en-US" sz="2400"/>
              <a:t>When there is no separate target sequence, we can get a teaching signal by trying to predict the next term in the input sequence. </a:t>
            </a:r>
          </a:p>
          <a:p>
            <a:pPr lvl="1">
              <a:lnSpc>
                <a:spcPct val="80000"/>
              </a:lnSpc>
            </a:pPr>
            <a:r>
              <a:rPr lang="en-US" altLang="en-US" sz="2400"/>
              <a:t>The target output sequence is the input sequence with an advance of 1 step.</a:t>
            </a:r>
          </a:p>
          <a:p>
            <a:pPr lvl="1">
              <a:lnSpc>
                <a:spcPct val="80000"/>
              </a:lnSpc>
            </a:pPr>
            <a:r>
              <a:rPr lang="en-US" altLang="en-US" sz="2400"/>
              <a:t>This seems much more natural than trying to predict one pixel in an image from the other pixels, or one patch of an image from the rest of the image.</a:t>
            </a:r>
          </a:p>
          <a:p>
            <a:pPr lvl="1">
              <a:lnSpc>
                <a:spcPct val="80000"/>
              </a:lnSpc>
            </a:pPr>
            <a:r>
              <a:rPr lang="en-US" altLang="en-US" sz="2400"/>
              <a:t>For temporal sequences there is a natural order for the predictions.</a:t>
            </a:r>
          </a:p>
          <a:p>
            <a:pPr lvl="1">
              <a:lnSpc>
                <a:spcPct val="80000"/>
              </a:lnSpc>
            </a:pPr>
            <a:endParaRPr lang="en-US" altLang="en-US" sz="2400"/>
          </a:p>
          <a:p>
            <a:pPr marL="0" indent="0">
              <a:lnSpc>
                <a:spcPct val="80000"/>
              </a:lnSpc>
            </a:pPr>
            <a:r>
              <a:rPr lang="en-US" altLang="en-US" sz="2400"/>
              <a:t>Predicting the next term in a sequence blurs the distinction between supervised and unsupervised learning.</a:t>
            </a:r>
          </a:p>
          <a:p>
            <a:pPr lvl="1">
              <a:lnSpc>
                <a:spcPct val="80000"/>
              </a:lnSpc>
            </a:pPr>
            <a:r>
              <a:rPr lang="en-US" altLang="en-US" sz="2400"/>
              <a:t>It uses methods designed for supervised learning, but it doesn</a:t>
            </a:r>
            <a:r>
              <a:rPr lang="fr-FR" altLang="en-US" sz="2400"/>
              <a:t>’</a:t>
            </a:r>
            <a:r>
              <a:rPr lang="en-US" altLang="ja-JP" sz="2400"/>
              <a:t>t require a separate teaching signal.</a:t>
            </a:r>
          </a:p>
          <a:p>
            <a:pPr marL="0" indent="0">
              <a:lnSpc>
                <a:spcPct val="80000"/>
              </a:lnSpc>
              <a:buNone/>
            </a:pPr>
            <a:endParaRPr lang="en-US" altLang="en-US" sz="1867"/>
          </a:p>
        </p:txBody>
      </p:sp>
    </p:spTree>
    <p:extLst>
      <p:ext uri="{BB962C8B-B14F-4D97-AF65-F5344CB8AC3E}">
        <p14:creationId xmlns:p14="http://schemas.microsoft.com/office/powerpoint/2010/main" val="3008219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18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1187">
                                            <p:txEl>
                                              <p:pRg st="5" end="5"/>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21187">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1187">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1187">
                                            <p:txEl>
                                              <p:pRg st="9" end="9"/>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118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2">
            <a:extLst>
              <a:ext uri="{FF2B5EF4-FFF2-40B4-BE49-F238E27FC236}">
                <a16:creationId xmlns:a16="http://schemas.microsoft.com/office/drawing/2014/main" id="{E4DC0E86-B1E6-0C70-40BB-420699CBB013}"/>
              </a:ext>
            </a:extLst>
          </p:cNvPr>
          <p:cNvSpPr>
            <a:spLocks noGrp="1" noChangeArrowheads="1"/>
          </p:cNvSpPr>
          <p:nvPr>
            <p:ph type="title"/>
          </p:nvPr>
        </p:nvSpPr>
        <p:spPr>
          <a:xfrm>
            <a:off x="609600" y="160867"/>
            <a:ext cx="10972800" cy="1143000"/>
          </a:xfrm>
        </p:spPr>
        <p:txBody>
          <a:bodyPr/>
          <a:lstStyle/>
          <a:p>
            <a:r>
              <a:rPr lang="en-US" altLang="en-US"/>
              <a:t>Memoryless models for sequences</a:t>
            </a:r>
          </a:p>
        </p:txBody>
      </p:sp>
      <p:sp>
        <p:nvSpPr>
          <p:cNvPr id="221187" name="Rectangle 3">
            <a:extLst>
              <a:ext uri="{FF2B5EF4-FFF2-40B4-BE49-F238E27FC236}">
                <a16:creationId xmlns:a16="http://schemas.microsoft.com/office/drawing/2014/main" id="{29954688-05DA-9AA2-CC75-2EDD6558A074}"/>
              </a:ext>
            </a:extLst>
          </p:cNvPr>
          <p:cNvSpPr>
            <a:spLocks noGrp="1" noChangeArrowheads="1"/>
          </p:cNvSpPr>
          <p:nvPr>
            <p:ph type="body" idx="1"/>
          </p:nvPr>
        </p:nvSpPr>
        <p:spPr>
          <a:xfrm>
            <a:off x="609600" y="1509184"/>
            <a:ext cx="5554133" cy="4527549"/>
          </a:xfrm>
        </p:spPr>
        <p:txBody>
          <a:bodyPr>
            <a:normAutofit/>
          </a:bodyPr>
          <a:lstStyle/>
          <a:p>
            <a:r>
              <a:rPr lang="en-US" altLang="en-US" sz="2533">
                <a:solidFill>
                  <a:srgbClr val="0000FF"/>
                </a:solidFill>
              </a:rPr>
              <a:t>Autoregressive models          </a:t>
            </a:r>
            <a:r>
              <a:rPr lang="en-US" altLang="en-US" sz="2533"/>
              <a:t>Predict the next term in a  sequence from a fixed number of previous terms using “delay taps”.</a:t>
            </a:r>
          </a:p>
          <a:p>
            <a:endParaRPr lang="en-US" altLang="en-US" sz="2533"/>
          </a:p>
          <a:p>
            <a:r>
              <a:rPr lang="en-US" altLang="en-US" sz="2533">
                <a:solidFill>
                  <a:srgbClr val="0000FF"/>
                </a:solidFill>
              </a:rPr>
              <a:t>Feed-forward neural nets        </a:t>
            </a:r>
            <a:r>
              <a:rPr lang="en-US" altLang="en-US" sz="2533"/>
              <a:t>These generalize autoregressive models by using one or more layers of non-linear hidden units. </a:t>
            </a:r>
            <a:r>
              <a:rPr lang="en-US" altLang="en-US" sz="2533">
                <a:solidFill>
                  <a:srgbClr val="008000"/>
                </a:solidFill>
              </a:rPr>
              <a:t> </a:t>
            </a:r>
          </a:p>
          <a:p>
            <a:pPr>
              <a:buFont typeface="Arial" panose="020B0604020202020204" pitchFamily="34" charset="0"/>
              <a:buNone/>
            </a:pPr>
            <a:endParaRPr lang="en-US" altLang="en-US" sz="2533"/>
          </a:p>
        </p:txBody>
      </p:sp>
      <p:sp>
        <p:nvSpPr>
          <p:cNvPr id="1027" name="TextBox 3">
            <a:extLst>
              <a:ext uri="{FF2B5EF4-FFF2-40B4-BE49-F238E27FC236}">
                <a16:creationId xmlns:a16="http://schemas.microsoft.com/office/drawing/2014/main" id="{81ECC5CA-B2B2-BE75-DBAC-B7F222AA7F28}"/>
              </a:ext>
            </a:extLst>
          </p:cNvPr>
          <p:cNvSpPr txBox="1">
            <a:spLocks noChangeArrowheads="1"/>
          </p:cNvSpPr>
          <p:nvPr/>
        </p:nvSpPr>
        <p:spPr bwMode="auto">
          <a:xfrm>
            <a:off x="6163734" y="2501901"/>
            <a:ext cx="154093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input(t-2)</a:t>
            </a:r>
          </a:p>
        </p:txBody>
      </p:sp>
      <p:sp>
        <p:nvSpPr>
          <p:cNvPr id="1028" name="TextBox 4">
            <a:extLst>
              <a:ext uri="{FF2B5EF4-FFF2-40B4-BE49-F238E27FC236}">
                <a16:creationId xmlns:a16="http://schemas.microsoft.com/office/drawing/2014/main" id="{44B1016E-D591-DD1D-209D-9E427FCE54A7}"/>
              </a:ext>
            </a:extLst>
          </p:cNvPr>
          <p:cNvSpPr txBox="1">
            <a:spLocks noChangeArrowheads="1"/>
          </p:cNvSpPr>
          <p:nvPr/>
        </p:nvSpPr>
        <p:spPr bwMode="auto">
          <a:xfrm>
            <a:off x="8087785" y="2501901"/>
            <a:ext cx="16213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input(t-1)</a:t>
            </a:r>
          </a:p>
        </p:txBody>
      </p:sp>
      <p:sp>
        <p:nvSpPr>
          <p:cNvPr id="1029" name="TextBox 5">
            <a:extLst>
              <a:ext uri="{FF2B5EF4-FFF2-40B4-BE49-F238E27FC236}">
                <a16:creationId xmlns:a16="http://schemas.microsoft.com/office/drawing/2014/main" id="{305D9E4A-162E-565C-78FE-7B29BDEB6094}"/>
              </a:ext>
            </a:extLst>
          </p:cNvPr>
          <p:cNvSpPr txBox="1">
            <a:spLocks noChangeArrowheads="1"/>
          </p:cNvSpPr>
          <p:nvPr/>
        </p:nvSpPr>
        <p:spPr bwMode="auto">
          <a:xfrm>
            <a:off x="10210800" y="2504018"/>
            <a:ext cx="1371600"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input(t)</a:t>
            </a:r>
          </a:p>
        </p:txBody>
      </p:sp>
      <p:cxnSp>
        <p:nvCxnSpPr>
          <p:cNvPr id="3" name="Curved Connector 2">
            <a:extLst>
              <a:ext uri="{FF2B5EF4-FFF2-40B4-BE49-F238E27FC236}">
                <a16:creationId xmlns:a16="http://schemas.microsoft.com/office/drawing/2014/main" id="{6A76847F-DDF2-FF75-2C2D-29A5DDC083DF}"/>
              </a:ext>
            </a:extLst>
          </p:cNvPr>
          <p:cNvCxnSpPr>
            <a:cxnSpLocks noChangeShapeType="1"/>
            <a:stCxn id="1028" idx="0"/>
            <a:endCxn id="1029" idx="0"/>
          </p:cNvCxnSpPr>
          <p:nvPr/>
        </p:nvCxnSpPr>
        <p:spPr bwMode="auto">
          <a:xfrm rot="16200000" flipH="1">
            <a:off x="9896475" y="1503894"/>
            <a:ext cx="2117" cy="1998131"/>
          </a:xfrm>
          <a:prstGeom prst="curvedConnector3">
            <a:avLst>
              <a:gd name="adj1" fmla="val -10798299"/>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Curved Connector 26">
            <a:extLst>
              <a:ext uri="{FF2B5EF4-FFF2-40B4-BE49-F238E27FC236}">
                <a16:creationId xmlns:a16="http://schemas.microsoft.com/office/drawing/2014/main" id="{AC49E77B-AB31-CCF3-F2A3-2391BBF6E230}"/>
              </a:ext>
            </a:extLst>
          </p:cNvPr>
          <p:cNvCxnSpPr>
            <a:cxnSpLocks noChangeShapeType="1"/>
            <a:stCxn id="1027" idx="0"/>
            <a:endCxn id="1029" idx="0"/>
          </p:cNvCxnSpPr>
          <p:nvPr/>
        </p:nvCxnSpPr>
        <p:spPr bwMode="auto">
          <a:xfrm rot="16200000" flipH="1">
            <a:off x="8914341" y="521760"/>
            <a:ext cx="2117" cy="3962399"/>
          </a:xfrm>
          <a:prstGeom prst="curvedConnector3">
            <a:avLst>
              <a:gd name="adj1" fmla="val -10798299"/>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1032" name="Object 29">
            <a:extLst>
              <a:ext uri="{FF2B5EF4-FFF2-40B4-BE49-F238E27FC236}">
                <a16:creationId xmlns:a16="http://schemas.microsoft.com/office/drawing/2014/main" id="{02F419FE-5FBE-2FCD-9AE5-10BB17B59BB5}"/>
              </a:ext>
            </a:extLst>
          </p:cNvPr>
          <p:cNvGraphicFramePr>
            <a:graphicFrameLocks noChangeAspect="1"/>
          </p:cNvGraphicFramePr>
          <p:nvPr/>
        </p:nvGraphicFramePr>
        <p:xfrm>
          <a:off x="7078133" y="1797051"/>
          <a:ext cx="958851" cy="681567"/>
        </p:xfrm>
        <a:graphic>
          <a:graphicData uri="http://schemas.openxmlformats.org/presentationml/2006/ole">
            <mc:AlternateContent xmlns:mc="http://schemas.openxmlformats.org/markup-compatibility/2006">
              <mc:Choice xmlns:v="urn:schemas-microsoft-com:vml" Requires="v">
                <p:oleObj name="Equation" r:id="rId2" imgW="304800" imgH="215900" progId="Equation.3">
                  <p:embed/>
                </p:oleObj>
              </mc:Choice>
              <mc:Fallback>
                <p:oleObj name="Equation" r:id="rId2" imgW="304800" imgH="215900" progId="Equation.3">
                  <p:embed/>
                  <p:pic>
                    <p:nvPicPr>
                      <p:cNvPr id="1032" name="Object 29">
                        <a:extLst>
                          <a:ext uri="{FF2B5EF4-FFF2-40B4-BE49-F238E27FC236}">
                            <a16:creationId xmlns:a16="http://schemas.microsoft.com/office/drawing/2014/main" id="{02F419FE-5FBE-2FCD-9AE5-10BB17B59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133" y="1797051"/>
                        <a:ext cx="958851" cy="6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TextBox 39">
            <a:extLst>
              <a:ext uri="{FF2B5EF4-FFF2-40B4-BE49-F238E27FC236}">
                <a16:creationId xmlns:a16="http://schemas.microsoft.com/office/drawing/2014/main" id="{C2B769C7-C3AD-7833-98C0-5CDF90FF5DB0}"/>
              </a:ext>
            </a:extLst>
          </p:cNvPr>
          <p:cNvSpPr txBox="1">
            <a:spLocks noChangeArrowheads="1"/>
          </p:cNvSpPr>
          <p:nvPr/>
        </p:nvSpPr>
        <p:spPr bwMode="auto">
          <a:xfrm>
            <a:off x="10447867" y="3854451"/>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graphicFrame>
        <p:nvGraphicFramePr>
          <p:cNvPr id="1034" name="Object 63">
            <a:extLst>
              <a:ext uri="{FF2B5EF4-FFF2-40B4-BE49-F238E27FC236}">
                <a16:creationId xmlns:a16="http://schemas.microsoft.com/office/drawing/2014/main" id="{4199FD0A-7178-9811-02AC-A8CE41A8CAFB}"/>
              </a:ext>
            </a:extLst>
          </p:cNvPr>
          <p:cNvGraphicFramePr>
            <a:graphicFrameLocks noChangeAspect="1"/>
          </p:cNvGraphicFramePr>
          <p:nvPr/>
        </p:nvGraphicFramePr>
        <p:xfrm>
          <a:off x="8881534" y="1549401"/>
          <a:ext cx="918633" cy="681567"/>
        </p:xfrm>
        <a:graphic>
          <a:graphicData uri="http://schemas.openxmlformats.org/presentationml/2006/ole">
            <mc:AlternateContent xmlns:mc="http://schemas.openxmlformats.org/markup-compatibility/2006">
              <mc:Choice xmlns:v="urn:schemas-microsoft-com:vml" Requires="v">
                <p:oleObj name="Equation" r:id="rId4" imgW="292100" imgH="215900" progId="Equation.3">
                  <p:embed/>
                </p:oleObj>
              </mc:Choice>
              <mc:Fallback>
                <p:oleObj name="Equation" r:id="rId4" imgW="292100" imgH="215900" progId="Equation.3">
                  <p:embed/>
                  <p:pic>
                    <p:nvPicPr>
                      <p:cNvPr id="1034" name="Object 63">
                        <a:extLst>
                          <a:ext uri="{FF2B5EF4-FFF2-40B4-BE49-F238E27FC236}">
                            <a16:creationId xmlns:a16="http://schemas.microsoft.com/office/drawing/2014/main" id="{4199FD0A-7178-9811-02AC-A8CE41A8CA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534" y="1549401"/>
                        <a:ext cx="918633" cy="68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 name="TextBox 71">
            <a:extLst>
              <a:ext uri="{FF2B5EF4-FFF2-40B4-BE49-F238E27FC236}">
                <a16:creationId xmlns:a16="http://schemas.microsoft.com/office/drawing/2014/main" id="{38218724-97D0-6D2D-B471-B39D1322BC3A}"/>
              </a:ext>
            </a:extLst>
          </p:cNvPr>
          <p:cNvSpPr txBox="1">
            <a:spLocks noChangeArrowheads="1"/>
          </p:cNvSpPr>
          <p:nvPr/>
        </p:nvSpPr>
        <p:spPr bwMode="auto">
          <a:xfrm>
            <a:off x="6366934" y="4984751"/>
            <a:ext cx="154093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input(t-2)</a:t>
            </a:r>
          </a:p>
        </p:txBody>
      </p:sp>
      <p:sp>
        <p:nvSpPr>
          <p:cNvPr id="73" name="TextBox 72">
            <a:extLst>
              <a:ext uri="{FF2B5EF4-FFF2-40B4-BE49-F238E27FC236}">
                <a16:creationId xmlns:a16="http://schemas.microsoft.com/office/drawing/2014/main" id="{8323D4ED-18ED-3A0E-8735-7147A60B6467}"/>
              </a:ext>
            </a:extLst>
          </p:cNvPr>
          <p:cNvSpPr txBox="1">
            <a:spLocks noChangeArrowheads="1"/>
          </p:cNvSpPr>
          <p:nvPr/>
        </p:nvSpPr>
        <p:spPr bwMode="auto">
          <a:xfrm>
            <a:off x="8290985" y="4984751"/>
            <a:ext cx="16213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input(t-1)</a:t>
            </a:r>
          </a:p>
        </p:txBody>
      </p:sp>
      <p:sp>
        <p:nvSpPr>
          <p:cNvPr id="74" name="TextBox 73">
            <a:extLst>
              <a:ext uri="{FF2B5EF4-FFF2-40B4-BE49-F238E27FC236}">
                <a16:creationId xmlns:a16="http://schemas.microsoft.com/office/drawing/2014/main" id="{C3EF6851-798E-C16E-3BF6-1231A49CFA55}"/>
              </a:ext>
            </a:extLst>
          </p:cNvPr>
          <p:cNvSpPr txBox="1">
            <a:spLocks noChangeArrowheads="1"/>
          </p:cNvSpPr>
          <p:nvPr/>
        </p:nvSpPr>
        <p:spPr bwMode="auto">
          <a:xfrm>
            <a:off x="10346267" y="4988985"/>
            <a:ext cx="1371600"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input(t)</a:t>
            </a:r>
          </a:p>
        </p:txBody>
      </p:sp>
      <p:cxnSp>
        <p:nvCxnSpPr>
          <p:cNvPr id="71" name="Straight Arrow Connector 70">
            <a:extLst>
              <a:ext uri="{FF2B5EF4-FFF2-40B4-BE49-F238E27FC236}">
                <a16:creationId xmlns:a16="http://schemas.microsoft.com/office/drawing/2014/main" id="{0906CBA0-D36C-0625-7E92-C377F03990C9}"/>
              </a:ext>
            </a:extLst>
          </p:cNvPr>
          <p:cNvCxnSpPr>
            <a:cxnSpLocks noChangeShapeType="1"/>
            <a:stCxn id="40" idx="2"/>
            <a:endCxn id="74" idx="0"/>
          </p:cNvCxnSpPr>
          <p:nvPr/>
        </p:nvCxnSpPr>
        <p:spPr bwMode="auto">
          <a:xfrm>
            <a:off x="11023601" y="4316116"/>
            <a:ext cx="8466" cy="672869"/>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0" name="Straight Arrow Connector 79">
            <a:extLst>
              <a:ext uri="{FF2B5EF4-FFF2-40B4-BE49-F238E27FC236}">
                <a16:creationId xmlns:a16="http://schemas.microsoft.com/office/drawing/2014/main" id="{EAF6380F-F24A-91B1-9ED7-BD0E6AB0EC05}"/>
              </a:ext>
            </a:extLst>
          </p:cNvPr>
          <p:cNvCxnSpPr>
            <a:cxnSpLocks noChangeShapeType="1"/>
            <a:stCxn id="73" idx="0"/>
            <a:endCxn id="40" idx="1"/>
          </p:cNvCxnSpPr>
          <p:nvPr/>
        </p:nvCxnSpPr>
        <p:spPr bwMode="auto">
          <a:xfrm flipV="1">
            <a:off x="9101669" y="4085284"/>
            <a:ext cx="1346198" cy="899467"/>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5" name="Straight Arrow Connector 84">
            <a:extLst>
              <a:ext uri="{FF2B5EF4-FFF2-40B4-BE49-F238E27FC236}">
                <a16:creationId xmlns:a16="http://schemas.microsoft.com/office/drawing/2014/main" id="{C4BF3EFD-D46D-995E-795C-9CD4DCC4A845}"/>
              </a:ext>
            </a:extLst>
          </p:cNvPr>
          <p:cNvCxnSpPr>
            <a:cxnSpLocks noChangeShapeType="1"/>
            <a:stCxn id="72" idx="0"/>
            <a:endCxn id="40" idx="1"/>
          </p:cNvCxnSpPr>
          <p:nvPr/>
        </p:nvCxnSpPr>
        <p:spPr bwMode="auto">
          <a:xfrm flipV="1">
            <a:off x="7137401" y="4085284"/>
            <a:ext cx="3310466" cy="899467"/>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63442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2" grpId="0" animBg="1"/>
      <p:bldP spid="73" grpId="0" animBg="1"/>
      <p:bldP spid="7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4F20EA62-4B06-548F-A024-041CB0641CC3}"/>
              </a:ext>
            </a:extLst>
          </p:cNvPr>
          <p:cNvSpPr>
            <a:spLocks noGrp="1"/>
          </p:cNvSpPr>
          <p:nvPr>
            <p:ph type="title"/>
          </p:nvPr>
        </p:nvSpPr>
        <p:spPr>
          <a:xfrm>
            <a:off x="609600" y="184151"/>
            <a:ext cx="10972800" cy="1143000"/>
          </a:xfrm>
        </p:spPr>
        <p:txBody>
          <a:bodyPr/>
          <a:lstStyle/>
          <a:p>
            <a:r>
              <a:rPr lang="en-US" altLang="en-US"/>
              <a:t>Beyond memoryless models</a:t>
            </a:r>
          </a:p>
        </p:txBody>
      </p:sp>
      <p:sp>
        <p:nvSpPr>
          <p:cNvPr id="3" name="Content Placeholder 2">
            <a:extLst>
              <a:ext uri="{FF2B5EF4-FFF2-40B4-BE49-F238E27FC236}">
                <a16:creationId xmlns:a16="http://schemas.microsoft.com/office/drawing/2014/main" id="{D5FC5E57-4E5D-0E71-683D-B6C2327CF5AB}"/>
              </a:ext>
            </a:extLst>
          </p:cNvPr>
          <p:cNvSpPr>
            <a:spLocks noGrp="1"/>
          </p:cNvSpPr>
          <p:nvPr>
            <p:ph idx="1"/>
          </p:nvPr>
        </p:nvSpPr>
        <p:spPr>
          <a:xfrm>
            <a:off x="609600" y="1238251"/>
            <a:ext cx="10972800" cy="4857749"/>
          </a:xfrm>
        </p:spPr>
        <p:txBody>
          <a:bodyPr>
            <a:normAutofit lnSpcReduction="10000"/>
          </a:bodyPr>
          <a:lstStyle/>
          <a:p>
            <a:r>
              <a:rPr lang="en-US" altLang="en-US"/>
              <a:t>If we give our generative model some hidden state, and if we give this hidden state its own internal dynamics, we get a much more interesting kind of model.</a:t>
            </a:r>
          </a:p>
          <a:p>
            <a:pPr lvl="1"/>
            <a:r>
              <a:rPr lang="en-US" altLang="en-US"/>
              <a:t>It can store information in its hidden state for a long time.</a:t>
            </a:r>
          </a:p>
          <a:p>
            <a:pPr lvl="1"/>
            <a:r>
              <a:rPr lang="en-US" altLang="en-US"/>
              <a:t>If the dynamics is noisy and the way it generates outputs from its hidden state is noisy, we can never know its exact hidden state.</a:t>
            </a:r>
          </a:p>
          <a:p>
            <a:pPr lvl="1"/>
            <a:r>
              <a:rPr lang="en-US" altLang="en-US"/>
              <a:t>The best we can do is to infer a probability distribution over the space of hidden state vectors.</a:t>
            </a:r>
          </a:p>
          <a:p>
            <a:r>
              <a:rPr lang="en-US" altLang="en-US"/>
              <a:t>This inference is only tractable for two types of hidden state model.</a:t>
            </a:r>
          </a:p>
        </p:txBody>
      </p:sp>
    </p:spTree>
    <p:extLst>
      <p:ext uri="{BB962C8B-B14F-4D97-AF65-F5344CB8AC3E}">
        <p14:creationId xmlns:p14="http://schemas.microsoft.com/office/powerpoint/2010/main" val="2729056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EB44-B92D-44AA-A60C-E6915D6ED535}"/>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C508D254-20D8-4B76-B978-C02C7D5D3AAB}"/>
              </a:ext>
            </a:extLst>
          </p:cNvPr>
          <p:cNvSpPr>
            <a:spLocks noGrp="1"/>
          </p:cNvSpPr>
          <p:nvPr>
            <p:ph idx="1"/>
          </p:nvPr>
        </p:nvSpPr>
        <p:spPr/>
        <p:txBody>
          <a:bodyPr>
            <a:normAutofit/>
          </a:bodyPr>
          <a:lstStyle/>
          <a:p>
            <a:r>
              <a:rPr lang="en-US" dirty="0"/>
              <a:t>Selected pictures and </a:t>
            </a:r>
            <a:r>
              <a:rPr lang="en-US" dirty="0" err="1"/>
              <a:t>Ccontents</a:t>
            </a:r>
            <a:r>
              <a:rPr lang="en-US" dirty="0"/>
              <a:t> from: Andrew Ng, Stanford University, Chris </a:t>
            </a:r>
            <a:r>
              <a:rPr lang="en-US" dirty="0" err="1"/>
              <a:t>Olah</a:t>
            </a:r>
            <a:r>
              <a:rPr lang="en-US" dirty="0"/>
              <a:t>, Google Brain, Fei-Fei Li, Stanford University, Geoffrey Hinton, Google &amp; University of Toronto, Hung-</a:t>
            </a:r>
            <a:r>
              <a:rPr lang="en-US" dirty="0" err="1"/>
              <a:t>yi</a:t>
            </a:r>
            <a:r>
              <a:rPr lang="en-US" dirty="0"/>
              <a:t> Lee, National Taiwan University, Ian </a:t>
            </a:r>
            <a:r>
              <a:rPr lang="en-US" dirty="0" err="1"/>
              <a:t>Goodfellow</a:t>
            </a:r>
            <a:r>
              <a:rPr lang="en-US" dirty="0"/>
              <a:t>, Google Brain, Yann </a:t>
            </a:r>
            <a:r>
              <a:rPr lang="en-US" dirty="0" err="1"/>
              <a:t>LeCun</a:t>
            </a:r>
            <a:r>
              <a:rPr lang="en-US" dirty="0"/>
              <a:t>, New York University, </a:t>
            </a:r>
            <a:r>
              <a:rPr lang="en-US" dirty="0" err="1"/>
              <a:t>Yoshua</a:t>
            </a:r>
            <a:r>
              <a:rPr lang="en-US" dirty="0"/>
              <a:t> </a:t>
            </a:r>
            <a:r>
              <a:rPr lang="en-US" dirty="0" err="1"/>
              <a:t>Bengio</a:t>
            </a:r>
            <a:r>
              <a:rPr lang="en-US" dirty="0"/>
              <a:t>, </a:t>
            </a:r>
            <a:r>
              <a:rPr lang="en-US" dirty="0" err="1"/>
              <a:t>Universite</a:t>
            </a:r>
            <a:r>
              <a:rPr lang="en-US" dirty="0"/>
              <a:t> de Montreal</a:t>
            </a:r>
          </a:p>
          <a:p>
            <a:pPr marL="0" indent="0">
              <a:buNone/>
            </a:pPr>
            <a:endParaRPr lang="en-US" dirty="0"/>
          </a:p>
          <a:p>
            <a:r>
              <a:rPr lang="en-US" dirty="0"/>
              <a:t>Colah’s Blog, “Understanding LSTM Networks,” 2015</a:t>
            </a:r>
          </a:p>
          <a:p>
            <a:r>
              <a:rPr lang="en-US" dirty="0"/>
              <a:t>I. Witten, et al., “Data Mining,” 2017</a:t>
            </a:r>
          </a:p>
          <a:p>
            <a:endParaRPr lang="en-US" dirty="0"/>
          </a:p>
        </p:txBody>
      </p:sp>
      <p:sp>
        <p:nvSpPr>
          <p:cNvPr id="4" name="Slide Number Placeholder 3">
            <a:extLst>
              <a:ext uri="{FF2B5EF4-FFF2-40B4-BE49-F238E27FC236}">
                <a16:creationId xmlns:a16="http://schemas.microsoft.com/office/drawing/2014/main" id="{660BDA6C-83B4-4B00-9EF6-8DE8E81FDB1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4</a:t>
            </a:fld>
            <a:endParaRPr lang="en-US"/>
          </a:p>
        </p:txBody>
      </p:sp>
    </p:spTree>
    <p:extLst>
      <p:ext uri="{BB962C8B-B14F-4D97-AF65-F5344CB8AC3E}">
        <p14:creationId xmlns:p14="http://schemas.microsoft.com/office/powerpoint/2010/main" val="4265248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8EC1CB8E-B8A4-4C52-1291-6EDD0C478445}"/>
              </a:ext>
            </a:extLst>
          </p:cNvPr>
          <p:cNvSpPr>
            <a:spLocks noGrp="1" noChangeArrowheads="1"/>
          </p:cNvSpPr>
          <p:nvPr>
            <p:ph type="title"/>
          </p:nvPr>
        </p:nvSpPr>
        <p:spPr>
          <a:xfrm>
            <a:off x="609600" y="71967"/>
            <a:ext cx="10972800" cy="1143000"/>
          </a:xfrm>
        </p:spPr>
        <p:txBody>
          <a:bodyPr/>
          <a:lstStyle/>
          <a:p>
            <a:r>
              <a:rPr lang="en-US" altLang="en-US" sz="3200"/>
              <a:t>Linear Dynamical Systems (engineers love them!)</a:t>
            </a:r>
          </a:p>
        </p:txBody>
      </p:sp>
      <p:sp>
        <p:nvSpPr>
          <p:cNvPr id="221187" name="Rectangle 3">
            <a:extLst>
              <a:ext uri="{FF2B5EF4-FFF2-40B4-BE49-F238E27FC236}">
                <a16:creationId xmlns:a16="http://schemas.microsoft.com/office/drawing/2014/main" id="{642AD2AC-5DC3-0BCE-E86B-9EBA34F39582}"/>
              </a:ext>
            </a:extLst>
          </p:cNvPr>
          <p:cNvSpPr>
            <a:spLocks noGrp="1" noChangeArrowheads="1"/>
          </p:cNvSpPr>
          <p:nvPr>
            <p:ph type="body" idx="1"/>
          </p:nvPr>
        </p:nvSpPr>
        <p:spPr>
          <a:xfrm>
            <a:off x="1" y="1032934"/>
            <a:ext cx="8219017" cy="5425017"/>
          </a:xfrm>
        </p:spPr>
        <p:txBody>
          <a:bodyPr>
            <a:normAutofit lnSpcReduction="10000"/>
          </a:bodyPr>
          <a:lstStyle/>
          <a:p>
            <a:r>
              <a:rPr lang="en-US" altLang="en-US">
                <a:solidFill>
                  <a:srgbClr val="000000"/>
                </a:solidFill>
              </a:rPr>
              <a:t>These </a:t>
            </a:r>
            <a:r>
              <a:rPr lang="en-US" altLang="en-US"/>
              <a:t>are generative models. They have a real-valued hidden state that cannot be observed directly. </a:t>
            </a:r>
          </a:p>
          <a:p>
            <a:pPr lvl="1"/>
            <a:r>
              <a:rPr lang="en-US" altLang="en-US" sz="2400"/>
              <a:t>The hidden state has linear dynamics with Gaussian noise and produces the observations using a linear model with Gaussian noise.</a:t>
            </a:r>
            <a:r>
              <a:rPr lang="en-US" altLang="en-US" sz="2400">
                <a:solidFill>
                  <a:srgbClr val="0000FF"/>
                </a:solidFill>
              </a:rPr>
              <a:t> </a:t>
            </a:r>
          </a:p>
          <a:p>
            <a:pPr lvl="1"/>
            <a:r>
              <a:rPr lang="en-US" altLang="en-US" sz="2400">
                <a:solidFill>
                  <a:srgbClr val="FF6600"/>
                </a:solidFill>
              </a:rPr>
              <a:t>There may also be driving inputs.</a:t>
            </a:r>
          </a:p>
          <a:p>
            <a:r>
              <a:rPr lang="en-US" altLang="en-US"/>
              <a:t>To predict the next output (so that we can shoot down the missile) we need to infer the hidden state. </a:t>
            </a:r>
          </a:p>
          <a:p>
            <a:pPr lvl="1"/>
            <a:r>
              <a:rPr lang="en-US" altLang="en-US" sz="2400"/>
              <a:t>A linearly transformed Gaussian is a Gaussian. So the distribution over the hidden state given the data so far is Gaussian. It can be computed using “</a:t>
            </a:r>
            <a:r>
              <a:rPr lang="en-US" altLang="ja-JP" sz="2400"/>
              <a:t>Kalman filtering</a:t>
            </a:r>
            <a:r>
              <a:rPr lang="en-US" altLang="en-US" sz="2400"/>
              <a:t>”</a:t>
            </a:r>
            <a:r>
              <a:rPr lang="en-US" altLang="ja-JP" sz="2400"/>
              <a:t>. </a:t>
            </a:r>
            <a:endParaRPr lang="en-US" altLang="en-US" sz="2400"/>
          </a:p>
        </p:txBody>
      </p:sp>
      <p:sp>
        <p:nvSpPr>
          <p:cNvPr id="4" name="TextBox 3">
            <a:extLst>
              <a:ext uri="{FF2B5EF4-FFF2-40B4-BE49-F238E27FC236}">
                <a16:creationId xmlns:a16="http://schemas.microsoft.com/office/drawing/2014/main" id="{F19A728C-84D9-23A7-6327-D6BD3F29ED23}"/>
              </a:ext>
            </a:extLst>
          </p:cNvPr>
          <p:cNvSpPr txBox="1">
            <a:spLocks noChangeArrowheads="1"/>
          </p:cNvSpPr>
          <p:nvPr/>
        </p:nvSpPr>
        <p:spPr bwMode="auto">
          <a:xfrm rot="5400000">
            <a:off x="8680450" y="4959779"/>
            <a:ext cx="1250951" cy="83099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driving input</a:t>
            </a:r>
          </a:p>
        </p:txBody>
      </p:sp>
      <p:sp>
        <p:nvSpPr>
          <p:cNvPr id="17412" name="TextBox 6">
            <a:extLst>
              <a:ext uri="{FF2B5EF4-FFF2-40B4-BE49-F238E27FC236}">
                <a16:creationId xmlns:a16="http://schemas.microsoft.com/office/drawing/2014/main" id="{C04FB6CB-78E5-F4D9-7181-E0600B891B74}"/>
              </a:ext>
            </a:extLst>
          </p:cNvPr>
          <p:cNvSpPr txBox="1">
            <a:spLocks noChangeArrowheads="1"/>
          </p:cNvSpPr>
          <p:nvPr/>
        </p:nvSpPr>
        <p:spPr bwMode="auto">
          <a:xfrm rot="5400000">
            <a:off x="8729134" y="3463811"/>
            <a:ext cx="115358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sp>
        <p:nvSpPr>
          <p:cNvPr id="17413" name="TextBox 7">
            <a:extLst>
              <a:ext uri="{FF2B5EF4-FFF2-40B4-BE49-F238E27FC236}">
                <a16:creationId xmlns:a16="http://schemas.microsoft.com/office/drawing/2014/main" id="{1EA31817-9F7E-2C0A-A1E1-F428236A3253}"/>
              </a:ext>
            </a:extLst>
          </p:cNvPr>
          <p:cNvSpPr txBox="1">
            <a:spLocks noChangeArrowheads="1"/>
          </p:cNvSpPr>
          <p:nvPr/>
        </p:nvSpPr>
        <p:spPr bwMode="auto">
          <a:xfrm rot="5400000">
            <a:off x="9746193" y="3463811"/>
            <a:ext cx="115358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sp>
        <p:nvSpPr>
          <p:cNvPr id="17414" name="TextBox 8">
            <a:extLst>
              <a:ext uri="{FF2B5EF4-FFF2-40B4-BE49-F238E27FC236}">
                <a16:creationId xmlns:a16="http://schemas.microsoft.com/office/drawing/2014/main" id="{6B6AE29C-8747-AA21-8648-799B703DE8A9}"/>
              </a:ext>
            </a:extLst>
          </p:cNvPr>
          <p:cNvSpPr txBox="1">
            <a:spLocks noChangeArrowheads="1"/>
          </p:cNvSpPr>
          <p:nvPr/>
        </p:nvSpPr>
        <p:spPr bwMode="auto">
          <a:xfrm rot="5400000">
            <a:off x="10801351" y="3477568"/>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sp>
        <p:nvSpPr>
          <p:cNvPr id="17415" name="TextBox 9">
            <a:extLst>
              <a:ext uri="{FF2B5EF4-FFF2-40B4-BE49-F238E27FC236}">
                <a16:creationId xmlns:a16="http://schemas.microsoft.com/office/drawing/2014/main" id="{63A6A1F3-DDED-51B9-7688-AEABF49FF584}"/>
              </a:ext>
            </a:extLst>
          </p:cNvPr>
          <p:cNvSpPr txBox="1">
            <a:spLocks noChangeArrowheads="1"/>
          </p:cNvSpPr>
          <p:nvPr/>
        </p:nvSpPr>
        <p:spPr bwMode="auto">
          <a:xfrm rot="5400000">
            <a:off x="8730192" y="1879486"/>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sp>
        <p:nvSpPr>
          <p:cNvPr id="17416" name="TextBox 10">
            <a:extLst>
              <a:ext uri="{FF2B5EF4-FFF2-40B4-BE49-F238E27FC236}">
                <a16:creationId xmlns:a16="http://schemas.microsoft.com/office/drawing/2014/main" id="{0D50F950-1CB3-4305-FD53-1D0636A87D18}"/>
              </a:ext>
            </a:extLst>
          </p:cNvPr>
          <p:cNvSpPr txBox="1">
            <a:spLocks noChangeArrowheads="1"/>
          </p:cNvSpPr>
          <p:nvPr/>
        </p:nvSpPr>
        <p:spPr bwMode="auto">
          <a:xfrm rot="5400000">
            <a:off x="9747251" y="1879486"/>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sp>
        <p:nvSpPr>
          <p:cNvPr id="17417" name="TextBox 11">
            <a:extLst>
              <a:ext uri="{FF2B5EF4-FFF2-40B4-BE49-F238E27FC236}">
                <a16:creationId xmlns:a16="http://schemas.microsoft.com/office/drawing/2014/main" id="{931BB637-1B63-8B9F-13BB-2DB3A2968E7A}"/>
              </a:ext>
            </a:extLst>
          </p:cNvPr>
          <p:cNvSpPr txBox="1">
            <a:spLocks noChangeArrowheads="1"/>
          </p:cNvSpPr>
          <p:nvPr/>
        </p:nvSpPr>
        <p:spPr bwMode="auto">
          <a:xfrm rot="5400000">
            <a:off x="10803467" y="1862552"/>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cxnSp>
        <p:nvCxnSpPr>
          <p:cNvPr id="13" name="Straight Arrow Connector 12">
            <a:extLst>
              <a:ext uri="{FF2B5EF4-FFF2-40B4-BE49-F238E27FC236}">
                <a16:creationId xmlns:a16="http://schemas.microsoft.com/office/drawing/2014/main" id="{2F9480D4-81DE-CFD1-6BBA-39157234D4B6}"/>
              </a:ext>
            </a:extLst>
          </p:cNvPr>
          <p:cNvCxnSpPr>
            <a:cxnSpLocks noChangeShapeType="1"/>
            <a:stCxn id="17412" idx="0"/>
            <a:endCxn id="17413" idx="2"/>
          </p:cNvCxnSpPr>
          <p:nvPr/>
        </p:nvCxnSpPr>
        <p:spPr bwMode="auto">
          <a:xfrm>
            <a:off x="9536758" y="3694644"/>
            <a:ext cx="555394"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4D4B4214-293C-C5E9-15BE-E465F184CC7C}"/>
              </a:ext>
            </a:extLst>
          </p:cNvPr>
          <p:cNvCxnSpPr>
            <a:cxnSpLocks noChangeShapeType="1"/>
            <a:stCxn id="17413" idx="0"/>
            <a:endCxn id="17414" idx="2"/>
          </p:cNvCxnSpPr>
          <p:nvPr/>
        </p:nvCxnSpPr>
        <p:spPr bwMode="auto">
          <a:xfrm>
            <a:off x="10553817" y="3694644"/>
            <a:ext cx="592435" cy="13757"/>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22DE27F9-828E-D204-2D53-7A34398A6504}"/>
              </a:ext>
            </a:extLst>
          </p:cNvPr>
          <p:cNvCxnSpPr>
            <a:cxnSpLocks noChangeShapeType="1"/>
            <a:endCxn id="17412" idx="2"/>
          </p:cNvCxnSpPr>
          <p:nvPr/>
        </p:nvCxnSpPr>
        <p:spPr bwMode="auto">
          <a:xfrm>
            <a:off x="8614834" y="3693585"/>
            <a:ext cx="460259" cy="1059"/>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1DE63E62-0DFC-09EE-A10E-2E942403BB51}"/>
              </a:ext>
            </a:extLst>
          </p:cNvPr>
          <p:cNvCxnSpPr>
            <a:cxnSpLocks noChangeShapeType="1"/>
            <a:stCxn id="17412" idx="1"/>
            <a:endCxn id="17415" idx="3"/>
          </p:cNvCxnSpPr>
          <p:nvPr/>
        </p:nvCxnSpPr>
        <p:spPr bwMode="auto">
          <a:xfrm flipV="1">
            <a:off x="9305925" y="2686052"/>
            <a:ext cx="0" cy="431800"/>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DEC79063-38CB-3A0D-F502-15A80043E305}"/>
              </a:ext>
            </a:extLst>
          </p:cNvPr>
          <p:cNvCxnSpPr>
            <a:cxnSpLocks noChangeShapeType="1"/>
            <a:stCxn id="17413" idx="1"/>
            <a:endCxn id="17416" idx="3"/>
          </p:cNvCxnSpPr>
          <p:nvPr/>
        </p:nvCxnSpPr>
        <p:spPr bwMode="auto">
          <a:xfrm flipV="1">
            <a:off x="10322984" y="2686052"/>
            <a:ext cx="0" cy="431800"/>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81E46198-BF3B-0842-22C1-6A5ACBAC2A64}"/>
              </a:ext>
            </a:extLst>
          </p:cNvPr>
          <p:cNvCxnSpPr>
            <a:cxnSpLocks noChangeShapeType="1"/>
            <a:stCxn id="17414" idx="1"/>
            <a:endCxn id="17417" idx="3"/>
          </p:cNvCxnSpPr>
          <p:nvPr/>
        </p:nvCxnSpPr>
        <p:spPr bwMode="auto">
          <a:xfrm flipV="1">
            <a:off x="11377084" y="2669118"/>
            <a:ext cx="2116" cy="463549"/>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EA25DEEA-CC43-3686-C2DB-E92D2F646ECA}"/>
              </a:ext>
            </a:extLst>
          </p:cNvPr>
          <p:cNvCxnSpPr>
            <a:cxnSpLocks noChangeShapeType="1"/>
            <a:stCxn id="4" idx="1"/>
            <a:endCxn id="17412" idx="3"/>
          </p:cNvCxnSpPr>
          <p:nvPr/>
        </p:nvCxnSpPr>
        <p:spPr bwMode="auto">
          <a:xfrm flipV="1">
            <a:off x="9305925" y="4271435"/>
            <a:ext cx="0" cy="478367"/>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96E29AFB-48CF-6A7E-BCCE-ACD5DD8FE222}"/>
              </a:ext>
            </a:extLst>
          </p:cNvPr>
          <p:cNvCxnSpPr>
            <a:cxnSpLocks noChangeShapeType="1"/>
            <a:endCxn id="17413" idx="3"/>
          </p:cNvCxnSpPr>
          <p:nvPr/>
        </p:nvCxnSpPr>
        <p:spPr bwMode="auto">
          <a:xfrm flipV="1">
            <a:off x="10301818" y="4271435"/>
            <a:ext cx="21166" cy="478365"/>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a:extLst>
              <a:ext uri="{FF2B5EF4-FFF2-40B4-BE49-F238E27FC236}">
                <a16:creationId xmlns:a16="http://schemas.microsoft.com/office/drawing/2014/main" id="{C618D925-04B7-D1A9-D1A7-D033184233D2}"/>
              </a:ext>
            </a:extLst>
          </p:cNvPr>
          <p:cNvCxnSpPr>
            <a:cxnSpLocks noChangeShapeType="1"/>
            <a:endCxn id="17414" idx="3"/>
          </p:cNvCxnSpPr>
          <p:nvPr/>
        </p:nvCxnSpPr>
        <p:spPr bwMode="auto">
          <a:xfrm flipH="1" flipV="1">
            <a:off x="11377084" y="4284134"/>
            <a:ext cx="2117" cy="482600"/>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427" name="TextBox 21">
            <a:extLst>
              <a:ext uri="{FF2B5EF4-FFF2-40B4-BE49-F238E27FC236}">
                <a16:creationId xmlns:a16="http://schemas.microsoft.com/office/drawing/2014/main" id="{FB8E8FF5-308E-DF20-8018-5E497D14FC33}"/>
              </a:ext>
            </a:extLst>
          </p:cNvPr>
          <p:cNvSpPr txBox="1">
            <a:spLocks noChangeArrowheads="1"/>
          </p:cNvSpPr>
          <p:nvPr/>
        </p:nvSpPr>
        <p:spPr bwMode="auto">
          <a:xfrm>
            <a:off x="10054168" y="965201"/>
            <a:ext cx="1919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solidFill>
                  <a:srgbClr val="FF0000"/>
                </a:solidFill>
              </a:rPr>
              <a:t>time </a:t>
            </a:r>
            <a:r>
              <a:rPr lang="en-US" altLang="en-US" sz="2400">
                <a:solidFill>
                  <a:srgbClr val="FF0000"/>
                </a:solidFill>
                <a:sym typeface="Wingdings" panose="05000000000000000000" pitchFamily="2" charset="2"/>
              </a:rPr>
              <a:t></a:t>
            </a:r>
            <a:endParaRPr lang="en-US" altLang="en-US" sz="2400">
              <a:solidFill>
                <a:srgbClr val="FF0000"/>
              </a:solidFill>
            </a:endParaRPr>
          </a:p>
        </p:txBody>
      </p:sp>
      <p:sp>
        <p:nvSpPr>
          <p:cNvPr id="2" name="Rectangle 1">
            <a:extLst>
              <a:ext uri="{FF2B5EF4-FFF2-40B4-BE49-F238E27FC236}">
                <a16:creationId xmlns:a16="http://schemas.microsoft.com/office/drawing/2014/main" id="{2B3E6D74-D955-CF95-2794-940012765411}"/>
              </a:ext>
            </a:extLst>
          </p:cNvPr>
          <p:cNvSpPr>
            <a:spLocks noChangeArrowheads="1"/>
          </p:cNvSpPr>
          <p:nvPr/>
        </p:nvSpPr>
        <p:spPr bwMode="auto">
          <a:xfrm>
            <a:off x="8511118" y="4307417"/>
            <a:ext cx="3522133" cy="1879600"/>
          </a:xfrm>
          <a:prstGeom prst="rect">
            <a:avLst/>
          </a:prstGeom>
          <a:solidFill>
            <a:srgbClr val="FF0000">
              <a:alpha val="16078"/>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sz="2400">
              <a:solidFill>
                <a:schemeClr val="lt1"/>
              </a:solidFill>
            </a:endParaRPr>
          </a:p>
        </p:txBody>
      </p:sp>
      <p:sp>
        <p:nvSpPr>
          <p:cNvPr id="26" name="TextBox 25">
            <a:extLst>
              <a:ext uri="{FF2B5EF4-FFF2-40B4-BE49-F238E27FC236}">
                <a16:creationId xmlns:a16="http://schemas.microsoft.com/office/drawing/2014/main" id="{D3647258-8251-2850-907B-6EE9D21DF25D}"/>
              </a:ext>
            </a:extLst>
          </p:cNvPr>
          <p:cNvSpPr txBox="1">
            <a:spLocks noChangeArrowheads="1"/>
          </p:cNvSpPr>
          <p:nvPr/>
        </p:nvSpPr>
        <p:spPr bwMode="auto">
          <a:xfrm rot="5400000">
            <a:off x="9696451" y="4983062"/>
            <a:ext cx="1250949" cy="83099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driving input</a:t>
            </a:r>
          </a:p>
        </p:txBody>
      </p:sp>
      <p:sp>
        <p:nvSpPr>
          <p:cNvPr id="27" name="TextBox 26">
            <a:extLst>
              <a:ext uri="{FF2B5EF4-FFF2-40B4-BE49-F238E27FC236}">
                <a16:creationId xmlns:a16="http://schemas.microsoft.com/office/drawing/2014/main" id="{D96E3BB5-23D8-C834-0D83-42C6D9A0E7F6}"/>
              </a:ext>
            </a:extLst>
          </p:cNvPr>
          <p:cNvSpPr txBox="1">
            <a:spLocks noChangeArrowheads="1"/>
          </p:cNvSpPr>
          <p:nvPr/>
        </p:nvSpPr>
        <p:spPr bwMode="auto">
          <a:xfrm rot="5400000">
            <a:off x="10735735" y="4983060"/>
            <a:ext cx="1250949" cy="83099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driving input</a:t>
            </a:r>
          </a:p>
        </p:txBody>
      </p:sp>
    </p:spTree>
    <p:extLst>
      <p:ext uri="{BB962C8B-B14F-4D97-AF65-F5344CB8AC3E}">
        <p14:creationId xmlns:p14="http://schemas.microsoft.com/office/powerpoint/2010/main" val="3417190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1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118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221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26" grpId="0" animBg="1"/>
      <p:bldP spid="2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9C72CBD3-8F3A-A8F1-C3D5-6D91CD4509B8}"/>
              </a:ext>
            </a:extLst>
          </p:cNvPr>
          <p:cNvSpPr>
            <a:spLocks noGrp="1" noChangeArrowheads="1"/>
          </p:cNvSpPr>
          <p:nvPr>
            <p:ph type="title"/>
          </p:nvPr>
        </p:nvSpPr>
        <p:spPr>
          <a:xfrm>
            <a:off x="609600" y="71967"/>
            <a:ext cx="10972800" cy="1143000"/>
          </a:xfrm>
        </p:spPr>
        <p:txBody>
          <a:bodyPr/>
          <a:lstStyle/>
          <a:p>
            <a:r>
              <a:rPr lang="en-US" altLang="en-US" sz="3200"/>
              <a:t>Hidden Markov Models (computer scientists love them!)</a:t>
            </a:r>
          </a:p>
        </p:txBody>
      </p:sp>
      <p:sp>
        <p:nvSpPr>
          <p:cNvPr id="221187" name="Rectangle 3">
            <a:extLst>
              <a:ext uri="{FF2B5EF4-FFF2-40B4-BE49-F238E27FC236}">
                <a16:creationId xmlns:a16="http://schemas.microsoft.com/office/drawing/2014/main" id="{CC32F705-48E4-2D9D-4A5B-76661E2F6E8C}"/>
              </a:ext>
            </a:extLst>
          </p:cNvPr>
          <p:cNvSpPr>
            <a:spLocks noGrp="1" noChangeArrowheads="1"/>
          </p:cNvSpPr>
          <p:nvPr>
            <p:ph type="body" idx="1"/>
          </p:nvPr>
        </p:nvSpPr>
        <p:spPr>
          <a:xfrm>
            <a:off x="226484" y="1032934"/>
            <a:ext cx="7586133" cy="5425017"/>
          </a:xfrm>
        </p:spPr>
        <p:txBody>
          <a:bodyPr>
            <a:noAutofit/>
          </a:bodyPr>
          <a:lstStyle/>
          <a:p>
            <a:r>
              <a:rPr lang="en-US" altLang="en-US" sz="2800" dirty="0">
                <a:solidFill>
                  <a:srgbClr val="000000"/>
                </a:solidFill>
              </a:rPr>
              <a:t>Hidden Markov Models </a:t>
            </a:r>
            <a:r>
              <a:rPr lang="en-US" altLang="en-US" sz="2800" dirty="0"/>
              <a:t>have a discrete one-of-N hidden state. Transitions between states are stochastic and controlled by a transition matrix. The outputs produced by a state are stochastic. </a:t>
            </a:r>
          </a:p>
          <a:p>
            <a:pPr lvl="1"/>
            <a:r>
              <a:rPr lang="en-US" altLang="en-US" sz="2000" dirty="0"/>
              <a:t>We cannot be sure which state produced a given output. So the state is “hidden”.</a:t>
            </a:r>
          </a:p>
          <a:p>
            <a:pPr lvl="1"/>
            <a:r>
              <a:rPr lang="en-US" altLang="en-US" sz="2000" dirty="0"/>
              <a:t>It is easy to represent a probability distribution across N states with N numbers.</a:t>
            </a:r>
          </a:p>
          <a:p>
            <a:r>
              <a:rPr lang="en-US" altLang="en-US" sz="2800" dirty="0"/>
              <a:t>To predict the next output we need to infer the probability distribution over hidden states.</a:t>
            </a:r>
          </a:p>
          <a:p>
            <a:pPr lvl="1"/>
            <a:r>
              <a:rPr lang="en-US" altLang="en-US" sz="2400" dirty="0"/>
              <a:t>HMMs have efficient algorithms for inference and learning.</a:t>
            </a:r>
          </a:p>
          <a:p>
            <a:pPr lvl="1"/>
            <a:endParaRPr lang="en-US" altLang="en-US" sz="2400" dirty="0"/>
          </a:p>
          <a:p>
            <a:pPr>
              <a:buFont typeface="Arial" panose="020B0604020202020204" pitchFamily="34" charset="0"/>
              <a:buNone/>
            </a:pPr>
            <a:endParaRPr lang="en-US" altLang="en-US" sz="2000" dirty="0"/>
          </a:p>
          <a:p>
            <a:pPr>
              <a:buFont typeface="Arial" panose="020B0604020202020204" pitchFamily="34" charset="0"/>
              <a:buNone/>
            </a:pPr>
            <a:endParaRPr lang="en-US" altLang="en-US" sz="2800" dirty="0"/>
          </a:p>
        </p:txBody>
      </p:sp>
      <p:sp>
        <p:nvSpPr>
          <p:cNvPr id="18435" name="TextBox 9">
            <a:extLst>
              <a:ext uri="{FF2B5EF4-FFF2-40B4-BE49-F238E27FC236}">
                <a16:creationId xmlns:a16="http://schemas.microsoft.com/office/drawing/2014/main" id="{328B00AC-8142-49E6-8195-A4A175D21035}"/>
              </a:ext>
            </a:extLst>
          </p:cNvPr>
          <p:cNvSpPr txBox="1">
            <a:spLocks noChangeArrowheads="1"/>
          </p:cNvSpPr>
          <p:nvPr/>
        </p:nvSpPr>
        <p:spPr bwMode="auto">
          <a:xfrm rot="5400000">
            <a:off x="8346018" y="1495310"/>
            <a:ext cx="115358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sp>
        <p:nvSpPr>
          <p:cNvPr id="18436" name="TextBox 10">
            <a:extLst>
              <a:ext uri="{FF2B5EF4-FFF2-40B4-BE49-F238E27FC236}">
                <a16:creationId xmlns:a16="http://schemas.microsoft.com/office/drawing/2014/main" id="{538DE326-2A4D-9BBF-1591-28EB0C9150D0}"/>
              </a:ext>
            </a:extLst>
          </p:cNvPr>
          <p:cNvSpPr txBox="1">
            <a:spLocks noChangeArrowheads="1"/>
          </p:cNvSpPr>
          <p:nvPr/>
        </p:nvSpPr>
        <p:spPr bwMode="auto">
          <a:xfrm rot="5400000">
            <a:off x="9520767" y="1495311"/>
            <a:ext cx="115358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sp>
        <p:nvSpPr>
          <p:cNvPr id="18437" name="TextBox 11">
            <a:extLst>
              <a:ext uri="{FF2B5EF4-FFF2-40B4-BE49-F238E27FC236}">
                <a16:creationId xmlns:a16="http://schemas.microsoft.com/office/drawing/2014/main" id="{90FC33DB-11F7-36B5-BC96-28131FA9DF54}"/>
              </a:ext>
            </a:extLst>
          </p:cNvPr>
          <p:cNvSpPr txBox="1">
            <a:spLocks noChangeArrowheads="1"/>
          </p:cNvSpPr>
          <p:nvPr/>
        </p:nvSpPr>
        <p:spPr bwMode="auto">
          <a:xfrm rot="5400000">
            <a:off x="10689167" y="1478378"/>
            <a:ext cx="115358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cxnSp>
        <p:nvCxnSpPr>
          <p:cNvPr id="13" name="Straight Arrow Connector 12">
            <a:extLst>
              <a:ext uri="{FF2B5EF4-FFF2-40B4-BE49-F238E27FC236}">
                <a16:creationId xmlns:a16="http://schemas.microsoft.com/office/drawing/2014/main" id="{D81B2291-BC60-2B1A-B9CF-CC93C99AE767}"/>
              </a:ext>
            </a:extLst>
          </p:cNvPr>
          <p:cNvCxnSpPr>
            <a:cxnSpLocks noChangeShapeType="1"/>
            <a:stCxn id="25" idx="0"/>
            <a:endCxn id="33" idx="2"/>
          </p:cNvCxnSpPr>
          <p:nvPr/>
        </p:nvCxnSpPr>
        <p:spPr bwMode="auto">
          <a:xfrm>
            <a:off x="9268885" y="4176184"/>
            <a:ext cx="450849"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47A47E91-B70A-C098-2B93-370DFFF6AA05}"/>
              </a:ext>
            </a:extLst>
          </p:cNvPr>
          <p:cNvCxnSpPr>
            <a:cxnSpLocks noChangeShapeType="1"/>
            <a:stCxn id="33" idx="0"/>
            <a:endCxn id="38" idx="2"/>
          </p:cNvCxnSpPr>
          <p:nvPr/>
        </p:nvCxnSpPr>
        <p:spPr bwMode="auto">
          <a:xfrm>
            <a:off x="10441518" y="4176184"/>
            <a:ext cx="474133"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20439EAF-DAAD-635B-51F6-A9FE9B35B332}"/>
              </a:ext>
            </a:extLst>
          </p:cNvPr>
          <p:cNvCxnSpPr>
            <a:cxnSpLocks noChangeShapeType="1"/>
            <a:endCxn id="25" idx="2"/>
          </p:cNvCxnSpPr>
          <p:nvPr/>
        </p:nvCxnSpPr>
        <p:spPr bwMode="auto">
          <a:xfrm>
            <a:off x="7812618" y="4176184"/>
            <a:ext cx="732367"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F5693E2C-11AD-67F3-9086-6A8288FF2715}"/>
              </a:ext>
            </a:extLst>
          </p:cNvPr>
          <p:cNvCxnSpPr>
            <a:cxnSpLocks noChangeShapeType="1"/>
            <a:stCxn id="25" idx="1"/>
            <a:endCxn id="18435" idx="3"/>
          </p:cNvCxnSpPr>
          <p:nvPr/>
        </p:nvCxnSpPr>
        <p:spPr bwMode="auto">
          <a:xfrm flipV="1">
            <a:off x="8906935" y="2302934"/>
            <a:ext cx="15874" cy="508001"/>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2AE0F89E-50C2-289C-7C26-3DDB83EDC4DA}"/>
              </a:ext>
            </a:extLst>
          </p:cNvPr>
          <p:cNvCxnSpPr>
            <a:cxnSpLocks noChangeShapeType="1"/>
            <a:stCxn id="33" idx="1"/>
            <a:endCxn id="18436" idx="3"/>
          </p:cNvCxnSpPr>
          <p:nvPr/>
        </p:nvCxnSpPr>
        <p:spPr bwMode="auto">
          <a:xfrm flipV="1">
            <a:off x="10080626" y="2302935"/>
            <a:ext cx="16932" cy="508000"/>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6A156AD5-EA58-2918-4F00-588C6FC02123}"/>
              </a:ext>
            </a:extLst>
          </p:cNvPr>
          <p:cNvCxnSpPr>
            <a:cxnSpLocks noChangeShapeType="1"/>
            <a:stCxn id="38" idx="1"/>
            <a:endCxn id="18437" idx="3"/>
          </p:cNvCxnSpPr>
          <p:nvPr/>
        </p:nvCxnSpPr>
        <p:spPr bwMode="auto">
          <a:xfrm flipH="1" flipV="1">
            <a:off x="11265958" y="2286002"/>
            <a:ext cx="11644" cy="524933"/>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444" name="TextBox 21">
            <a:extLst>
              <a:ext uri="{FF2B5EF4-FFF2-40B4-BE49-F238E27FC236}">
                <a16:creationId xmlns:a16="http://schemas.microsoft.com/office/drawing/2014/main" id="{92E348B8-4D49-60DF-4B41-3C4AAD48671A}"/>
              </a:ext>
            </a:extLst>
          </p:cNvPr>
          <p:cNvSpPr txBox="1">
            <a:spLocks noChangeArrowheads="1"/>
          </p:cNvSpPr>
          <p:nvPr/>
        </p:nvSpPr>
        <p:spPr bwMode="auto">
          <a:xfrm>
            <a:off x="9529234" y="5579534"/>
            <a:ext cx="1919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solidFill>
                  <a:srgbClr val="FF0000"/>
                </a:solidFill>
              </a:rPr>
              <a:t>time </a:t>
            </a:r>
            <a:r>
              <a:rPr lang="en-US" altLang="en-US" sz="2400">
                <a:solidFill>
                  <a:srgbClr val="FF0000"/>
                </a:solidFill>
                <a:sym typeface="Wingdings" panose="05000000000000000000" pitchFamily="2" charset="2"/>
              </a:rPr>
              <a:t></a:t>
            </a:r>
            <a:endParaRPr lang="en-US" altLang="en-US" sz="2400">
              <a:solidFill>
                <a:srgbClr val="FF0000"/>
              </a:solidFill>
            </a:endParaRPr>
          </a:p>
        </p:txBody>
      </p:sp>
      <p:sp>
        <p:nvSpPr>
          <p:cNvPr id="25" name="Rectangle 24">
            <a:extLst>
              <a:ext uri="{FF2B5EF4-FFF2-40B4-BE49-F238E27FC236}">
                <a16:creationId xmlns:a16="http://schemas.microsoft.com/office/drawing/2014/main" id="{42F1623A-146F-577E-1A6C-BAC256480F67}"/>
              </a:ext>
            </a:extLst>
          </p:cNvPr>
          <p:cNvSpPr/>
          <p:nvPr/>
        </p:nvSpPr>
        <p:spPr>
          <a:xfrm rot="5400000">
            <a:off x="7540626" y="3815293"/>
            <a:ext cx="2732617" cy="7239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26" name="Oval 25">
            <a:extLst>
              <a:ext uri="{FF2B5EF4-FFF2-40B4-BE49-F238E27FC236}">
                <a16:creationId xmlns:a16="http://schemas.microsoft.com/office/drawing/2014/main" id="{BA1293BA-59C5-9A5B-8213-13FECC00A0DE}"/>
              </a:ext>
            </a:extLst>
          </p:cNvPr>
          <p:cNvSpPr>
            <a:spLocks noChangeArrowheads="1"/>
          </p:cNvSpPr>
          <p:nvPr/>
        </p:nvSpPr>
        <p:spPr bwMode="auto">
          <a:xfrm rot="5400000">
            <a:off x="8703733" y="2995084"/>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29" name="Oval 28">
            <a:extLst>
              <a:ext uri="{FF2B5EF4-FFF2-40B4-BE49-F238E27FC236}">
                <a16:creationId xmlns:a16="http://schemas.microsoft.com/office/drawing/2014/main" id="{91AC98F7-6949-02EF-4D3B-5369EFEE9626}"/>
              </a:ext>
            </a:extLst>
          </p:cNvPr>
          <p:cNvSpPr>
            <a:spLocks noChangeArrowheads="1"/>
          </p:cNvSpPr>
          <p:nvPr/>
        </p:nvSpPr>
        <p:spPr bwMode="auto">
          <a:xfrm rot="5400000">
            <a:off x="8703733" y="3613151"/>
            <a:ext cx="406400" cy="406400"/>
          </a:xfrm>
          <a:prstGeom prst="ellipse">
            <a:avLst/>
          </a:prstGeom>
          <a:solidFill>
            <a:schemeClr val="tx1"/>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0" name="Oval 29">
            <a:extLst>
              <a:ext uri="{FF2B5EF4-FFF2-40B4-BE49-F238E27FC236}">
                <a16:creationId xmlns:a16="http://schemas.microsoft.com/office/drawing/2014/main" id="{C49C5A86-CE9F-CC4D-35C4-CF2D87384FC6}"/>
              </a:ext>
            </a:extLst>
          </p:cNvPr>
          <p:cNvSpPr>
            <a:spLocks noChangeArrowheads="1"/>
          </p:cNvSpPr>
          <p:nvPr/>
        </p:nvSpPr>
        <p:spPr bwMode="auto">
          <a:xfrm rot="5400000">
            <a:off x="8703733" y="4243917"/>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1" name="Oval 30">
            <a:extLst>
              <a:ext uri="{FF2B5EF4-FFF2-40B4-BE49-F238E27FC236}">
                <a16:creationId xmlns:a16="http://schemas.microsoft.com/office/drawing/2014/main" id="{6EC305F1-DC6A-885F-B196-69D2755BC484}"/>
              </a:ext>
            </a:extLst>
          </p:cNvPr>
          <p:cNvSpPr>
            <a:spLocks noChangeArrowheads="1"/>
          </p:cNvSpPr>
          <p:nvPr/>
        </p:nvSpPr>
        <p:spPr bwMode="auto">
          <a:xfrm rot="5400000">
            <a:off x="8703733" y="4876800"/>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3" name="Rectangle 32">
            <a:extLst>
              <a:ext uri="{FF2B5EF4-FFF2-40B4-BE49-F238E27FC236}">
                <a16:creationId xmlns:a16="http://schemas.microsoft.com/office/drawing/2014/main" id="{81D19CF5-44EB-7042-FFC4-44AEB8C82901}"/>
              </a:ext>
            </a:extLst>
          </p:cNvPr>
          <p:cNvSpPr/>
          <p:nvPr/>
        </p:nvSpPr>
        <p:spPr>
          <a:xfrm rot="5400000">
            <a:off x="8714317" y="3816351"/>
            <a:ext cx="2732617" cy="72178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4" name="Oval 33">
            <a:extLst>
              <a:ext uri="{FF2B5EF4-FFF2-40B4-BE49-F238E27FC236}">
                <a16:creationId xmlns:a16="http://schemas.microsoft.com/office/drawing/2014/main" id="{958A97EC-C733-CE88-28B4-552B542FD820}"/>
              </a:ext>
            </a:extLst>
          </p:cNvPr>
          <p:cNvSpPr>
            <a:spLocks noChangeArrowheads="1"/>
          </p:cNvSpPr>
          <p:nvPr/>
        </p:nvSpPr>
        <p:spPr bwMode="auto">
          <a:xfrm rot="5400000">
            <a:off x="9878484" y="2995084"/>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5" name="Oval 34">
            <a:extLst>
              <a:ext uri="{FF2B5EF4-FFF2-40B4-BE49-F238E27FC236}">
                <a16:creationId xmlns:a16="http://schemas.microsoft.com/office/drawing/2014/main" id="{FE64D8BF-F8F5-240D-4EAA-B93E4917E3C7}"/>
              </a:ext>
            </a:extLst>
          </p:cNvPr>
          <p:cNvSpPr>
            <a:spLocks noChangeArrowheads="1"/>
          </p:cNvSpPr>
          <p:nvPr/>
        </p:nvSpPr>
        <p:spPr bwMode="auto">
          <a:xfrm rot="5400000">
            <a:off x="9878484" y="3613151"/>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6" name="Oval 35">
            <a:extLst>
              <a:ext uri="{FF2B5EF4-FFF2-40B4-BE49-F238E27FC236}">
                <a16:creationId xmlns:a16="http://schemas.microsoft.com/office/drawing/2014/main" id="{37B2F0FB-B6F4-2552-F91F-818B636C6905}"/>
              </a:ext>
            </a:extLst>
          </p:cNvPr>
          <p:cNvSpPr>
            <a:spLocks noChangeArrowheads="1"/>
          </p:cNvSpPr>
          <p:nvPr/>
        </p:nvSpPr>
        <p:spPr bwMode="auto">
          <a:xfrm rot="5400000">
            <a:off x="9878484" y="4243917"/>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7" name="Oval 36">
            <a:extLst>
              <a:ext uri="{FF2B5EF4-FFF2-40B4-BE49-F238E27FC236}">
                <a16:creationId xmlns:a16="http://schemas.microsoft.com/office/drawing/2014/main" id="{C6B3161F-3B22-C35E-2035-22754891D700}"/>
              </a:ext>
            </a:extLst>
          </p:cNvPr>
          <p:cNvSpPr>
            <a:spLocks noChangeArrowheads="1"/>
          </p:cNvSpPr>
          <p:nvPr/>
        </p:nvSpPr>
        <p:spPr bwMode="auto">
          <a:xfrm rot="5400000">
            <a:off x="9878484" y="4876800"/>
            <a:ext cx="406400" cy="406400"/>
          </a:xfrm>
          <a:prstGeom prst="ellipse">
            <a:avLst/>
          </a:prstGeom>
          <a:solidFill>
            <a:srgbClr val="0000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8" name="Rectangle 37">
            <a:extLst>
              <a:ext uri="{FF2B5EF4-FFF2-40B4-BE49-F238E27FC236}">
                <a16:creationId xmlns:a16="http://schemas.microsoft.com/office/drawing/2014/main" id="{13CB6F49-377A-E993-216F-7C2D20F148DE}"/>
              </a:ext>
            </a:extLst>
          </p:cNvPr>
          <p:cNvSpPr/>
          <p:nvPr/>
        </p:nvSpPr>
        <p:spPr>
          <a:xfrm rot="5400000">
            <a:off x="9911293" y="3815293"/>
            <a:ext cx="2732617" cy="7239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39" name="Oval 38">
            <a:extLst>
              <a:ext uri="{FF2B5EF4-FFF2-40B4-BE49-F238E27FC236}">
                <a16:creationId xmlns:a16="http://schemas.microsoft.com/office/drawing/2014/main" id="{E1C93E6C-AA91-0BD3-6C92-135F59A31064}"/>
              </a:ext>
            </a:extLst>
          </p:cNvPr>
          <p:cNvSpPr>
            <a:spLocks noChangeArrowheads="1"/>
          </p:cNvSpPr>
          <p:nvPr/>
        </p:nvSpPr>
        <p:spPr bwMode="auto">
          <a:xfrm rot="5400000">
            <a:off x="11074400" y="2995084"/>
            <a:ext cx="406400" cy="406400"/>
          </a:xfrm>
          <a:prstGeom prst="ellipse">
            <a:avLst/>
          </a:prstGeom>
          <a:solidFill>
            <a:srgbClr val="000000"/>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0" name="Oval 39">
            <a:extLst>
              <a:ext uri="{FF2B5EF4-FFF2-40B4-BE49-F238E27FC236}">
                <a16:creationId xmlns:a16="http://schemas.microsoft.com/office/drawing/2014/main" id="{E714F8B6-BA2F-2382-7D78-CB1A6B01CF0E}"/>
              </a:ext>
            </a:extLst>
          </p:cNvPr>
          <p:cNvSpPr>
            <a:spLocks noChangeArrowheads="1"/>
          </p:cNvSpPr>
          <p:nvPr/>
        </p:nvSpPr>
        <p:spPr bwMode="auto">
          <a:xfrm rot="5400000">
            <a:off x="11074400" y="3613151"/>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1" name="Oval 40">
            <a:extLst>
              <a:ext uri="{FF2B5EF4-FFF2-40B4-BE49-F238E27FC236}">
                <a16:creationId xmlns:a16="http://schemas.microsoft.com/office/drawing/2014/main" id="{493C375D-7889-2E7F-BB84-45FCF2F07BFD}"/>
              </a:ext>
            </a:extLst>
          </p:cNvPr>
          <p:cNvSpPr>
            <a:spLocks noChangeArrowheads="1"/>
          </p:cNvSpPr>
          <p:nvPr/>
        </p:nvSpPr>
        <p:spPr bwMode="auto">
          <a:xfrm rot="5400000">
            <a:off x="11074400" y="4243917"/>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2" name="Oval 41">
            <a:extLst>
              <a:ext uri="{FF2B5EF4-FFF2-40B4-BE49-F238E27FC236}">
                <a16:creationId xmlns:a16="http://schemas.microsoft.com/office/drawing/2014/main" id="{E4553BDB-F9B1-7029-965C-7A3E5EDC68F2}"/>
              </a:ext>
            </a:extLst>
          </p:cNvPr>
          <p:cNvSpPr>
            <a:spLocks noChangeArrowheads="1"/>
          </p:cNvSpPr>
          <p:nvPr/>
        </p:nvSpPr>
        <p:spPr bwMode="auto">
          <a:xfrm rot="5400000">
            <a:off x="11074400" y="4876800"/>
            <a:ext cx="406400" cy="406400"/>
          </a:xfrm>
          <a:prstGeom prst="ellipse">
            <a:avLst/>
          </a:prstGeom>
          <a:solidFill>
            <a:srgbClr val="FFFFFF"/>
          </a:solidFill>
          <a:ln w="9525">
            <a:solidFill>
              <a:srgbClr val="000000"/>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Tree>
    <p:extLst>
      <p:ext uri="{BB962C8B-B14F-4D97-AF65-F5344CB8AC3E}">
        <p14:creationId xmlns:p14="http://schemas.microsoft.com/office/powerpoint/2010/main" val="1744717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118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1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E0C1CE1-0561-0FCB-4594-F29E4842985C}"/>
              </a:ext>
            </a:extLst>
          </p:cNvPr>
          <p:cNvSpPr>
            <a:spLocks noGrp="1"/>
          </p:cNvSpPr>
          <p:nvPr>
            <p:ph type="title"/>
          </p:nvPr>
        </p:nvSpPr>
        <p:spPr>
          <a:xfrm>
            <a:off x="609600" y="71967"/>
            <a:ext cx="10972800" cy="1143000"/>
          </a:xfrm>
        </p:spPr>
        <p:txBody>
          <a:bodyPr/>
          <a:lstStyle/>
          <a:p>
            <a:r>
              <a:rPr lang="en-US" altLang="en-US"/>
              <a:t>A fundamental limitation of HMMs</a:t>
            </a:r>
          </a:p>
        </p:txBody>
      </p:sp>
      <p:sp>
        <p:nvSpPr>
          <p:cNvPr id="3" name="Content Placeholder 2">
            <a:extLst>
              <a:ext uri="{FF2B5EF4-FFF2-40B4-BE49-F238E27FC236}">
                <a16:creationId xmlns:a16="http://schemas.microsoft.com/office/drawing/2014/main" id="{40829EB2-960E-7703-93C8-A70C84A2E5A3}"/>
              </a:ext>
            </a:extLst>
          </p:cNvPr>
          <p:cNvSpPr>
            <a:spLocks noGrp="1"/>
          </p:cNvSpPr>
          <p:nvPr>
            <p:ph idx="1"/>
          </p:nvPr>
        </p:nvSpPr>
        <p:spPr>
          <a:xfrm>
            <a:off x="880534" y="1035051"/>
            <a:ext cx="10949517" cy="5355167"/>
          </a:xfrm>
        </p:spPr>
        <p:txBody>
          <a:bodyPr>
            <a:normAutofit lnSpcReduction="10000"/>
          </a:bodyPr>
          <a:lstStyle/>
          <a:p>
            <a:r>
              <a:rPr lang="en-US" altLang="en-US"/>
              <a:t>Consider what happens when a hidden Markov model generates data.</a:t>
            </a:r>
          </a:p>
          <a:p>
            <a:pPr lvl="1"/>
            <a:r>
              <a:rPr lang="en-US" altLang="en-US" sz="2400"/>
              <a:t>At each time step it must select one of its hidden states. So with N hidden states it can only remember log(N) bits about what it generated so far.</a:t>
            </a:r>
          </a:p>
          <a:p>
            <a:r>
              <a:rPr lang="en-US" altLang="en-US"/>
              <a:t>Consider the information that the first half of an utterance contains about the second half:</a:t>
            </a:r>
          </a:p>
          <a:p>
            <a:pPr lvl="1"/>
            <a:r>
              <a:rPr lang="en-US" altLang="en-US" sz="2400"/>
              <a:t>The syntax needs to fit (e.g. number and tense agreement).</a:t>
            </a:r>
          </a:p>
          <a:p>
            <a:pPr lvl="1"/>
            <a:r>
              <a:rPr lang="en-US" altLang="en-US" sz="2400"/>
              <a:t>The semantics needs to fit. The intonation needs to fit.</a:t>
            </a:r>
          </a:p>
          <a:p>
            <a:pPr lvl="1"/>
            <a:r>
              <a:rPr lang="en-US" altLang="en-US" sz="2400"/>
              <a:t>The accent, rate, volume, and vocal tract characteristics must all fit.</a:t>
            </a:r>
          </a:p>
          <a:p>
            <a:r>
              <a:rPr lang="en-US" altLang="en-US"/>
              <a:t>All these aspects combined could be 100 bits of information that the first half of an utterance needs to convey to the second half. 2^100 is big!</a:t>
            </a:r>
          </a:p>
        </p:txBody>
      </p:sp>
    </p:spTree>
    <p:extLst>
      <p:ext uri="{BB962C8B-B14F-4D97-AF65-F5344CB8AC3E}">
        <p14:creationId xmlns:p14="http://schemas.microsoft.com/office/powerpoint/2010/main" val="1928102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a:extLst>
              <a:ext uri="{FF2B5EF4-FFF2-40B4-BE49-F238E27FC236}">
                <a16:creationId xmlns:a16="http://schemas.microsoft.com/office/drawing/2014/main" id="{737F0385-0AFC-50BC-EF7B-7A8E3A77FD23}"/>
              </a:ext>
            </a:extLst>
          </p:cNvPr>
          <p:cNvSpPr>
            <a:spLocks noGrp="1"/>
          </p:cNvSpPr>
          <p:nvPr>
            <p:ph type="title"/>
          </p:nvPr>
        </p:nvSpPr>
        <p:spPr>
          <a:xfrm>
            <a:off x="609600" y="116417"/>
            <a:ext cx="10972800" cy="1143000"/>
          </a:xfrm>
        </p:spPr>
        <p:txBody>
          <a:bodyPr/>
          <a:lstStyle/>
          <a:p>
            <a:r>
              <a:rPr lang="en-US" altLang="en-US"/>
              <a:t>Recurrent neural networks</a:t>
            </a:r>
          </a:p>
        </p:txBody>
      </p:sp>
      <p:sp>
        <p:nvSpPr>
          <p:cNvPr id="5" name="Content Placeholder 4">
            <a:extLst>
              <a:ext uri="{FF2B5EF4-FFF2-40B4-BE49-F238E27FC236}">
                <a16:creationId xmlns:a16="http://schemas.microsoft.com/office/drawing/2014/main" id="{72DCB602-BCCD-9592-A963-99253C8B29DC}"/>
              </a:ext>
            </a:extLst>
          </p:cNvPr>
          <p:cNvSpPr>
            <a:spLocks noGrp="1"/>
          </p:cNvSpPr>
          <p:nvPr>
            <p:ph sz="half" idx="1"/>
          </p:nvPr>
        </p:nvSpPr>
        <p:spPr>
          <a:xfrm>
            <a:off x="383118" y="1126068"/>
            <a:ext cx="6684433" cy="4993217"/>
          </a:xfrm>
        </p:spPr>
        <p:txBody>
          <a:bodyPr/>
          <a:lstStyle/>
          <a:p>
            <a:r>
              <a:rPr lang="en-US" altLang="en-US"/>
              <a:t>RNNs are very powerful, because they combine two properties:</a:t>
            </a:r>
          </a:p>
          <a:p>
            <a:pPr lvl="1"/>
            <a:r>
              <a:rPr lang="en-US" altLang="en-US"/>
              <a:t>Distributed hidden state that allows them to store a lot of information about the past efficiently.</a:t>
            </a:r>
          </a:p>
          <a:p>
            <a:pPr lvl="1"/>
            <a:r>
              <a:rPr lang="en-US" altLang="en-US"/>
              <a:t>Non-linear dynamics that allows them to update their hidden state in complicated ways.</a:t>
            </a:r>
          </a:p>
          <a:p>
            <a:r>
              <a:rPr lang="en-US" altLang="en-US"/>
              <a:t>With enough neurons and time, RNNs can compute anything that can be computed by your computer. </a:t>
            </a:r>
          </a:p>
          <a:p>
            <a:endParaRPr lang="en-US" altLang="en-US"/>
          </a:p>
        </p:txBody>
      </p:sp>
      <p:sp>
        <p:nvSpPr>
          <p:cNvPr id="20483" name="TextBox 5">
            <a:extLst>
              <a:ext uri="{FF2B5EF4-FFF2-40B4-BE49-F238E27FC236}">
                <a16:creationId xmlns:a16="http://schemas.microsoft.com/office/drawing/2014/main" id="{F30782BE-93FA-B1FD-1C0E-CB9BB7D99384}"/>
              </a:ext>
            </a:extLst>
          </p:cNvPr>
          <p:cNvSpPr txBox="1">
            <a:spLocks noChangeArrowheads="1"/>
          </p:cNvSpPr>
          <p:nvPr/>
        </p:nvSpPr>
        <p:spPr bwMode="auto">
          <a:xfrm rot="5400000">
            <a:off x="8126941" y="5112694"/>
            <a:ext cx="958851"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a:t>
            </a:r>
          </a:p>
        </p:txBody>
      </p:sp>
      <p:sp>
        <p:nvSpPr>
          <p:cNvPr id="20484" name="TextBox 6">
            <a:extLst>
              <a:ext uri="{FF2B5EF4-FFF2-40B4-BE49-F238E27FC236}">
                <a16:creationId xmlns:a16="http://schemas.microsoft.com/office/drawing/2014/main" id="{3BBDAB15-0987-DAEC-5015-3BB8848E51F7}"/>
              </a:ext>
            </a:extLst>
          </p:cNvPr>
          <p:cNvSpPr txBox="1">
            <a:spLocks noChangeArrowheads="1"/>
          </p:cNvSpPr>
          <p:nvPr/>
        </p:nvSpPr>
        <p:spPr bwMode="auto">
          <a:xfrm rot="5400000">
            <a:off x="9121775" y="5112694"/>
            <a:ext cx="958851"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a:t>
            </a:r>
          </a:p>
        </p:txBody>
      </p:sp>
      <p:sp>
        <p:nvSpPr>
          <p:cNvPr id="20485" name="TextBox 7">
            <a:extLst>
              <a:ext uri="{FF2B5EF4-FFF2-40B4-BE49-F238E27FC236}">
                <a16:creationId xmlns:a16="http://schemas.microsoft.com/office/drawing/2014/main" id="{E7402501-3387-D106-5EF5-526C5C56F293}"/>
              </a:ext>
            </a:extLst>
          </p:cNvPr>
          <p:cNvSpPr txBox="1">
            <a:spLocks noChangeArrowheads="1"/>
          </p:cNvSpPr>
          <p:nvPr/>
        </p:nvSpPr>
        <p:spPr bwMode="auto">
          <a:xfrm rot="5400000">
            <a:off x="10211859" y="5115868"/>
            <a:ext cx="9355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input</a:t>
            </a:r>
          </a:p>
        </p:txBody>
      </p:sp>
      <p:sp>
        <p:nvSpPr>
          <p:cNvPr id="20486" name="TextBox 8">
            <a:extLst>
              <a:ext uri="{FF2B5EF4-FFF2-40B4-BE49-F238E27FC236}">
                <a16:creationId xmlns:a16="http://schemas.microsoft.com/office/drawing/2014/main" id="{9BDDADDC-91F9-896C-9413-8A470B491A0C}"/>
              </a:ext>
            </a:extLst>
          </p:cNvPr>
          <p:cNvSpPr txBox="1">
            <a:spLocks noChangeArrowheads="1"/>
          </p:cNvSpPr>
          <p:nvPr/>
        </p:nvSpPr>
        <p:spPr bwMode="auto">
          <a:xfrm rot="5400000">
            <a:off x="8030633" y="3577052"/>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sp>
        <p:nvSpPr>
          <p:cNvPr id="20487" name="TextBox 9">
            <a:extLst>
              <a:ext uri="{FF2B5EF4-FFF2-40B4-BE49-F238E27FC236}">
                <a16:creationId xmlns:a16="http://schemas.microsoft.com/office/drawing/2014/main" id="{04304298-915F-2CB1-C4BF-333F82324312}"/>
              </a:ext>
            </a:extLst>
          </p:cNvPr>
          <p:cNvSpPr txBox="1">
            <a:spLocks noChangeArrowheads="1"/>
          </p:cNvSpPr>
          <p:nvPr/>
        </p:nvSpPr>
        <p:spPr bwMode="auto">
          <a:xfrm rot="5400000">
            <a:off x="9047692" y="3577052"/>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sp>
        <p:nvSpPr>
          <p:cNvPr id="20488" name="TextBox 10">
            <a:extLst>
              <a:ext uri="{FF2B5EF4-FFF2-40B4-BE49-F238E27FC236}">
                <a16:creationId xmlns:a16="http://schemas.microsoft.com/office/drawing/2014/main" id="{35A13C69-D967-C120-3CB4-B3C8E9754F07}"/>
              </a:ext>
            </a:extLst>
          </p:cNvPr>
          <p:cNvSpPr txBox="1">
            <a:spLocks noChangeArrowheads="1"/>
          </p:cNvSpPr>
          <p:nvPr/>
        </p:nvSpPr>
        <p:spPr bwMode="auto">
          <a:xfrm rot="5400000">
            <a:off x="10100734" y="3590811"/>
            <a:ext cx="1153583"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hidden</a:t>
            </a:r>
          </a:p>
        </p:txBody>
      </p:sp>
      <p:sp>
        <p:nvSpPr>
          <p:cNvPr id="20489" name="TextBox 11">
            <a:extLst>
              <a:ext uri="{FF2B5EF4-FFF2-40B4-BE49-F238E27FC236}">
                <a16:creationId xmlns:a16="http://schemas.microsoft.com/office/drawing/2014/main" id="{5213723A-AF87-401F-5C5A-75917DE7703F}"/>
              </a:ext>
            </a:extLst>
          </p:cNvPr>
          <p:cNvSpPr txBox="1">
            <a:spLocks noChangeArrowheads="1"/>
          </p:cNvSpPr>
          <p:nvPr/>
        </p:nvSpPr>
        <p:spPr bwMode="auto">
          <a:xfrm rot="5400000">
            <a:off x="8030633" y="1991668"/>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sp>
        <p:nvSpPr>
          <p:cNvPr id="20490" name="TextBox 12">
            <a:extLst>
              <a:ext uri="{FF2B5EF4-FFF2-40B4-BE49-F238E27FC236}">
                <a16:creationId xmlns:a16="http://schemas.microsoft.com/office/drawing/2014/main" id="{5EA96371-F072-DFF8-446F-8EB99EB095F6}"/>
              </a:ext>
            </a:extLst>
          </p:cNvPr>
          <p:cNvSpPr txBox="1">
            <a:spLocks noChangeArrowheads="1"/>
          </p:cNvSpPr>
          <p:nvPr/>
        </p:nvSpPr>
        <p:spPr bwMode="auto">
          <a:xfrm rot="5400000">
            <a:off x="9047692" y="1991668"/>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sp>
        <p:nvSpPr>
          <p:cNvPr id="20491" name="TextBox 13">
            <a:extLst>
              <a:ext uri="{FF2B5EF4-FFF2-40B4-BE49-F238E27FC236}">
                <a16:creationId xmlns:a16="http://schemas.microsoft.com/office/drawing/2014/main" id="{C4D01BEF-1861-D9E2-E0C7-342431DC76E6}"/>
              </a:ext>
            </a:extLst>
          </p:cNvPr>
          <p:cNvSpPr txBox="1">
            <a:spLocks noChangeArrowheads="1"/>
          </p:cNvSpPr>
          <p:nvPr/>
        </p:nvSpPr>
        <p:spPr bwMode="auto">
          <a:xfrm rot="5400000">
            <a:off x="10103909" y="1974734"/>
            <a:ext cx="1151467" cy="46166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output</a:t>
            </a:r>
          </a:p>
        </p:txBody>
      </p:sp>
      <p:cxnSp>
        <p:nvCxnSpPr>
          <p:cNvPr id="15" name="Straight Arrow Connector 14">
            <a:extLst>
              <a:ext uri="{FF2B5EF4-FFF2-40B4-BE49-F238E27FC236}">
                <a16:creationId xmlns:a16="http://schemas.microsoft.com/office/drawing/2014/main" id="{B83182AF-1BC2-4E78-DBC3-4FDE654D5E93}"/>
              </a:ext>
            </a:extLst>
          </p:cNvPr>
          <p:cNvCxnSpPr>
            <a:cxnSpLocks noChangeShapeType="1"/>
            <a:stCxn id="20486" idx="0"/>
            <a:endCxn id="20487" idx="2"/>
          </p:cNvCxnSpPr>
          <p:nvPr/>
        </p:nvCxnSpPr>
        <p:spPr bwMode="auto">
          <a:xfrm>
            <a:off x="8837199" y="3807885"/>
            <a:ext cx="555394"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946E966D-30FF-3FC2-2E15-91E03467F7D2}"/>
              </a:ext>
            </a:extLst>
          </p:cNvPr>
          <p:cNvCxnSpPr>
            <a:cxnSpLocks noChangeShapeType="1"/>
            <a:stCxn id="20487" idx="0"/>
            <a:endCxn id="20488" idx="2"/>
          </p:cNvCxnSpPr>
          <p:nvPr/>
        </p:nvCxnSpPr>
        <p:spPr bwMode="auto">
          <a:xfrm>
            <a:off x="9854258" y="3807885"/>
            <a:ext cx="592435" cy="13759"/>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98527F9C-51F9-876E-56AE-622D52C694DA}"/>
              </a:ext>
            </a:extLst>
          </p:cNvPr>
          <p:cNvCxnSpPr>
            <a:cxnSpLocks noChangeShapeType="1"/>
            <a:endCxn id="20486" idx="2"/>
          </p:cNvCxnSpPr>
          <p:nvPr/>
        </p:nvCxnSpPr>
        <p:spPr bwMode="auto">
          <a:xfrm>
            <a:off x="7914217" y="3807885"/>
            <a:ext cx="461317" cy="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5987FC94-A471-EC7F-F650-DBF1DDBD202C}"/>
              </a:ext>
            </a:extLst>
          </p:cNvPr>
          <p:cNvCxnSpPr>
            <a:cxnSpLocks noChangeShapeType="1"/>
            <a:stCxn id="20486" idx="1"/>
            <a:endCxn id="20489" idx="3"/>
          </p:cNvCxnSpPr>
          <p:nvPr/>
        </p:nvCxnSpPr>
        <p:spPr bwMode="auto">
          <a:xfrm flipV="1">
            <a:off x="8606366" y="2798234"/>
            <a:ext cx="0" cy="433917"/>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Arrow Connector 18">
            <a:extLst>
              <a:ext uri="{FF2B5EF4-FFF2-40B4-BE49-F238E27FC236}">
                <a16:creationId xmlns:a16="http://schemas.microsoft.com/office/drawing/2014/main" id="{D7019274-E8E7-B2C7-DC95-251F1DC585AC}"/>
              </a:ext>
            </a:extLst>
          </p:cNvPr>
          <p:cNvCxnSpPr>
            <a:cxnSpLocks noChangeShapeType="1"/>
            <a:stCxn id="20487" idx="1"/>
            <a:endCxn id="20490" idx="3"/>
          </p:cNvCxnSpPr>
          <p:nvPr/>
        </p:nvCxnSpPr>
        <p:spPr bwMode="auto">
          <a:xfrm flipV="1">
            <a:off x="9623425" y="2798234"/>
            <a:ext cx="0" cy="433917"/>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96D2AE57-7CFE-5777-5D2C-0C1C70A0BB1A}"/>
              </a:ext>
            </a:extLst>
          </p:cNvPr>
          <p:cNvCxnSpPr>
            <a:cxnSpLocks noChangeShapeType="1"/>
            <a:stCxn id="20488" idx="1"/>
            <a:endCxn id="20491" idx="3"/>
          </p:cNvCxnSpPr>
          <p:nvPr/>
        </p:nvCxnSpPr>
        <p:spPr bwMode="auto">
          <a:xfrm flipV="1">
            <a:off x="10677525" y="2781300"/>
            <a:ext cx="2117" cy="463552"/>
          </a:xfrm>
          <a:prstGeom prst="straightConnector1">
            <a:avLst/>
          </a:prstGeom>
          <a:noFill/>
          <a:ln w="25400">
            <a:solidFill>
              <a:srgbClr val="CC99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1" name="Straight Arrow Connector 20">
            <a:extLst>
              <a:ext uri="{FF2B5EF4-FFF2-40B4-BE49-F238E27FC236}">
                <a16:creationId xmlns:a16="http://schemas.microsoft.com/office/drawing/2014/main" id="{FFAA1F4B-5CE5-6AEA-7419-2DFB878F1577}"/>
              </a:ext>
            </a:extLst>
          </p:cNvPr>
          <p:cNvCxnSpPr>
            <a:cxnSpLocks noChangeShapeType="1"/>
            <a:stCxn id="20483" idx="1"/>
            <a:endCxn id="20486" idx="3"/>
          </p:cNvCxnSpPr>
          <p:nvPr/>
        </p:nvCxnSpPr>
        <p:spPr bwMode="auto">
          <a:xfrm flipV="1">
            <a:off x="8606366" y="4383618"/>
            <a:ext cx="0" cy="480483"/>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Arrow Connector 21">
            <a:extLst>
              <a:ext uri="{FF2B5EF4-FFF2-40B4-BE49-F238E27FC236}">
                <a16:creationId xmlns:a16="http://schemas.microsoft.com/office/drawing/2014/main" id="{2462B99C-E6DB-4FD5-FD88-3366C5661713}"/>
              </a:ext>
            </a:extLst>
          </p:cNvPr>
          <p:cNvCxnSpPr>
            <a:cxnSpLocks noChangeShapeType="1"/>
            <a:stCxn id="20484" idx="1"/>
            <a:endCxn id="20487" idx="3"/>
          </p:cNvCxnSpPr>
          <p:nvPr/>
        </p:nvCxnSpPr>
        <p:spPr bwMode="auto">
          <a:xfrm flipV="1">
            <a:off x="9601200" y="4383618"/>
            <a:ext cx="22225" cy="480483"/>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2901D268-A7E8-76D1-3293-FF46E629C833}"/>
              </a:ext>
            </a:extLst>
          </p:cNvPr>
          <p:cNvCxnSpPr>
            <a:cxnSpLocks noChangeShapeType="1"/>
            <a:stCxn id="20485" idx="1"/>
            <a:endCxn id="20488" idx="3"/>
          </p:cNvCxnSpPr>
          <p:nvPr/>
        </p:nvCxnSpPr>
        <p:spPr bwMode="auto">
          <a:xfrm flipH="1" flipV="1">
            <a:off x="10677525" y="4398435"/>
            <a:ext cx="2117" cy="480482"/>
          </a:xfrm>
          <a:prstGeom prst="straightConnector1">
            <a:avLst/>
          </a:prstGeom>
          <a:noFill/>
          <a:ln w="25400">
            <a:solidFill>
              <a:srgbClr val="008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0501" name="TextBox 23">
            <a:extLst>
              <a:ext uri="{FF2B5EF4-FFF2-40B4-BE49-F238E27FC236}">
                <a16:creationId xmlns:a16="http://schemas.microsoft.com/office/drawing/2014/main" id="{9B6ED3FE-8879-82EA-B558-00D6025A8E83}"/>
              </a:ext>
            </a:extLst>
          </p:cNvPr>
          <p:cNvSpPr txBox="1">
            <a:spLocks noChangeArrowheads="1"/>
          </p:cNvSpPr>
          <p:nvPr/>
        </p:nvSpPr>
        <p:spPr bwMode="auto">
          <a:xfrm>
            <a:off x="9355668" y="1009652"/>
            <a:ext cx="19198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solidFill>
                  <a:srgbClr val="FF0000"/>
                </a:solidFill>
              </a:rPr>
              <a:t>time </a:t>
            </a:r>
            <a:r>
              <a:rPr lang="en-US" altLang="en-US" sz="2400">
                <a:solidFill>
                  <a:srgbClr val="FF0000"/>
                </a:solidFill>
                <a:sym typeface="Wingdings" panose="05000000000000000000" pitchFamily="2" charset="2"/>
              </a:rPr>
              <a:t></a:t>
            </a:r>
            <a:endParaRPr lang="en-US" altLang="en-US" sz="2400">
              <a:solidFill>
                <a:srgbClr val="FF0000"/>
              </a:solidFill>
            </a:endParaRPr>
          </a:p>
        </p:txBody>
      </p:sp>
    </p:spTree>
    <p:extLst>
      <p:ext uri="{BB962C8B-B14F-4D97-AF65-F5344CB8AC3E}">
        <p14:creationId xmlns:p14="http://schemas.microsoft.com/office/powerpoint/2010/main" val="37024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a:extLst>
              <a:ext uri="{FF2B5EF4-FFF2-40B4-BE49-F238E27FC236}">
                <a16:creationId xmlns:a16="http://schemas.microsoft.com/office/drawing/2014/main" id="{D3D128AA-42A0-5C59-6791-2E900A5408C3}"/>
              </a:ext>
            </a:extLst>
          </p:cNvPr>
          <p:cNvSpPr>
            <a:spLocks noGrp="1"/>
          </p:cNvSpPr>
          <p:nvPr>
            <p:ph type="title"/>
          </p:nvPr>
        </p:nvSpPr>
        <p:spPr/>
        <p:txBody>
          <a:bodyPr>
            <a:normAutofit fontScale="90000"/>
          </a:bodyPr>
          <a:lstStyle/>
          <a:p>
            <a:r>
              <a:rPr lang="en-US" altLang="en-US"/>
              <a:t>Do generative models need to be stochastic?</a:t>
            </a:r>
          </a:p>
        </p:txBody>
      </p:sp>
      <p:sp>
        <p:nvSpPr>
          <p:cNvPr id="5" name="Content Placeholder 4">
            <a:extLst>
              <a:ext uri="{FF2B5EF4-FFF2-40B4-BE49-F238E27FC236}">
                <a16:creationId xmlns:a16="http://schemas.microsoft.com/office/drawing/2014/main" id="{B68BA29C-4548-06F1-E07D-29EF198FAD30}"/>
              </a:ext>
            </a:extLst>
          </p:cNvPr>
          <p:cNvSpPr>
            <a:spLocks noGrp="1"/>
          </p:cNvSpPr>
          <p:nvPr>
            <p:ph sz="half" idx="1"/>
          </p:nvPr>
        </p:nvSpPr>
        <p:spPr>
          <a:xfrm>
            <a:off x="609600" y="1600201"/>
            <a:ext cx="5384800" cy="4525433"/>
          </a:xfrm>
        </p:spPr>
        <p:txBody>
          <a:bodyPr/>
          <a:lstStyle/>
          <a:p>
            <a:r>
              <a:rPr lang="en-US" altLang="en-US"/>
              <a:t>Linear dynamical systems and hidden Markov models are stochastic models.</a:t>
            </a:r>
          </a:p>
          <a:p>
            <a:pPr lvl="1"/>
            <a:r>
              <a:rPr lang="en-US" altLang="en-US"/>
              <a:t>But the posterior probability distribution over their hidden states given the observed data so far is a deterministic function of the data.</a:t>
            </a:r>
          </a:p>
        </p:txBody>
      </p:sp>
      <p:sp>
        <p:nvSpPr>
          <p:cNvPr id="6" name="Content Placeholder 5">
            <a:extLst>
              <a:ext uri="{FF2B5EF4-FFF2-40B4-BE49-F238E27FC236}">
                <a16:creationId xmlns:a16="http://schemas.microsoft.com/office/drawing/2014/main" id="{4E55673E-6FB1-D498-088E-B6A4B00A4070}"/>
              </a:ext>
            </a:extLst>
          </p:cNvPr>
          <p:cNvSpPr>
            <a:spLocks noGrp="1"/>
          </p:cNvSpPr>
          <p:nvPr>
            <p:ph sz="half" idx="2"/>
          </p:nvPr>
        </p:nvSpPr>
        <p:spPr>
          <a:xfrm>
            <a:off x="6197600" y="1600201"/>
            <a:ext cx="5384800" cy="4525433"/>
          </a:xfrm>
        </p:spPr>
        <p:txBody>
          <a:bodyPr/>
          <a:lstStyle/>
          <a:p>
            <a:r>
              <a:rPr lang="en-US" altLang="en-US"/>
              <a:t>Recurrent neural networks are deterministic. </a:t>
            </a:r>
          </a:p>
          <a:p>
            <a:pPr lvl="1"/>
            <a:r>
              <a:rPr lang="en-US" altLang="en-US"/>
              <a:t>So think of the hidden state of an RNN as the equivalent of the deterministic probability distribution over hidden states in a linear dynamical system or hidden Markov model.</a:t>
            </a:r>
          </a:p>
        </p:txBody>
      </p:sp>
    </p:spTree>
    <p:extLst>
      <p:ext uri="{BB962C8B-B14F-4D97-AF65-F5344CB8AC3E}">
        <p14:creationId xmlns:p14="http://schemas.microsoft.com/office/powerpoint/2010/main" val="18472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3">
            <a:extLst>
              <a:ext uri="{FF2B5EF4-FFF2-40B4-BE49-F238E27FC236}">
                <a16:creationId xmlns:a16="http://schemas.microsoft.com/office/drawing/2014/main" id="{BC8341D2-36E4-34AD-1E06-80B242DEFB6F}"/>
              </a:ext>
            </a:extLst>
          </p:cNvPr>
          <p:cNvSpPr>
            <a:spLocks noGrp="1"/>
          </p:cNvSpPr>
          <p:nvPr>
            <p:ph type="title"/>
          </p:nvPr>
        </p:nvSpPr>
        <p:spPr>
          <a:xfrm>
            <a:off x="609600" y="116417"/>
            <a:ext cx="10972800" cy="1143000"/>
          </a:xfrm>
        </p:spPr>
        <p:txBody>
          <a:bodyPr/>
          <a:lstStyle/>
          <a:p>
            <a:r>
              <a:rPr lang="en-US" altLang="en-US"/>
              <a:t>Recurrent neural networks</a:t>
            </a:r>
          </a:p>
        </p:txBody>
      </p:sp>
      <p:sp>
        <p:nvSpPr>
          <p:cNvPr id="5" name="Content Placeholder 4">
            <a:extLst>
              <a:ext uri="{FF2B5EF4-FFF2-40B4-BE49-F238E27FC236}">
                <a16:creationId xmlns:a16="http://schemas.microsoft.com/office/drawing/2014/main" id="{E2E8E79A-A615-6E3B-10A4-C2698CE5B22B}"/>
              </a:ext>
            </a:extLst>
          </p:cNvPr>
          <p:cNvSpPr>
            <a:spLocks noGrp="1"/>
          </p:cNvSpPr>
          <p:nvPr>
            <p:ph sz="half" idx="1"/>
          </p:nvPr>
        </p:nvSpPr>
        <p:spPr>
          <a:xfrm>
            <a:off x="721785" y="1261534"/>
            <a:ext cx="11087100" cy="4993217"/>
          </a:xfrm>
        </p:spPr>
        <p:txBody>
          <a:bodyPr/>
          <a:lstStyle/>
          <a:p>
            <a:r>
              <a:rPr lang="en-US" altLang="en-US"/>
              <a:t>What kinds of behaviour can RNNs exhibit?</a:t>
            </a:r>
          </a:p>
          <a:p>
            <a:pPr lvl="1">
              <a:lnSpc>
                <a:spcPct val="90000"/>
              </a:lnSpc>
            </a:pPr>
            <a:r>
              <a:rPr lang="en-US" altLang="en-US"/>
              <a:t>They can oscillate. </a:t>
            </a:r>
            <a:r>
              <a:rPr lang="en-US" altLang="en-US">
                <a:solidFill>
                  <a:srgbClr val="0000FF"/>
                </a:solidFill>
              </a:rPr>
              <a:t>Good for motor control?</a:t>
            </a:r>
          </a:p>
          <a:p>
            <a:pPr lvl="1">
              <a:lnSpc>
                <a:spcPct val="90000"/>
              </a:lnSpc>
            </a:pPr>
            <a:r>
              <a:rPr lang="en-US" altLang="en-US"/>
              <a:t>They can settle to point attractors. </a:t>
            </a:r>
            <a:r>
              <a:rPr lang="en-US" altLang="en-US">
                <a:solidFill>
                  <a:srgbClr val="0000FF"/>
                </a:solidFill>
              </a:rPr>
              <a:t>Good for retrieving memories?</a:t>
            </a:r>
          </a:p>
          <a:p>
            <a:pPr lvl="1">
              <a:lnSpc>
                <a:spcPct val="90000"/>
              </a:lnSpc>
            </a:pPr>
            <a:r>
              <a:rPr lang="en-US" altLang="en-US"/>
              <a:t>They can behave chaotically. </a:t>
            </a:r>
            <a:r>
              <a:rPr lang="en-US" altLang="en-US">
                <a:solidFill>
                  <a:srgbClr val="0000FF"/>
                </a:solidFill>
              </a:rPr>
              <a:t>Bad for information processing?</a:t>
            </a:r>
          </a:p>
          <a:p>
            <a:pPr lvl="1">
              <a:lnSpc>
                <a:spcPct val="90000"/>
              </a:lnSpc>
            </a:pPr>
            <a:r>
              <a:rPr lang="en-US" altLang="en-US"/>
              <a:t>RNNs could potentially learn to implement lots of small programs that each capture a nugget of knowledge and run in parallel, interacting to produce very complicated effects.</a:t>
            </a:r>
          </a:p>
          <a:p>
            <a:pPr>
              <a:lnSpc>
                <a:spcPct val="90000"/>
              </a:lnSpc>
            </a:pPr>
            <a:r>
              <a:rPr lang="en-US" altLang="en-US"/>
              <a:t>But the computational power of RNNs makes them very hard to train.</a:t>
            </a:r>
          </a:p>
          <a:p>
            <a:pPr lvl="1">
              <a:lnSpc>
                <a:spcPct val="90000"/>
              </a:lnSpc>
            </a:pPr>
            <a:r>
              <a:rPr lang="en-US" altLang="en-US"/>
              <a:t>For many years we could not exploit the computational power of RNNs despite some heroic efforts (e.g. Tony Robinson’s speech recognizer).</a:t>
            </a:r>
          </a:p>
          <a:p>
            <a:pPr lvl="1"/>
            <a:endParaRPr lang="en-US" altLang="en-US"/>
          </a:p>
          <a:p>
            <a:pPr lvl="1">
              <a:lnSpc>
                <a:spcPct val="90000"/>
              </a:lnSpc>
            </a:pPr>
            <a:endParaRPr lang="en-US" altLang="en-US"/>
          </a:p>
          <a:p>
            <a:endParaRPr lang="en-US" altLang="en-US"/>
          </a:p>
        </p:txBody>
      </p:sp>
    </p:spTree>
    <p:extLst>
      <p:ext uri="{BB962C8B-B14F-4D97-AF65-F5344CB8AC3E}">
        <p14:creationId xmlns:p14="http://schemas.microsoft.com/office/powerpoint/2010/main" val="302565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D33945E2-7F16-74AB-F849-2DD25C4C8F4D}"/>
              </a:ext>
            </a:extLst>
          </p:cNvPr>
          <p:cNvSpPr>
            <a:spLocks noGrp="1" noChangeArrowheads="1"/>
          </p:cNvSpPr>
          <p:nvPr>
            <p:ph type="title"/>
          </p:nvPr>
        </p:nvSpPr>
        <p:spPr>
          <a:xfrm>
            <a:off x="609600" y="48684"/>
            <a:ext cx="10972800" cy="1143000"/>
          </a:xfrm>
        </p:spPr>
        <p:txBody>
          <a:bodyPr/>
          <a:lstStyle/>
          <a:p>
            <a:r>
              <a:rPr lang="en-US" altLang="en-US" sz="3200"/>
              <a:t>The equivalence between feedforward nets and recurrent nets</a:t>
            </a:r>
          </a:p>
        </p:txBody>
      </p:sp>
      <p:sp>
        <p:nvSpPr>
          <p:cNvPr id="23554" name="Oval 4">
            <a:extLst>
              <a:ext uri="{FF2B5EF4-FFF2-40B4-BE49-F238E27FC236}">
                <a16:creationId xmlns:a16="http://schemas.microsoft.com/office/drawing/2014/main" id="{BCD838C3-DF84-0D1A-8D51-025476ECCDA1}"/>
              </a:ext>
            </a:extLst>
          </p:cNvPr>
          <p:cNvSpPr>
            <a:spLocks noChangeArrowheads="1"/>
          </p:cNvSpPr>
          <p:nvPr/>
        </p:nvSpPr>
        <p:spPr bwMode="auto">
          <a:xfrm>
            <a:off x="1102784" y="2042584"/>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3555" name="Oval 5">
            <a:extLst>
              <a:ext uri="{FF2B5EF4-FFF2-40B4-BE49-F238E27FC236}">
                <a16:creationId xmlns:a16="http://schemas.microsoft.com/office/drawing/2014/main" id="{8EB5AD53-B3D4-EF88-B757-FA76CE386879}"/>
              </a:ext>
            </a:extLst>
          </p:cNvPr>
          <p:cNvSpPr>
            <a:spLocks noChangeArrowheads="1"/>
          </p:cNvSpPr>
          <p:nvPr/>
        </p:nvSpPr>
        <p:spPr bwMode="auto">
          <a:xfrm>
            <a:off x="2544234" y="2042584"/>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3556" name="Oval 6">
            <a:extLst>
              <a:ext uri="{FF2B5EF4-FFF2-40B4-BE49-F238E27FC236}">
                <a16:creationId xmlns:a16="http://schemas.microsoft.com/office/drawing/2014/main" id="{BA90A4B5-490A-34D7-5108-B7627BC43517}"/>
              </a:ext>
            </a:extLst>
          </p:cNvPr>
          <p:cNvSpPr>
            <a:spLocks noChangeArrowheads="1"/>
          </p:cNvSpPr>
          <p:nvPr/>
        </p:nvSpPr>
        <p:spPr bwMode="auto">
          <a:xfrm>
            <a:off x="3983567" y="2042584"/>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2" name="Oval 14">
            <a:extLst>
              <a:ext uri="{FF2B5EF4-FFF2-40B4-BE49-F238E27FC236}">
                <a16:creationId xmlns:a16="http://schemas.microsoft.com/office/drawing/2014/main" id="{F0B3F49B-ACD4-8259-E65F-6F683E6F2851}"/>
              </a:ext>
            </a:extLst>
          </p:cNvPr>
          <p:cNvSpPr>
            <a:spLocks noChangeArrowheads="1"/>
          </p:cNvSpPr>
          <p:nvPr/>
        </p:nvSpPr>
        <p:spPr bwMode="auto">
          <a:xfrm>
            <a:off x="7391400"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3" name="Oval 15">
            <a:extLst>
              <a:ext uri="{FF2B5EF4-FFF2-40B4-BE49-F238E27FC236}">
                <a16:creationId xmlns:a16="http://schemas.microsoft.com/office/drawing/2014/main" id="{4E6F4E7B-367F-2A58-121F-3D684FAED99C}"/>
              </a:ext>
            </a:extLst>
          </p:cNvPr>
          <p:cNvSpPr>
            <a:spLocks noChangeArrowheads="1"/>
          </p:cNvSpPr>
          <p:nvPr/>
        </p:nvSpPr>
        <p:spPr bwMode="auto">
          <a:xfrm>
            <a:off x="8832851"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4" name="Oval 16">
            <a:extLst>
              <a:ext uri="{FF2B5EF4-FFF2-40B4-BE49-F238E27FC236}">
                <a16:creationId xmlns:a16="http://schemas.microsoft.com/office/drawing/2014/main" id="{359EB611-496C-4CE8-C9BF-49BBC33F0CED}"/>
              </a:ext>
            </a:extLst>
          </p:cNvPr>
          <p:cNvSpPr>
            <a:spLocks noChangeArrowheads="1"/>
          </p:cNvSpPr>
          <p:nvPr/>
        </p:nvSpPr>
        <p:spPr bwMode="auto">
          <a:xfrm>
            <a:off x="10272184"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5" name="Oval 17">
            <a:extLst>
              <a:ext uri="{FF2B5EF4-FFF2-40B4-BE49-F238E27FC236}">
                <a16:creationId xmlns:a16="http://schemas.microsoft.com/office/drawing/2014/main" id="{07EB0FAE-80BC-7143-3526-92F4B17995B8}"/>
              </a:ext>
            </a:extLst>
          </p:cNvPr>
          <p:cNvSpPr>
            <a:spLocks noChangeArrowheads="1"/>
          </p:cNvSpPr>
          <p:nvPr/>
        </p:nvSpPr>
        <p:spPr bwMode="auto">
          <a:xfrm>
            <a:off x="7391400"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6" name="Oval 18">
            <a:extLst>
              <a:ext uri="{FF2B5EF4-FFF2-40B4-BE49-F238E27FC236}">
                <a16:creationId xmlns:a16="http://schemas.microsoft.com/office/drawing/2014/main" id="{2DDAFCFB-24E7-D2E8-1EAB-A2B6BC662EF8}"/>
              </a:ext>
            </a:extLst>
          </p:cNvPr>
          <p:cNvSpPr>
            <a:spLocks noChangeArrowheads="1"/>
          </p:cNvSpPr>
          <p:nvPr/>
        </p:nvSpPr>
        <p:spPr bwMode="auto">
          <a:xfrm>
            <a:off x="8832851"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7" name="Oval 19">
            <a:extLst>
              <a:ext uri="{FF2B5EF4-FFF2-40B4-BE49-F238E27FC236}">
                <a16:creationId xmlns:a16="http://schemas.microsoft.com/office/drawing/2014/main" id="{92D12F70-8C2E-8A8C-6D27-32D7CC72807F}"/>
              </a:ext>
            </a:extLst>
          </p:cNvPr>
          <p:cNvSpPr>
            <a:spLocks noChangeArrowheads="1"/>
          </p:cNvSpPr>
          <p:nvPr/>
        </p:nvSpPr>
        <p:spPr bwMode="auto">
          <a:xfrm>
            <a:off x="10272184"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29" name="Line 21">
            <a:extLst>
              <a:ext uri="{FF2B5EF4-FFF2-40B4-BE49-F238E27FC236}">
                <a16:creationId xmlns:a16="http://schemas.microsoft.com/office/drawing/2014/main" id="{314B2E00-2F02-F25A-3B30-93C65DD922BE}"/>
              </a:ext>
            </a:extLst>
          </p:cNvPr>
          <p:cNvSpPr>
            <a:spLocks noChangeShapeType="1"/>
          </p:cNvSpPr>
          <p:nvPr/>
        </p:nvSpPr>
        <p:spPr bwMode="auto">
          <a:xfrm flipV="1">
            <a:off x="7823201" y="4690534"/>
            <a:ext cx="1056217"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30" name="Line 22">
            <a:extLst>
              <a:ext uri="{FF2B5EF4-FFF2-40B4-BE49-F238E27FC236}">
                <a16:creationId xmlns:a16="http://schemas.microsoft.com/office/drawing/2014/main" id="{488B7D0D-A541-23FC-CA67-0D1B1ED54378}"/>
              </a:ext>
            </a:extLst>
          </p:cNvPr>
          <p:cNvSpPr>
            <a:spLocks noChangeShapeType="1"/>
          </p:cNvSpPr>
          <p:nvPr/>
        </p:nvSpPr>
        <p:spPr bwMode="auto">
          <a:xfrm flipH="1" flipV="1">
            <a:off x="9359901" y="4690534"/>
            <a:ext cx="1056217"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31" name="Line 23">
            <a:extLst>
              <a:ext uri="{FF2B5EF4-FFF2-40B4-BE49-F238E27FC236}">
                <a16:creationId xmlns:a16="http://schemas.microsoft.com/office/drawing/2014/main" id="{CBF79871-6B20-E9F8-471F-AC5BEB896975}"/>
              </a:ext>
            </a:extLst>
          </p:cNvPr>
          <p:cNvSpPr>
            <a:spLocks noChangeShapeType="1"/>
          </p:cNvSpPr>
          <p:nvPr/>
        </p:nvSpPr>
        <p:spPr bwMode="auto">
          <a:xfrm flipH="1" flipV="1">
            <a:off x="7871885" y="4690534"/>
            <a:ext cx="1104900"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32" name="Line 24">
            <a:extLst>
              <a:ext uri="{FF2B5EF4-FFF2-40B4-BE49-F238E27FC236}">
                <a16:creationId xmlns:a16="http://schemas.microsoft.com/office/drawing/2014/main" id="{08C64C3C-DAC3-E5D2-2918-CC81E9E4F811}"/>
              </a:ext>
            </a:extLst>
          </p:cNvPr>
          <p:cNvSpPr>
            <a:spLocks noChangeShapeType="1"/>
          </p:cNvSpPr>
          <p:nvPr/>
        </p:nvSpPr>
        <p:spPr bwMode="auto">
          <a:xfrm flipV="1">
            <a:off x="9313334" y="4726518"/>
            <a:ext cx="1007533" cy="89958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33" name="Oval 25">
            <a:extLst>
              <a:ext uri="{FF2B5EF4-FFF2-40B4-BE49-F238E27FC236}">
                <a16:creationId xmlns:a16="http://schemas.microsoft.com/office/drawing/2014/main" id="{EE33A2F5-37AD-18E3-5C39-588816B36AA5}"/>
              </a:ext>
            </a:extLst>
          </p:cNvPr>
          <p:cNvSpPr>
            <a:spLocks noChangeArrowheads="1"/>
          </p:cNvSpPr>
          <p:nvPr/>
        </p:nvSpPr>
        <p:spPr bwMode="auto">
          <a:xfrm>
            <a:off x="7391400"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34" name="Oval 26">
            <a:extLst>
              <a:ext uri="{FF2B5EF4-FFF2-40B4-BE49-F238E27FC236}">
                <a16:creationId xmlns:a16="http://schemas.microsoft.com/office/drawing/2014/main" id="{82CB1F89-8F58-0C2E-2E16-C5B7E6719369}"/>
              </a:ext>
            </a:extLst>
          </p:cNvPr>
          <p:cNvSpPr>
            <a:spLocks noChangeArrowheads="1"/>
          </p:cNvSpPr>
          <p:nvPr/>
        </p:nvSpPr>
        <p:spPr bwMode="auto">
          <a:xfrm>
            <a:off x="8832851"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35" name="Oval 27">
            <a:extLst>
              <a:ext uri="{FF2B5EF4-FFF2-40B4-BE49-F238E27FC236}">
                <a16:creationId xmlns:a16="http://schemas.microsoft.com/office/drawing/2014/main" id="{8A1C0506-2E0F-95E2-0A21-5D388351C164}"/>
              </a:ext>
            </a:extLst>
          </p:cNvPr>
          <p:cNvSpPr>
            <a:spLocks noChangeArrowheads="1"/>
          </p:cNvSpPr>
          <p:nvPr/>
        </p:nvSpPr>
        <p:spPr bwMode="auto">
          <a:xfrm>
            <a:off x="10272184"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36" name="Oval 28">
            <a:extLst>
              <a:ext uri="{FF2B5EF4-FFF2-40B4-BE49-F238E27FC236}">
                <a16:creationId xmlns:a16="http://schemas.microsoft.com/office/drawing/2014/main" id="{30C769DC-C3F3-F46E-5B22-A0F5ECAB8B5A}"/>
              </a:ext>
            </a:extLst>
          </p:cNvPr>
          <p:cNvSpPr>
            <a:spLocks noChangeArrowheads="1"/>
          </p:cNvSpPr>
          <p:nvPr/>
        </p:nvSpPr>
        <p:spPr bwMode="auto">
          <a:xfrm>
            <a:off x="7391400"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37" name="Oval 29">
            <a:extLst>
              <a:ext uri="{FF2B5EF4-FFF2-40B4-BE49-F238E27FC236}">
                <a16:creationId xmlns:a16="http://schemas.microsoft.com/office/drawing/2014/main" id="{F1E40DE5-69F0-EF63-42DC-391E5E3FF824}"/>
              </a:ext>
            </a:extLst>
          </p:cNvPr>
          <p:cNvSpPr>
            <a:spLocks noChangeArrowheads="1"/>
          </p:cNvSpPr>
          <p:nvPr/>
        </p:nvSpPr>
        <p:spPr bwMode="auto">
          <a:xfrm>
            <a:off x="8832851"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38" name="Oval 30">
            <a:extLst>
              <a:ext uri="{FF2B5EF4-FFF2-40B4-BE49-F238E27FC236}">
                <a16:creationId xmlns:a16="http://schemas.microsoft.com/office/drawing/2014/main" id="{16B64B25-1C79-7DE9-17C4-4782034D3B68}"/>
              </a:ext>
            </a:extLst>
          </p:cNvPr>
          <p:cNvSpPr>
            <a:spLocks noChangeArrowheads="1"/>
          </p:cNvSpPr>
          <p:nvPr/>
        </p:nvSpPr>
        <p:spPr bwMode="auto">
          <a:xfrm>
            <a:off x="10272184"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39" name="Line 31">
            <a:extLst>
              <a:ext uri="{FF2B5EF4-FFF2-40B4-BE49-F238E27FC236}">
                <a16:creationId xmlns:a16="http://schemas.microsoft.com/office/drawing/2014/main" id="{11E5436B-D373-3B3F-49FC-4CA7C22BCABC}"/>
              </a:ext>
            </a:extLst>
          </p:cNvPr>
          <p:cNvSpPr>
            <a:spLocks noChangeShapeType="1"/>
          </p:cNvSpPr>
          <p:nvPr/>
        </p:nvSpPr>
        <p:spPr bwMode="auto">
          <a:xfrm flipV="1">
            <a:off x="7823201" y="33570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40" name="Line 32">
            <a:extLst>
              <a:ext uri="{FF2B5EF4-FFF2-40B4-BE49-F238E27FC236}">
                <a16:creationId xmlns:a16="http://schemas.microsoft.com/office/drawing/2014/main" id="{9D28A94D-4820-6510-64D0-C63FE09C186F}"/>
              </a:ext>
            </a:extLst>
          </p:cNvPr>
          <p:cNvSpPr>
            <a:spLocks noChangeShapeType="1"/>
          </p:cNvSpPr>
          <p:nvPr/>
        </p:nvSpPr>
        <p:spPr bwMode="auto">
          <a:xfrm flipH="1" flipV="1">
            <a:off x="9359901" y="33570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41" name="Line 33">
            <a:extLst>
              <a:ext uri="{FF2B5EF4-FFF2-40B4-BE49-F238E27FC236}">
                <a16:creationId xmlns:a16="http://schemas.microsoft.com/office/drawing/2014/main" id="{4E0AC8CC-4BD4-56B0-7F06-7B8EBDDB451B}"/>
              </a:ext>
            </a:extLst>
          </p:cNvPr>
          <p:cNvSpPr>
            <a:spLocks noChangeShapeType="1"/>
          </p:cNvSpPr>
          <p:nvPr/>
        </p:nvSpPr>
        <p:spPr bwMode="auto">
          <a:xfrm flipH="1" flipV="1">
            <a:off x="7871885" y="3357034"/>
            <a:ext cx="1104900"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42" name="Line 34">
            <a:extLst>
              <a:ext uri="{FF2B5EF4-FFF2-40B4-BE49-F238E27FC236}">
                <a16:creationId xmlns:a16="http://schemas.microsoft.com/office/drawing/2014/main" id="{511B71F2-EB82-A014-5146-4875826B2F74}"/>
              </a:ext>
            </a:extLst>
          </p:cNvPr>
          <p:cNvSpPr>
            <a:spLocks noChangeShapeType="1"/>
          </p:cNvSpPr>
          <p:nvPr/>
        </p:nvSpPr>
        <p:spPr bwMode="auto">
          <a:xfrm flipV="1">
            <a:off x="9313334" y="3395133"/>
            <a:ext cx="1007533" cy="899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43" name="Oval 35">
            <a:extLst>
              <a:ext uri="{FF2B5EF4-FFF2-40B4-BE49-F238E27FC236}">
                <a16:creationId xmlns:a16="http://schemas.microsoft.com/office/drawing/2014/main" id="{27DFF4E8-FCC8-0700-1828-8724B8C003C5}"/>
              </a:ext>
            </a:extLst>
          </p:cNvPr>
          <p:cNvSpPr>
            <a:spLocks noChangeArrowheads="1"/>
          </p:cNvSpPr>
          <p:nvPr/>
        </p:nvSpPr>
        <p:spPr bwMode="auto">
          <a:xfrm>
            <a:off x="7391400"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44" name="Oval 36">
            <a:extLst>
              <a:ext uri="{FF2B5EF4-FFF2-40B4-BE49-F238E27FC236}">
                <a16:creationId xmlns:a16="http://schemas.microsoft.com/office/drawing/2014/main" id="{82A43A74-9CED-3AE9-2A03-3DA4E0075D16}"/>
              </a:ext>
            </a:extLst>
          </p:cNvPr>
          <p:cNvSpPr>
            <a:spLocks noChangeArrowheads="1"/>
          </p:cNvSpPr>
          <p:nvPr/>
        </p:nvSpPr>
        <p:spPr bwMode="auto">
          <a:xfrm>
            <a:off x="8832851"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45" name="Oval 37">
            <a:extLst>
              <a:ext uri="{FF2B5EF4-FFF2-40B4-BE49-F238E27FC236}">
                <a16:creationId xmlns:a16="http://schemas.microsoft.com/office/drawing/2014/main" id="{24B156CD-DC47-FD44-D5B5-7EC155FABA0E}"/>
              </a:ext>
            </a:extLst>
          </p:cNvPr>
          <p:cNvSpPr>
            <a:spLocks noChangeArrowheads="1"/>
          </p:cNvSpPr>
          <p:nvPr/>
        </p:nvSpPr>
        <p:spPr bwMode="auto">
          <a:xfrm>
            <a:off x="10272184"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46" name="Oval 38">
            <a:extLst>
              <a:ext uri="{FF2B5EF4-FFF2-40B4-BE49-F238E27FC236}">
                <a16:creationId xmlns:a16="http://schemas.microsoft.com/office/drawing/2014/main" id="{835A4210-B24D-B8D7-8D1F-4D9BF670BDB6}"/>
              </a:ext>
            </a:extLst>
          </p:cNvPr>
          <p:cNvSpPr>
            <a:spLocks noChangeArrowheads="1"/>
          </p:cNvSpPr>
          <p:nvPr/>
        </p:nvSpPr>
        <p:spPr bwMode="auto">
          <a:xfrm>
            <a:off x="7391400"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47" name="Oval 39">
            <a:extLst>
              <a:ext uri="{FF2B5EF4-FFF2-40B4-BE49-F238E27FC236}">
                <a16:creationId xmlns:a16="http://schemas.microsoft.com/office/drawing/2014/main" id="{24BDF007-D5BA-D792-BDF2-25C9490521F0}"/>
              </a:ext>
            </a:extLst>
          </p:cNvPr>
          <p:cNvSpPr>
            <a:spLocks noChangeArrowheads="1"/>
          </p:cNvSpPr>
          <p:nvPr/>
        </p:nvSpPr>
        <p:spPr bwMode="auto">
          <a:xfrm>
            <a:off x="8832851"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48" name="Oval 40">
            <a:extLst>
              <a:ext uri="{FF2B5EF4-FFF2-40B4-BE49-F238E27FC236}">
                <a16:creationId xmlns:a16="http://schemas.microsoft.com/office/drawing/2014/main" id="{71FAACEA-88FD-9B58-8C79-884EBCE0A547}"/>
              </a:ext>
            </a:extLst>
          </p:cNvPr>
          <p:cNvSpPr>
            <a:spLocks noChangeArrowheads="1"/>
          </p:cNvSpPr>
          <p:nvPr/>
        </p:nvSpPr>
        <p:spPr bwMode="auto">
          <a:xfrm>
            <a:off x="10272184"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2249" name="Line 41">
            <a:extLst>
              <a:ext uri="{FF2B5EF4-FFF2-40B4-BE49-F238E27FC236}">
                <a16:creationId xmlns:a16="http://schemas.microsoft.com/office/drawing/2014/main" id="{0656AA2B-DB83-3243-5A9E-5DF28AA67A77}"/>
              </a:ext>
            </a:extLst>
          </p:cNvPr>
          <p:cNvSpPr>
            <a:spLocks noChangeShapeType="1"/>
          </p:cNvSpPr>
          <p:nvPr/>
        </p:nvSpPr>
        <p:spPr bwMode="auto">
          <a:xfrm flipV="1">
            <a:off x="7823201" y="20235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50" name="Line 42">
            <a:extLst>
              <a:ext uri="{FF2B5EF4-FFF2-40B4-BE49-F238E27FC236}">
                <a16:creationId xmlns:a16="http://schemas.microsoft.com/office/drawing/2014/main" id="{E75D8526-780C-CF20-ED2E-2A4401D780AD}"/>
              </a:ext>
            </a:extLst>
          </p:cNvPr>
          <p:cNvSpPr>
            <a:spLocks noChangeShapeType="1"/>
          </p:cNvSpPr>
          <p:nvPr/>
        </p:nvSpPr>
        <p:spPr bwMode="auto">
          <a:xfrm flipH="1" flipV="1">
            <a:off x="9359901" y="20235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51" name="Line 43">
            <a:extLst>
              <a:ext uri="{FF2B5EF4-FFF2-40B4-BE49-F238E27FC236}">
                <a16:creationId xmlns:a16="http://schemas.microsoft.com/office/drawing/2014/main" id="{27BED57C-ADCC-389B-DF83-CBC2CA72F5B9}"/>
              </a:ext>
            </a:extLst>
          </p:cNvPr>
          <p:cNvSpPr>
            <a:spLocks noChangeShapeType="1"/>
          </p:cNvSpPr>
          <p:nvPr/>
        </p:nvSpPr>
        <p:spPr bwMode="auto">
          <a:xfrm flipH="1" flipV="1">
            <a:off x="7871885" y="2023534"/>
            <a:ext cx="1104900"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22252" name="Line 44">
            <a:extLst>
              <a:ext uri="{FF2B5EF4-FFF2-40B4-BE49-F238E27FC236}">
                <a16:creationId xmlns:a16="http://schemas.microsoft.com/office/drawing/2014/main" id="{AB45E29E-46E0-714B-5F04-B1593905BB48}"/>
              </a:ext>
            </a:extLst>
          </p:cNvPr>
          <p:cNvSpPr>
            <a:spLocks noChangeShapeType="1"/>
          </p:cNvSpPr>
          <p:nvPr/>
        </p:nvSpPr>
        <p:spPr bwMode="auto">
          <a:xfrm flipV="1">
            <a:off x="9313334" y="2061633"/>
            <a:ext cx="1007533" cy="899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cxnSp>
        <p:nvCxnSpPr>
          <p:cNvPr id="222254" name="AutoShape 46">
            <a:extLst>
              <a:ext uri="{FF2B5EF4-FFF2-40B4-BE49-F238E27FC236}">
                <a16:creationId xmlns:a16="http://schemas.microsoft.com/office/drawing/2014/main" id="{073D3A05-CC66-381D-2590-4ACB1058311A}"/>
              </a:ext>
            </a:extLst>
          </p:cNvPr>
          <p:cNvCxnSpPr>
            <a:cxnSpLocks noChangeShapeType="1"/>
            <a:stCxn id="23556" idx="4"/>
            <a:endCxn id="23555" idx="5"/>
          </p:cNvCxnSpPr>
          <p:nvPr/>
        </p:nvCxnSpPr>
        <p:spPr bwMode="auto">
          <a:xfrm rot="16200000" flipV="1">
            <a:off x="3621617" y="1839384"/>
            <a:ext cx="63500" cy="1236133"/>
          </a:xfrm>
          <a:prstGeom prst="curvedConnector3">
            <a:avLst>
              <a:gd name="adj1" fmla="val -870839"/>
            </a:avLst>
          </a:prstGeom>
          <a:noFill/>
          <a:ln w="2857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2256" name="AutoShape 48">
            <a:extLst>
              <a:ext uri="{FF2B5EF4-FFF2-40B4-BE49-F238E27FC236}">
                <a16:creationId xmlns:a16="http://schemas.microsoft.com/office/drawing/2014/main" id="{E02D18D5-4D84-1CF7-2DFD-1CCD31FF4E4C}"/>
              </a:ext>
            </a:extLst>
          </p:cNvPr>
          <p:cNvCxnSpPr>
            <a:cxnSpLocks noChangeShapeType="1"/>
            <a:stCxn id="23555" idx="1"/>
            <a:endCxn id="23554" idx="0"/>
          </p:cNvCxnSpPr>
          <p:nvPr/>
        </p:nvCxnSpPr>
        <p:spPr bwMode="auto">
          <a:xfrm rot="5400000" flipH="1">
            <a:off x="1978026" y="1442510"/>
            <a:ext cx="63500" cy="1238249"/>
          </a:xfrm>
          <a:prstGeom prst="curvedConnector3">
            <a:avLst>
              <a:gd name="adj1" fmla="val 1148609"/>
            </a:avLst>
          </a:prstGeom>
          <a:noFill/>
          <a:ln w="2857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2257" name="AutoShape 49">
            <a:extLst>
              <a:ext uri="{FF2B5EF4-FFF2-40B4-BE49-F238E27FC236}">
                <a16:creationId xmlns:a16="http://schemas.microsoft.com/office/drawing/2014/main" id="{9E71FFE7-E1D2-5657-9F7D-882B9FB289F9}"/>
              </a:ext>
            </a:extLst>
          </p:cNvPr>
          <p:cNvCxnSpPr>
            <a:cxnSpLocks noChangeShapeType="1"/>
            <a:stCxn id="23555" idx="7"/>
            <a:endCxn id="23556" idx="0"/>
          </p:cNvCxnSpPr>
          <p:nvPr/>
        </p:nvCxnSpPr>
        <p:spPr bwMode="auto">
          <a:xfrm rot="16200000">
            <a:off x="3621617" y="1443568"/>
            <a:ext cx="63500" cy="1236133"/>
          </a:xfrm>
          <a:prstGeom prst="curvedConnector3">
            <a:avLst>
              <a:gd name="adj1" fmla="val 1113054"/>
            </a:avLst>
          </a:prstGeom>
          <a:noFill/>
          <a:ln w="2857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2258" name="Text Box 50">
            <a:extLst>
              <a:ext uri="{FF2B5EF4-FFF2-40B4-BE49-F238E27FC236}">
                <a16:creationId xmlns:a16="http://schemas.microsoft.com/office/drawing/2014/main" id="{BAD04E00-9B11-1585-B388-5C08D5F42C96}"/>
              </a:ext>
            </a:extLst>
          </p:cNvPr>
          <p:cNvSpPr txBox="1">
            <a:spLocks noChangeArrowheads="1"/>
          </p:cNvSpPr>
          <p:nvPr/>
        </p:nvSpPr>
        <p:spPr bwMode="auto">
          <a:xfrm>
            <a:off x="1678517" y="1291167"/>
            <a:ext cx="26416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3333CC"/>
                </a:solidFill>
              </a:rPr>
              <a:t>w</a:t>
            </a:r>
            <a:r>
              <a:rPr lang="en-US" sz="2400" dirty="0">
                <a:solidFill>
                  <a:srgbClr val="3333CC"/>
                </a:solidFill>
              </a:rPr>
              <a:t>1</a:t>
            </a:r>
            <a:r>
              <a:rPr lang="en-US" sz="3200" dirty="0">
                <a:solidFill>
                  <a:srgbClr val="3333CC"/>
                </a:solidFill>
              </a:rPr>
              <a:t>           w</a:t>
            </a:r>
            <a:r>
              <a:rPr lang="en-US" sz="2400" dirty="0">
                <a:solidFill>
                  <a:srgbClr val="3333CC"/>
                </a:solidFill>
              </a:rPr>
              <a:t>4</a:t>
            </a:r>
          </a:p>
        </p:txBody>
      </p:sp>
      <p:sp>
        <p:nvSpPr>
          <p:cNvPr id="222259" name="Text Box 51">
            <a:extLst>
              <a:ext uri="{FF2B5EF4-FFF2-40B4-BE49-F238E27FC236}">
                <a16:creationId xmlns:a16="http://schemas.microsoft.com/office/drawing/2014/main" id="{C96A18F7-8C53-3FC0-0EC8-739BD5D90795}"/>
              </a:ext>
            </a:extLst>
          </p:cNvPr>
          <p:cNvSpPr txBox="1">
            <a:spLocks noChangeArrowheads="1"/>
          </p:cNvSpPr>
          <p:nvPr/>
        </p:nvSpPr>
        <p:spPr bwMode="auto">
          <a:xfrm>
            <a:off x="1754717" y="2419351"/>
            <a:ext cx="26416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3333CC"/>
                </a:solidFill>
              </a:rPr>
              <a:t>w</a:t>
            </a:r>
            <a:r>
              <a:rPr lang="en-US" sz="2400" dirty="0">
                <a:solidFill>
                  <a:srgbClr val="3333CC"/>
                </a:solidFill>
              </a:rPr>
              <a:t>2 </a:t>
            </a:r>
            <a:r>
              <a:rPr lang="en-US" sz="3200" dirty="0">
                <a:solidFill>
                  <a:srgbClr val="3333CC"/>
                </a:solidFill>
              </a:rPr>
              <a:t>         w</a:t>
            </a:r>
            <a:r>
              <a:rPr lang="en-US" sz="2400" dirty="0">
                <a:solidFill>
                  <a:srgbClr val="3333CC"/>
                </a:solidFill>
              </a:rPr>
              <a:t>3</a:t>
            </a:r>
          </a:p>
        </p:txBody>
      </p:sp>
      <p:sp>
        <p:nvSpPr>
          <p:cNvPr id="222264" name="Text Box 56">
            <a:extLst>
              <a:ext uri="{FF2B5EF4-FFF2-40B4-BE49-F238E27FC236}">
                <a16:creationId xmlns:a16="http://schemas.microsoft.com/office/drawing/2014/main" id="{CBD7F832-BCB8-D7B4-0BC0-EEE070FB960C}"/>
              </a:ext>
            </a:extLst>
          </p:cNvPr>
          <p:cNvSpPr txBox="1">
            <a:spLocks noChangeArrowheads="1"/>
          </p:cNvSpPr>
          <p:nvPr/>
        </p:nvSpPr>
        <p:spPr bwMode="auto">
          <a:xfrm>
            <a:off x="7617884" y="2046818"/>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
        <p:nvSpPr>
          <p:cNvPr id="222266" name="Text Box 58">
            <a:extLst>
              <a:ext uri="{FF2B5EF4-FFF2-40B4-BE49-F238E27FC236}">
                <a16:creationId xmlns:a16="http://schemas.microsoft.com/office/drawing/2014/main" id="{CE1A4D30-741C-23DF-7B6F-9A5B4A9EEB2E}"/>
              </a:ext>
            </a:extLst>
          </p:cNvPr>
          <p:cNvSpPr txBox="1">
            <a:spLocks noChangeArrowheads="1"/>
          </p:cNvSpPr>
          <p:nvPr/>
        </p:nvSpPr>
        <p:spPr bwMode="auto">
          <a:xfrm>
            <a:off x="6096000" y="5662085"/>
            <a:ext cx="1295400"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solidFill>
                  <a:srgbClr val="FF0000"/>
                </a:solidFill>
              </a:rPr>
              <a:t>time=0</a:t>
            </a:r>
          </a:p>
        </p:txBody>
      </p:sp>
      <p:sp>
        <p:nvSpPr>
          <p:cNvPr id="222267" name="Text Box 59">
            <a:extLst>
              <a:ext uri="{FF2B5EF4-FFF2-40B4-BE49-F238E27FC236}">
                <a16:creationId xmlns:a16="http://schemas.microsoft.com/office/drawing/2014/main" id="{9F3C373A-66A7-83CD-9866-326DAF575F5B}"/>
              </a:ext>
            </a:extLst>
          </p:cNvPr>
          <p:cNvSpPr txBox="1">
            <a:spLocks noChangeArrowheads="1"/>
          </p:cNvSpPr>
          <p:nvPr/>
        </p:nvSpPr>
        <p:spPr bwMode="auto">
          <a:xfrm>
            <a:off x="6096000" y="2995085"/>
            <a:ext cx="1295400"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solidFill>
                  <a:srgbClr val="FF0000"/>
                </a:solidFill>
              </a:rPr>
              <a:t>time=2</a:t>
            </a:r>
          </a:p>
        </p:txBody>
      </p:sp>
      <p:sp>
        <p:nvSpPr>
          <p:cNvPr id="222268" name="Text Box 60">
            <a:extLst>
              <a:ext uri="{FF2B5EF4-FFF2-40B4-BE49-F238E27FC236}">
                <a16:creationId xmlns:a16="http://schemas.microsoft.com/office/drawing/2014/main" id="{36599EE5-68F2-304E-6362-520ACCF2CC19}"/>
              </a:ext>
            </a:extLst>
          </p:cNvPr>
          <p:cNvSpPr txBox="1">
            <a:spLocks noChangeArrowheads="1"/>
          </p:cNvSpPr>
          <p:nvPr/>
        </p:nvSpPr>
        <p:spPr bwMode="auto">
          <a:xfrm>
            <a:off x="6096000" y="4328585"/>
            <a:ext cx="1295400"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solidFill>
                  <a:srgbClr val="FF0000"/>
                </a:solidFill>
              </a:rPr>
              <a:t>time=1</a:t>
            </a:r>
          </a:p>
        </p:txBody>
      </p:sp>
      <p:sp>
        <p:nvSpPr>
          <p:cNvPr id="222269" name="Text Box 61">
            <a:extLst>
              <a:ext uri="{FF2B5EF4-FFF2-40B4-BE49-F238E27FC236}">
                <a16:creationId xmlns:a16="http://schemas.microsoft.com/office/drawing/2014/main" id="{4152E7D0-0AD2-EA24-1346-3CE76A3EC2E2}"/>
              </a:ext>
            </a:extLst>
          </p:cNvPr>
          <p:cNvSpPr txBox="1">
            <a:spLocks noChangeArrowheads="1"/>
          </p:cNvSpPr>
          <p:nvPr/>
        </p:nvSpPr>
        <p:spPr bwMode="auto">
          <a:xfrm>
            <a:off x="6096000" y="1665818"/>
            <a:ext cx="1295400"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solidFill>
                  <a:srgbClr val="FF0000"/>
                </a:solidFill>
              </a:rPr>
              <a:t>time=3</a:t>
            </a:r>
          </a:p>
        </p:txBody>
      </p:sp>
      <p:sp>
        <p:nvSpPr>
          <p:cNvPr id="222270" name="Text Box 62">
            <a:extLst>
              <a:ext uri="{FF2B5EF4-FFF2-40B4-BE49-F238E27FC236}">
                <a16:creationId xmlns:a16="http://schemas.microsoft.com/office/drawing/2014/main" id="{6B6D1DBD-77B3-48C9-8825-6D1BE757DD1C}"/>
              </a:ext>
            </a:extLst>
          </p:cNvPr>
          <p:cNvSpPr txBox="1">
            <a:spLocks noChangeArrowheads="1"/>
          </p:cNvSpPr>
          <p:nvPr/>
        </p:nvSpPr>
        <p:spPr bwMode="auto">
          <a:xfrm>
            <a:off x="1007533" y="3405717"/>
            <a:ext cx="4464051" cy="2760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dirty="0"/>
              <a:t>Assume that there is a time delay of 1 in using each connection.</a:t>
            </a:r>
          </a:p>
          <a:p>
            <a:pPr>
              <a:spcBef>
                <a:spcPct val="50000"/>
              </a:spcBef>
              <a:defRPr/>
            </a:pPr>
            <a:r>
              <a:rPr lang="en-US" sz="2667" dirty="0"/>
              <a:t>The recurrent net is just a layered net that keeps reusing the same weights.</a:t>
            </a:r>
          </a:p>
        </p:txBody>
      </p:sp>
      <p:cxnSp>
        <p:nvCxnSpPr>
          <p:cNvPr id="5" name="Curved Connector 4">
            <a:extLst>
              <a:ext uri="{FF2B5EF4-FFF2-40B4-BE49-F238E27FC236}">
                <a16:creationId xmlns:a16="http://schemas.microsoft.com/office/drawing/2014/main" id="{FDFAAAA7-1FE6-30F4-DA43-2FE50A495A9D}"/>
              </a:ext>
            </a:extLst>
          </p:cNvPr>
          <p:cNvCxnSpPr>
            <a:cxnSpLocks noChangeShapeType="1"/>
          </p:cNvCxnSpPr>
          <p:nvPr/>
        </p:nvCxnSpPr>
        <p:spPr bwMode="auto">
          <a:xfrm rot="16200000" flipH="1">
            <a:off x="1999192" y="1753659"/>
            <a:ext cx="16933" cy="1441451"/>
          </a:xfrm>
          <a:prstGeom prst="curvedConnector3">
            <a:avLst>
              <a:gd name="adj1" fmla="val 3400000"/>
            </a:avLst>
          </a:prstGeom>
          <a:noFill/>
          <a:ln w="28575">
            <a:solidFill>
              <a:schemeClr val="tx1"/>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 name="Text Box 56">
            <a:extLst>
              <a:ext uri="{FF2B5EF4-FFF2-40B4-BE49-F238E27FC236}">
                <a16:creationId xmlns:a16="http://schemas.microsoft.com/office/drawing/2014/main" id="{F42AA3D0-ABC4-E004-455E-05B025DC6C65}"/>
              </a:ext>
            </a:extLst>
          </p:cNvPr>
          <p:cNvSpPr txBox="1">
            <a:spLocks noChangeArrowheads="1"/>
          </p:cNvSpPr>
          <p:nvPr/>
        </p:nvSpPr>
        <p:spPr bwMode="auto">
          <a:xfrm>
            <a:off x="7617884" y="3378201"/>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
        <p:nvSpPr>
          <p:cNvPr id="54" name="Text Box 56">
            <a:extLst>
              <a:ext uri="{FF2B5EF4-FFF2-40B4-BE49-F238E27FC236}">
                <a16:creationId xmlns:a16="http://schemas.microsoft.com/office/drawing/2014/main" id="{EF6F0B45-9994-239D-1BFA-7731E4A14D0E}"/>
              </a:ext>
            </a:extLst>
          </p:cNvPr>
          <p:cNvSpPr txBox="1">
            <a:spLocks noChangeArrowheads="1"/>
          </p:cNvSpPr>
          <p:nvPr/>
        </p:nvSpPr>
        <p:spPr bwMode="auto">
          <a:xfrm>
            <a:off x="7617884" y="4709585"/>
            <a:ext cx="3505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Tree>
    <p:extLst>
      <p:ext uri="{BB962C8B-B14F-4D97-AF65-F5344CB8AC3E}">
        <p14:creationId xmlns:p14="http://schemas.microsoft.com/office/powerpoint/2010/main" val="3092734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227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22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22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22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226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22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22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22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22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22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22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22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22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22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223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222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22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22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22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22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22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224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222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22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2224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2222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222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222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224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2225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22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222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22264"/>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22" grpId="0" animBg="1"/>
      <p:bldP spid="222223" grpId="0" animBg="1"/>
      <p:bldP spid="222224" grpId="0" animBg="1"/>
      <p:bldP spid="222225" grpId="0" animBg="1"/>
      <p:bldP spid="222226" grpId="0" animBg="1"/>
      <p:bldP spid="222227" grpId="0" animBg="1"/>
      <p:bldP spid="222233" grpId="0" animBg="1"/>
      <p:bldP spid="222234" grpId="0" animBg="1"/>
      <p:bldP spid="222235" grpId="0" animBg="1"/>
      <p:bldP spid="222236" grpId="0" animBg="1"/>
      <p:bldP spid="222237" grpId="0" animBg="1"/>
      <p:bldP spid="222238" grpId="0" animBg="1"/>
      <p:bldP spid="222243" grpId="0" animBg="1"/>
      <p:bldP spid="222244" grpId="0" animBg="1"/>
      <p:bldP spid="222245" grpId="0" animBg="1"/>
      <p:bldP spid="222246" grpId="0" animBg="1"/>
      <p:bldP spid="222247" grpId="0" animBg="1"/>
      <p:bldP spid="222248" grpId="0" animBg="1"/>
      <p:bldP spid="222264" grpId="0"/>
      <p:bldP spid="222266" grpId="0"/>
      <p:bldP spid="53" grpId="0"/>
      <p:bldP spid="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BB27873-618E-C452-AE32-1A77C0F732B2}"/>
              </a:ext>
            </a:extLst>
          </p:cNvPr>
          <p:cNvSpPr>
            <a:spLocks noGrp="1" noChangeArrowheads="1"/>
          </p:cNvSpPr>
          <p:nvPr>
            <p:ph type="title"/>
          </p:nvPr>
        </p:nvSpPr>
        <p:spPr/>
        <p:txBody>
          <a:bodyPr/>
          <a:lstStyle/>
          <a:p>
            <a:r>
              <a:rPr lang="en-US" altLang="en-US"/>
              <a:t>Providing input to recurrent networks</a:t>
            </a:r>
          </a:p>
        </p:txBody>
      </p:sp>
      <p:sp>
        <p:nvSpPr>
          <p:cNvPr id="225284" name="Rectangle 4">
            <a:extLst>
              <a:ext uri="{FF2B5EF4-FFF2-40B4-BE49-F238E27FC236}">
                <a16:creationId xmlns:a16="http://schemas.microsoft.com/office/drawing/2014/main" id="{2E48B0A7-ADB2-5033-CC76-EFF67E9327CC}"/>
              </a:ext>
            </a:extLst>
          </p:cNvPr>
          <p:cNvSpPr>
            <a:spLocks noGrp="1" noChangeArrowheads="1"/>
          </p:cNvSpPr>
          <p:nvPr>
            <p:ph type="body" sz="half" idx="1"/>
          </p:nvPr>
        </p:nvSpPr>
        <p:spPr>
          <a:xfrm>
            <a:off x="609600" y="1449918"/>
            <a:ext cx="6062133" cy="5031316"/>
          </a:xfrm>
        </p:spPr>
        <p:txBody>
          <a:bodyPr/>
          <a:lstStyle/>
          <a:p>
            <a:pPr>
              <a:lnSpc>
                <a:spcPct val="90000"/>
              </a:lnSpc>
            </a:pPr>
            <a:r>
              <a:rPr lang="en-US" altLang="en-US"/>
              <a:t>We can specify inputs in several ways:</a:t>
            </a:r>
          </a:p>
          <a:p>
            <a:pPr lvl="1">
              <a:lnSpc>
                <a:spcPct val="90000"/>
              </a:lnSpc>
            </a:pPr>
            <a:r>
              <a:rPr lang="en-US" altLang="en-US"/>
              <a:t>Specify the initial states of all the units.</a:t>
            </a:r>
          </a:p>
          <a:p>
            <a:pPr lvl="1">
              <a:lnSpc>
                <a:spcPct val="90000"/>
              </a:lnSpc>
            </a:pPr>
            <a:r>
              <a:rPr lang="en-US" altLang="en-US"/>
              <a:t>Specify the initial states of a subset of the units.</a:t>
            </a:r>
          </a:p>
          <a:p>
            <a:pPr lvl="1">
              <a:lnSpc>
                <a:spcPct val="90000"/>
              </a:lnSpc>
            </a:pPr>
            <a:r>
              <a:rPr lang="en-US" altLang="en-US"/>
              <a:t>Specify the states of the same subset of the units at every time step. </a:t>
            </a:r>
          </a:p>
          <a:p>
            <a:pPr lvl="2">
              <a:lnSpc>
                <a:spcPct val="90000"/>
              </a:lnSpc>
            </a:pPr>
            <a:r>
              <a:rPr lang="en-US" altLang="en-US" sz="2667"/>
              <a:t>This is the natural way to model most sequential data.</a:t>
            </a:r>
          </a:p>
        </p:txBody>
      </p:sp>
      <p:sp>
        <p:nvSpPr>
          <p:cNvPr id="26627" name="Oval 14">
            <a:extLst>
              <a:ext uri="{FF2B5EF4-FFF2-40B4-BE49-F238E27FC236}">
                <a16:creationId xmlns:a16="http://schemas.microsoft.com/office/drawing/2014/main" id="{9ED89433-DDF1-5866-3AF8-E448D1AF9B92}"/>
              </a:ext>
            </a:extLst>
          </p:cNvPr>
          <p:cNvSpPr>
            <a:spLocks noChangeArrowheads="1"/>
          </p:cNvSpPr>
          <p:nvPr/>
        </p:nvSpPr>
        <p:spPr bwMode="auto">
          <a:xfrm>
            <a:off x="7391400"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28" name="Oval 15">
            <a:extLst>
              <a:ext uri="{FF2B5EF4-FFF2-40B4-BE49-F238E27FC236}">
                <a16:creationId xmlns:a16="http://schemas.microsoft.com/office/drawing/2014/main" id="{0FED5F9D-B9F2-796E-6BEC-8F4CB8D0F0C5}"/>
              </a:ext>
            </a:extLst>
          </p:cNvPr>
          <p:cNvSpPr>
            <a:spLocks noChangeArrowheads="1"/>
          </p:cNvSpPr>
          <p:nvPr/>
        </p:nvSpPr>
        <p:spPr bwMode="auto">
          <a:xfrm>
            <a:off x="8832851"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29" name="Oval 16">
            <a:extLst>
              <a:ext uri="{FF2B5EF4-FFF2-40B4-BE49-F238E27FC236}">
                <a16:creationId xmlns:a16="http://schemas.microsoft.com/office/drawing/2014/main" id="{84080938-72D1-B760-C6A4-E38A98DB7FCE}"/>
              </a:ext>
            </a:extLst>
          </p:cNvPr>
          <p:cNvSpPr>
            <a:spLocks noChangeArrowheads="1"/>
          </p:cNvSpPr>
          <p:nvPr/>
        </p:nvSpPr>
        <p:spPr bwMode="auto">
          <a:xfrm>
            <a:off x="10272184"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30" name="Oval 17">
            <a:extLst>
              <a:ext uri="{FF2B5EF4-FFF2-40B4-BE49-F238E27FC236}">
                <a16:creationId xmlns:a16="http://schemas.microsoft.com/office/drawing/2014/main" id="{EEC39F88-3DA9-63BF-26FC-5BC626E305C6}"/>
              </a:ext>
            </a:extLst>
          </p:cNvPr>
          <p:cNvSpPr>
            <a:spLocks noChangeArrowheads="1"/>
          </p:cNvSpPr>
          <p:nvPr/>
        </p:nvSpPr>
        <p:spPr bwMode="auto">
          <a:xfrm>
            <a:off x="7391400"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31" name="Oval 18">
            <a:extLst>
              <a:ext uri="{FF2B5EF4-FFF2-40B4-BE49-F238E27FC236}">
                <a16:creationId xmlns:a16="http://schemas.microsoft.com/office/drawing/2014/main" id="{F79A96A8-17D1-65A3-6033-96BE84208EA5}"/>
              </a:ext>
            </a:extLst>
          </p:cNvPr>
          <p:cNvSpPr>
            <a:spLocks noChangeArrowheads="1"/>
          </p:cNvSpPr>
          <p:nvPr/>
        </p:nvSpPr>
        <p:spPr bwMode="auto">
          <a:xfrm>
            <a:off x="8832851"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32" name="Oval 19">
            <a:extLst>
              <a:ext uri="{FF2B5EF4-FFF2-40B4-BE49-F238E27FC236}">
                <a16:creationId xmlns:a16="http://schemas.microsoft.com/office/drawing/2014/main" id="{6DBD55E4-4323-BB01-3C36-65F7A89E044C}"/>
              </a:ext>
            </a:extLst>
          </p:cNvPr>
          <p:cNvSpPr>
            <a:spLocks noChangeArrowheads="1"/>
          </p:cNvSpPr>
          <p:nvPr/>
        </p:nvSpPr>
        <p:spPr bwMode="auto">
          <a:xfrm>
            <a:off x="10272184"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82" name="Line 21">
            <a:extLst>
              <a:ext uri="{FF2B5EF4-FFF2-40B4-BE49-F238E27FC236}">
                <a16:creationId xmlns:a16="http://schemas.microsoft.com/office/drawing/2014/main" id="{26048D2D-5524-11CF-0199-482D803028C7}"/>
              </a:ext>
            </a:extLst>
          </p:cNvPr>
          <p:cNvSpPr>
            <a:spLocks noChangeShapeType="1"/>
          </p:cNvSpPr>
          <p:nvPr/>
        </p:nvSpPr>
        <p:spPr bwMode="auto">
          <a:xfrm flipV="1">
            <a:off x="7823201" y="4690534"/>
            <a:ext cx="1056217"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83" name="Line 22">
            <a:extLst>
              <a:ext uri="{FF2B5EF4-FFF2-40B4-BE49-F238E27FC236}">
                <a16:creationId xmlns:a16="http://schemas.microsoft.com/office/drawing/2014/main" id="{AF66B128-BCB4-9340-060C-D6461CC39E99}"/>
              </a:ext>
            </a:extLst>
          </p:cNvPr>
          <p:cNvSpPr>
            <a:spLocks noChangeShapeType="1"/>
          </p:cNvSpPr>
          <p:nvPr/>
        </p:nvSpPr>
        <p:spPr bwMode="auto">
          <a:xfrm flipH="1" flipV="1">
            <a:off x="9359901" y="4690534"/>
            <a:ext cx="1056217"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84" name="Line 23">
            <a:extLst>
              <a:ext uri="{FF2B5EF4-FFF2-40B4-BE49-F238E27FC236}">
                <a16:creationId xmlns:a16="http://schemas.microsoft.com/office/drawing/2014/main" id="{F79CF610-80FD-F744-1C19-A3C483F39F23}"/>
              </a:ext>
            </a:extLst>
          </p:cNvPr>
          <p:cNvSpPr>
            <a:spLocks noChangeShapeType="1"/>
          </p:cNvSpPr>
          <p:nvPr/>
        </p:nvSpPr>
        <p:spPr bwMode="auto">
          <a:xfrm flipH="1" flipV="1">
            <a:off x="7871885" y="4690534"/>
            <a:ext cx="1104900"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85" name="Line 24">
            <a:extLst>
              <a:ext uri="{FF2B5EF4-FFF2-40B4-BE49-F238E27FC236}">
                <a16:creationId xmlns:a16="http://schemas.microsoft.com/office/drawing/2014/main" id="{1A670F03-FF22-EA2B-C0A0-9A36A2767595}"/>
              </a:ext>
            </a:extLst>
          </p:cNvPr>
          <p:cNvSpPr>
            <a:spLocks noChangeShapeType="1"/>
          </p:cNvSpPr>
          <p:nvPr/>
        </p:nvSpPr>
        <p:spPr bwMode="auto">
          <a:xfrm flipV="1">
            <a:off x="9313334" y="4726518"/>
            <a:ext cx="1007533" cy="89958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6637" name="Oval 25">
            <a:extLst>
              <a:ext uri="{FF2B5EF4-FFF2-40B4-BE49-F238E27FC236}">
                <a16:creationId xmlns:a16="http://schemas.microsoft.com/office/drawing/2014/main" id="{A6BAFFD4-15A8-A82D-15BB-BA5BB45BBA4D}"/>
              </a:ext>
            </a:extLst>
          </p:cNvPr>
          <p:cNvSpPr>
            <a:spLocks noChangeArrowheads="1"/>
          </p:cNvSpPr>
          <p:nvPr/>
        </p:nvSpPr>
        <p:spPr bwMode="auto">
          <a:xfrm>
            <a:off x="7391400"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38" name="Oval 26">
            <a:extLst>
              <a:ext uri="{FF2B5EF4-FFF2-40B4-BE49-F238E27FC236}">
                <a16:creationId xmlns:a16="http://schemas.microsoft.com/office/drawing/2014/main" id="{3122CA78-1653-EC5E-B674-35E15B21851C}"/>
              </a:ext>
            </a:extLst>
          </p:cNvPr>
          <p:cNvSpPr>
            <a:spLocks noChangeArrowheads="1"/>
          </p:cNvSpPr>
          <p:nvPr/>
        </p:nvSpPr>
        <p:spPr bwMode="auto">
          <a:xfrm>
            <a:off x="8832851"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39" name="Oval 27">
            <a:extLst>
              <a:ext uri="{FF2B5EF4-FFF2-40B4-BE49-F238E27FC236}">
                <a16:creationId xmlns:a16="http://schemas.microsoft.com/office/drawing/2014/main" id="{833DD89A-9629-B18E-63B0-48C2359AF17C}"/>
              </a:ext>
            </a:extLst>
          </p:cNvPr>
          <p:cNvSpPr>
            <a:spLocks noChangeArrowheads="1"/>
          </p:cNvSpPr>
          <p:nvPr/>
        </p:nvSpPr>
        <p:spPr bwMode="auto">
          <a:xfrm>
            <a:off x="10272184"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40" name="Oval 28">
            <a:extLst>
              <a:ext uri="{FF2B5EF4-FFF2-40B4-BE49-F238E27FC236}">
                <a16:creationId xmlns:a16="http://schemas.microsoft.com/office/drawing/2014/main" id="{9ACBFE5F-F4F7-4418-E01B-ECBEB87AB024}"/>
              </a:ext>
            </a:extLst>
          </p:cNvPr>
          <p:cNvSpPr>
            <a:spLocks noChangeArrowheads="1"/>
          </p:cNvSpPr>
          <p:nvPr/>
        </p:nvSpPr>
        <p:spPr bwMode="auto">
          <a:xfrm>
            <a:off x="7391400"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41" name="Oval 29">
            <a:extLst>
              <a:ext uri="{FF2B5EF4-FFF2-40B4-BE49-F238E27FC236}">
                <a16:creationId xmlns:a16="http://schemas.microsoft.com/office/drawing/2014/main" id="{8A340AE5-75B9-C10E-BFB9-54BFD426F959}"/>
              </a:ext>
            </a:extLst>
          </p:cNvPr>
          <p:cNvSpPr>
            <a:spLocks noChangeArrowheads="1"/>
          </p:cNvSpPr>
          <p:nvPr/>
        </p:nvSpPr>
        <p:spPr bwMode="auto">
          <a:xfrm>
            <a:off x="8832851"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42" name="Oval 30">
            <a:extLst>
              <a:ext uri="{FF2B5EF4-FFF2-40B4-BE49-F238E27FC236}">
                <a16:creationId xmlns:a16="http://schemas.microsoft.com/office/drawing/2014/main" id="{CB49575F-6538-CDD6-4E02-D924E3AAA216}"/>
              </a:ext>
            </a:extLst>
          </p:cNvPr>
          <p:cNvSpPr>
            <a:spLocks noChangeArrowheads="1"/>
          </p:cNvSpPr>
          <p:nvPr/>
        </p:nvSpPr>
        <p:spPr bwMode="auto">
          <a:xfrm>
            <a:off x="10272184"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92" name="Line 31">
            <a:extLst>
              <a:ext uri="{FF2B5EF4-FFF2-40B4-BE49-F238E27FC236}">
                <a16:creationId xmlns:a16="http://schemas.microsoft.com/office/drawing/2014/main" id="{A6C87026-509A-EC5A-2BF9-D0DE4A9024F3}"/>
              </a:ext>
            </a:extLst>
          </p:cNvPr>
          <p:cNvSpPr>
            <a:spLocks noChangeShapeType="1"/>
          </p:cNvSpPr>
          <p:nvPr/>
        </p:nvSpPr>
        <p:spPr bwMode="auto">
          <a:xfrm flipV="1">
            <a:off x="7823201" y="33570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93" name="Line 32">
            <a:extLst>
              <a:ext uri="{FF2B5EF4-FFF2-40B4-BE49-F238E27FC236}">
                <a16:creationId xmlns:a16="http://schemas.microsoft.com/office/drawing/2014/main" id="{8C69F519-650E-0E3F-C8D8-B0477A2271EB}"/>
              </a:ext>
            </a:extLst>
          </p:cNvPr>
          <p:cNvSpPr>
            <a:spLocks noChangeShapeType="1"/>
          </p:cNvSpPr>
          <p:nvPr/>
        </p:nvSpPr>
        <p:spPr bwMode="auto">
          <a:xfrm flipH="1" flipV="1">
            <a:off x="9359901" y="33570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94" name="Line 33">
            <a:extLst>
              <a:ext uri="{FF2B5EF4-FFF2-40B4-BE49-F238E27FC236}">
                <a16:creationId xmlns:a16="http://schemas.microsoft.com/office/drawing/2014/main" id="{A3271BC0-ECF0-18B3-8E6F-BA99A712496B}"/>
              </a:ext>
            </a:extLst>
          </p:cNvPr>
          <p:cNvSpPr>
            <a:spLocks noChangeShapeType="1"/>
          </p:cNvSpPr>
          <p:nvPr/>
        </p:nvSpPr>
        <p:spPr bwMode="auto">
          <a:xfrm flipH="1" flipV="1">
            <a:off x="7871885" y="3357034"/>
            <a:ext cx="1104900"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95" name="Line 34">
            <a:extLst>
              <a:ext uri="{FF2B5EF4-FFF2-40B4-BE49-F238E27FC236}">
                <a16:creationId xmlns:a16="http://schemas.microsoft.com/office/drawing/2014/main" id="{86852C1E-8636-C39C-48BA-D0DEC6C574CE}"/>
              </a:ext>
            </a:extLst>
          </p:cNvPr>
          <p:cNvSpPr>
            <a:spLocks noChangeShapeType="1"/>
          </p:cNvSpPr>
          <p:nvPr/>
        </p:nvSpPr>
        <p:spPr bwMode="auto">
          <a:xfrm flipV="1">
            <a:off x="9313334" y="3395133"/>
            <a:ext cx="1007533" cy="899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6647" name="Oval 35">
            <a:extLst>
              <a:ext uri="{FF2B5EF4-FFF2-40B4-BE49-F238E27FC236}">
                <a16:creationId xmlns:a16="http://schemas.microsoft.com/office/drawing/2014/main" id="{B42A209E-697C-FF62-C0E7-1960D3FD02EF}"/>
              </a:ext>
            </a:extLst>
          </p:cNvPr>
          <p:cNvSpPr>
            <a:spLocks noChangeArrowheads="1"/>
          </p:cNvSpPr>
          <p:nvPr/>
        </p:nvSpPr>
        <p:spPr bwMode="auto">
          <a:xfrm>
            <a:off x="7391400"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48" name="Oval 36">
            <a:extLst>
              <a:ext uri="{FF2B5EF4-FFF2-40B4-BE49-F238E27FC236}">
                <a16:creationId xmlns:a16="http://schemas.microsoft.com/office/drawing/2014/main" id="{AFEEB240-737E-1FA5-9792-08E1ABE232C5}"/>
              </a:ext>
            </a:extLst>
          </p:cNvPr>
          <p:cNvSpPr>
            <a:spLocks noChangeArrowheads="1"/>
          </p:cNvSpPr>
          <p:nvPr/>
        </p:nvSpPr>
        <p:spPr bwMode="auto">
          <a:xfrm>
            <a:off x="8832851"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49" name="Oval 37">
            <a:extLst>
              <a:ext uri="{FF2B5EF4-FFF2-40B4-BE49-F238E27FC236}">
                <a16:creationId xmlns:a16="http://schemas.microsoft.com/office/drawing/2014/main" id="{51BE3975-40E7-9171-47C1-2A58E06D5AA5}"/>
              </a:ext>
            </a:extLst>
          </p:cNvPr>
          <p:cNvSpPr>
            <a:spLocks noChangeArrowheads="1"/>
          </p:cNvSpPr>
          <p:nvPr/>
        </p:nvSpPr>
        <p:spPr bwMode="auto">
          <a:xfrm>
            <a:off x="10272184"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50" name="Oval 38">
            <a:extLst>
              <a:ext uri="{FF2B5EF4-FFF2-40B4-BE49-F238E27FC236}">
                <a16:creationId xmlns:a16="http://schemas.microsoft.com/office/drawing/2014/main" id="{C6B780CA-85C2-05C1-A187-39C36A2332BA}"/>
              </a:ext>
            </a:extLst>
          </p:cNvPr>
          <p:cNvSpPr>
            <a:spLocks noChangeArrowheads="1"/>
          </p:cNvSpPr>
          <p:nvPr/>
        </p:nvSpPr>
        <p:spPr bwMode="auto">
          <a:xfrm>
            <a:off x="7391400"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51" name="Oval 39">
            <a:extLst>
              <a:ext uri="{FF2B5EF4-FFF2-40B4-BE49-F238E27FC236}">
                <a16:creationId xmlns:a16="http://schemas.microsoft.com/office/drawing/2014/main" id="{6E1CFB31-8E81-470D-7A97-87FF5976C0C9}"/>
              </a:ext>
            </a:extLst>
          </p:cNvPr>
          <p:cNvSpPr>
            <a:spLocks noChangeArrowheads="1"/>
          </p:cNvSpPr>
          <p:nvPr/>
        </p:nvSpPr>
        <p:spPr bwMode="auto">
          <a:xfrm>
            <a:off x="8832851"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6652" name="Oval 40">
            <a:extLst>
              <a:ext uri="{FF2B5EF4-FFF2-40B4-BE49-F238E27FC236}">
                <a16:creationId xmlns:a16="http://schemas.microsoft.com/office/drawing/2014/main" id="{0FEC208C-E4AC-1E31-BE88-98D447264029}"/>
              </a:ext>
            </a:extLst>
          </p:cNvPr>
          <p:cNvSpPr>
            <a:spLocks noChangeArrowheads="1"/>
          </p:cNvSpPr>
          <p:nvPr/>
        </p:nvSpPr>
        <p:spPr bwMode="auto">
          <a:xfrm>
            <a:off x="10272184"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102" name="Line 41">
            <a:extLst>
              <a:ext uri="{FF2B5EF4-FFF2-40B4-BE49-F238E27FC236}">
                <a16:creationId xmlns:a16="http://schemas.microsoft.com/office/drawing/2014/main" id="{830AC434-D01A-BA42-0DC3-6F44720B6560}"/>
              </a:ext>
            </a:extLst>
          </p:cNvPr>
          <p:cNvSpPr>
            <a:spLocks noChangeShapeType="1"/>
          </p:cNvSpPr>
          <p:nvPr/>
        </p:nvSpPr>
        <p:spPr bwMode="auto">
          <a:xfrm flipV="1">
            <a:off x="7823201" y="20235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103" name="Line 42">
            <a:extLst>
              <a:ext uri="{FF2B5EF4-FFF2-40B4-BE49-F238E27FC236}">
                <a16:creationId xmlns:a16="http://schemas.microsoft.com/office/drawing/2014/main" id="{A1505138-67A0-A244-B248-98B4B4534DB7}"/>
              </a:ext>
            </a:extLst>
          </p:cNvPr>
          <p:cNvSpPr>
            <a:spLocks noChangeShapeType="1"/>
          </p:cNvSpPr>
          <p:nvPr/>
        </p:nvSpPr>
        <p:spPr bwMode="auto">
          <a:xfrm flipH="1" flipV="1">
            <a:off x="9359901" y="20235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104" name="Line 43">
            <a:extLst>
              <a:ext uri="{FF2B5EF4-FFF2-40B4-BE49-F238E27FC236}">
                <a16:creationId xmlns:a16="http://schemas.microsoft.com/office/drawing/2014/main" id="{1007F1AA-A831-FD29-ED38-E0CAA3DD7E70}"/>
              </a:ext>
            </a:extLst>
          </p:cNvPr>
          <p:cNvSpPr>
            <a:spLocks noChangeShapeType="1"/>
          </p:cNvSpPr>
          <p:nvPr/>
        </p:nvSpPr>
        <p:spPr bwMode="auto">
          <a:xfrm flipH="1" flipV="1">
            <a:off x="7871885" y="2023534"/>
            <a:ext cx="1104900"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105" name="Line 44">
            <a:extLst>
              <a:ext uri="{FF2B5EF4-FFF2-40B4-BE49-F238E27FC236}">
                <a16:creationId xmlns:a16="http://schemas.microsoft.com/office/drawing/2014/main" id="{48C93446-E914-6A2D-9C06-61699BFAA564}"/>
              </a:ext>
            </a:extLst>
          </p:cNvPr>
          <p:cNvSpPr>
            <a:spLocks noChangeShapeType="1"/>
          </p:cNvSpPr>
          <p:nvPr/>
        </p:nvSpPr>
        <p:spPr bwMode="auto">
          <a:xfrm flipV="1">
            <a:off x="9313334" y="2061633"/>
            <a:ext cx="1007533" cy="899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6657" name="Text Box 56">
            <a:extLst>
              <a:ext uri="{FF2B5EF4-FFF2-40B4-BE49-F238E27FC236}">
                <a16:creationId xmlns:a16="http://schemas.microsoft.com/office/drawing/2014/main" id="{4AE0E67C-81CA-0FEA-9876-9F4A9B5C793D}"/>
              </a:ext>
            </a:extLst>
          </p:cNvPr>
          <p:cNvSpPr txBox="1">
            <a:spLocks noChangeArrowheads="1"/>
          </p:cNvSpPr>
          <p:nvPr/>
        </p:nvSpPr>
        <p:spPr bwMode="auto">
          <a:xfrm>
            <a:off x="7562851" y="2053167"/>
            <a:ext cx="3678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
        <p:nvSpPr>
          <p:cNvPr id="2" name="Rectangle 1">
            <a:extLst>
              <a:ext uri="{FF2B5EF4-FFF2-40B4-BE49-F238E27FC236}">
                <a16:creationId xmlns:a16="http://schemas.microsoft.com/office/drawing/2014/main" id="{974DD9D6-56E3-DD5B-B2A6-80DDCC9E7451}"/>
              </a:ext>
            </a:extLst>
          </p:cNvPr>
          <p:cNvSpPr>
            <a:spLocks noChangeArrowheads="1"/>
          </p:cNvSpPr>
          <p:nvPr/>
        </p:nvSpPr>
        <p:spPr bwMode="auto">
          <a:xfrm>
            <a:off x="7067551" y="1553634"/>
            <a:ext cx="1337733" cy="4813300"/>
          </a:xfrm>
          <a:prstGeom prst="rect">
            <a:avLst/>
          </a:prstGeom>
          <a:solidFill>
            <a:srgbClr val="3366FF">
              <a:alpha val="14902"/>
            </a:srgb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1" name="Rectangle 40">
            <a:extLst>
              <a:ext uri="{FF2B5EF4-FFF2-40B4-BE49-F238E27FC236}">
                <a16:creationId xmlns:a16="http://schemas.microsoft.com/office/drawing/2014/main" id="{CE7D7C29-82E3-3F11-933F-E8D6BB70002C}"/>
              </a:ext>
            </a:extLst>
          </p:cNvPr>
          <p:cNvSpPr>
            <a:spLocks noChangeArrowheads="1"/>
          </p:cNvSpPr>
          <p:nvPr/>
        </p:nvSpPr>
        <p:spPr bwMode="auto">
          <a:xfrm>
            <a:off x="7088717" y="5408085"/>
            <a:ext cx="3996267" cy="1026583"/>
          </a:xfrm>
          <a:prstGeom prst="rect">
            <a:avLst/>
          </a:prstGeom>
          <a:solidFill>
            <a:srgbClr val="3366FF">
              <a:alpha val="14902"/>
            </a:srgb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2" name="Rectangle 41">
            <a:extLst>
              <a:ext uri="{FF2B5EF4-FFF2-40B4-BE49-F238E27FC236}">
                <a16:creationId xmlns:a16="http://schemas.microsoft.com/office/drawing/2014/main" id="{91564569-C7A7-A609-30A5-75476D68255B}"/>
              </a:ext>
            </a:extLst>
          </p:cNvPr>
          <p:cNvSpPr>
            <a:spLocks noChangeArrowheads="1"/>
          </p:cNvSpPr>
          <p:nvPr/>
        </p:nvSpPr>
        <p:spPr bwMode="auto">
          <a:xfrm>
            <a:off x="6976534" y="5408085"/>
            <a:ext cx="1475317" cy="1026583"/>
          </a:xfrm>
          <a:prstGeom prst="rect">
            <a:avLst/>
          </a:prstGeom>
          <a:solidFill>
            <a:srgbClr val="3366FF">
              <a:alpha val="14902"/>
            </a:srgb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26661" name="TextBox 2">
            <a:extLst>
              <a:ext uri="{FF2B5EF4-FFF2-40B4-BE49-F238E27FC236}">
                <a16:creationId xmlns:a16="http://schemas.microsoft.com/office/drawing/2014/main" id="{62CD7261-AA7F-07A5-3700-FFA8B7775050}"/>
              </a:ext>
            </a:extLst>
          </p:cNvPr>
          <p:cNvSpPr txBox="1">
            <a:spLocks noChangeArrowheads="1"/>
          </p:cNvSpPr>
          <p:nvPr/>
        </p:nvSpPr>
        <p:spPr bwMode="auto">
          <a:xfrm>
            <a:off x="11074400" y="3227918"/>
            <a:ext cx="982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t>time</a:t>
            </a:r>
          </a:p>
        </p:txBody>
      </p:sp>
      <p:sp>
        <p:nvSpPr>
          <p:cNvPr id="26662" name="TextBox 3">
            <a:extLst>
              <a:ext uri="{FF2B5EF4-FFF2-40B4-BE49-F238E27FC236}">
                <a16:creationId xmlns:a16="http://schemas.microsoft.com/office/drawing/2014/main" id="{CC47B523-C233-5D41-EF10-391E69277E66}"/>
              </a:ext>
            </a:extLst>
          </p:cNvPr>
          <p:cNvSpPr txBox="1">
            <a:spLocks noChangeArrowheads="1"/>
          </p:cNvSpPr>
          <p:nvPr/>
        </p:nvSpPr>
        <p:spPr bwMode="auto">
          <a:xfrm rot="16200000">
            <a:off x="10835218" y="2494377"/>
            <a:ext cx="1263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400">
                <a:sym typeface="Wingdings" panose="05000000000000000000" pitchFamily="2" charset="2"/>
              </a:rPr>
              <a:t></a:t>
            </a:r>
            <a:endParaRPr lang="en-US" altLang="en-US" sz="2400"/>
          </a:p>
        </p:txBody>
      </p:sp>
      <p:sp>
        <p:nvSpPr>
          <p:cNvPr id="26663" name="Text Box 56">
            <a:extLst>
              <a:ext uri="{FF2B5EF4-FFF2-40B4-BE49-F238E27FC236}">
                <a16:creationId xmlns:a16="http://schemas.microsoft.com/office/drawing/2014/main" id="{6E0E1F45-BBE1-278A-A9CF-D941216C6203}"/>
              </a:ext>
            </a:extLst>
          </p:cNvPr>
          <p:cNvSpPr txBox="1">
            <a:spLocks noChangeArrowheads="1"/>
          </p:cNvSpPr>
          <p:nvPr/>
        </p:nvSpPr>
        <p:spPr bwMode="auto">
          <a:xfrm>
            <a:off x="7584017" y="3363385"/>
            <a:ext cx="368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
        <p:nvSpPr>
          <p:cNvPr id="26664" name="Text Box 56">
            <a:extLst>
              <a:ext uri="{FF2B5EF4-FFF2-40B4-BE49-F238E27FC236}">
                <a16:creationId xmlns:a16="http://schemas.microsoft.com/office/drawing/2014/main" id="{D29DFFD1-8189-C98C-8B43-5DE5963F5888}"/>
              </a:ext>
            </a:extLst>
          </p:cNvPr>
          <p:cNvSpPr txBox="1">
            <a:spLocks noChangeArrowheads="1"/>
          </p:cNvSpPr>
          <p:nvPr/>
        </p:nvSpPr>
        <p:spPr bwMode="auto">
          <a:xfrm>
            <a:off x="7562851" y="4694767"/>
            <a:ext cx="3678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Tree>
    <p:extLst>
      <p:ext uri="{BB962C8B-B14F-4D97-AF65-F5344CB8AC3E}">
        <p14:creationId xmlns:p14="http://schemas.microsoft.com/office/powerpoint/2010/main" val="3313913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5284">
                                            <p:txEl>
                                              <p:pRg st="2" end="2"/>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2528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284">
                                            <p:txEl>
                                              <p:pRg st="4" end="4"/>
                                            </p:txEl>
                                          </p:spTgt>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1" grpId="0" animBg="1"/>
      <p:bldP spid="41" grpId="1" animBg="1"/>
      <p:bldP spid="42" grpId="0" animBg="1"/>
      <p:bldP spid="4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4D3A0F16-3618-79AB-4A32-2C707D118350}"/>
              </a:ext>
            </a:extLst>
          </p:cNvPr>
          <p:cNvSpPr>
            <a:spLocks noGrp="1" noChangeArrowheads="1"/>
          </p:cNvSpPr>
          <p:nvPr>
            <p:ph type="title"/>
          </p:nvPr>
        </p:nvSpPr>
        <p:spPr/>
        <p:txBody>
          <a:bodyPr/>
          <a:lstStyle/>
          <a:p>
            <a:r>
              <a:rPr lang="en-US" altLang="en-US"/>
              <a:t>Teaching signals for recurrent networks</a:t>
            </a:r>
          </a:p>
        </p:txBody>
      </p:sp>
      <p:sp>
        <p:nvSpPr>
          <p:cNvPr id="225284" name="Rectangle 4">
            <a:extLst>
              <a:ext uri="{FF2B5EF4-FFF2-40B4-BE49-F238E27FC236}">
                <a16:creationId xmlns:a16="http://schemas.microsoft.com/office/drawing/2014/main" id="{343B1671-7A2E-9BB1-8C9F-E2C64234FB7B}"/>
              </a:ext>
            </a:extLst>
          </p:cNvPr>
          <p:cNvSpPr>
            <a:spLocks noGrp="1" noChangeArrowheads="1"/>
          </p:cNvSpPr>
          <p:nvPr>
            <p:ph type="body" sz="half" idx="1"/>
          </p:nvPr>
        </p:nvSpPr>
        <p:spPr>
          <a:xfrm>
            <a:off x="609600" y="1449918"/>
            <a:ext cx="6062133" cy="5031316"/>
          </a:xfrm>
        </p:spPr>
        <p:txBody>
          <a:bodyPr rtlCol="0">
            <a:normAutofit/>
          </a:bodyPr>
          <a:lstStyle/>
          <a:p>
            <a:pPr>
              <a:lnSpc>
                <a:spcPct val="90000"/>
              </a:lnSpc>
              <a:buFont typeface="Arial"/>
              <a:buChar char="•"/>
              <a:defRPr/>
            </a:pPr>
            <a:r>
              <a:rPr lang="en-US" dirty="0">
                <a:ea typeface="+mn-ea"/>
              </a:rPr>
              <a:t>We can specify targets in several ways:</a:t>
            </a:r>
          </a:p>
          <a:p>
            <a:pPr lvl="1">
              <a:lnSpc>
                <a:spcPct val="90000"/>
              </a:lnSpc>
              <a:buFont typeface="Arial"/>
              <a:buChar char="–"/>
              <a:defRPr/>
            </a:pPr>
            <a:r>
              <a:rPr lang="en-US" dirty="0">
                <a:ea typeface="+mn-ea"/>
              </a:rPr>
              <a:t>Specify desired final activities of all the units</a:t>
            </a:r>
          </a:p>
          <a:p>
            <a:pPr lvl="1">
              <a:lnSpc>
                <a:spcPct val="90000"/>
              </a:lnSpc>
              <a:buFont typeface="Arial"/>
              <a:buChar char="–"/>
              <a:defRPr/>
            </a:pPr>
            <a:r>
              <a:rPr lang="en-US" dirty="0">
                <a:ea typeface="+mn-ea"/>
              </a:rPr>
              <a:t>Specify desired activities of all units for the last few steps</a:t>
            </a:r>
          </a:p>
          <a:p>
            <a:pPr lvl="2">
              <a:lnSpc>
                <a:spcPct val="90000"/>
              </a:lnSpc>
              <a:buFont typeface="Arial"/>
              <a:buChar char="•"/>
              <a:defRPr/>
            </a:pPr>
            <a:r>
              <a:rPr lang="en-US" dirty="0">
                <a:ea typeface="+mn-ea"/>
              </a:rPr>
              <a:t>Good for learning attractors</a:t>
            </a:r>
          </a:p>
          <a:p>
            <a:pPr lvl="2">
              <a:lnSpc>
                <a:spcPct val="90000"/>
              </a:lnSpc>
              <a:buFont typeface="Arial"/>
              <a:buChar char="•"/>
              <a:defRPr/>
            </a:pPr>
            <a:r>
              <a:rPr lang="en-US" dirty="0">
                <a:ea typeface="+mn-ea"/>
              </a:rPr>
              <a:t>It is easy to add in extra error derivatives as we </a:t>
            </a:r>
            <a:r>
              <a:rPr lang="en-US" dirty="0" err="1">
                <a:ea typeface="+mn-ea"/>
              </a:rPr>
              <a:t>backpropagate</a:t>
            </a:r>
            <a:r>
              <a:rPr lang="en-US" dirty="0">
                <a:ea typeface="+mn-ea"/>
              </a:rPr>
              <a:t>.</a:t>
            </a:r>
          </a:p>
          <a:p>
            <a:pPr lvl="1">
              <a:lnSpc>
                <a:spcPct val="90000"/>
              </a:lnSpc>
              <a:buFont typeface="Arial"/>
              <a:buChar char="–"/>
              <a:defRPr/>
            </a:pPr>
            <a:r>
              <a:rPr lang="en-US" dirty="0">
                <a:ea typeface="+mn-ea"/>
              </a:rPr>
              <a:t>Specify the desired activity of a subset of the units.</a:t>
            </a:r>
          </a:p>
          <a:p>
            <a:pPr lvl="2">
              <a:lnSpc>
                <a:spcPct val="90000"/>
              </a:lnSpc>
              <a:buFont typeface="Arial"/>
              <a:buChar char="•"/>
              <a:defRPr/>
            </a:pPr>
            <a:r>
              <a:rPr lang="en-US" dirty="0">
                <a:ea typeface="+mn-ea"/>
              </a:rPr>
              <a:t>The other units are input or hidden units.</a:t>
            </a:r>
          </a:p>
        </p:txBody>
      </p:sp>
      <p:sp>
        <p:nvSpPr>
          <p:cNvPr id="27651" name="Oval 14">
            <a:extLst>
              <a:ext uri="{FF2B5EF4-FFF2-40B4-BE49-F238E27FC236}">
                <a16:creationId xmlns:a16="http://schemas.microsoft.com/office/drawing/2014/main" id="{AF8B8FE5-7B2A-9F1E-746D-5ACB5CDB234A}"/>
              </a:ext>
            </a:extLst>
          </p:cNvPr>
          <p:cNvSpPr>
            <a:spLocks noChangeArrowheads="1"/>
          </p:cNvSpPr>
          <p:nvPr/>
        </p:nvSpPr>
        <p:spPr bwMode="auto">
          <a:xfrm>
            <a:off x="7391400"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52" name="Oval 15">
            <a:extLst>
              <a:ext uri="{FF2B5EF4-FFF2-40B4-BE49-F238E27FC236}">
                <a16:creationId xmlns:a16="http://schemas.microsoft.com/office/drawing/2014/main" id="{11907484-65F5-103F-CEFD-3B2B52F15BED}"/>
              </a:ext>
            </a:extLst>
          </p:cNvPr>
          <p:cNvSpPr>
            <a:spLocks noChangeArrowheads="1"/>
          </p:cNvSpPr>
          <p:nvPr/>
        </p:nvSpPr>
        <p:spPr bwMode="auto">
          <a:xfrm>
            <a:off x="8832851"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53" name="Oval 16">
            <a:extLst>
              <a:ext uri="{FF2B5EF4-FFF2-40B4-BE49-F238E27FC236}">
                <a16:creationId xmlns:a16="http://schemas.microsoft.com/office/drawing/2014/main" id="{68297661-1C06-7819-B729-417B8273C5DC}"/>
              </a:ext>
            </a:extLst>
          </p:cNvPr>
          <p:cNvSpPr>
            <a:spLocks noChangeArrowheads="1"/>
          </p:cNvSpPr>
          <p:nvPr/>
        </p:nvSpPr>
        <p:spPr bwMode="auto">
          <a:xfrm>
            <a:off x="10272184"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54" name="Oval 17">
            <a:extLst>
              <a:ext uri="{FF2B5EF4-FFF2-40B4-BE49-F238E27FC236}">
                <a16:creationId xmlns:a16="http://schemas.microsoft.com/office/drawing/2014/main" id="{258A61FF-DDC9-F760-68C2-BFE7F5811B31}"/>
              </a:ext>
            </a:extLst>
          </p:cNvPr>
          <p:cNvSpPr>
            <a:spLocks noChangeArrowheads="1"/>
          </p:cNvSpPr>
          <p:nvPr/>
        </p:nvSpPr>
        <p:spPr bwMode="auto">
          <a:xfrm>
            <a:off x="7391400"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55" name="Oval 18">
            <a:extLst>
              <a:ext uri="{FF2B5EF4-FFF2-40B4-BE49-F238E27FC236}">
                <a16:creationId xmlns:a16="http://schemas.microsoft.com/office/drawing/2014/main" id="{02FDCFF2-9F7E-BFA5-B43B-355D6D38511D}"/>
              </a:ext>
            </a:extLst>
          </p:cNvPr>
          <p:cNvSpPr>
            <a:spLocks noChangeArrowheads="1"/>
          </p:cNvSpPr>
          <p:nvPr/>
        </p:nvSpPr>
        <p:spPr bwMode="auto">
          <a:xfrm>
            <a:off x="8832851"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56" name="Oval 19">
            <a:extLst>
              <a:ext uri="{FF2B5EF4-FFF2-40B4-BE49-F238E27FC236}">
                <a16:creationId xmlns:a16="http://schemas.microsoft.com/office/drawing/2014/main" id="{EC2F85C6-22B9-C2BF-8EE9-2C663AD97E39}"/>
              </a:ext>
            </a:extLst>
          </p:cNvPr>
          <p:cNvSpPr>
            <a:spLocks noChangeArrowheads="1"/>
          </p:cNvSpPr>
          <p:nvPr/>
        </p:nvSpPr>
        <p:spPr bwMode="auto">
          <a:xfrm>
            <a:off x="10272184" y="5626100"/>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82" name="Line 21">
            <a:extLst>
              <a:ext uri="{FF2B5EF4-FFF2-40B4-BE49-F238E27FC236}">
                <a16:creationId xmlns:a16="http://schemas.microsoft.com/office/drawing/2014/main" id="{7F0E7C18-51B3-1EEB-9FCC-1459D734EEAB}"/>
              </a:ext>
            </a:extLst>
          </p:cNvPr>
          <p:cNvSpPr>
            <a:spLocks noChangeShapeType="1"/>
          </p:cNvSpPr>
          <p:nvPr/>
        </p:nvSpPr>
        <p:spPr bwMode="auto">
          <a:xfrm flipV="1">
            <a:off x="7823201" y="4690534"/>
            <a:ext cx="1056217"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83" name="Line 22">
            <a:extLst>
              <a:ext uri="{FF2B5EF4-FFF2-40B4-BE49-F238E27FC236}">
                <a16:creationId xmlns:a16="http://schemas.microsoft.com/office/drawing/2014/main" id="{51F29D00-31E5-3DB3-183B-0419A05C0A24}"/>
              </a:ext>
            </a:extLst>
          </p:cNvPr>
          <p:cNvSpPr>
            <a:spLocks noChangeShapeType="1"/>
          </p:cNvSpPr>
          <p:nvPr/>
        </p:nvSpPr>
        <p:spPr bwMode="auto">
          <a:xfrm flipH="1" flipV="1">
            <a:off x="9359901" y="4690534"/>
            <a:ext cx="1056217"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84" name="Line 23">
            <a:extLst>
              <a:ext uri="{FF2B5EF4-FFF2-40B4-BE49-F238E27FC236}">
                <a16:creationId xmlns:a16="http://schemas.microsoft.com/office/drawing/2014/main" id="{8769805E-6BB1-356E-E6E7-A1AF5AE13E5C}"/>
              </a:ext>
            </a:extLst>
          </p:cNvPr>
          <p:cNvSpPr>
            <a:spLocks noChangeShapeType="1"/>
          </p:cNvSpPr>
          <p:nvPr/>
        </p:nvSpPr>
        <p:spPr bwMode="auto">
          <a:xfrm flipH="1" flipV="1">
            <a:off x="7871885" y="4690534"/>
            <a:ext cx="1104900" cy="93556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85" name="Line 24">
            <a:extLst>
              <a:ext uri="{FF2B5EF4-FFF2-40B4-BE49-F238E27FC236}">
                <a16:creationId xmlns:a16="http://schemas.microsoft.com/office/drawing/2014/main" id="{E785C9FA-46B6-F88A-1E87-F367812A4272}"/>
              </a:ext>
            </a:extLst>
          </p:cNvPr>
          <p:cNvSpPr>
            <a:spLocks noChangeShapeType="1"/>
          </p:cNvSpPr>
          <p:nvPr/>
        </p:nvSpPr>
        <p:spPr bwMode="auto">
          <a:xfrm flipV="1">
            <a:off x="9313334" y="4726518"/>
            <a:ext cx="1007533" cy="89958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7661" name="Oval 25">
            <a:extLst>
              <a:ext uri="{FF2B5EF4-FFF2-40B4-BE49-F238E27FC236}">
                <a16:creationId xmlns:a16="http://schemas.microsoft.com/office/drawing/2014/main" id="{A84186C1-958B-1832-253E-0D901672A4AB}"/>
              </a:ext>
            </a:extLst>
          </p:cNvPr>
          <p:cNvSpPr>
            <a:spLocks noChangeArrowheads="1"/>
          </p:cNvSpPr>
          <p:nvPr/>
        </p:nvSpPr>
        <p:spPr bwMode="auto">
          <a:xfrm>
            <a:off x="7391400"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62" name="Oval 26">
            <a:extLst>
              <a:ext uri="{FF2B5EF4-FFF2-40B4-BE49-F238E27FC236}">
                <a16:creationId xmlns:a16="http://schemas.microsoft.com/office/drawing/2014/main" id="{1757BF00-0581-B3BE-E6E0-7734E0CA56B8}"/>
              </a:ext>
            </a:extLst>
          </p:cNvPr>
          <p:cNvSpPr>
            <a:spLocks noChangeArrowheads="1"/>
          </p:cNvSpPr>
          <p:nvPr/>
        </p:nvSpPr>
        <p:spPr bwMode="auto">
          <a:xfrm>
            <a:off x="8832851"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63" name="Oval 27">
            <a:extLst>
              <a:ext uri="{FF2B5EF4-FFF2-40B4-BE49-F238E27FC236}">
                <a16:creationId xmlns:a16="http://schemas.microsoft.com/office/drawing/2014/main" id="{85C4FCF1-2BBC-997B-CB43-FE1CE45C9C0B}"/>
              </a:ext>
            </a:extLst>
          </p:cNvPr>
          <p:cNvSpPr>
            <a:spLocks noChangeArrowheads="1"/>
          </p:cNvSpPr>
          <p:nvPr/>
        </p:nvSpPr>
        <p:spPr bwMode="auto">
          <a:xfrm>
            <a:off x="10272184"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64" name="Oval 28">
            <a:extLst>
              <a:ext uri="{FF2B5EF4-FFF2-40B4-BE49-F238E27FC236}">
                <a16:creationId xmlns:a16="http://schemas.microsoft.com/office/drawing/2014/main" id="{90892A3F-6705-7EB7-39CF-AF67AA42D47C}"/>
              </a:ext>
            </a:extLst>
          </p:cNvPr>
          <p:cNvSpPr>
            <a:spLocks noChangeArrowheads="1"/>
          </p:cNvSpPr>
          <p:nvPr/>
        </p:nvSpPr>
        <p:spPr bwMode="auto">
          <a:xfrm>
            <a:off x="7391400"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65" name="Oval 29">
            <a:extLst>
              <a:ext uri="{FF2B5EF4-FFF2-40B4-BE49-F238E27FC236}">
                <a16:creationId xmlns:a16="http://schemas.microsoft.com/office/drawing/2014/main" id="{9449A741-079A-7AE8-3060-AD28FDF21028}"/>
              </a:ext>
            </a:extLst>
          </p:cNvPr>
          <p:cNvSpPr>
            <a:spLocks noChangeArrowheads="1"/>
          </p:cNvSpPr>
          <p:nvPr/>
        </p:nvSpPr>
        <p:spPr bwMode="auto">
          <a:xfrm>
            <a:off x="8832851"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66" name="Oval 30">
            <a:extLst>
              <a:ext uri="{FF2B5EF4-FFF2-40B4-BE49-F238E27FC236}">
                <a16:creationId xmlns:a16="http://schemas.microsoft.com/office/drawing/2014/main" id="{3498FE14-F064-8B15-538B-851434E2F1E3}"/>
              </a:ext>
            </a:extLst>
          </p:cNvPr>
          <p:cNvSpPr>
            <a:spLocks noChangeArrowheads="1"/>
          </p:cNvSpPr>
          <p:nvPr/>
        </p:nvSpPr>
        <p:spPr bwMode="auto">
          <a:xfrm>
            <a:off x="10272184" y="4294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92" name="Line 31">
            <a:extLst>
              <a:ext uri="{FF2B5EF4-FFF2-40B4-BE49-F238E27FC236}">
                <a16:creationId xmlns:a16="http://schemas.microsoft.com/office/drawing/2014/main" id="{93CFCF3D-DC8B-2CA4-9988-8A6D0FDF8BB4}"/>
              </a:ext>
            </a:extLst>
          </p:cNvPr>
          <p:cNvSpPr>
            <a:spLocks noChangeShapeType="1"/>
          </p:cNvSpPr>
          <p:nvPr/>
        </p:nvSpPr>
        <p:spPr bwMode="auto">
          <a:xfrm flipV="1">
            <a:off x="7823201" y="33570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93" name="Line 32">
            <a:extLst>
              <a:ext uri="{FF2B5EF4-FFF2-40B4-BE49-F238E27FC236}">
                <a16:creationId xmlns:a16="http://schemas.microsoft.com/office/drawing/2014/main" id="{9FBEAB2C-5B7C-6794-BE72-2A6C2F21B8D0}"/>
              </a:ext>
            </a:extLst>
          </p:cNvPr>
          <p:cNvSpPr>
            <a:spLocks noChangeShapeType="1"/>
          </p:cNvSpPr>
          <p:nvPr/>
        </p:nvSpPr>
        <p:spPr bwMode="auto">
          <a:xfrm flipH="1" flipV="1">
            <a:off x="9359901" y="33570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94" name="Line 33">
            <a:extLst>
              <a:ext uri="{FF2B5EF4-FFF2-40B4-BE49-F238E27FC236}">
                <a16:creationId xmlns:a16="http://schemas.microsoft.com/office/drawing/2014/main" id="{CA262C2B-CA2C-35A4-29D1-4B4470B3E231}"/>
              </a:ext>
            </a:extLst>
          </p:cNvPr>
          <p:cNvSpPr>
            <a:spLocks noChangeShapeType="1"/>
          </p:cNvSpPr>
          <p:nvPr/>
        </p:nvSpPr>
        <p:spPr bwMode="auto">
          <a:xfrm flipH="1" flipV="1">
            <a:off x="7871885" y="3357034"/>
            <a:ext cx="1104900"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95" name="Line 34">
            <a:extLst>
              <a:ext uri="{FF2B5EF4-FFF2-40B4-BE49-F238E27FC236}">
                <a16:creationId xmlns:a16="http://schemas.microsoft.com/office/drawing/2014/main" id="{D3E3C9BD-DD41-7CEB-D09D-5A3F2D7961D0}"/>
              </a:ext>
            </a:extLst>
          </p:cNvPr>
          <p:cNvSpPr>
            <a:spLocks noChangeShapeType="1"/>
          </p:cNvSpPr>
          <p:nvPr/>
        </p:nvSpPr>
        <p:spPr bwMode="auto">
          <a:xfrm flipV="1">
            <a:off x="9313334" y="3395133"/>
            <a:ext cx="1007533" cy="899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7671" name="Oval 35">
            <a:extLst>
              <a:ext uri="{FF2B5EF4-FFF2-40B4-BE49-F238E27FC236}">
                <a16:creationId xmlns:a16="http://schemas.microsoft.com/office/drawing/2014/main" id="{47E1DD3B-C945-C05C-4C2F-65F499E29A5C}"/>
              </a:ext>
            </a:extLst>
          </p:cNvPr>
          <p:cNvSpPr>
            <a:spLocks noChangeArrowheads="1"/>
          </p:cNvSpPr>
          <p:nvPr/>
        </p:nvSpPr>
        <p:spPr bwMode="auto">
          <a:xfrm>
            <a:off x="7391400"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72" name="Oval 36">
            <a:extLst>
              <a:ext uri="{FF2B5EF4-FFF2-40B4-BE49-F238E27FC236}">
                <a16:creationId xmlns:a16="http://schemas.microsoft.com/office/drawing/2014/main" id="{CA6BF6EB-7AF5-0992-2BA9-3C29D43ADDE6}"/>
              </a:ext>
            </a:extLst>
          </p:cNvPr>
          <p:cNvSpPr>
            <a:spLocks noChangeArrowheads="1"/>
          </p:cNvSpPr>
          <p:nvPr/>
        </p:nvSpPr>
        <p:spPr bwMode="auto">
          <a:xfrm>
            <a:off x="8832851"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73" name="Oval 37">
            <a:extLst>
              <a:ext uri="{FF2B5EF4-FFF2-40B4-BE49-F238E27FC236}">
                <a16:creationId xmlns:a16="http://schemas.microsoft.com/office/drawing/2014/main" id="{07A42C40-CF0B-7CD6-6BA9-85F7B4ED2E83}"/>
              </a:ext>
            </a:extLst>
          </p:cNvPr>
          <p:cNvSpPr>
            <a:spLocks noChangeArrowheads="1"/>
          </p:cNvSpPr>
          <p:nvPr/>
        </p:nvSpPr>
        <p:spPr bwMode="auto">
          <a:xfrm>
            <a:off x="10272184" y="16277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74" name="Oval 38">
            <a:extLst>
              <a:ext uri="{FF2B5EF4-FFF2-40B4-BE49-F238E27FC236}">
                <a16:creationId xmlns:a16="http://schemas.microsoft.com/office/drawing/2014/main" id="{99811ACC-BCFF-FAD2-CCDB-1CB24C1E8F55}"/>
              </a:ext>
            </a:extLst>
          </p:cNvPr>
          <p:cNvSpPr>
            <a:spLocks noChangeArrowheads="1"/>
          </p:cNvSpPr>
          <p:nvPr/>
        </p:nvSpPr>
        <p:spPr bwMode="auto">
          <a:xfrm>
            <a:off x="7391400"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75" name="Oval 39">
            <a:extLst>
              <a:ext uri="{FF2B5EF4-FFF2-40B4-BE49-F238E27FC236}">
                <a16:creationId xmlns:a16="http://schemas.microsoft.com/office/drawing/2014/main" id="{88152DF5-8E2C-375F-0466-2BEA0EBCE599}"/>
              </a:ext>
            </a:extLst>
          </p:cNvPr>
          <p:cNvSpPr>
            <a:spLocks noChangeArrowheads="1"/>
          </p:cNvSpPr>
          <p:nvPr/>
        </p:nvSpPr>
        <p:spPr bwMode="auto">
          <a:xfrm>
            <a:off x="8832851"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7676" name="Oval 40">
            <a:extLst>
              <a:ext uri="{FF2B5EF4-FFF2-40B4-BE49-F238E27FC236}">
                <a16:creationId xmlns:a16="http://schemas.microsoft.com/office/drawing/2014/main" id="{789BB0C9-6A73-EDA8-E1B2-547D382E7134}"/>
              </a:ext>
            </a:extLst>
          </p:cNvPr>
          <p:cNvSpPr>
            <a:spLocks noChangeArrowheads="1"/>
          </p:cNvSpPr>
          <p:nvPr/>
        </p:nvSpPr>
        <p:spPr bwMode="auto">
          <a:xfrm>
            <a:off x="10272184" y="2961217"/>
            <a:ext cx="575733" cy="431800"/>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102" name="Line 41">
            <a:extLst>
              <a:ext uri="{FF2B5EF4-FFF2-40B4-BE49-F238E27FC236}">
                <a16:creationId xmlns:a16="http://schemas.microsoft.com/office/drawing/2014/main" id="{13BA6C31-5DD4-7C64-118B-DB7B91EAEEB5}"/>
              </a:ext>
            </a:extLst>
          </p:cNvPr>
          <p:cNvSpPr>
            <a:spLocks noChangeShapeType="1"/>
          </p:cNvSpPr>
          <p:nvPr/>
        </p:nvSpPr>
        <p:spPr bwMode="auto">
          <a:xfrm flipV="1">
            <a:off x="7823201" y="20235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103" name="Line 42">
            <a:extLst>
              <a:ext uri="{FF2B5EF4-FFF2-40B4-BE49-F238E27FC236}">
                <a16:creationId xmlns:a16="http://schemas.microsoft.com/office/drawing/2014/main" id="{55E3B3CD-B413-FF5A-1E5E-94EF11BE47BC}"/>
              </a:ext>
            </a:extLst>
          </p:cNvPr>
          <p:cNvSpPr>
            <a:spLocks noChangeShapeType="1"/>
          </p:cNvSpPr>
          <p:nvPr/>
        </p:nvSpPr>
        <p:spPr bwMode="auto">
          <a:xfrm flipH="1" flipV="1">
            <a:off x="9359901" y="2023534"/>
            <a:ext cx="1056217"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104" name="Line 43">
            <a:extLst>
              <a:ext uri="{FF2B5EF4-FFF2-40B4-BE49-F238E27FC236}">
                <a16:creationId xmlns:a16="http://schemas.microsoft.com/office/drawing/2014/main" id="{316B2838-8B74-D9C4-5384-7E3301FDB2C3}"/>
              </a:ext>
            </a:extLst>
          </p:cNvPr>
          <p:cNvSpPr>
            <a:spLocks noChangeShapeType="1"/>
          </p:cNvSpPr>
          <p:nvPr/>
        </p:nvSpPr>
        <p:spPr bwMode="auto">
          <a:xfrm flipH="1" flipV="1">
            <a:off x="7871885" y="2023534"/>
            <a:ext cx="1104900" cy="9376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105" name="Line 44">
            <a:extLst>
              <a:ext uri="{FF2B5EF4-FFF2-40B4-BE49-F238E27FC236}">
                <a16:creationId xmlns:a16="http://schemas.microsoft.com/office/drawing/2014/main" id="{9A5BE739-F9F1-1895-23D7-1B3E3E80911E}"/>
              </a:ext>
            </a:extLst>
          </p:cNvPr>
          <p:cNvSpPr>
            <a:spLocks noChangeShapeType="1"/>
          </p:cNvSpPr>
          <p:nvPr/>
        </p:nvSpPr>
        <p:spPr bwMode="auto">
          <a:xfrm flipV="1">
            <a:off x="9313334" y="2061633"/>
            <a:ext cx="1007533" cy="8995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40" name="Rectangle 39">
            <a:extLst>
              <a:ext uri="{FF2B5EF4-FFF2-40B4-BE49-F238E27FC236}">
                <a16:creationId xmlns:a16="http://schemas.microsoft.com/office/drawing/2014/main" id="{1AC2A524-DAF8-2ABD-3E59-9BC45F7DDBA5}"/>
              </a:ext>
            </a:extLst>
          </p:cNvPr>
          <p:cNvSpPr>
            <a:spLocks noChangeArrowheads="1"/>
          </p:cNvSpPr>
          <p:nvPr/>
        </p:nvSpPr>
        <p:spPr bwMode="auto">
          <a:xfrm>
            <a:off x="9844618" y="1418167"/>
            <a:ext cx="1337733" cy="4813300"/>
          </a:xfrm>
          <a:prstGeom prst="rect">
            <a:avLst/>
          </a:prstGeom>
          <a:solidFill>
            <a:schemeClr val="accent2">
              <a:alpha val="14902"/>
            </a:scheme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1" name="Rectangle 40">
            <a:extLst>
              <a:ext uri="{FF2B5EF4-FFF2-40B4-BE49-F238E27FC236}">
                <a16:creationId xmlns:a16="http://schemas.microsoft.com/office/drawing/2014/main" id="{8AB941C6-61ED-17DF-9738-4450A83341CD}"/>
              </a:ext>
            </a:extLst>
          </p:cNvPr>
          <p:cNvSpPr>
            <a:spLocks noChangeArrowheads="1"/>
          </p:cNvSpPr>
          <p:nvPr/>
        </p:nvSpPr>
        <p:spPr bwMode="auto">
          <a:xfrm>
            <a:off x="7067552" y="1350433"/>
            <a:ext cx="4311649" cy="846667"/>
          </a:xfrm>
          <a:prstGeom prst="rect">
            <a:avLst/>
          </a:prstGeom>
          <a:solidFill>
            <a:schemeClr val="accent2">
              <a:alpha val="14902"/>
            </a:scheme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2" name="Rectangle 41">
            <a:extLst>
              <a:ext uri="{FF2B5EF4-FFF2-40B4-BE49-F238E27FC236}">
                <a16:creationId xmlns:a16="http://schemas.microsoft.com/office/drawing/2014/main" id="{0E8007AE-19B0-4AF0-B513-7D941CDDFB57}"/>
              </a:ext>
            </a:extLst>
          </p:cNvPr>
          <p:cNvSpPr>
            <a:spLocks noChangeArrowheads="1"/>
          </p:cNvSpPr>
          <p:nvPr/>
        </p:nvSpPr>
        <p:spPr bwMode="auto">
          <a:xfrm>
            <a:off x="7088718" y="2755900"/>
            <a:ext cx="4313767" cy="787400"/>
          </a:xfrm>
          <a:prstGeom prst="rect">
            <a:avLst/>
          </a:prstGeom>
          <a:solidFill>
            <a:schemeClr val="accent2">
              <a:alpha val="14902"/>
            </a:schemeClr>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27684" name="Text Box 56">
            <a:extLst>
              <a:ext uri="{FF2B5EF4-FFF2-40B4-BE49-F238E27FC236}">
                <a16:creationId xmlns:a16="http://schemas.microsoft.com/office/drawing/2014/main" id="{ED19C7C6-E019-9BD9-98FB-37A782064CB3}"/>
              </a:ext>
            </a:extLst>
          </p:cNvPr>
          <p:cNvSpPr txBox="1">
            <a:spLocks noChangeArrowheads="1"/>
          </p:cNvSpPr>
          <p:nvPr/>
        </p:nvSpPr>
        <p:spPr bwMode="auto">
          <a:xfrm>
            <a:off x="7655985" y="2061634"/>
            <a:ext cx="3678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
        <p:nvSpPr>
          <p:cNvPr id="27685" name="Text Box 56">
            <a:extLst>
              <a:ext uri="{FF2B5EF4-FFF2-40B4-BE49-F238E27FC236}">
                <a16:creationId xmlns:a16="http://schemas.microsoft.com/office/drawing/2014/main" id="{1900D8EF-BE19-2C7D-C407-CE1478B7C196}"/>
              </a:ext>
            </a:extLst>
          </p:cNvPr>
          <p:cNvSpPr txBox="1">
            <a:spLocks noChangeArrowheads="1"/>
          </p:cNvSpPr>
          <p:nvPr/>
        </p:nvSpPr>
        <p:spPr bwMode="auto">
          <a:xfrm>
            <a:off x="7651751" y="3431118"/>
            <a:ext cx="368088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
        <p:nvSpPr>
          <p:cNvPr id="27686" name="Text Box 56">
            <a:extLst>
              <a:ext uri="{FF2B5EF4-FFF2-40B4-BE49-F238E27FC236}">
                <a16:creationId xmlns:a16="http://schemas.microsoft.com/office/drawing/2014/main" id="{258BA9DC-0E71-8CBB-EC0A-A00DD4D194C5}"/>
              </a:ext>
            </a:extLst>
          </p:cNvPr>
          <p:cNvSpPr txBox="1">
            <a:spLocks noChangeArrowheads="1"/>
          </p:cNvSpPr>
          <p:nvPr/>
        </p:nvSpPr>
        <p:spPr bwMode="auto">
          <a:xfrm>
            <a:off x="7630585" y="4741334"/>
            <a:ext cx="3678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w</a:t>
            </a:r>
            <a:r>
              <a:rPr lang="en-US" altLang="en-US" sz="2400">
                <a:solidFill>
                  <a:srgbClr val="3333CC"/>
                </a:solidFill>
              </a:rPr>
              <a:t>1    </a:t>
            </a:r>
            <a:r>
              <a:rPr lang="en-US" altLang="en-US" sz="3200">
                <a:solidFill>
                  <a:srgbClr val="3333CC"/>
                </a:solidFill>
              </a:rPr>
              <a:t> w</a:t>
            </a:r>
            <a:r>
              <a:rPr lang="en-US" altLang="en-US" sz="2400">
                <a:solidFill>
                  <a:srgbClr val="3333CC"/>
                </a:solidFill>
              </a:rPr>
              <a:t>2 W3      W4</a:t>
            </a:r>
          </a:p>
        </p:txBody>
      </p:sp>
    </p:spTree>
    <p:extLst>
      <p:ext uri="{BB962C8B-B14F-4D97-AF65-F5344CB8AC3E}">
        <p14:creationId xmlns:p14="http://schemas.microsoft.com/office/powerpoint/2010/main" val="91123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2528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28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2528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5284">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528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1" grpId="1" animBg="1"/>
      <p:bldP spid="42" grpId="0" animBg="1"/>
      <p:bldP spid="4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B1C16DA1-8E32-155F-1EE5-2F8EE6E7FD24}"/>
              </a:ext>
            </a:extLst>
          </p:cNvPr>
          <p:cNvSpPr>
            <a:spLocks noGrp="1" noChangeArrowheads="1"/>
          </p:cNvSpPr>
          <p:nvPr>
            <p:ph type="title"/>
          </p:nvPr>
        </p:nvSpPr>
        <p:spPr>
          <a:xfrm>
            <a:off x="609600" y="25400"/>
            <a:ext cx="10972800" cy="1143000"/>
          </a:xfrm>
        </p:spPr>
        <p:txBody>
          <a:bodyPr>
            <a:normAutofit fontScale="90000"/>
          </a:bodyPr>
          <a:lstStyle/>
          <a:p>
            <a:r>
              <a:rPr lang="en-US" altLang="en-US"/>
              <a:t>A good toy problem for a recurrent network</a:t>
            </a:r>
          </a:p>
        </p:txBody>
      </p:sp>
      <p:sp>
        <p:nvSpPr>
          <p:cNvPr id="227331" name="Rectangle 3">
            <a:extLst>
              <a:ext uri="{FF2B5EF4-FFF2-40B4-BE49-F238E27FC236}">
                <a16:creationId xmlns:a16="http://schemas.microsoft.com/office/drawing/2014/main" id="{7DD02FB7-6A5E-7594-0909-B070D72DD427}"/>
              </a:ext>
            </a:extLst>
          </p:cNvPr>
          <p:cNvSpPr>
            <a:spLocks noGrp="1" noChangeArrowheads="1"/>
          </p:cNvSpPr>
          <p:nvPr>
            <p:ph type="body" sz="half" idx="1"/>
          </p:nvPr>
        </p:nvSpPr>
        <p:spPr>
          <a:xfrm>
            <a:off x="1" y="1183218"/>
            <a:ext cx="6457951" cy="5516033"/>
          </a:xfrm>
        </p:spPr>
        <p:txBody>
          <a:bodyPr rtlCol="0">
            <a:normAutofit fontScale="92500"/>
          </a:bodyPr>
          <a:lstStyle/>
          <a:p>
            <a:pPr>
              <a:buFont typeface="Arial"/>
              <a:buChar char="•"/>
              <a:defRPr/>
            </a:pPr>
            <a:r>
              <a:rPr lang="en-US" dirty="0">
                <a:ea typeface="+mn-ea"/>
              </a:rPr>
              <a:t>We can train a </a:t>
            </a:r>
            <a:r>
              <a:rPr lang="en-US" dirty="0" err="1">
                <a:ea typeface="+mn-ea"/>
              </a:rPr>
              <a:t>feedforward</a:t>
            </a:r>
            <a:r>
              <a:rPr lang="en-US" dirty="0">
                <a:ea typeface="+mn-ea"/>
              </a:rPr>
              <a:t> net to do binary addition, but there are obvious regularities that it cannot capture efficiently.</a:t>
            </a:r>
          </a:p>
          <a:p>
            <a:pPr lvl="1">
              <a:buFont typeface="Arial"/>
              <a:buChar char="–"/>
              <a:defRPr/>
            </a:pPr>
            <a:r>
              <a:rPr lang="en-US" dirty="0">
                <a:ea typeface="+mn-ea"/>
              </a:rPr>
              <a:t>We must decide in advance the maximum number of digits in each number.</a:t>
            </a:r>
          </a:p>
          <a:p>
            <a:pPr lvl="1">
              <a:buFont typeface="Arial"/>
              <a:buChar char="–"/>
              <a:defRPr/>
            </a:pPr>
            <a:r>
              <a:rPr lang="en-US" dirty="0">
                <a:ea typeface="+mn-ea"/>
              </a:rPr>
              <a:t>The processing applied to the beginning of a long number does not generalize to the end of the long number because      it uses different weights.</a:t>
            </a:r>
          </a:p>
          <a:p>
            <a:pPr>
              <a:buFont typeface="Arial"/>
              <a:buChar char="•"/>
              <a:defRPr/>
            </a:pPr>
            <a:r>
              <a:rPr lang="en-US" dirty="0">
                <a:ea typeface="+mn-ea"/>
              </a:rPr>
              <a:t>As a result, </a:t>
            </a:r>
            <a:r>
              <a:rPr lang="en-US" dirty="0" err="1">
                <a:ea typeface="+mn-ea"/>
              </a:rPr>
              <a:t>feedforward</a:t>
            </a:r>
            <a:r>
              <a:rPr lang="en-US" dirty="0">
                <a:ea typeface="+mn-ea"/>
              </a:rPr>
              <a:t> nets do not generalize well on the binary addition task.</a:t>
            </a:r>
          </a:p>
          <a:p>
            <a:pPr lvl="1">
              <a:buNone/>
              <a:defRPr/>
            </a:pPr>
            <a:r>
              <a:rPr lang="en-US" dirty="0">
                <a:ea typeface="+mn-ea"/>
              </a:rPr>
              <a:t>		</a:t>
            </a:r>
          </a:p>
        </p:txBody>
      </p:sp>
      <p:sp>
        <p:nvSpPr>
          <p:cNvPr id="28675" name="Rectangle 8">
            <a:extLst>
              <a:ext uri="{FF2B5EF4-FFF2-40B4-BE49-F238E27FC236}">
                <a16:creationId xmlns:a16="http://schemas.microsoft.com/office/drawing/2014/main" id="{C1B30E8F-86D0-9EEA-5243-75F6880DB5BA}"/>
              </a:ext>
            </a:extLst>
          </p:cNvPr>
          <p:cNvSpPr>
            <a:spLocks noChangeArrowheads="1"/>
          </p:cNvSpPr>
          <p:nvPr/>
        </p:nvSpPr>
        <p:spPr bwMode="auto">
          <a:xfrm>
            <a:off x="6826251" y="3215218"/>
            <a:ext cx="4749800" cy="539749"/>
          </a:xfrm>
          <a:prstGeom prst="rect">
            <a:avLst/>
          </a:prstGeom>
          <a:solidFill>
            <a:schemeClr val="bg2"/>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8676" name="Text Box 9">
            <a:extLst>
              <a:ext uri="{FF2B5EF4-FFF2-40B4-BE49-F238E27FC236}">
                <a16:creationId xmlns:a16="http://schemas.microsoft.com/office/drawing/2014/main" id="{59716AD4-B366-8294-8ED7-1E525606E003}"/>
              </a:ext>
            </a:extLst>
          </p:cNvPr>
          <p:cNvSpPr txBox="1">
            <a:spLocks noChangeArrowheads="1"/>
          </p:cNvSpPr>
          <p:nvPr/>
        </p:nvSpPr>
        <p:spPr bwMode="auto">
          <a:xfrm>
            <a:off x="6720418" y="4762500"/>
            <a:ext cx="2302933" cy="584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00100110</a:t>
            </a:r>
          </a:p>
        </p:txBody>
      </p:sp>
      <p:sp>
        <p:nvSpPr>
          <p:cNvPr id="28677" name="Text Box 10">
            <a:extLst>
              <a:ext uri="{FF2B5EF4-FFF2-40B4-BE49-F238E27FC236}">
                <a16:creationId xmlns:a16="http://schemas.microsoft.com/office/drawing/2014/main" id="{BB31BEEF-0F1B-F7A5-F66D-015247128C12}"/>
              </a:ext>
            </a:extLst>
          </p:cNvPr>
          <p:cNvSpPr txBox="1">
            <a:spLocks noChangeArrowheads="1"/>
          </p:cNvSpPr>
          <p:nvPr/>
        </p:nvSpPr>
        <p:spPr bwMode="auto">
          <a:xfrm>
            <a:off x="9745134" y="4762500"/>
            <a:ext cx="2302933" cy="584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10100110</a:t>
            </a:r>
          </a:p>
        </p:txBody>
      </p:sp>
      <p:sp>
        <p:nvSpPr>
          <p:cNvPr id="28678" name="Text Box 11">
            <a:extLst>
              <a:ext uri="{FF2B5EF4-FFF2-40B4-BE49-F238E27FC236}">
                <a16:creationId xmlns:a16="http://schemas.microsoft.com/office/drawing/2014/main" id="{9C0BB977-5EC3-8931-1787-4615BA26513E}"/>
              </a:ext>
            </a:extLst>
          </p:cNvPr>
          <p:cNvSpPr txBox="1">
            <a:spLocks noChangeArrowheads="1"/>
          </p:cNvSpPr>
          <p:nvPr/>
        </p:nvSpPr>
        <p:spPr bwMode="auto">
          <a:xfrm>
            <a:off x="7950200" y="1642533"/>
            <a:ext cx="2302933" cy="5847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pPr>
            <a:r>
              <a:rPr lang="en-US" altLang="en-US" sz="3200">
                <a:solidFill>
                  <a:srgbClr val="3333CC"/>
                </a:solidFill>
              </a:rPr>
              <a:t>11001100</a:t>
            </a:r>
          </a:p>
        </p:txBody>
      </p:sp>
      <p:sp>
        <p:nvSpPr>
          <p:cNvPr id="28679" name="AutoShape 12">
            <a:extLst>
              <a:ext uri="{FF2B5EF4-FFF2-40B4-BE49-F238E27FC236}">
                <a16:creationId xmlns:a16="http://schemas.microsoft.com/office/drawing/2014/main" id="{BF480713-33C8-9B70-3F0A-FA747F479473}"/>
              </a:ext>
            </a:extLst>
          </p:cNvPr>
          <p:cNvSpPr>
            <a:spLocks noChangeArrowheads="1"/>
          </p:cNvSpPr>
          <p:nvPr/>
        </p:nvSpPr>
        <p:spPr bwMode="auto">
          <a:xfrm>
            <a:off x="7344833" y="4006851"/>
            <a:ext cx="431800" cy="503767"/>
          </a:xfrm>
          <a:prstGeom prst="upArrow">
            <a:avLst>
              <a:gd name="adj1" fmla="val 50000"/>
              <a:gd name="adj2" fmla="val 38889"/>
            </a:avLst>
          </a:prstGeom>
          <a:solidFill>
            <a:schemeClr val="bg2"/>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8680" name="AutoShape 13">
            <a:extLst>
              <a:ext uri="{FF2B5EF4-FFF2-40B4-BE49-F238E27FC236}">
                <a16:creationId xmlns:a16="http://schemas.microsoft.com/office/drawing/2014/main" id="{94CD0C3B-7F8A-B090-5C6E-E15F5F01020A}"/>
              </a:ext>
            </a:extLst>
          </p:cNvPr>
          <p:cNvSpPr>
            <a:spLocks noChangeArrowheads="1"/>
          </p:cNvSpPr>
          <p:nvPr/>
        </p:nvSpPr>
        <p:spPr bwMode="auto">
          <a:xfrm>
            <a:off x="10416117" y="4042834"/>
            <a:ext cx="431800" cy="503767"/>
          </a:xfrm>
          <a:prstGeom prst="upArrow">
            <a:avLst>
              <a:gd name="adj1" fmla="val 50000"/>
              <a:gd name="adj2" fmla="val 38889"/>
            </a:avLst>
          </a:prstGeom>
          <a:solidFill>
            <a:schemeClr val="bg2"/>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8681" name="AutoShape 14">
            <a:extLst>
              <a:ext uri="{FF2B5EF4-FFF2-40B4-BE49-F238E27FC236}">
                <a16:creationId xmlns:a16="http://schemas.microsoft.com/office/drawing/2014/main" id="{B5B7AB71-6D58-A353-6E1C-D2601FC088BD}"/>
              </a:ext>
            </a:extLst>
          </p:cNvPr>
          <p:cNvSpPr>
            <a:spLocks noChangeArrowheads="1"/>
          </p:cNvSpPr>
          <p:nvPr/>
        </p:nvSpPr>
        <p:spPr bwMode="auto">
          <a:xfrm>
            <a:off x="8881533" y="2493434"/>
            <a:ext cx="431800" cy="503767"/>
          </a:xfrm>
          <a:prstGeom prst="upArrow">
            <a:avLst>
              <a:gd name="adj1" fmla="val 50000"/>
              <a:gd name="adj2" fmla="val 38889"/>
            </a:avLst>
          </a:prstGeom>
          <a:solidFill>
            <a:schemeClr val="bg2"/>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27343" name="Text Box 15">
            <a:extLst>
              <a:ext uri="{FF2B5EF4-FFF2-40B4-BE49-F238E27FC236}">
                <a16:creationId xmlns:a16="http://schemas.microsoft.com/office/drawing/2014/main" id="{17321D57-48B2-5872-BE95-690F88456A11}"/>
              </a:ext>
            </a:extLst>
          </p:cNvPr>
          <p:cNvSpPr txBox="1">
            <a:spLocks noChangeArrowheads="1"/>
          </p:cNvSpPr>
          <p:nvPr/>
        </p:nvSpPr>
        <p:spPr bwMode="auto">
          <a:xfrm>
            <a:off x="7869767" y="3124200"/>
            <a:ext cx="24976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t>hidden units</a:t>
            </a:r>
          </a:p>
        </p:txBody>
      </p:sp>
    </p:spTree>
    <p:extLst>
      <p:ext uri="{BB962C8B-B14F-4D97-AF65-F5344CB8AC3E}">
        <p14:creationId xmlns:p14="http://schemas.microsoft.com/office/powerpoint/2010/main" val="3724578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733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733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733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73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30035" y="1697048"/>
            <a:ext cx="3864010" cy="392902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35" dirty="0"/>
              <a:t>Hum</a:t>
            </a:r>
            <a:r>
              <a:rPr spc="-20" dirty="0"/>
              <a:t>an</a:t>
            </a:r>
            <a:r>
              <a:rPr spc="-10" dirty="0"/>
              <a:t> V</a:t>
            </a:r>
            <a:r>
              <a:rPr spc="-15" dirty="0"/>
              <a:t>isi</a:t>
            </a:r>
            <a:r>
              <a:rPr dirty="0"/>
              <a:t>o</a:t>
            </a:r>
            <a:r>
              <a:rPr spc="-30" dirty="0"/>
              <a:t>n</a:t>
            </a:r>
            <a:r>
              <a:rPr spc="-15" dirty="0"/>
              <a:t>:</a:t>
            </a:r>
            <a:r>
              <a:rPr spc="-10" dirty="0"/>
              <a:t> </a:t>
            </a:r>
            <a:r>
              <a:rPr spc="-85" dirty="0"/>
              <a:t>F</a:t>
            </a:r>
            <a:r>
              <a:rPr spc="-25" dirty="0"/>
              <a:t>o</a:t>
            </a:r>
            <a:r>
              <a:rPr spc="-55" dirty="0"/>
              <a:t>v</a:t>
            </a:r>
            <a:r>
              <a:rPr spc="-25" dirty="0"/>
              <a:t>ea</a:t>
            </a:r>
          </a:p>
        </p:txBody>
      </p:sp>
      <p:sp>
        <p:nvSpPr>
          <p:cNvPr id="4" name="object 4"/>
          <p:cNvSpPr/>
          <p:nvPr/>
        </p:nvSpPr>
        <p:spPr>
          <a:xfrm>
            <a:off x="2903641" y="1748297"/>
            <a:ext cx="688340" cy="2893060"/>
          </a:xfrm>
          <a:custGeom>
            <a:avLst/>
            <a:gdLst/>
            <a:ahLst/>
            <a:cxnLst/>
            <a:rect l="l" t="t" r="r" b="b"/>
            <a:pathLst>
              <a:path w="688339" h="2893060">
                <a:moveTo>
                  <a:pt x="0" y="2687029"/>
                </a:moveTo>
                <a:lnTo>
                  <a:pt x="54303" y="2892976"/>
                </a:lnTo>
                <a:lnTo>
                  <a:pt x="172154" y="2744064"/>
                </a:lnTo>
                <a:lnTo>
                  <a:pt x="117830" y="2744064"/>
                </a:lnTo>
                <a:lnTo>
                  <a:pt x="55670" y="2731085"/>
                </a:lnTo>
                <a:lnTo>
                  <a:pt x="62159" y="2700007"/>
                </a:lnTo>
                <a:lnTo>
                  <a:pt x="0" y="2687029"/>
                </a:lnTo>
                <a:close/>
              </a:path>
              <a:path w="688339" h="2893060">
                <a:moveTo>
                  <a:pt x="62159" y="2700007"/>
                </a:moveTo>
                <a:lnTo>
                  <a:pt x="55670" y="2731085"/>
                </a:lnTo>
                <a:lnTo>
                  <a:pt x="117830" y="2744064"/>
                </a:lnTo>
                <a:lnTo>
                  <a:pt x="124319" y="2712986"/>
                </a:lnTo>
                <a:lnTo>
                  <a:pt x="62159" y="2700007"/>
                </a:lnTo>
                <a:close/>
              </a:path>
              <a:path w="688339" h="2893060">
                <a:moveTo>
                  <a:pt x="124319" y="2712986"/>
                </a:moveTo>
                <a:lnTo>
                  <a:pt x="117830" y="2744064"/>
                </a:lnTo>
                <a:lnTo>
                  <a:pt x="172154" y="2744064"/>
                </a:lnTo>
                <a:lnTo>
                  <a:pt x="186479" y="2725964"/>
                </a:lnTo>
                <a:lnTo>
                  <a:pt x="124319" y="2712986"/>
                </a:lnTo>
                <a:close/>
              </a:path>
              <a:path w="688339" h="2893060">
                <a:moveTo>
                  <a:pt x="625896" y="0"/>
                </a:moveTo>
                <a:lnTo>
                  <a:pt x="62159" y="2700007"/>
                </a:lnTo>
                <a:lnTo>
                  <a:pt x="124319" y="2712986"/>
                </a:lnTo>
                <a:lnTo>
                  <a:pt x="688055" y="12979"/>
                </a:lnTo>
                <a:lnTo>
                  <a:pt x="625896" y="0"/>
                </a:lnTo>
                <a:close/>
              </a:path>
            </a:pathLst>
          </a:custGeom>
          <a:solidFill>
            <a:srgbClr val="000000"/>
          </a:solidFill>
        </p:spPr>
        <p:txBody>
          <a:bodyPr wrap="square" lIns="0" tIns="0" rIns="0" bIns="0" rtlCol="0"/>
          <a:lstStyle/>
          <a:p>
            <a:endParaRPr/>
          </a:p>
        </p:txBody>
      </p:sp>
      <p:sp>
        <p:nvSpPr>
          <p:cNvPr id="5" name="object 5"/>
          <p:cNvSpPr/>
          <p:nvPr/>
        </p:nvSpPr>
        <p:spPr>
          <a:xfrm>
            <a:off x="2050081" y="3601780"/>
            <a:ext cx="1871980" cy="1165860"/>
          </a:xfrm>
          <a:custGeom>
            <a:avLst/>
            <a:gdLst/>
            <a:ahLst/>
            <a:cxnLst/>
            <a:rect l="l" t="t" r="r" b="b"/>
            <a:pathLst>
              <a:path w="1871979" h="1165860">
                <a:moveTo>
                  <a:pt x="1871716" y="1011106"/>
                </a:moveTo>
                <a:lnTo>
                  <a:pt x="1813747" y="1048313"/>
                </a:lnTo>
                <a:lnTo>
                  <a:pt x="1751748" y="1080295"/>
                </a:lnTo>
                <a:lnTo>
                  <a:pt x="1686102" y="1107102"/>
                </a:lnTo>
                <a:lnTo>
                  <a:pt x="1617192" y="1128784"/>
                </a:lnTo>
                <a:lnTo>
                  <a:pt x="1545401" y="1145389"/>
                </a:lnTo>
                <a:lnTo>
                  <a:pt x="1471112" y="1156968"/>
                </a:lnTo>
                <a:lnTo>
                  <a:pt x="1394709" y="1163569"/>
                </a:lnTo>
                <a:lnTo>
                  <a:pt x="1316573" y="1165243"/>
                </a:lnTo>
                <a:lnTo>
                  <a:pt x="1237089" y="1162039"/>
                </a:lnTo>
                <a:lnTo>
                  <a:pt x="1156638" y="1154005"/>
                </a:lnTo>
                <a:lnTo>
                  <a:pt x="1075606" y="1141192"/>
                </a:lnTo>
                <a:lnTo>
                  <a:pt x="994373" y="1123649"/>
                </a:lnTo>
                <a:lnTo>
                  <a:pt x="913325" y="1101426"/>
                </a:lnTo>
                <a:lnTo>
                  <a:pt x="832842" y="1074572"/>
                </a:lnTo>
                <a:lnTo>
                  <a:pt x="753309" y="1043136"/>
                </a:lnTo>
                <a:lnTo>
                  <a:pt x="675109" y="1007167"/>
                </a:lnTo>
                <a:lnTo>
                  <a:pt x="598625" y="966716"/>
                </a:lnTo>
                <a:lnTo>
                  <a:pt x="524239" y="921832"/>
                </a:lnTo>
                <a:lnTo>
                  <a:pt x="452336" y="872564"/>
                </a:lnTo>
                <a:lnTo>
                  <a:pt x="383297" y="818962"/>
                </a:lnTo>
                <a:lnTo>
                  <a:pt x="341016" y="782571"/>
                </a:lnTo>
                <a:lnTo>
                  <a:pt x="301006" y="745177"/>
                </a:lnTo>
                <a:lnTo>
                  <a:pt x="263305" y="706868"/>
                </a:lnTo>
                <a:lnTo>
                  <a:pt x="227953" y="667730"/>
                </a:lnTo>
                <a:lnTo>
                  <a:pt x="194988" y="627851"/>
                </a:lnTo>
                <a:lnTo>
                  <a:pt x="164451" y="587317"/>
                </a:lnTo>
                <a:lnTo>
                  <a:pt x="136381" y="546217"/>
                </a:lnTo>
                <a:lnTo>
                  <a:pt x="110817" y="504637"/>
                </a:lnTo>
                <a:lnTo>
                  <a:pt x="87798" y="462665"/>
                </a:lnTo>
                <a:lnTo>
                  <a:pt x="67363" y="420387"/>
                </a:lnTo>
                <a:lnTo>
                  <a:pt x="49553" y="377891"/>
                </a:lnTo>
                <a:lnTo>
                  <a:pt x="34406" y="335264"/>
                </a:lnTo>
                <a:lnTo>
                  <a:pt x="21962" y="292594"/>
                </a:lnTo>
                <a:lnTo>
                  <a:pt x="12260" y="249967"/>
                </a:lnTo>
                <a:lnTo>
                  <a:pt x="5339" y="207470"/>
                </a:lnTo>
                <a:lnTo>
                  <a:pt x="1239" y="165192"/>
                </a:lnTo>
                <a:lnTo>
                  <a:pt x="0" y="123218"/>
                </a:lnTo>
                <a:lnTo>
                  <a:pt x="1659" y="81637"/>
                </a:lnTo>
                <a:lnTo>
                  <a:pt x="6257" y="40535"/>
                </a:lnTo>
                <a:lnTo>
                  <a:pt x="13833" y="0"/>
                </a:lnTo>
              </a:path>
            </a:pathLst>
          </a:custGeom>
          <a:ln w="88900">
            <a:solidFill>
              <a:srgbClr val="92D050"/>
            </a:solidFill>
          </a:ln>
        </p:spPr>
        <p:txBody>
          <a:bodyPr wrap="square" lIns="0" tIns="0" rIns="0" bIns="0" rtlCol="0"/>
          <a:lstStyle/>
          <a:p>
            <a:endParaRPr/>
          </a:p>
        </p:txBody>
      </p:sp>
      <p:sp>
        <p:nvSpPr>
          <p:cNvPr id="6" name="object 6"/>
          <p:cNvSpPr txBox="1"/>
          <p:nvPr/>
        </p:nvSpPr>
        <p:spPr>
          <a:xfrm>
            <a:off x="2901847" y="1386839"/>
            <a:ext cx="1656714" cy="254000"/>
          </a:xfrm>
          <a:prstGeom prst="rect">
            <a:avLst/>
          </a:prstGeom>
        </p:spPr>
        <p:txBody>
          <a:bodyPr vert="horz" wrap="square" lIns="0" tIns="0" rIns="0" bIns="0" rtlCol="0">
            <a:spAutoFit/>
          </a:bodyPr>
          <a:lstStyle/>
          <a:p>
            <a:pPr marL="12700">
              <a:lnSpc>
                <a:spcPct val="100000"/>
              </a:lnSpc>
            </a:pPr>
            <a:r>
              <a:rPr sz="2000" spc="-5" dirty="0">
                <a:latin typeface="Calibri"/>
                <a:cs typeface="Calibri"/>
              </a:rPr>
              <a:t>L</a:t>
            </a:r>
            <a:r>
              <a:rPr sz="2000" dirty="0">
                <a:latin typeface="Calibri"/>
                <a:cs typeface="Calibri"/>
              </a:rPr>
              <a:t>i</a:t>
            </a:r>
            <a:r>
              <a:rPr sz="2000" spc="-15" dirty="0">
                <a:latin typeface="Calibri"/>
                <a:cs typeface="Calibri"/>
              </a:rPr>
              <a:t>gh</a:t>
            </a:r>
            <a:r>
              <a:rPr sz="2000" spc="-10" dirty="0">
                <a:latin typeface="Calibri"/>
                <a:cs typeface="Calibri"/>
              </a:rPr>
              <a:t>t</a:t>
            </a:r>
            <a:r>
              <a:rPr sz="2000" dirty="0">
                <a:latin typeface="Calibri"/>
                <a:cs typeface="Calibri"/>
              </a:rPr>
              <a:t> </a:t>
            </a:r>
            <a:r>
              <a:rPr sz="2000" spc="-10" dirty="0">
                <a:latin typeface="Calibri"/>
                <a:cs typeface="Calibri"/>
              </a:rPr>
              <a:t>e</a:t>
            </a:r>
            <a:r>
              <a:rPr sz="2000" spc="-15" dirty="0">
                <a:latin typeface="Calibri"/>
                <a:cs typeface="Calibri"/>
              </a:rPr>
              <a:t>n</a:t>
            </a:r>
            <a:r>
              <a:rPr sz="2000" spc="-35" dirty="0">
                <a:latin typeface="Calibri"/>
                <a:cs typeface="Calibri"/>
              </a:rPr>
              <a:t>t</a:t>
            </a:r>
            <a:r>
              <a:rPr sz="2000" spc="-10" dirty="0">
                <a:latin typeface="Calibri"/>
                <a:cs typeface="Calibri"/>
              </a:rPr>
              <a:t>e</a:t>
            </a:r>
            <a:r>
              <a:rPr sz="2000" spc="-50" dirty="0">
                <a:latin typeface="Calibri"/>
                <a:cs typeface="Calibri"/>
              </a:rPr>
              <a:t>r</a:t>
            </a:r>
            <a:r>
              <a:rPr sz="2000" dirty="0">
                <a:latin typeface="Calibri"/>
                <a:cs typeface="Calibri"/>
              </a:rPr>
              <a:t>s </a:t>
            </a:r>
            <a:r>
              <a:rPr sz="2000" spc="-20" dirty="0">
                <a:latin typeface="Calibri"/>
                <a:cs typeface="Calibri"/>
              </a:rPr>
              <a:t>e</a:t>
            </a:r>
            <a:r>
              <a:rPr sz="2000" spc="-40" dirty="0">
                <a:latin typeface="Calibri"/>
                <a:cs typeface="Calibri"/>
              </a:rPr>
              <a:t>y</a:t>
            </a:r>
            <a:r>
              <a:rPr sz="2000" spc="-10" dirty="0">
                <a:latin typeface="Calibri"/>
                <a:cs typeface="Calibri"/>
              </a:rPr>
              <a:t>e</a:t>
            </a:r>
            <a:endParaRPr sz="2000">
              <a:latin typeface="Calibri"/>
              <a:cs typeface="Calibri"/>
            </a:endParaRPr>
          </a:p>
        </p:txBody>
      </p:sp>
      <p:sp>
        <p:nvSpPr>
          <p:cNvPr id="8" name="object 8"/>
          <p:cNvSpPr txBox="1"/>
          <p:nvPr/>
        </p:nvSpPr>
        <p:spPr>
          <a:xfrm>
            <a:off x="10025077" y="6525344"/>
            <a:ext cx="1908810" cy="114300"/>
          </a:xfrm>
          <a:prstGeom prst="rect">
            <a:avLst/>
          </a:prstGeom>
        </p:spPr>
        <p:txBody>
          <a:bodyPr vert="horz" wrap="square" lIns="0" tIns="0" rIns="0" bIns="0" rtlCol="0">
            <a:spAutoFit/>
          </a:bodyPr>
          <a:lstStyle/>
          <a:p>
            <a:pPr marL="12700">
              <a:lnSpc>
                <a:spcPct val="100000"/>
              </a:lnSpc>
            </a:pPr>
            <a:r>
              <a:rPr sz="700" u="heavy" spc="-10" dirty="0">
                <a:solidFill>
                  <a:srgbClr val="0563C1"/>
                </a:solidFill>
                <a:latin typeface="Calibri"/>
                <a:cs typeface="Calibri"/>
              </a:rPr>
              <a:t>A</a:t>
            </a:r>
            <a:r>
              <a:rPr sz="700" u="heavy" spc="-5" dirty="0">
                <a:solidFill>
                  <a:srgbClr val="0563C1"/>
                </a:solidFill>
                <a:latin typeface="Calibri"/>
                <a:cs typeface="Calibri"/>
              </a:rPr>
              <a:t>cu</a:t>
            </a:r>
            <a:r>
              <a:rPr sz="700" u="heavy" dirty="0">
                <a:solidFill>
                  <a:srgbClr val="0563C1"/>
                </a:solidFill>
                <a:latin typeface="Calibri"/>
                <a:cs typeface="Calibri"/>
              </a:rPr>
              <a:t>i</a:t>
            </a:r>
            <a:r>
              <a:rPr sz="700" u="heavy" spc="-5" dirty="0">
                <a:solidFill>
                  <a:srgbClr val="0563C1"/>
                </a:solidFill>
                <a:latin typeface="Calibri"/>
                <a:cs typeface="Calibri"/>
              </a:rPr>
              <a:t>ty</a:t>
            </a:r>
            <a:r>
              <a:rPr sz="700" u="heavy" dirty="0">
                <a:solidFill>
                  <a:srgbClr val="0563C1"/>
                </a:solidFill>
                <a:latin typeface="Calibri"/>
                <a:cs typeface="Calibri"/>
              </a:rPr>
              <a:t> </a:t>
            </a:r>
            <a:r>
              <a:rPr sz="700" u="heavy" spc="-10" dirty="0">
                <a:solidFill>
                  <a:srgbClr val="0563C1"/>
                </a:solidFill>
                <a:latin typeface="Calibri"/>
                <a:cs typeface="Calibri"/>
              </a:rPr>
              <a:t>g</a:t>
            </a:r>
            <a:r>
              <a:rPr sz="700" u="heavy" spc="-25" dirty="0">
                <a:solidFill>
                  <a:srgbClr val="0563C1"/>
                </a:solidFill>
                <a:latin typeface="Calibri"/>
                <a:cs typeface="Calibri"/>
              </a:rPr>
              <a:t>r</a:t>
            </a:r>
            <a:r>
              <a:rPr sz="700" u="heavy" dirty="0">
                <a:solidFill>
                  <a:srgbClr val="0563C1"/>
                </a:solidFill>
                <a:latin typeface="Calibri"/>
                <a:cs typeface="Calibri"/>
              </a:rPr>
              <a:t>a</a:t>
            </a:r>
            <a:r>
              <a:rPr sz="700" u="heavy" spc="-5" dirty="0">
                <a:solidFill>
                  <a:srgbClr val="0563C1"/>
                </a:solidFill>
                <a:latin typeface="Calibri"/>
                <a:cs typeface="Calibri"/>
              </a:rPr>
              <a:t>p</a:t>
            </a:r>
            <a:r>
              <a:rPr sz="700" u="heavy" dirty="0">
                <a:solidFill>
                  <a:srgbClr val="0563C1"/>
                </a:solidFill>
                <a:latin typeface="Calibri"/>
                <a:cs typeface="Calibri"/>
              </a:rPr>
              <a:t>h</a:t>
            </a:r>
            <a:r>
              <a:rPr sz="700" spc="-5" dirty="0">
                <a:solidFill>
                  <a:srgbClr val="0563C1"/>
                </a:solidFill>
                <a:latin typeface="Calibri"/>
                <a:cs typeface="Calibri"/>
              </a:rPr>
              <a:t> </a:t>
            </a:r>
            <a:r>
              <a:rPr sz="700" dirty="0">
                <a:latin typeface="Calibri"/>
                <a:cs typeface="Calibri"/>
              </a:rPr>
              <a:t>is</a:t>
            </a:r>
            <a:r>
              <a:rPr sz="700" spc="5" dirty="0">
                <a:latin typeface="Calibri"/>
                <a:cs typeface="Calibri"/>
              </a:rPr>
              <a:t> </a:t>
            </a:r>
            <a:r>
              <a:rPr sz="700" dirty="0">
                <a:latin typeface="Calibri"/>
                <a:cs typeface="Calibri"/>
              </a:rPr>
              <a:t>lic</a:t>
            </a:r>
            <a:r>
              <a:rPr sz="700" spc="-5" dirty="0">
                <a:latin typeface="Calibri"/>
                <a:cs typeface="Calibri"/>
              </a:rPr>
              <a:t>e</a:t>
            </a:r>
            <a:r>
              <a:rPr sz="700" spc="-10" dirty="0">
                <a:latin typeface="Calibri"/>
                <a:cs typeface="Calibri"/>
              </a:rPr>
              <a:t>n</a:t>
            </a:r>
            <a:r>
              <a:rPr sz="700" dirty="0">
                <a:latin typeface="Calibri"/>
                <a:cs typeface="Calibri"/>
              </a:rPr>
              <a:t>s</a:t>
            </a:r>
            <a:r>
              <a:rPr sz="700" spc="-5" dirty="0">
                <a:latin typeface="Calibri"/>
                <a:cs typeface="Calibri"/>
              </a:rPr>
              <a:t>e</a:t>
            </a:r>
            <a:r>
              <a:rPr sz="700" dirty="0">
                <a:latin typeface="Calibri"/>
                <a:cs typeface="Calibri"/>
              </a:rPr>
              <a:t>d</a:t>
            </a:r>
            <a:r>
              <a:rPr sz="700" spc="-5" dirty="0">
                <a:latin typeface="Calibri"/>
                <a:cs typeface="Calibri"/>
              </a:rPr>
              <a:t> </a:t>
            </a:r>
            <a:r>
              <a:rPr sz="700" spc="-10" dirty="0">
                <a:latin typeface="Calibri"/>
                <a:cs typeface="Calibri"/>
              </a:rPr>
              <a:t>und</a:t>
            </a:r>
            <a:r>
              <a:rPr sz="700" spc="-5" dirty="0">
                <a:latin typeface="Calibri"/>
                <a:cs typeface="Calibri"/>
              </a:rPr>
              <a:t>er</a:t>
            </a:r>
            <a:r>
              <a:rPr sz="700" spc="5" dirty="0">
                <a:latin typeface="Calibri"/>
                <a:cs typeface="Calibri"/>
              </a:rPr>
              <a:t> </a:t>
            </a:r>
            <a:r>
              <a:rPr sz="700" u="heavy" dirty="0">
                <a:solidFill>
                  <a:srgbClr val="0563C1"/>
                </a:solidFill>
                <a:latin typeface="Calibri"/>
                <a:cs typeface="Calibri"/>
              </a:rPr>
              <a:t>CC </a:t>
            </a:r>
            <a:r>
              <a:rPr sz="700" u="heavy" spc="-10" dirty="0">
                <a:solidFill>
                  <a:srgbClr val="0563C1"/>
                </a:solidFill>
                <a:latin typeface="Calibri"/>
                <a:cs typeface="Calibri"/>
              </a:rPr>
              <a:t>A</a:t>
            </a:r>
            <a:r>
              <a:rPr sz="700" u="heavy" spc="-5" dirty="0">
                <a:solidFill>
                  <a:srgbClr val="0563C1"/>
                </a:solidFill>
                <a:latin typeface="Calibri"/>
                <a:cs typeface="Calibri"/>
              </a:rPr>
              <a:t>-</a:t>
            </a:r>
            <a:r>
              <a:rPr sz="700" u="heavy" spc="-10" dirty="0">
                <a:solidFill>
                  <a:srgbClr val="0563C1"/>
                </a:solidFill>
                <a:latin typeface="Calibri"/>
                <a:cs typeface="Calibri"/>
              </a:rPr>
              <a:t>SA</a:t>
            </a:r>
            <a:r>
              <a:rPr sz="700" u="heavy" spc="5" dirty="0">
                <a:solidFill>
                  <a:srgbClr val="0563C1"/>
                </a:solidFill>
                <a:latin typeface="Calibri"/>
                <a:cs typeface="Calibri"/>
              </a:rPr>
              <a:t> </a:t>
            </a:r>
            <a:r>
              <a:rPr sz="700" u="heavy" spc="-10" dirty="0">
                <a:solidFill>
                  <a:srgbClr val="0563C1"/>
                </a:solidFill>
                <a:latin typeface="Calibri"/>
                <a:cs typeface="Calibri"/>
              </a:rPr>
              <a:t>3</a:t>
            </a:r>
            <a:r>
              <a:rPr sz="700" u="heavy" spc="-5" dirty="0">
                <a:solidFill>
                  <a:srgbClr val="0563C1"/>
                </a:solidFill>
                <a:latin typeface="Calibri"/>
                <a:cs typeface="Calibri"/>
              </a:rPr>
              <a:t>.0 U</a:t>
            </a:r>
            <a:r>
              <a:rPr sz="700" u="heavy" spc="-15" dirty="0">
                <a:solidFill>
                  <a:srgbClr val="0563C1"/>
                </a:solidFill>
                <a:latin typeface="Calibri"/>
                <a:cs typeface="Calibri"/>
              </a:rPr>
              <a:t>n</a:t>
            </a:r>
            <a:r>
              <a:rPr sz="700" u="heavy" spc="-10" dirty="0">
                <a:solidFill>
                  <a:srgbClr val="0563C1"/>
                </a:solidFill>
                <a:latin typeface="Calibri"/>
                <a:cs typeface="Calibri"/>
              </a:rPr>
              <a:t>p</a:t>
            </a:r>
            <a:r>
              <a:rPr sz="700" u="heavy" spc="5" dirty="0">
                <a:solidFill>
                  <a:srgbClr val="0563C1"/>
                </a:solidFill>
                <a:latin typeface="Calibri"/>
                <a:cs typeface="Calibri"/>
              </a:rPr>
              <a:t>o</a:t>
            </a:r>
            <a:r>
              <a:rPr sz="700" u="heavy" dirty="0">
                <a:solidFill>
                  <a:srgbClr val="0563C1"/>
                </a:solidFill>
                <a:latin typeface="Calibri"/>
                <a:cs typeface="Calibri"/>
              </a:rPr>
              <a:t>r</a:t>
            </a:r>
            <a:r>
              <a:rPr sz="700" u="heavy" spc="-15" dirty="0">
                <a:solidFill>
                  <a:srgbClr val="0563C1"/>
                </a:solidFill>
                <a:latin typeface="Calibri"/>
                <a:cs typeface="Calibri"/>
              </a:rPr>
              <a:t>t</a:t>
            </a:r>
            <a:r>
              <a:rPr sz="700" u="heavy" spc="-5" dirty="0">
                <a:solidFill>
                  <a:srgbClr val="0563C1"/>
                </a:solidFill>
                <a:latin typeface="Calibri"/>
                <a:cs typeface="Calibri"/>
              </a:rPr>
              <a:t>e</a:t>
            </a:r>
            <a:r>
              <a:rPr sz="700" u="heavy" dirty="0">
                <a:solidFill>
                  <a:srgbClr val="0563C1"/>
                </a:solidFill>
                <a:latin typeface="Calibri"/>
                <a:cs typeface="Calibri"/>
              </a:rPr>
              <a:t>d</a:t>
            </a:r>
            <a:endParaRPr sz="700">
              <a:latin typeface="Calibri"/>
              <a:cs typeface="Calibri"/>
            </a:endParaRPr>
          </a:p>
        </p:txBody>
      </p:sp>
      <p:sp>
        <p:nvSpPr>
          <p:cNvPr id="7" name="object 7"/>
          <p:cNvSpPr txBox="1"/>
          <p:nvPr/>
        </p:nvSpPr>
        <p:spPr>
          <a:xfrm>
            <a:off x="267651" y="5635387"/>
            <a:ext cx="1298575" cy="615553"/>
          </a:xfrm>
          <a:prstGeom prst="rect">
            <a:avLst/>
          </a:prstGeom>
        </p:spPr>
        <p:txBody>
          <a:bodyPr vert="horz" wrap="square" lIns="0" tIns="0" rIns="0" bIns="0" rtlCol="0">
            <a:spAutoFit/>
          </a:bodyPr>
          <a:lstStyle/>
          <a:p>
            <a:pPr marL="12700">
              <a:lnSpc>
                <a:spcPct val="100000"/>
              </a:lnSpc>
            </a:pPr>
            <a:r>
              <a:rPr sz="2000" b="1" spc="-30" dirty="0">
                <a:latin typeface="Calibri"/>
                <a:cs typeface="Calibri"/>
              </a:rPr>
              <a:t>R</a:t>
            </a:r>
            <a:r>
              <a:rPr sz="2000" b="1" spc="-20" dirty="0">
                <a:latin typeface="Calibri"/>
                <a:cs typeface="Calibri"/>
              </a:rPr>
              <a:t>e</a:t>
            </a:r>
            <a:r>
              <a:rPr lang="en-US" sz="2000" b="1" spc="155" dirty="0">
                <a:latin typeface="Calibri"/>
                <a:cs typeface="Calibri"/>
              </a:rPr>
              <a:t>ti</a:t>
            </a:r>
            <a:r>
              <a:rPr sz="2000" b="1" spc="-15" dirty="0">
                <a:latin typeface="Calibri"/>
                <a:cs typeface="Calibri"/>
              </a:rPr>
              <a:t>na</a:t>
            </a:r>
            <a:endParaRPr sz="2000" dirty="0">
              <a:latin typeface="Calibri"/>
              <a:cs typeface="Calibri"/>
            </a:endParaRPr>
          </a:p>
          <a:p>
            <a:pPr marL="12700">
              <a:lnSpc>
                <a:spcPct val="100000"/>
              </a:lnSpc>
            </a:pPr>
            <a:r>
              <a:rPr sz="2000" spc="-20" dirty="0">
                <a:latin typeface="Calibri"/>
                <a:cs typeface="Calibri"/>
              </a:rPr>
              <a:t>de</a:t>
            </a:r>
            <a:r>
              <a:rPr sz="2000" spc="-30" dirty="0">
                <a:latin typeface="Calibri"/>
                <a:cs typeface="Calibri"/>
              </a:rPr>
              <a:t>t</a:t>
            </a:r>
            <a:r>
              <a:rPr sz="2000" spc="-10" dirty="0">
                <a:latin typeface="Calibri"/>
                <a:cs typeface="Calibri"/>
              </a:rPr>
              <a:t>ec</a:t>
            </a:r>
            <a:r>
              <a:rPr sz="2000" spc="-5" dirty="0">
                <a:latin typeface="Calibri"/>
                <a:cs typeface="Calibri"/>
              </a:rPr>
              <a:t>t</a:t>
            </a:r>
            <a:r>
              <a:rPr sz="2000" dirty="0">
                <a:latin typeface="Calibri"/>
                <a:cs typeface="Calibri"/>
              </a:rPr>
              <a:t>s li</a:t>
            </a:r>
            <a:r>
              <a:rPr sz="2000" spc="-15" dirty="0">
                <a:latin typeface="Calibri"/>
                <a:cs typeface="Calibri"/>
              </a:rPr>
              <a:t>gh</a:t>
            </a:r>
            <a:r>
              <a:rPr sz="2000" spc="-10" dirty="0">
                <a:latin typeface="Calibri"/>
                <a:cs typeface="Calibri"/>
              </a:rPr>
              <a:t>t</a:t>
            </a:r>
            <a:endParaRPr sz="2000" dirty="0">
              <a:latin typeface="Calibri"/>
              <a:cs typeface="Calibri"/>
            </a:endParaRPr>
          </a:p>
        </p:txBody>
      </p:sp>
    </p:spTree>
    <p:extLst>
      <p:ext uri="{BB962C8B-B14F-4D97-AF65-F5344CB8AC3E}">
        <p14:creationId xmlns:p14="http://schemas.microsoft.com/office/powerpoint/2010/main" val="2058831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77FF07E-204D-FA96-4994-FE0737DCC912}"/>
              </a:ext>
            </a:extLst>
          </p:cNvPr>
          <p:cNvSpPr>
            <a:spLocks noGrp="1" noChangeArrowheads="1"/>
          </p:cNvSpPr>
          <p:nvPr>
            <p:ph type="title"/>
          </p:nvPr>
        </p:nvSpPr>
        <p:spPr>
          <a:xfrm>
            <a:off x="609600" y="-63500"/>
            <a:ext cx="10972800" cy="1143000"/>
          </a:xfrm>
        </p:spPr>
        <p:txBody>
          <a:bodyPr/>
          <a:lstStyle/>
          <a:p>
            <a:r>
              <a:rPr lang="en-US" altLang="en-US" sz="4267"/>
              <a:t>The algorithm for binary addition</a:t>
            </a:r>
          </a:p>
        </p:txBody>
      </p:sp>
      <p:sp>
        <p:nvSpPr>
          <p:cNvPr id="29698" name="Oval 5">
            <a:extLst>
              <a:ext uri="{FF2B5EF4-FFF2-40B4-BE49-F238E27FC236}">
                <a16:creationId xmlns:a16="http://schemas.microsoft.com/office/drawing/2014/main" id="{5E176ADC-6126-9D9E-E364-F91F67EA3E92}"/>
              </a:ext>
            </a:extLst>
          </p:cNvPr>
          <p:cNvSpPr>
            <a:spLocks noChangeArrowheads="1"/>
          </p:cNvSpPr>
          <p:nvPr/>
        </p:nvSpPr>
        <p:spPr bwMode="auto">
          <a:xfrm>
            <a:off x="6959600" y="3500967"/>
            <a:ext cx="3073400" cy="1079500"/>
          </a:xfrm>
          <a:prstGeom prst="ellipse">
            <a:avLst/>
          </a:prstGeom>
          <a:solidFill>
            <a:srgbClr val="EEECE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9699" name="Oval 6">
            <a:extLst>
              <a:ext uri="{FF2B5EF4-FFF2-40B4-BE49-F238E27FC236}">
                <a16:creationId xmlns:a16="http://schemas.microsoft.com/office/drawing/2014/main" id="{61A11BC2-7DEC-6269-7880-DAC8F291316B}"/>
              </a:ext>
            </a:extLst>
          </p:cNvPr>
          <p:cNvSpPr>
            <a:spLocks noChangeArrowheads="1"/>
          </p:cNvSpPr>
          <p:nvPr/>
        </p:nvSpPr>
        <p:spPr bwMode="auto">
          <a:xfrm>
            <a:off x="2159000" y="3500967"/>
            <a:ext cx="3073400" cy="1079500"/>
          </a:xfrm>
          <a:prstGeom prst="ellipse">
            <a:avLst/>
          </a:prstGeom>
          <a:solidFill>
            <a:srgbClr val="EEECE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9700" name="Oval 7">
            <a:extLst>
              <a:ext uri="{FF2B5EF4-FFF2-40B4-BE49-F238E27FC236}">
                <a16:creationId xmlns:a16="http://schemas.microsoft.com/office/drawing/2014/main" id="{8DE6AC0E-3651-00A5-D220-E6CE43D800E0}"/>
              </a:ext>
            </a:extLst>
          </p:cNvPr>
          <p:cNvSpPr>
            <a:spLocks noChangeArrowheads="1"/>
          </p:cNvSpPr>
          <p:nvPr/>
        </p:nvSpPr>
        <p:spPr bwMode="auto">
          <a:xfrm>
            <a:off x="6959600" y="1411818"/>
            <a:ext cx="3073400" cy="1079500"/>
          </a:xfrm>
          <a:prstGeom prst="ellipse">
            <a:avLst/>
          </a:prstGeom>
          <a:solidFill>
            <a:srgbClr val="EEECE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9701" name="Oval 8">
            <a:extLst>
              <a:ext uri="{FF2B5EF4-FFF2-40B4-BE49-F238E27FC236}">
                <a16:creationId xmlns:a16="http://schemas.microsoft.com/office/drawing/2014/main" id="{366326FA-06FC-37F8-DCFE-1DA87F2D92A2}"/>
              </a:ext>
            </a:extLst>
          </p:cNvPr>
          <p:cNvSpPr>
            <a:spLocks noChangeArrowheads="1"/>
          </p:cNvSpPr>
          <p:nvPr/>
        </p:nvSpPr>
        <p:spPr bwMode="auto">
          <a:xfrm>
            <a:off x="2159000" y="1411818"/>
            <a:ext cx="3073400" cy="1079500"/>
          </a:xfrm>
          <a:prstGeom prst="ellipse">
            <a:avLst/>
          </a:prstGeom>
          <a:solidFill>
            <a:srgbClr val="EEECE1"/>
          </a:solidFill>
          <a:ln w="952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cxnSp>
        <p:nvCxnSpPr>
          <p:cNvPr id="229386" name="AutoShape 10">
            <a:extLst>
              <a:ext uri="{FF2B5EF4-FFF2-40B4-BE49-F238E27FC236}">
                <a16:creationId xmlns:a16="http://schemas.microsoft.com/office/drawing/2014/main" id="{A0583C31-460E-3D66-57BE-16B0B68B5E0B}"/>
              </a:ext>
            </a:extLst>
          </p:cNvPr>
          <p:cNvCxnSpPr>
            <a:cxnSpLocks noChangeShapeType="1"/>
            <a:stCxn id="29699" idx="6"/>
            <a:endCxn id="29698" idx="2"/>
          </p:cNvCxnSpPr>
          <p:nvPr/>
        </p:nvCxnSpPr>
        <p:spPr bwMode="auto">
          <a:xfrm>
            <a:off x="5232400" y="4040717"/>
            <a:ext cx="1727200" cy="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87" name="AutoShape 11">
            <a:extLst>
              <a:ext uri="{FF2B5EF4-FFF2-40B4-BE49-F238E27FC236}">
                <a16:creationId xmlns:a16="http://schemas.microsoft.com/office/drawing/2014/main" id="{266B77B6-4467-DD11-394C-7D1DCD4D2B72}"/>
              </a:ext>
            </a:extLst>
          </p:cNvPr>
          <p:cNvCxnSpPr>
            <a:cxnSpLocks noChangeShapeType="1"/>
            <a:stCxn id="29700" idx="2"/>
            <a:endCxn id="29701" idx="6"/>
          </p:cNvCxnSpPr>
          <p:nvPr/>
        </p:nvCxnSpPr>
        <p:spPr bwMode="auto">
          <a:xfrm flipH="1">
            <a:off x="5232400" y="1951567"/>
            <a:ext cx="1727200" cy="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0" name="AutoShape 14">
            <a:extLst>
              <a:ext uri="{FF2B5EF4-FFF2-40B4-BE49-F238E27FC236}">
                <a16:creationId xmlns:a16="http://schemas.microsoft.com/office/drawing/2014/main" id="{FECDF25A-3180-A05A-E218-36E2918A0DEF}"/>
              </a:ext>
            </a:extLst>
          </p:cNvPr>
          <p:cNvCxnSpPr>
            <a:cxnSpLocks noChangeShapeType="1"/>
            <a:stCxn id="29701" idx="4"/>
            <a:endCxn id="29699" idx="0"/>
          </p:cNvCxnSpPr>
          <p:nvPr/>
        </p:nvCxnSpPr>
        <p:spPr bwMode="auto">
          <a:xfrm>
            <a:off x="3695700" y="2491318"/>
            <a:ext cx="0" cy="1009649"/>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1" name="AutoShape 15">
            <a:extLst>
              <a:ext uri="{FF2B5EF4-FFF2-40B4-BE49-F238E27FC236}">
                <a16:creationId xmlns:a16="http://schemas.microsoft.com/office/drawing/2014/main" id="{4ACC39A3-F606-AE8D-D97D-D0BC1F8E7308}"/>
              </a:ext>
            </a:extLst>
          </p:cNvPr>
          <p:cNvCxnSpPr>
            <a:cxnSpLocks noChangeShapeType="1"/>
            <a:stCxn id="29698" idx="0"/>
            <a:endCxn id="29700" idx="4"/>
          </p:cNvCxnSpPr>
          <p:nvPr/>
        </p:nvCxnSpPr>
        <p:spPr bwMode="auto">
          <a:xfrm flipV="1">
            <a:off x="8496300" y="2491318"/>
            <a:ext cx="0" cy="1009649"/>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2" name="AutoShape 16">
            <a:extLst>
              <a:ext uri="{FF2B5EF4-FFF2-40B4-BE49-F238E27FC236}">
                <a16:creationId xmlns:a16="http://schemas.microsoft.com/office/drawing/2014/main" id="{F6F0E59D-EA38-1748-FC48-76E6EAC62050}"/>
              </a:ext>
            </a:extLst>
          </p:cNvPr>
          <p:cNvCxnSpPr>
            <a:cxnSpLocks noChangeShapeType="1"/>
          </p:cNvCxnSpPr>
          <p:nvPr/>
        </p:nvCxnSpPr>
        <p:spPr bwMode="auto">
          <a:xfrm rot="16200000">
            <a:off x="1975910" y="3010959"/>
            <a:ext cx="1327149" cy="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3" name="AutoShape 17">
            <a:extLst>
              <a:ext uri="{FF2B5EF4-FFF2-40B4-BE49-F238E27FC236}">
                <a16:creationId xmlns:a16="http://schemas.microsoft.com/office/drawing/2014/main" id="{188FF411-B616-2F45-F5DC-884519CE9E4C}"/>
              </a:ext>
            </a:extLst>
          </p:cNvPr>
          <p:cNvCxnSpPr>
            <a:cxnSpLocks noChangeShapeType="1"/>
            <a:stCxn id="29700" idx="5"/>
            <a:endCxn id="29698" idx="7"/>
          </p:cNvCxnSpPr>
          <p:nvPr/>
        </p:nvCxnSpPr>
        <p:spPr bwMode="auto">
          <a:xfrm rot="5400000">
            <a:off x="8918575" y="2996143"/>
            <a:ext cx="1327151" cy="0"/>
          </a:xfrm>
          <a:prstGeom prst="straightConnector1">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4" name="AutoShape 18">
            <a:extLst>
              <a:ext uri="{FF2B5EF4-FFF2-40B4-BE49-F238E27FC236}">
                <a16:creationId xmlns:a16="http://schemas.microsoft.com/office/drawing/2014/main" id="{AF39B3FF-A243-A75D-1D4D-5BA35AA6E9EC}"/>
              </a:ext>
            </a:extLst>
          </p:cNvPr>
          <p:cNvCxnSpPr>
            <a:cxnSpLocks noChangeShapeType="1"/>
            <a:stCxn id="29699" idx="3"/>
            <a:endCxn id="29699" idx="2"/>
          </p:cNvCxnSpPr>
          <p:nvPr/>
        </p:nvCxnSpPr>
        <p:spPr bwMode="auto">
          <a:xfrm rot="16200000" flipV="1">
            <a:off x="2193925" y="4005792"/>
            <a:ext cx="381000" cy="450851"/>
          </a:xfrm>
          <a:prstGeom prst="curvedConnector4">
            <a:avLst>
              <a:gd name="adj1" fmla="val -101667"/>
              <a:gd name="adj2" fmla="val 227699"/>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5" name="AutoShape 19">
            <a:extLst>
              <a:ext uri="{FF2B5EF4-FFF2-40B4-BE49-F238E27FC236}">
                <a16:creationId xmlns:a16="http://schemas.microsoft.com/office/drawing/2014/main" id="{4791B268-5707-917F-DEE5-9C8A6EF27C51}"/>
              </a:ext>
            </a:extLst>
          </p:cNvPr>
          <p:cNvCxnSpPr>
            <a:cxnSpLocks noChangeShapeType="1"/>
            <a:stCxn id="29698" idx="5"/>
            <a:endCxn id="29698" idx="6"/>
          </p:cNvCxnSpPr>
          <p:nvPr/>
        </p:nvCxnSpPr>
        <p:spPr bwMode="auto">
          <a:xfrm rot="5400000" flipH="1" flipV="1">
            <a:off x="9617076" y="4005793"/>
            <a:ext cx="381000" cy="450849"/>
          </a:xfrm>
          <a:prstGeom prst="curvedConnector4">
            <a:avLst>
              <a:gd name="adj1" fmla="val -125000"/>
              <a:gd name="adj2" fmla="val 247884"/>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6" name="AutoShape 20">
            <a:extLst>
              <a:ext uri="{FF2B5EF4-FFF2-40B4-BE49-F238E27FC236}">
                <a16:creationId xmlns:a16="http://schemas.microsoft.com/office/drawing/2014/main" id="{A1C8A596-31EC-5A26-6238-54BAEB9EB74B}"/>
              </a:ext>
            </a:extLst>
          </p:cNvPr>
          <p:cNvCxnSpPr>
            <a:cxnSpLocks noChangeShapeType="1"/>
            <a:stCxn id="29701" idx="2"/>
            <a:endCxn id="29701" idx="1"/>
          </p:cNvCxnSpPr>
          <p:nvPr/>
        </p:nvCxnSpPr>
        <p:spPr bwMode="auto">
          <a:xfrm rot="10800000" flipH="1">
            <a:off x="2159000" y="1570567"/>
            <a:ext cx="450851" cy="381000"/>
          </a:xfrm>
          <a:prstGeom prst="curvedConnector4">
            <a:avLst>
              <a:gd name="adj1" fmla="val -137093"/>
              <a:gd name="adj2" fmla="val 201667"/>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397" name="AutoShape 21">
            <a:extLst>
              <a:ext uri="{FF2B5EF4-FFF2-40B4-BE49-F238E27FC236}">
                <a16:creationId xmlns:a16="http://schemas.microsoft.com/office/drawing/2014/main" id="{E91A88B5-EEA0-E98F-A954-919F69CECEA1}"/>
              </a:ext>
            </a:extLst>
          </p:cNvPr>
          <p:cNvCxnSpPr>
            <a:cxnSpLocks noChangeShapeType="1"/>
            <a:stCxn id="29700" idx="6"/>
            <a:endCxn id="29700" idx="7"/>
          </p:cNvCxnSpPr>
          <p:nvPr/>
        </p:nvCxnSpPr>
        <p:spPr bwMode="auto">
          <a:xfrm flipH="1" flipV="1">
            <a:off x="9582152" y="1570567"/>
            <a:ext cx="450849" cy="381000"/>
          </a:xfrm>
          <a:prstGeom prst="curvedConnector4">
            <a:avLst>
              <a:gd name="adj1" fmla="val -89676"/>
              <a:gd name="adj2" fmla="val 178750"/>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9398" name="Text Box 22">
            <a:extLst>
              <a:ext uri="{FF2B5EF4-FFF2-40B4-BE49-F238E27FC236}">
                <a16:creationId xmlns:a16="http://schemas.microsoft.com/office/drawing/2014/main" id="{A5BE6768-8D67-00BE-D927-2DFDF9B59CDB}"/>
              </a:ext>
            </a:extLst>
          </p:cNvPr>
          <p:cNvSpPr txBox="1">
            <a:spLocks noChangeArrowheads="1"/>
          </p:cNvSpPr>
          <p:nvPr/>
        </p:nvSpPr>
        <p:spPr bwMode="auto">
          <a:xfrm>
            <a:off x="2899834" y="1348317"/>
            <a:ext cx="19685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3333CC"/>
                </a:solidFill>
              </a:rPr>
              <a:t>no carry print 1</a:t>
            </a:r>
          </a:p>
        </p:txBody>
      </p:sp>
      <p:sp>
        <p:nvSpPr>
          <p:cNvPr id="229399" name="Text Box 23">
            <a:extLst>
              <a:ext uri="{FF2B5EF4-FFF2-40B4-BE49-F238E27FC236}">
                <a16:creationId xmlns:a16="http://schemas.microsoft.com/office/drawing/2014/main" id="{F047B2C2-EBBC-792D-7600-63144323E545}"/>
              </a:ext>
            </a:extLst>
          </p:cNvPr>
          <p:cNvSpPr txBox="1">
            <a:spLocks noChangeArrowheads="1"/>
          </p:cNvSpPr>
          <p:nvPr/>
        </p:nvSpPr>
        <p:spPr bwMode="auto">
          <a:xfrm>
            <a:off x="7785100" y="1327151"/>
            <a:ext cx="1864784"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3333CC"/>
                </a:solidFill>
              </a:rPr>
              <a:t>carry print 1</a:t>
            </a:r>
          </a:p>
        </p:txBody>
      </p:sp>
      <p:sp>
        <p:nvSpPr>
          <p:cNvPr id="229400" name="Text Box 24">
            <a:extLst>
              <a:ext uri="{FF2B5EF4-FFF2-40B4-BE49-F238E27FC236}">
                <a16:creationId xmlns:a16="http://schemas.microsoft.com/office/drawing/2014/main" id="{97582C49-5BA4-8F71-AA29-2E0A2F9A1408}"/>
              </a:ext>
            </a:extLst>
          </p:cNvPr>
          <p:cNvSpPr txBox="1">
            <a:spLocks noChangeArrowheads="1"/>
          </p:cNvSpPr>
          <p:nvPr/>
        </p:nvSpPr>
        <p:spPr bwMode="auto">
          <a:xfrm>
            <a:off x="2967567" y="3450167"/>
            <a:ext cx="1968500"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3333CC"/>
                </a:solidFill>
              </a:rPr>
              <a:t>no carry print 0</a:t>
            </a:r>
          </a:p>
        </p:txBody>
      </p:sp>
      <p:sp>
        <p:nvSpPr>
          <p:cNvPr id="229401" name="Text Box 25">
            <a:extLst>
              <a:ext uri="{FF2B5EF4-FFF2-40B4-BE49-F238E27FC236}">
                <a16:creationId xmlns:a16="http://schemas.microsoft.com/office/drawing/2014/main" id="{2C2AA990-3527-B716-2C10-189263AF2B7D}"/>
              </a:ext>
            </a:extLst>
          </p:cNvPr>
          <p:cNvSpPr txBox="1">
            <a:spLocks noChangeArrowheads="1"/>
          </p:cNvSpPr>
          <p:nvPr/>
        </p:nvSpPr>
        <p:spPr bwMode="auto">
          <a:xfrm>
            <a:off x="7825318" y="3450167"/>
            <a:ext cx="1756833" cy="10772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dirty="0">
                <a:solidFill>
                  <a:srgbClr val="3333CC"/>
                </a:solidFill>
              </a:rPr>
              <a:t>carry print 0</a:t>
            </a:r>
          </a:p>
        </p:txBody>
      </p:sp>
      <p:sp>
        <p:nvSpPr>
          <p:cNvPr id="229402" name="Text Box 26">
            <a:extLst>
              <a:ext uri="{FF2B5EF4-FFF2-40B4-BE49-F238E27FC236}">
                <a16:creationId xmlns:a16="http://schemas.microsoft.com/office/drawing/2014/main" id="{D9BB5E06-C98C-83AE-10DE-C3927AD95481}"/>
              </a:ext>
            </a:extLst>
          </p:cNvPr>
          <p:cNvSpPr txBox="1">
            <a:spLocks noChangeArrowheads="1"/>
          </p:cNvSpPr>
          <p:nvPr/>
        </p:nvSpPr>
        <p:spPr bwMode="auto">
          <a:xfrm>
            <a:off x="4944534" y="2834218"/>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1 1</a:t>
            </a:r>
          </a:p>
        </p:txBody>
      </p:sp>
      <p:sp>
        <p:nvSpPr>
          <p:cNvPr id="229403" name="Rectangle 27">
            <a:extLst>
              <a:ext uri="{FF2B5EF4-FFF2-40B4-BE49-F238E27FC236}">
                <a16:creationId xmlns:a16="http://schemas.microsoft.com/office/drawing/2014/main" id="{159EAB76-C017-AEBE-C933-5B3E8923E2D6}"/>
              </a:ext>
            </a:extLst>
          </p:cNvPr>
          <p:cNvSpPr>
            <a:spLocks noChangeArrowheads="1"/>
          </p:cNvSpPr>
          <p:nvPr/>
        </p:nvSpPr>
        <p:spPr bwMode="auto">
          <a:xfrm>
            <a:off x="4993218" y="2870200"/>
            <a:ext cx="383116" cy="908051"/>
          </a:xfrm>
          <a:prstGeom prst="rect">
            <a:avLst/>
          </a:prstGeom>
          <a:solidFill>
            <a:srgbClr val="CC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04" name="Text Box 28">
            <a:extLst>
              <a:ext uri="{FF2B5EF4-FFF2-40B4-BE49-F238E27FC236}">
                <a16:creationId xmlns:a16="http://schemas.microsoft.com/office/drawing/2014/main" id="{D1A2CB46-CC14-3730-424C-4306F6798CB9}"/>
              </a:ext>
            </a:extLst>
          </p:cNvPr>
          <p:cNvSpPr txBox="1">
            <a:spLocks noChangeArrowheads="1"/>
          </p:cNvSpPr>
          <p:nvPr/>
        </p:nvSpPr>
        <p:spPr bwMode="auto">
          <a:xfrm>
            <a:off x="1007534" y="1159934"/>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1 0</a:t>
            </a:r>
          </a:p>
        </p:txBody>
      </p:sp>
      <p:sp>
        <p:nvSpPr>
          <p:cNvPr id="229405" name="Rectangle 29">
            <a:extLst>
              <a:ext uri="{FF2B5EF4-FFF2-40B4-BE49-F238E27FC236}">
                <a16:creationId xmlns:a16="http://schemas.microsoft.com/office/drawing/2014/main" id="{6D0956C8-C9FE-C106-96E0-F181A969FCDF}"/>
              </a:ext>
            </a:extLst>
          </p:cNvPr>
          <p:cNvSpPr>
            <a:spLocks noChangeArrowheads="1"/>
          </p:cNvSpPr>
          <p:nvPr/>
        </p:nvSpPr>
        <p:spPr bwMode="auto">
          <a:xfrm>
            <a:off x="1056218" y="1195917"/>
            <a:ext cx="383116" cy="980016"/>
          </a:xfrm>
          <a:prstGeom prst="rect">
            <a:avLst/>
          </a:prstGeom>
          <a:solidFill>
            <a:srgbClr val="FF00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06" name="Text Box 30">
            <a:extLst>
              <a:ext uri="{FF2B5EF4-FFF2-40B4-BE49-F238E27FC236}">
                <a16:creationId xmlns:a16="http://schemas.microsoft.com/office/drawing/2014/main" id="{9ACDE4ED-EF8D-5D71-E482-D312ECCD0B1D}"/>
              </a:ext>
            </a:extLst>
          </p:cNvPr>
          <p:cNvSpPr txBox="1">
            <a:spLocks noChangeArrowheads="1"/>
          </p:cNvSpPr>
          <p:nvPr/>
        </p:nvSpPr>
        <p:spPr bwMode="auto">
          <a:xfrm>
            <a:off x="2159001" y="2709334"/>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1 0</a:t>
            </a:r>
          </a:p>
        </p:txBody>
      </p:sp>
      <p:sp>
        <p:nvSpPr>
          <p:cNvPr id="229407" name="Rectangle 31">
            <a:extLst>
              <a:ext uri="{FF2B5EF4-FFF2-40B4-BE49-F238E27FC236}">
                <a16:creationId xmlns:a16="http://schemas.microsoft.com/office/drawing/2014/main" id="{5729CFC0-DB55-B033-EDC9-CCDD11B9C890}"/>
              </a:ext>
            </a:extLst>
          </p:cNvPr>
          <p:cNvSpPr>
            <a:spLocks noChangeArrowheads="1"/>
          </p:cNvSpPr>
          <p:nvPr/>
        </p:nvSpPr>
        <p:spPr bwMode="auto">
          <a:xfrm>
            <a:off x="2207685" y="2745318"/>
            <a:ext cx="383116" cy="797983"/>
          </a:xfrm>
          <a:prstGeom prst="rect">
            <a:avLst/>
          </a:prstGeom>
          <a:solidFill>
            <a:srgbClr val="FF00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08" name="Text Box 32">
            <a:extLst>
              <a:ext uri="{FF2B5EF4-FFF2-40B4-BE49-F238E27FC236}">
                <a16:creationId xmlns:a16="http://schemas.microsoft.com/office/drawing/2014/main" id="{114B891E-3566-F944-C94A-1E7590CD56AA}"/>
              </a:ext>
            </a:extLst>
          </p:cNvPr>
          <p:cNvSpPr txBox="1">
            <a:spLocks noChangeArrowheads="1"/>
          </p:cNvSpPr>
          <p:nvPr/>
        </p:nvSpPr>
        <p:spPr bwMode="auto">
          <a:xfrm>
            <a:off x="9120717" y="2671234"/>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1 0</a:t>
            </a:r>
          </a:p>
        </p:txBody>
      </p:sp>
      <p:sp>
        <p:nvSpPr>
          <p:cNvPr id="229409" name="Rectangle 33">
            <a:extLst>
              <a:ext uri="{FF2B5EF4-FFF2-40B4-BE49-F238E27FC236}">
                <a16:creationId xmlns:a16="http://schemas.microsoft.com/office/drawing/2014/main" id="{BF9B931B-6BF9-018A-ED26-A6868FF8F182}"/>
              </a:ext>
            </a:extLst>
          </p:cNvPr>
          <p:cNvSpPr>
            <a:spLocks noChangeArrowheads="1"/>
          </p:cNvSpPr>
          <p:nvPr/>
        </p:nvSpPr>
        <p:spPr bwMode="auto">
          <a:xfrm>
            <a:off x="9120718" y="2707218"/>
            <a:ext cx="383116" cy="901700"/>
          </a:xfrm>
          <a:prstGeom prst="rect">
            <a:avLst/>
          </a:prstGeom>
          <a:solidFill>
            <a:srgbClr val="FF00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10" name="Text Box 34">
            <a:extLst>
              <a:ext uri="{FF2B5EF4-FFF2-40B4-BE49-F238E27FC236}">
                <a16:creationId xmlns:a16="http://schemas.microsoft.com/office/drawing/2014/main" id="{6A1FBAD9-7360-A781-25E8-435FB4EC8001}"/>
              </a:ext>
            </a:extLst>
          </p:cNvPr>
          <p:cNvSpPr txBox="1">
            <a:spLocks noChangeArrowheads="1"/>
          </p:cNvSpPr>
          <p:nvPr/>
        </p:nvSpPr>
        <p:spPr bwMode="auto">
          <a:xfrm>
            <a:off x="10703984" y="4112685"/>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1 0</a:t>
            </a:r>
          </a:p>
        </p:txBody>
      </p:sp>
      <p:sp>
        <p:nvSpPr>
          <p:cNvPr id="229411" name="Rectangle 35">
            <a:extLst>
              <a:ext uri="{FF2B5EF4-FFF2-40B4-BE49-F238E27FC236}">
                <a16:creationId xmlns:a16="http://schemas.microsoft.com/office/drawing/2014/main" id="{51D83D1B-0D67-93ED-89EB-B0EF8441CE8D}"/>
              </a:ext>
            </a:extLst>
          </p:cNvPr>
          <p:cNvSpPr>
            <a:spLocks noChangeArrowheads="1"/>
          </p:cNvSpPr>
          <p:nvPr/>
        </p:nvSpPr>
        <p:spPr bwMode="auto">
          <a:xfrm>
            <a:off x="10752667" y="4148667"/>
            <a:ext cx="383117" cy="905933"/>
          </a:xfrm>
          <a:prstGeom prst="rect">
            <a:avLst/>
          </a:prstGeom>
          <a:solidFill>
            <a:srgbClr val="FF00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12" name="Text Box 36">
            <a:extLst>
              <a:ext uri="{FF2B5EF4-FFF2-40B4-BE49-F238E27FC236}">
                <a16:creationId xmlns:a16="http://schemas.microsoft.com/office/drawing/2014/main" id="{CDC8BCCB-7E7F-3985-A3E9-EF7D6A8FF307}"/>
              </a:ext>
            </a:extLst>
          </p:cNvPr>
          <p:cNvSpPr txBox="1">
            <a:spLocks noChangeArrowheads="1"/>
          </p:cNvSpPr>
          <p:nvPr/>
        </p:nvSpPr>
        <p:spPr bwMode="auto">
          <a:xfrm>
            <a:off x="2592917" y="2709334"/>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0 1</a:t>
            </a:r>
          </a:p>
        </p:txBody>
      </p:sp>
      <p:sp>
        <p:nvSpPr>
          <p:cNvPr id="229413" name="Rectangle 37">
            <a:extLst>
              <a:ext uri="{FF2B5EF4-FFF2-40B4-BE49-F238E27FC236}">
                <a16:creationId xmlns:a16="http://schemas.microsoft.com/office/drawing/2014/main" id="{C1477504-A1A3-3461-C946-4E0261B6A544}"/>
              </a:ext>
            </a:extLst>
          </p:cNvPr>
          <p:cNvSpPr>
            <a:spLocks noChangeArrowheads="1"/>
          </p:cNvSpPr>
          <p:nvPr/>
        </p:nvSpPr>
        <p:spPr bwMode="auto">
          <a:xfrm>
            <a:off x="2673351" y="2743200"/>
            <a:ext cx="376767" cy="916517"/>
          </a:xfrm>
          <a:prstGeom prst="rect">
            <a:avLst/>
          </a:prstGeom>
          <a:solidFill>
            <a:srgbClr val="0000FF">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14" name="Text Box 38">
            <a:extLst>
              <a:ext uri="{FF2B5EF4-FFF2-40B4-BE49-F238E27FC236}">
                <a16:creationId xmlns:a16="http://schemas.microsoft.com/office/drawing/2014/main" id="{61C8B688-1DD7-5924-6623-987BE2A28E5A}"/>
              </a:ext>
            </a:extLst>
          </p:cNvPr>
          <p:cNvSpPr txBox="1">
            <a:spLocks noChangeArrowheads="1"/>
          </p:cNvSpPr>
          <p:nvPr/>
        </p:nvSpPr>
        <p:spPr bwMode="auto">
          <a:xfrm>
            <a:off x="1775884" y="1178985"/>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0 1</a:t>
            </a:r>
          </a:p>
        </p:txBody>
      </p:sp>
      <p:sp>
        <p:nvSpPr>
          <p:cNvPr id="229415" name="Rectangle 39">
            <a:extLst>
              <a:ext uri="{FF2B5EF4-FFF2-40B4-BE49-F238E27FC236}">
                <a16:creationId xmlns:a16="http://schemas.microsoft.com/office/drawing/2014/main" id="{EABC482E-FAAB-218C-29A2-1FF229BBB6CA}"/>
              </a:ext>
            </a:extLst>
          </p:cNvPr>
          <p:cNvSpPr>
            <a:spLocks noChangeArrowheads="1"/>
          </p:cNvSpPr>
          <p:nvPr/>
        </p:nvSpPr>
        <p:spPr bwMode="auto">
          <a:xfrm>
            <a:off x="1824567" y="1214967"/>
            <a:ext cx="383117" cy="905933"/>
          </a:xfrm>
          <a:prstGeom prst="rect">
            <a:avLst/>
          </a:prstGeom>
          <a:solidFill>
            <a:srgbClr val="0000FF">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16" name="Text Box 40">
            <a:extLst>
              <a:ext uri="{FF2B5EF4-FFF2-40B4-BE49-F238E27FC236}">
                <a16:creationId xmlns:a16="http://schemas.microsoft.com/office/drawing/2014/main" id="{49A795ED-FA17-7350-A4C1-10AB0797A7CE}"/>
              </a:ext>
            </a:extLst>
          </p:cNvPr>
          <p:cNvSpPr txBox="1">
            <a:spLocks noChangeArrowheads="1"/>
          </p:cNvSpPr>
          <p:nvPr/>
        </p:nvSpPr>
        <p:spPr bwMode="auto">
          <a:xfrm>
            <a:off x="10081684" y="4112685"/>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0 1</a:t>
            </a:r>
          </a:p>
        </p:txBody>
      </p:sp>
      <p:sp>
        <p:nvSpPr>
          <p:cNvPr id="229417" name="Rectangle 41">
            <a:extLst>
              <a:ext uri="{FF2B5EF4-FFF2-40B4-BE49-F238E27FC236}">
                <a16:creationId xmlns:a16="http://schemas.microsoft.com/office/drawing/2014/main" id="{A5D8124D-EC7D-CF49-6EF7-73DECACE14B7}"/>
              </a:ext>
            </a:extLst>
          </p:cNvPr>
          <p:cNvSpPr>
            <a:spLocks noChangeArrowheads="1"/>
          </p:cNvSpPr>
          <p:nvPr/>
        </p:nvSpPr>
        <p:spPr bwMode="auto">
          <a:xfrm>
            <a:off x="10081684" y="4148667"/>
            <a:ext cx="431800" cy="905933"/>
          </a:xfrm>
          <a:prstGeom prst="rect">
            <a:avLst/>
          </a:prstGeom>
          <a:solidFill>
            <a:srgbClr val="0000FF">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18" name="Text Box 42">
            <a:extLst>
              <a:ext uri="{FF2B5EF4-FFF2-40B4-BE49-F238E27FC236}">
                <a16:creationId xmlns:a16="http://schemas.microsoft.com/office/drawing/2014/main" id="{5C886E08-7D9F-68B7-5DC9-A9D27ECDED1A}"/>
              </a:ext>
            </a:extLst>
          </p:cNvPr>
          <p:cNvSpPr txBox="1">
            <a:spLocks noChangeArrowheads="1"/>
          </p:cNvSpPr>
          <p:nvPr/>
        </p:nvSpPr>
        <p:spPr bwMode="auto">
          <a:xfrm>
            <a:off x="9601201" y="2690285"/>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0 1</a:t>
            </a:r>
          </a:p>
        </p:txBody>
      </p:sp>
      <p:sp>
        <p:nvSpPr>
          <p:cNvPr id="229419" name="Rectangle 43">
            <a:extLst>
              <a:ext uri="{FF2B5EF4-FFF2-40B4-BE49-F238E27FC236}">
                <a16:creationId xmlns:a16="http://schemas.microsoft.com/office/drawing/2014/main" id="{2E815D4D-F045-F22A-FDA0-733502718532}"/>
              </a:ext>
            </a:extLst>
          </p:cNvPr>
          <p:cNvSpPr>
            <a:spLocks noChangeArrowheads="1"/>
          </p:cNvSpPr>
          <p:nvPr/>
        </p:nvSpPr>
        <p:spPr bwMode="auto">
          <a:xfrm>
            <a:off x="9649885" y="2728384"/>
            <a:ext cx="383116" cy="880533"/>
          </a:xfrm>
          <a:prstGeom prst="rect">
            <a:avLst/>
          </a:prstGeom>
          <a:solidFill>
            <a:srgbClr val="0000FF">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20" name="Text Box 44">
            <a:extLst>
              <a:ext uri="{FF2B5EF4-FFF2-40B4-BE49-F238E27FC236}">
                <a16:creationId xmlns:a16="http://schemas.microsoft.com/office/drawing/2014/main" id="{21FCDEEE-6800-8777-6868-F73CD94B9B3C}"/>
              </a:ext>
            </a:extLst>
          </p:cNvPr>
          <p:cNvSpPr txBox="1">
            <a:spLocks noChangeArrowheads="1"/>
          </p:cNvSpPr>
          <p:nvPr/>
        </p:nvSpPr>
        <p:spPr bwMode="auto">
          <a:xfrm>
            <a:off x="5808134" y="1231901"/>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0 0</a:t>
            </a:r>
          </a:p>
        </p:txBody>
      </p:sp>
      <p:sp>
        <p:nvSpPr>
          <p:cNvPr id="229421" name="Rectangle 45">
            <a:extLst>
              <a:ext uri="{FF2B5EF4-FFF2-40B4-BE49-F238E27FC236}">
                <a16:creationId xmlns:a16="http://schemas.microsoft.com/office/drawing/2014/main" id="{6934B760-D6F2-6BBF-FA2E-71785DDCA173}"/>
              </a:ext>
            </a:extLst>
          </p:cNvPr>
          <p:cNvSpPr>
            <a:spLocks noChangeArrowheads="1"/>
          </p:cNvSpPr>
          <p:nvPr/>
        </p:nvSpPr>
        <p:spPr bwMode="auto">
          <a:xfrm>
            <a:off x="5856818" y="1267884"/>
            <a:ext cx="383116" cy="872067"/>
          </a:xfrm>
          <a:prstGeom prst="rect">
            <a:avLst/>
          </a:prstGeom>
          <a:solidFill>
            <a:srgbClr val="00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22" name="Text Box 46">
            <a:extLst>
              <a:ext uri="{FF2B5EF4-FFF2-40B4-BE49-F238E27FC236}">
                <a16:creationId xmlns:a16="http://schemas.microsoft.com/office/drawing/2014/main" id="{B9ED81A8-74DF-BAEF-88B6-6397D6668F40}"/>
              </a:ext>
            </a:extLst>
          </p:cNvPr>
          <p:cNvSpPr txBox="1">
            <a:spLocks noChangeArrowheads="1"/>
          </p:cNvSpPr>
          <p:nvPr/>
        </p:nvSpPr>
        <p:spPr bwMode="auto">
          <a:xfrm>
            <a:off x="6623051" y="2294467"/>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0 0</a:t>
            </a:r>
          </a:p>
        </p:txBody>
      </p:sp>
      <p:sp>
        <p:nvSpPr>
          <p:cNvPr id="229423" name="Rectangle 47">
            <a:extLst>
              <a:ext uri="{FF2B5EF4-FFF2-40B4-BE49-F238E27FC236}">
                <a16:creationId xmlns:a16="http://schemas.microsoft.com/office/drawing/2014/main" id="{1AEF48CA-4DE6-2B61-BA8B-E71653543B17}"/>
              </a:ext>
            </a:extLst>
          </p:cNvPr>
          <p:cNvSpPr>
            <a:spLocks noChangeArrowheads="1"/>
          </p:cNvSpPr>
          <p:nvPr/>
        </p:nvSpPr>
        <p:spPr bwMode="auto">
          <a:xfrm>
            <a:off x="6671734" y="2330452"/>
            <a:ext cx="383117" cy="908049"/>
          </a:xfrm>
          <a:prstGeom prst="rect">
            <a:avLst/>
          </a:prstGeom>
          <a:solidFill>
            <a:srgbClr val="00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24" name="Text Box 48">
            <a:extLst>
              <a:ext uri="{FF2B5EF4-FFF2-40B4-BE49-F238E27FC236}">
                <a16:creationId xmlns:a16="http://schemas.microsoft.com/office/drawing/2014/main" id="{9625A195-1F17-C650-0595-865F281CBE27}"/>
              </a:ext>
            </a:extLst>
          </p:cNvPr>
          <p:cNvSpPr txBox="1">
            <a:spLocks noChangeArrowheads="1"/>
          </p:cNvSpPr>
          <p:nvPr/>
        </p:nvSpPr>
        <p:spPr bwMode="auto">
          <a:xfrm>
            <a:off x="1151467" y="4023785"/>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0 0</a:t>
            </a:r>
          </a:p>
        </p:txBody>
      </p:sp>
      <p:sp>
        <p:nvSpPr>
          <p:cNvPr id="229425" name="Rectangle 49">
            <a:extLst>
              <a:ext uri="{FF2B5EF4-FFF2-40B4-BE49-F238E27FC236}">
                <a16:creationId xmlns:a16="http://schemas.microsoft.com/office/drawing/2014/main" id="{7BE13876-2FDE-2D54-0DBA-575F7FB70AC0}"/>
              </a:ext>
            </a:extLst>
          </p:cNvPr>
          <p:cNvSpPr>
            <a:spLocks noChangeArrowheads="1"/>
          </p:cNvSpPr>
          <p:nvPr/>
        </p:nvSpPr>
        <p:spPr bwMode="auto">
          <a:xfrm>
            <a:off x="1151467" y="4059767"/>
            <a:ext cx="431800" cy="905933"/>
          </a:xfrm>
          <a:prstGeom prst="rect">
            <a:avLst/>
          </a:prstGeom>
          <a:solidFill>
            <a:srgbClr val="00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26" name="Text Box 50">
            <a:extLst>
              <a:ext uri="{FF2B5EF4-FFF2-40B4-BE49-F238E27FC236}">
                <a16:creationId xmlns:a16="http://schemas.microsoft.com/office/drawing/2014/main" id="{63A45B01-DB8C-8A1A-4189-E37541282D81}"/>
              </a:ext>
            </a:extLst>
          </p:cNvPr>
          <p:cNvSpPr txBox="1">
            <a:spLocks noChangeArrowheads="1"/>
          </p:cNvSpPr>
          <p:nvPr/>
        </p:nvSpPr>
        <p:spPr bwMode="auto">
          <a:xfrm>
            <a:off x="3695701" y="2601385"/>
            <a:ext cx="480484"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0 0</a:t>
            </a:r>
          </a:p>
        </p:txBody>
      </p:sp>
      <p:sp>
        <p:nvSpPr>
          <p:cNvPr id="229427" name="Rectangle 51">
            <a:extLst>
              <a:ext uri="{FF2B5EF4-FFF2-40B4-BE49-F238E27FC236}">
                <a16:creationId xmlns:a16="http://schemas.microsoft.com/office/drawing/2014/main" id="{30D7ECF2-06EA-B5D7-04C0-69DAEA9DA302}"/>
              </a:ext>
            </a:extLst>
          </p:cNvPr>
          <p:cNvSpPr>
            <a:spLocks noChangeArrowheads="1"/>
          </p:cNvSpPr>
          <p:nvPr/>
        </p:nvSpPr>
        <p:spPr bwMode="auto">
          <a:xfrm>
            <a:off x="3744385" y="2637367"/>
            <a:ext cx="383116" cy="905933"/>
          </a:xfrm>
          <a:prstGeom prst="rect">
            <a:avLst/>
          </a:prstGeom>
          <a:solidFill>
            <a:srgbClr val="00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28" name="Text Box 52">
            <a:extLst>
              <a:ext uri="{FF2B5EF4-FFF2-40B4-BE49-F238E27FC236}">
                <a16:creationId xmlns:a16="http://schemas.microsoft.com/office/drawing/2014/main" id="{F6D35071-84E4-DDBA-64F0-84977EE15411}"/>
              </a:ext>
            </a:extLst>
          </p:cNvPr>
          <p:cNvSpPr txBox="1">
            <a:spLocks noChangeArrowheads="1"/>
          </p:cNvSpPr>
          <p:nvPr/>
        </p:nvSpPr>
        <p:spPr bwMode="auto">
          <a:xfrm>
            <a:off x="8015817" y="2671234"/>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1 1</a:t>
            </a:r>
          </a:p>
        </p:txBody>
      </p:sp>
      <p:sp>
        <p:nvSpPr>
          <p:cNvPr id="229429" name="Rectangle 53">
            <a:extLst>
              <a:ext uri="{FF2B5EF4-FFF2-40B4-BE49-F238E27FC236}">
                <a16:creationId xmlns:a16="http://schemas.microsoft.com/office/drawing/2014/main" id="{7663389B-F0E8-AFBC-0EF8-EF4B3E3F9944}"/>
              </a:ext>
            </a:extLst>
          </p:cNvPr>
          <p:cNvSpPr>
            <a:spLocks noChangeArrowheads="1"/>
          </p:cNvSpPr>
          <p:nvPr/>
        </p:nvSpPr>
        <p:spPr bwMode="auto">
          <a:xfrm>
            <a:off x="8064500" y="2707218"/>
            <a:ext cx="383117" cy="908049"/>
          </a:xfrm>
          <a:prstGeom prst="rect">
            <a:avLst/>
          </a:prstGeom>
          <a:solidFill>
            <a:srgbClr val="CC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29430" name="Text Box 54">
            <a:extLst>
              <a:ext uri="{FF2B5EF4-FFF2-40B4-BE49-F238E27FC236}">
                <a16:creationId xmlns:a16="http://schemas.microsoft.com/office/drawing/2014/main" id="{F10041E0-359A-4FBD-D8E6-1772236ED1A3}"/>
              </a:ext>
            </a:extLst>
          </p:cNvPr>
          <p:cNvSpPr txBox="1">
            <a:spLocks noChangeArrowheads="1"/>
          </p:cNvSpPr>
          <p:nvPr/>
        </p:nvSpPr>
        <p:spPr bwMode="auto">
          <a:xfrm>
            <a:off x="5712884" y="4040718"/>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1 1</a:t>
            </a:r>
          </a:p>
        </p:txBody>
      </p:sp>
      <p:sp>
        <p:nvSpPr>
          <p:cNvPr id="229431" name="Rectangle 55">
            <a:extLst>
              <a:ext uri="{FF2B5EF4-FFF2-40B4-BE49-F238E27FC236}">
                <a16:creationId xmlns:a16="http://schemas.microsoft.com/office/drawing/2014/main" id="{EB03CAAC-A00A-1842-9711-4EF9471A54D4}"/>
              </a:ext>
            </a:extLst>
          </p:cNvPr>
          <p:cNvSpPr>
            <a:spLocks noChangeArrowheads="1"/>
          </p:cNvSpPr>
          <p:nvPr/>
        </p:nvSpPr>
        <p:spPr bwMode="auto">
          <a:xfrm>
            <a:off x="5761567" y="4076700"/>
            <a:ext cx="383117" cy="889000"/>
          </a:xfrm>
          <a:prstGeom prst="rect">
            <a:avLst/>
          </a:prstGeom>
          <a:solidFill>
            <a:srgbClr val="CC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cxnSp>
        <p:nvCxnSpPr>
          <p:cNvPr id="229432" name="AutoShape 56">
            <a:extLst>
              <a:ext uri="{FF2B5EF4-FFF2-40B4-BE49-F238E27FC236}">
                <a16:creationId xmlns:a16="http://schemas.microsoft.com/office/drawing/2014/main" id="{131649A4-25AB-FCFE-DC68-7E9D7E07A964}"/>
              </a:ext>
            </a:extLst>
          </p:cNvPr>
          <p:cNvCxnSpPr>
            <a:cxnSpLocks noChangeShapeType="1"/>
            <a:stCxn id="29701" idx="5"/>
            <a:endCxn id="29698" idx="1"/>
          </p:cNvCxnSpPr>
          <p:nvPr/>
        </p:nvCxnSpPr>
        <p:spPr bwMode="auto">
          <a:xfrm rot="16200000" flipH="1">
            <a:off x="5432426" y="1681693"/>
            <a:ext cx="1327151" cy="2628900"/>
          </a:xfrm>
          <a:prstGeom prst="curvedConnector3">
            <a:avLst>
              <a:gd name="adj1" fmla="val 94972"/>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9433" name="AutoShape 57">
            <a:extLst>
              <a:ext uri="{FF2B5EF4-FFF2-40B4-BE49-F238E27FC236}">
                <a16:creationId xmlns:a16="http://schemas.microsoft.com/office/drawing/2014/main" id="{6E67FCDE-98F5-20F0-4DD9-CB7E074BF6E6}"/>
              </a:ext>
            </a:extLst>
          </p:cNvPr>
          <p:cNvCxnSpPr>
            <a:cxnSpLocks noChangeShapeType="1"/>
            <a:stCxn id="29698" idx="1"/>
            <a:endCxn id="29701" idx="5"/>
          </p:cNvCxnSpPr>
          <p:nvPr/>
        </p:nvCxnSpPr>
        <p:spPr bwMode="auto">
          <a:xfrm rot="5400000" flipH="1">
            <a:off x="5432426" y="1681693"/>
            <a:ext cx="1327151" cy="2628900"/>
          </a:xfrm>
          <a:prstGeom prst="curvedConnector3">
            <a:avLst>
              <a:gd name="adj1" fmla="val 97125"/>
            </a:avLst>
          </a:prstGeom>
          <a:noFill/>
          <a:ln w="9525">
            <a:solidFill>
              <a:schemeClr val="tx1"/>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9434" name="Text Box 58">
            <a:extLst>
              <a:ext uri="{FF2B5EF4-FFF2-40B4-BE49-F238E27FC236}">
                <a16:creationId xmlns:a16="http://schemas.microsoft.com/office/drawing/2014/main" id="{E39FFEAA-33E8-B1A9-F53B-9D5DCF804CCE}"/>
              </a:ext>
            </a:extLst>
          </p:cNvPr>
          <p:cNvSpPr txBox="1">
            <a:spLocks noChangeArrowheads="1"/>
          </p:cNvSpPr>
          <p:nvPr/>
        </p:nvSpPr>
        <p:spPr bwMode="auto">
          <a:xfrm>
            <a:off x="119336" y="5420784"/>
            <a:ext cx="12666133"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dirty="0"/>
              <a:t>This is a finite state automaton. It decides what transition to make by looking at the next column.    It prints after making the transition. It moves from right to left over the two input numbers.</a:t>
            </a:r>
          </a:p>
        </p:txBody>
      </p:sp>
      <p:sp>
        <p:nvSpPr>
          <p:cNvPr id="229435" name="Text Box 59">
            <a:extLst>
              <a:ext uri="{FF2B5EF4-FFF2-40B4-BE49-F238E27FC236}">
                <a16:creationId xmlns:a16="http://schemas.microsoft.com/office/drawing/2014/main" id="{41423BF3-30E6-193A-8AD8-4808F232AE5D}"/>
              </a:ext>
            </a:extLst>
          </p:cNvPr>
          <p:cNvSpPr txBox="1">
            <a:spLocks noChangeArrowheads="1"/>
          </p:cNvSpPr>
          <p:nvPr/>
        </p:nvSpPr>
        <p:spPr bwMode="auto">
          <a:xfrm>
            <a:off x="10416117" y="1198034"/>
            <a:ext cx="480483" cy="913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a:t>1 1</a:t>
            </a:r>
          </a:p>
        </p:txBody>
      </p:sp>
      <p:sp>
        <p:nvSpPr>
          <p:cNvPr id="229436" name="Rectangle 60">
            <a:extLst>
              <a:ext uri="{FF2B5EF4-FFF2-40B4-BE49-F238E27FC236}">
                <a16:creationId xmlns:a16="http://schemas.microsoft.com/office/drawing/2014/main" id="{ED5B74D4-5539-B932-CCFF-F2C4631F58C3}"/>
              </a:ext>
            </a:extLst>
          </p:cNvPr>
          <p:cNvSpPr>
            <a:spLocks noChangeArrowheads="1"/>
          </p:cNvSpPr>
          <p:nvPr/>
        </p:nvSpPr>
        <p:spPr bwMode="auto">
          <a:xfrm>
            <a:off x="10471151" y="1234018"/>
            <a:ext cx="357716" cy="905933"/>
          </a:xfrm>
          <a:prstGeom prst="rect">
            <a:avLst/>
          </a:prstGeom>
          <a:solidFill>
            <a:srgbClr val="CC9900">
              <a:alpha val="20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Tree>
    <p:extLst>
      <p:ext uri="{BB962C8B-B14F-4D97-AF65-F5344CB8AC3E}">
        <p14:creationId xmlns:p14="http://schemas.microsoft.com/office/powerpoint/2010/main" val="1986324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52888C30-8525-4AF5-2754-01208C5CAC32}"/>
              </a:ext>
            </a:extLst>
          </p:cNvPr>
          <p:cNvSpPr>
            <a:spLocks noGrp="1" noChangeArrowheads="1"/>
          </p:cNvSpPr>
          <p:nvPr>
            <p:ph type="title"/>
          </p:nvPr>
        </p:nvSpPr>
        <p:spPr>
          <a:xfrm>
            <a:off x="609600" y="71967"/>
            <a:ext cx="10972800" cy="1143000"/>
          </a:xfrm>
        </p:spPr>
        <p:txBody>
          <a:bodyPr/>
          <a:lstStyle/>
          <a:p>
            <a:r>
              <a:rPr lang="en-US" altLang="en-US"/>
              <a:t>A recurrent net for binary addition</a:t>
            </a:r>
          </a:p>
        </p:txBody>
      </p:sp>
      <p:sp>
        <p:nvSpPr>
          <p:cNvPr id="231434" name="Rectangle 10">
            <a:extLst>
              <a:ext uri="{FF2B5EF4-FFF2-40B4-BE49-F238E27FC236}">
                <a16:creationId xmlns:a16="http://schemas.microsoft.com/office/drawing/2014/main" id="{E01F7133-A53D-B916-9DBF-E64682375DAC}"/>
              </a:ext>
            </a:extLst>
          </p:cNvPr>
          <p:cNvSpPr>
            <a:spLocks noGrp="1" noChangeArrowheads="1"/>
          </p:cNvSpPr>
          <p:nvPr>
            <p:ph type="body" sz="half" idx="1"/>
          </p:nvPr>
        </p:nvSpPr>
        <p:spPr>
          <a:xfrm>
            <a:off x="609601" y="1170518"/>
            <a:ext cx="6110817" cy="4889500"/>
          </a:xfrm>
        </p:spPr>
        <p:txBody>
          <a:bodyPr rtlCol="0">
            <a:normAutofit fontScale="92500"/>
          </a:bodyPr>
          <a:lstStyle/>
          <a:p>
            <a:pPr>
              <a:lnSpc>
                <a:spcPct val="90000"/>
              </a:lnSpc>
              <a:buFont typeface="Arial"/>
              <a:buChar char="•"/>
              <a:defRPr/>
            </a:pPr>
            <a:r>
              <a:rPr lang="en-US" sz="2933" dirty="0"/>
              <a:t>The network has two input units and one output unit.</a:t>
            </a:r>
          </a:p>
          <a:p>
            <a:pPr>
              <a:lnSpc>
                <a:spcPct val="90000"/>
              </a:lnSpc>
              <a:buFont typeface="Arial"/>
              <a:buChar char="•"/>
              <a:defRPr/>
            </a:pPr>
            <a:r>
              <a:rPr lang="en-US" sz="2933" dirty="0"/>
              <a:t>It is given two input digits at each time step.</a:t>
            </a:r>
          </a:p>
          <a:p>
            <a:pPr>
              <a:lnSpc>
                <a:spcPct val="90000"/>
              </a:lnSpc>
              <a:buFont typeface="Arial"/>
              <a:buChar char="•"/>
              <a:defRPr/>
            </a:pPr>
            <a:r>
              <a:rPr lang="en-US" sz="2933" dirty="0"/>
              <a:t>The desired output at each time step is the output for the column that was provided as input two time steps ago.</a:t>
            </a:r>
          </a:p>
          <a:p>
            <a:pPr lvl="1">
              <a:lnSpc>
                <a:spcPct val="90000"/>
              </a:lnSpc>
              <a:buFont typeface="Arial"/>
              <a:buChar char="–"/>
              <a:defRPr/>
            </a:pPr>
            <a:r>
              <a:rPr lang="en-US" sz="2933" dirty="0"/>
              <a:t>It takes one time step to update the hidden units based on the two input digits.</a:t>
            </a:r>
          </a:p>
          <a:p>
            <a:pPr lvl="1">
              <a:lnSpc>
                <a:spcPct val="90000"/>
              </a:lnSpc>
              <a:buFont typeface="Arial"/>
              <a:buChar char="–"/>
              <a:defRPr/>
            </a:pPr>
            <a:r>
              <a:rPr lang="en-US" sz="2933" dirty="0"/>
              <a:t>It takes another time step for the hidden units to cause the output.</a:t>
            </a:r>
          </a:p>
          <a:p>
            <a:pPr>
              <a:lnSpc>
                <a:spcPct val="90000"/>
              </a:lnSpc>
              <a:buFont typeface="Arial"/>
              <a:buChar char="•"/>
              <a:defRPr/>
            </a:pPr>
            <a:endParaRPr lang="en-US" dirty="0">
              <a:ea typeface="+mn-ea"/>
            </a:endParaRPr>
          </a:p>
          <a:p>
            <a:pPr>
              <a:lnSpc>
                <a:spcPct val="90000"/>
              </a:lnSpc>
              <a:buNone/>
              <a:defRPr/>
            </a:pPr>
            <a:endParaRPr lang="en-US" dirty="0">
              <a:ea typeface="+mn-ea"/>
            </a:endParaRPr>
          </a:p>
        </p:txBody>
      </p:sp>
      <p:sp>
        <p:nvSpPr>
          <p:cNvPr id="231428" name="Text Box 4">
            <a:extLst>
              <a:ext uri="{FF2B5EF4-FFF2-40B4-BE49-F238E27FC236}">
                <a16:creationId xmlns:a16="http://schemas.microsoft.com/office/drawing/2014/main" id="{C97ED2FD-1440-B887-B81C-24AA63E7B074}"/>
              </a:ext>
            </a:extLst>
          </p:cNvPr>
          <p:cNvSpPr txBox="1">
            <a:spLocks noChangeArrowheads="1"/>
          </p:cNvSpPr>
          <p:nvPr/>
        </p:nvSpPr>
        <p:spPr bwMode="auto">
          <a:xfrm>
            <a:off x="7442201" y="1845734"/>
            <a:ext cx="3359151" cy="23902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733" dirty="0"/>
              <a:t>0 0 1 1 0 1 0 0</a:t>
            </a:r>
          </a:p>
          <a:p>
            <a:pPr>
              <a:spcBef>
                <a:spcPct val="50000"/>
              </a:spcBef>
              <a:defRPr/>
            </a:pPr>
            <a:r>
              <a:rPr lang="en-US" sz="3733" dirty="0"/>
              <a:t>0 1 0 0 1 1 0 1</a:t>
            </a:r>
          </a:p>
          <a:p>
            <a:pPr>
              <a:spcBef>
                <a:spcPct val="50000"/>
              </a:spcBef>
              <a:defRPr/>
            </a:pPr>
            <a:r>
              <a:rPr lang="en-US" sz="3733" dirty="0"/>
              <a:t>1 0 0 0 0 0 0 1</a:t>
            </a:r>
          </a:p>
        </p:txBody>
      </p:sp>
      <p:sp>
        <p:nvSpPr>
          <p:cNvPr id="231429" name="Line 5">
            <a:extLst>
              <a:ext uri="{FF2B5EF4-FFF2-40B4-BE49-F238E27FC236}">
                <a16:creationId xmlns:a16="http://schemas.microsoft.com/office/drawing/2014/main" id="{B9B33399-E346-D070-0BBD-C3821D37561A}"/>
              </a:ext>
            </a:extLst>
          </p:cNvPr>
          <p:cNvSpPr>
            <a:spLocks noChangeShapeType="1"/>
          </p:cNvSpPr>
          <p:nvPr/>
        </p:nvSpPr>
        <p:spPr bwMode="auto">
          <a:xfrm>
            <a:off x="7179734" y="3496733"/>
            <a:ext cx="3526367"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sz="2400"/>
          </a:p>
        </p:txBody>
      </p:sp>
      <p:sp>
        <p:nvSpPr>
          <p:cNvPr id="231430" name="Text Box 6">
            <a:extLst>
              <a:ext uri="{FF2B5EF4-FFF2-40B4-BE49-F238E27FC236}">
                <a16:creationId xmlns:a16="http://schemas.microsoft.com/office/drawing/2014/main" id="{A1E0AACF-7386-919E-B56C-7907A7A591E8}"/>
              </a:ext>
            </a:extLst>
          </p:cNvPr>
          <p:cNvSpPr txBox="1">
            <a:spLocks noChangeArrowheads="1"/>
          </p:cNvSpPr>
          <p:nvPr/>
        </p:nvSpPr>
        <p:spPr bwMode="auto">
          <a:xfrm>
            <a:off x="9025467" y="4447118"/>
            <a:ext cx="115146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a:solidFill>
                  <a:srgbClr val="FF0000"/>
                </a:solidFill>
              </a:rPr>
              <a:t>time</a:t>
            </a:r>
          </a:p>
        </p:txBody>
      </p:sp>
      <p:sp>
        <p:nvSpPr>
          <p:cNvPr id="231431" name="AutoShape 7">
            <a:extLst>
              <a:ext uri="{FF2B5EF4-FFF2-40B4-BE49-F238E27FC236}">
                <a16:creationId xmlns:a16="http://schemas.microsoft.com/office/drawing/2014/main" id="{99C50A45-D434-2EFF-C3FF-BF5EF05F732C}"/>
              </a:ext>
            </a:extLst>
          </p:cNvPr>
          <p:cNvSpPr>
            <a:spLocks noChangeArrowheads="1"/>
          </p:cNvSpPr>
          <p:nvPr/>
        </p:nvSpPr>
        <p:spPr bwMode="auto">
          <a:xfrm>
            <a:off x="8161867" y="4730751"/>
            <a:ext cx="719667" cy="107949"/>
          </a:xfrm>
          <a:prstGeom prst="leftArrow">
            <a:avLst>
              <a:gd name="adj1" fmla="val 50000"/>
              <a:gd name="adj2" fmla="val 1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31432" name="Rectangle 8">
            <a:extLst>
              <a:ext uri="{FF2B5EF4-FFF2-40B4-BE49-F238E27FC236}">
                <a16:creationId xmlns:a16="http://schemas.microsoft.com/office/drawing/2014/main" id="{293DDAF0-AA4E-8D71-8B57-1538D3CA3CBA}"/>
              </a:ext>
            </a:extLst>
          </p:cNvPr>
          <p:cNvSpPr>
            <a:spLocks noChangeArrowheads="1"/>
          </p:cNvSpPr>
          <p:nvPr/>
        </p:nvSpPr>
        <p:spPr bwMode="auto">
          <a:xfrm>
            <a:off x="9186333" y="1957918"/>
            <a:ext cx="431800" cy="1452033"/>
          </a:xfrm>
          <a:prstGeom prst="rect">
            <a:avLst/>
          </a:prstGeom>
          <a:solidFill>
            <a:srgbClr val="FF0000">
              <a:alpha val="25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31433" name="Rectangle 9">
            <a:extLst>
              <a:ext uri="{FF2B5EF4-FFF2-40B4-BE49-F238E27FC236}">
                <a16:creationId xmlns:a16="http://schemas.microsoft.com/office/drawing/2014/main" id="{76ECAA94-5F98-1066-C1B1-661008F01AF4}"/>
              </a:ext>
            </a:extLst>
          </p:cNvPr>
          <p:cNvSpPr>
            <a:spLocks noChangeArrowheads="1"/>
          </p:cNvSpPr>
          <p:nvPr/>
        </p:nvSpPr>
        <p:spPr bwMode="auto">
          <a:xfrm>
            <a:off x="9891184" y="3638551"/>
            <a:ext cx="431800" cy="503767"/>
          </a:xfrm>
          <a:prstGeom prst="rect">
            <a:avLst/>
          </a:prstGeom>
          <a:solidFill>
            <a:srgbClr val="FF0000">
              <a:alpha val="25000"/>
            </a:srgbClr>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Tree>
    <p:extLst>
      <p:ext uri="{BB962C8B-B14F-4D97-AF65-F5344CB8AC3E}">
        <p14:creationId xmlns:p14="http://schemas.microsoft.com/office/powerpoint/2010/main" val="4075820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143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14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143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14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314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14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2" grpId="0" animBg="1"/>
      <p:bldP spid="2314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2764151C-E8A1-4C3C-6C3B-4D1D996A1418}"/>
              </a:ext>
            </a:extLst>
          </p:cNvPr>
          <p:cNvSpPr>
            <a:spLocks noGrp="1" noChangeArrowheads="1"/>
          </p:cNvSpPr>
          <p:nvPr>
            <p:ph type="title"/>
          </p:nvPr>
        </p:nvSpPr>
        <p:spPr/>
        <p:txBody>
          <a:bodyPr/>
          <a:lstStyle/>
          <a:p>
            <a:r>
              <a:rPr lang="en-US" altLang="en-US"/>
              <a:t>The connectivity of the network</a:t>
            </a:r>
          </a:p>
        </p:txBody>
      </p:sp>
      <p:sp>
        <p:nvSpPr>
          <p:cNvPr id="234500" name="Rectangle 4">
            <a:extLst>
              <a:ext uri="{FF2B5EF4-FFF2-40B4-BE49-F238E27FC236}">
                <a16:creationId xmlns:a16="http://schemas.microsoft.com/office/drawing/2014/main" id="{44C8869E-7494-760B-EEDA-CDAB6F83147A}"/>
              </a:ext>
            </a:extLst>
          </p:cNvPr>
          <p:cNvSpPr>
            <a:spLocks noGrp="1" noChangeArrowheads="1"/>
          </p:cNvSpPr>
          <p:nvPr>
            <p:ph type="body" sz="half" idx="1"/>
          </p:nvPr>
        </p:nvSpPr>
        <p:spPr>
          <a:xfrm>
            <a:off x="287867" y="1600201"/>
            <a:ext cx="5107517" cy="4525433"/>
          </a:xfrm>
        </p:spPr>
        <p:txBody>
          <a:bodyPr rtlCol="0">
            <a:normAutofit/>
          </a:bodyPr>
          <a:lstStyle/>
          <a:p>
            <a:pPr>
              <a:lnSpc>
                <a:spcPct val="90000"/>
              </a:lnSpc>
              <a:buFont typeface="Arial"/>
              <a:buChar char="•"/>
              <a:defRPr/>
            </a:pPr>
            <a:r>
              <a:rPr lang="en-US" dirty="0">
                <a:ea typeface="+mn-ea"/>
              </a:rPr>
              <a:t>The 3 hidden units are fully interconnected in both directions.</a:t>
            </a:r>
          </a:p>
          <a:p>
            <a:pPr lvl="1">
              <a:lnSpc>
                <a:spcPct val="90000"/>
              </a:lnSpc>
              <a:buFont typeface="Arial"/>
              <a:buChar char="–"/>
              <a:defRPr/>
            </a:pPr>
            <a:r>
              <a:rPr lang="en-US" dirty="0">
                <a:ea typeface="+mn-ea"/>
              </a:rPr>
              <a:t>This allows a hidden activity pattern at one time step to vote for the hidden activity pattern at the next time step.</a:t>
            </a:r>
          </a:p>
          <a:p>
            <a:pPr>
              <a:lnSpc>
                <a:spcPct val="90000"/>
              </a:lnSpc>
              <a:buFont typeface="Arial"/>
              <a:buChar char="•"/>
              <a:defRPr/>
            </a:pPr>
            <a:r>
              <a:rPr lang="en-US" dirty="0">
                <a:ea typeface="+mn-ea"/>
              </a:rPr>
              <a:t>The input units have </a:t>
            </a:r>
            <a:r>
              <a:rPr lang="en-US" dirty="0" err="1">
                <a:ea typeface="+mn-ea"/>
              </a:rPr>
              <a:t>feedforward</a:t>
            </a:r>
            <a:r>
              <a:rPr lang="en-US" dirty="0">
                <a:ea typeface="+mn-ea"/>
              </a:rPr>
              <a:t> connections that allow then to vote for the next hidden activity pattern.</a:t>
            </a:r>
          </a:p>
        </p:txBody>
      </p:sp>
      <p:sp>
        <p:nvSpPr>
          <p:cNvPr id="234502" name="Oval 6">
            <a:extLst>
              <a:ext uri="{FF2B5EF4-FFF2-40B4-BE49-F238E27FC236}">
                <a16:creationId xmlns:a16="http://schemas.microsoft.com/office/drawing/2014/main" id="{1D4BCCFF-343B-3695-45F5-880662ED70A5}"/>
              </a:ext>
            </a:extLst>
          </p:cNvPr>
          <p:cNvSpPr>
            <a:spLocks noChangeArrowheads="1"/>
          </p:cNvSpPr>
          <p:nvPr/>
        </p:nvSpPr>
        <p:spPr bwMode="auto">
          <a:xfrm>
            <a:off x="6671734" y="3249084"/>
            <a:ext cx="673100" cy="505883"/>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34503" name="Oval 7">
            <a:extLst>
              <a:ext uri="{FF2B5EF4-FFF2-40B4-BE49-F238E27FC236}">
                <a16:creationId xmlns:a16="http://schemas.microsoft.com/office/drawing/2014/main" id="{DC199483-C67E-02BA-9002-4D3FD5D7A3CD}"/>
              </a:ext>
            </a:extLst>
          </p:cNvPr>
          <p:cNvSpPr>
            <a:spLocks noChangeArrowheads="1"/>
          </p:cNvSpPr>
          <p:nvPr/>
        </p:nvSpPr>
        <p:spPr bwMode="auto">
          <a:xfrm>
            <a:off x="10991851" y="3249084"/>
            <a:ext cx="673100" cy="505883"/>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34504" name="Oval 8">
            <a:extLst>
              <a:ext uri="{FF2B5EF4-FFF2-40B4-BE49-F238E27FC236}">
                <a16:creationId xmlns:a16="http://schemas.microsoft.com/office/drawing/2014/main" id="{61263742-BC77-0867-F459-B646C265D69A}"/>
              </a:ext>
            </a:extLst>
          </p:cNvPr>
          <p:cNvSpPr>
            <a:spLocks noChangeArrowheads="1"/>
          </p:cNvSpPr>
          <p:nvPr/>
        </p:nvSpPr>
        <p:spPr bwMode="auto">
          <a:xfrm>
            <a:off x="8832851" y="3249084"/>
            <a:ext cx="673100" cy="505883"/>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34505" name="Oval 9">
            <a:extLst>
              <a:ext uri="{FF2B5EF4-FFF2-40B4-BE49-F238E27FC236}">
                <a16:creationId xmlns:a16="http://schemas.microsoft.com/office/drawing/2014/main" id="{5A607FB1-125F-ABF3-4D9E-F683A4498A5D}"/>
              </a:ext>
            </a:extLst>
          </p:cNvPr>
          <p:cNvSpPr>
            <a:spLocks noChangeArrowheads="1"/>
          </p:cNvSpPr>
          <p:nvPr/>
        </p:nvSpPr>
        <p:spPr bwMode="auto">
          <a:xfrm>
            <a:off x="7727951" y="5048251"/>
            <a:ext cx="673100" cy="505883"/>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234506" name="Oval 10">
            <a:extLst>
              <a:ext uri="{FF2B5EF4-FFF2-40B4-BE49-F238E27FC236}">
                <a16:creationId xmlns:a16="http://schemas.microsoft.com/office/drawing/2014/main" id="{1CB4C45C-D1EA-2936-6205-EB46738E150A}"/>
              </a:ext>
            </a:extLst>
          </p:cNvPr>
          <p:cNvSpPr>
            <a:spLocks noChangeArrowheads="1"/>
          </p:cNvSpPr>
          <p:nvPr/>
        </p:nvSpPr>
        <p:spPr bwMode="auto">
          <a:xfrm>
            <a:off x="9935634" y="5046134"/>
            <a:ext cx="673100" cy="505884"/>
          </a:xfrm>
          <a:prstGeom prst="ellipse">
            <a:avLst/>
          </a:prstGeom>
          <a:solidFill>
            <a:schemeClr val="accent1"/>
          </a:solidFill>
          <a:ln w="2857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400"/>
          </a:p>
        </p:txBody>
      </p:sp>
      <p:sp>
        <p:nvSpPr>
          <p:cNvPr id="31752" name="Oval 11">
            <a:extLst>
              <a:ext uri="{FF2B5EF4-FFF2-40B4-BE49-F238E27FC236}">
                <a16:creationId xmlns:a16="http://schemas.microsoft.com/office/drawing/2014/main" id="{E69819D6-A768-2AD9-F504-7515225421E9}"/>
              </a:ext>
            </a:extLst>
          </p:cNvPr>
          <p:cNvSpPr>
            <a:spLocks noChangeArrowheads="1"/>
          </p:cNvSpPr>
          <p:nvPr/>
        </p:nvSpPr>
        <p:spPr bwMode="auto">
          <a:xfrm>
            <a:off x="8830734" y="1629834"/>
            <a:ext cx="673100" cy="503767"/>
          </a:xfrm>
          <a:prstGeom prst="ellipse">
            <a:avLst/>
          </a:prstGeom>
          <a:solidFill>
            <a:srgbClr val="EEECE1"/>
          </a:solidFill>
          <a:ln w="28575">
            <a:solidFill>
              <a:schemeClr val="tx1"/>
            </a:solidFill>
            <a:round/>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31753" name="Rectangle 12">
            <a:extLst>
              <a:ext uri="{FF2B5EF4-FFF2-40B4-BE49-F238E27FC236}">
                <a16:creationId xmlns:a16="http://schemas.microsoft.com/office/drawing/2014/main" id="{83BDAEBC-076C-30DA-572B-5114D771E7D4}"/>
              </a:ext>
            </a:extLst>
          </p:cNvPr>
          <p:cNvSpPr>
            <a:spLocks noChangeArrowheads="1"/>
          </p:cNvSpPr>
          <p:nvPr/>
        </p:nvSpPr>
        <p:spPr bwMode="auto">
          <a:xfrm>
            <a:off x="6191251" y="2889251"/>
            <a:ext cx="5712883" cy="1331383"/>
          </a:xfrm>
          <a:prstGeom prst="rect">
            <a:avLst/>
          </a:prstGeom>
          <a:solidFill>
            <a:srgbClr val="EEECE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234509" name="Text Box 13">
            <a:extLst>
              <a:ext uri="{FF2B5EF4-FFF2-40B4-BE49-F238E27FC236}">
                <a16:creationId xmlns:a16="http://schemas.microsoft.com/office/drawing/2014/main" id="{93369021-DB02-428C-CBDE-1F516EA5D0FC}"/>
              </a:ext>
            </a:extLst>
          </p:cNvPr>
          <p:cNvSpPr txBox="1">
            <a:spLocks noChangeArrowheads="1"/>
          </p:cNvSpPr>
          <p:nvPr/>
        </p:nvSpPr>
        <p:spPr bwMode="auto">
          <a:xfrm>
            <a:off x="6432551" y="3323167"/>
            <a:ext cx="5376333" cy="502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67" dirty="0"/>
              <a:t>3 fully interconnected hidden units</a:t>
            </a:r>
          </a:p>
        </p:txBody>
      </p:sp>
      <p:sp>
        <p:nvSpPr>
          <p:cNvPr id="31755" name="Rectangle 15">
            <a:extLst>
              <a:ext uri="{FF2B5EF4-FFF2-40B4-BE49-F238E27FC236}">
                <a16:creationId xmlns:a16="http://schemas.microsoft.com/office/drawing/2014/main" id="{F02C249C-CC61-806D-7278-6C54202BD724}"/>
              </a:ext>
            </a:extLst>
          </p:cNvPr>
          <p:cNvSpPr>
            <a:spLocks noChangeArrowheads="1"/>
          </p:cNvSpPr>
          <p:nvPr/>
        </p:nvSpPr>
        <p:spPr bwMode="auto">
          <a:xfrm>
            <a:off x="7488767" y="4976284"/>
            <a:ext cx="3359151" cy="685800"/>
          </a:xfrm>
          <a:prstGeom prst="rect">
            <a:avLst/>
          </a:prstGeom>
          <a:solidFill>
            <a:srgbClr val="EEECE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31756" name="AutoShape 16">
            <a:extLst>
              <a:ext uri="{FF2B5EF4-FFF2-40B4-BE49-F238E27FC236}">
                <a16:creationId xmlns:a16="http://schemas.microsoft.com/office/drawing/2014/main" id="{D397F81B-080C-89D6-8EDA-078D4A943BE3}"/>
              </a:ext>
            </a:extLst>
          </p:cNvPr>
          <p:cNvSpPr>
            <a:spLocks noChangeArrowheads="1"/>
          </p:cNvSpPr>
          <p:nvPr/>
        </p:nvSpPr>
        <p:spPr bwMode="auto">
          <a:xfrm>
            <a:off x="8974668" y="4400551"/>
            <a:ext cx="385233" cy="433916"/>
          </a:xfrm>
          <a:prstGeom prst="upArrow">
            <a:avLst>
              <a:gd name="adj1" fmla="val 50000"/>
              <a:gd name="adj2" fmla="val 37546"/>
            </a:avLst>
          </a:prstGeom>
          <a:solidFill>
            <a:srgbClr val="EEECE1"/>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
        <p:nvSpPr>
          <p:cNvPr id="31757" name="AutoShape 17">
            <a:extLst>
              <a:ext uri="{FF2B5EF4-FFF2-40B4-BE49-F238E27FC236}">
                <a16:creationId xmlns:a16="http://schemas.microsoft.com/office/drawing/2014/main" id="{EC504AE6-997B-B65A-8A97-6B430E142027}"/>
              </a:ext>
            </a:extLst>
          </p:cNvPr>
          <p:cNvSpPr>
            <a:spLocks noChangeArrowheads="1"/>
          </p:cNvSpPr>
          <p:nvPr/>
        </p:nvSpPr>
        <p:spPr bwMode="auto">
          <a:xfrm>
            <a:off x="8976785" y="2313518"/>
            <a:ext cx="385233" cy="433916"/>
          </a:xfrm>
          <a:prstGeom prst="upArrow">
            <a:avLst>
              <a:gd name="adj1" fmla="val 50000"/>
              <a:gd name="adj2" fmla="val 37546"/>
            </a:avLst>
          </a:prstGeom>
          <a:solidFill>
            <a:srgbClr val="EEECE1"/>
          </a:solidFill>
          <a:ln w="28575">
            <a:solidFill>
              <a:schemeClr val="tx1"/>
            </a:solidFill>
            <a:miter lim="800000"/>
            <a:headEnd/>
            <a:tailEnd/>
          </a:ln>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a:p>
        </p:txBody>
      </p:sp>
    </p:spTree>
    <p:extLst>
      <p:ext uri="{BB962C8B-B14F-4D97-AF65-F5344CB8AC3E}">
        <p14:creationId xmlns:p14="http://schemas.microsoft.com/office/powerpoint/2010/main" val="596464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450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450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a:extLst>
              <a:ext uri="{FF2B5EF4-FFF2-40B4-BE49-F238E27FC236}">
                <a16:creationId xmlns:a16="http://schemas.microsoft.com/office/drawing/2014/main" id="{B15EB4C8-5F7F-31C3-D823-AF2FA30A50CA}"/>
              </a:ext>
            </a:extLst>
          </p:cNvPr>
          <p:cNvSpPr>
            <a:spLocks noGrp="1"/>
          </p:cNvSpPr>
          <p:nvPr>
            <p:ph type="title"/>
          </p:nvPr>
        </p:nvSpPr>
        <p:spPr>
          <a:xfrm>
            <a:off x="609600" y="160867"/>
            <a:ext cx="10972800" cy="1143000"/>
          </a:xfrm>
        </p:spPr>
        <p:txBody>
          <a:bodyPr/>
          <a:lstStyle/>
          <a:p>
            <a:r>
              <a:rPr lang="en-US" altLang="en-US"/>
              <a:t>What the network learns</a:t>
            </a:r>
          </a:p>
        </p:txBody>
      </p:sp>
      <p:sp>
        <p:nvSpPr>
          <p:cNvPr id="5" name="Content Placeholder 4">
            <a:extLst>
              <a:ext uri="{FF2B5EF4-FFF2-40B4-BE49-F238E27FC236}">
                <a16:creationId xmlns:a16="http://schemas.microsoft.com/office/drawing/2014/main" id="{8ECE5F32-539F-C753-F8B6-D080022569FB}"/>
              </a:ext>
            </a:extLst>
          </p:cNvPr>
          <p:cNvSpPr>
            <a:spLocks noGrp="1"/>
          </p:cNvSpPr>
          <p:nvPr>
            <p:ph sz="half" idx="1"/>
          </p:nvPr>
        </p:nvSpPr>
        <p:spPr>
          <a:xfrm>
            <a:off x="406400" y="1284818"/>
            <a:ext cx="5892800" cy="4525433"/>
          </a:xfrm>
        </p:spPr>
        <p:txBody>
          <a:bodyPr/>
          <a:lstStyle/>
          <a:p>
            <a:pPr>
              <a:lnSpc>
                <a:spcPct val="80000"/>
              </a:lnSpc>
            </a:pPr>
            <a:r>
              <a:rPr lang="en-US" altLang="en-US"/>
              <a:t>It learns four distinct patterns of activity for the 3 hidden units. These </a:t>
            </a:r>
            <a:r>
              <a:rPr lang="en-US" altLang="en-US">
                <a:solidFill>
                  <a:srgbClr val="FF0000"/>
                </a:solidFill>
              </a:rPr>
              <a:t>patterns </a:t>
            </a:r>
            <a:r>
              <a:rPr lang="en-US" altLang="en-US"/>
              <a:t>correspond to the nodes in the finite state automaton.</a:t>
            </a:r>
          </a:p>
          <a:p>
            <a:pPr lvl="1">
              <a:lnSpc>
                <a:spcPct val="80000"/>
              </a:lnSpc>
            </a:pPr>
            <a:r>
              <a:rPr lang="en-US" altLang="en-US"/>
              <a:t>Do not confuse units in a neural network with nodes in a finite state automaton. Nodes are like activity vectors.</a:t>
            </a:r>
          </a:p>
          <a:p>
            <a:pPr lvl="1">
              <a:lnSpc>
                <a:spcPct val="80000"/>
              </a:lnSpc>
            </a:pPr>
            <a:r>
              <a:rPr lang="en-US" altLang="en-US"/>
              <a:t>The automaton is restricted to be in exactly one </a:t>
            </a:r>
            <a:r>
              <a:rPr lang="en-US" altLang="en-US">
                <a:solidFill>
                  <a:srgbClr val="FF0000"/>
                </a:solidFill>
              </a:rPr>
              <a:t>state </a:t>
            </a:r>
            <a:r>
              <a:rPr lang="en-US" altLang="en-US"/>
              <a:t>at each time. The hidden units are restricted to have exactly one </a:t>
            </a:r>
            <a:r>
              <a:rPr lang="en-US" altLang="en-US">
                <a:solidFill>
                  <a:srgbClr val="FF0000"/>
                </a:solidFill>
              </a:rPr>
              <a:t>vector</a:t>
            </a:r>
            <a:r>
              <a:rPr lang="en-US" altLang="en-US"/>
              <a:t> of activity at each time.</a:t>
            </a:r>
          </a:p>
        </p:txBody>
      </p:sp>
      <p:sp>
        <p:nvSpPr>
          <p:cNvPr id="6" name="Content Placeholder 5">
            <a:extLst>
              <a:ext uri="{FF2B5EF4-FFF2-40B4-BE49-F238E27FC236}">
                <a16:creationId xmlns:a16="http://schemas.microsoft.com/office/drawing/2014/main" id="{752A3A04-2049-42EF-7162-AD2DFE90CEBF}"/>
              </a:ext>
            </a:extLst>
          </p:cNvPr>
          <p:cNvSpPr>
            <a:spLocks noGrp="1"/>
          </p:cNvSpPr>
          <p:nvPr>
            <p:ph sz="half" idx="2"/>
          </p:nvPr>
        </p:nvSpPr>
        <p:spPr>
          <a:xfrm>
            <a:off x="6072717" y="1242485"/>
            <a:ext cx="5780616" cy="5615516"/>
          </a:xfrm>
        </p:spPr>
        <p:txBody>
          <a:bodyPr/>
          <a:lstStyle/>
          <a:p>
            <a:pPr>
              <a:lnSpc>
                <a:spcPct val="80000"/>
              </a:lnSpc>
            </a:pPr>
            <a:r>
              <a:rPr lang="en-US" altLang="en-US"/>
              <a:t>A recurrent network can emulate a finite state automaton, but it is exponentially more powerful. With N hidden neurons it has 2^N possible binary activity vectors    </a:t>
            </a:r>
            <a:r>
              <a:rPr lang="en-US" altLang="en-US">
                <a:solidFill>
                  <a:srgbClr val="0000FF"/>
                </a:solidFill>
              </a:rPr>
              <a:t> (but only N^2 weights)</a:t>
            </a:r>
          </a:p>
          <a:p>
            <a:pPr lvl="1">
              <a:lnSpc>
                <a:spcPct val="80000"/>
              </a:lnSpc>
            </a:pPr>
            <a:r>
              <a:rPr lang="en-US" altLang="en-US"/>
              <a:t>This is important when the input stream has two separate things going on at once. </a:t>
            </a:r>
          </a:p>
          <a:p>
            <a:pPr lvl="1">
              <a:lnSpc>
                <a:spcPct val="80000"/>
              </a:lnSpc>
            </a:pPr>
            <a:r>
              <a:rPr lang="en-US" altLang="en-US"/>
              <a:t>A finite state automaton needs to square its number of states.</a:t>
            </a:r>
          </a:p>
          <a:p>
            <a:pPr lvl="1">
              <a:lnSpc>
                <a:spcPct val="80000"/>
              </a:lnSpc>
            </a:pPr>
            <a:r>
              <a:rPr lang="en-US" altLang="en-US"/>
              <a:t>An RNN needs to double its   number of </a:t>
            </a:r>
            <a:r>
              <a:rPr lang="en-US" altLang="en-US">
                <a:solidFill>
                  <a:srgbClr val="FF0000"/>
                </a:solidFill>
              </a:rPr>
              <a:t>units.</a:t>
            </a:r>
          </a:p>
          <a:p>
            <a:endParaRPr lang="en-US" altLang="en-US"/>
          </a:p>
        </p:txBody>
      </p:sp>
    </p:spTree>
    <p:extLst>
      <p:ext uri="{BB962C8B-B14F-4D97-AF65-F5344CB8AC3E}">
        <p14:creationId xmlns:p14="http://schemas.microsoft.com/office/powerpoint/2010/main" val="3991352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2324125" y="4197218"/>
            <a:ext cx="398145" cy="868680"/>
          </a:xfrm>
          <a:custGeom>
            <a:avLst/>
            <a:gdLst/>
            <a:ahLst/>
            <a:cxnLst/>
            <a:rect l="l" t="t" r="r" b="b"/>
            <a:pathLst>
              <a:path w="398144" h="868679">
                <a:moveTo>
                  <a:pt x="0" y="0"/>
                </a:moveTo>
                <a:lnTo>
                  <a:pt x="398099" y="0"/>
                </a:lnTo>
                <a:lnTo>
                  <a:pt x="398099" y="868198"/>
                </a:lnTo>
                <a:lnTo>
                  <a:pt x="0" y="868198"/>
                </a:lnTo>
                <a:lnTo>
                  <a:pt x="0" y="0"/>
                </a:lnTo>
                <a:close/>
              </a:path>
            </a:pathLst>
          </a:custGeom>
          <a:solidFill>
            <a:srgbClr val="F4CCCC"/>
          </a:solidFill>
        </p:spPr>
        <p:txBody>
          <a:bodyPr wrap="square" lIns="0" tIns="0" rIns="0" bIns="0" rtlCol="0"/>
          <a:lstStyle/>
          <a:p>
            <a:pPr>
              <a:defRPr/>
            </a:pPr>
            <a:endParaRPr kern="0">
              <a:solidFill>
                <a:sysClr val="windowText" lastClr="000000"/>
              </a:solidFill>
              <a:latin typeface="Calibri"/>
            </a:endParaRPr>
          </a:p>
        </p:txBody>
      </p:sp>
      <p:sp>
        <p:nvSpPr>
          <p:cNvPr id="5" name="object 5"/>
          <p:cNvSpPr/>
          <p:nvPr/>
        </p:nvSpPr>
        <p:spPr>
          <a:xfrm>
            <a:off x="2324125" y="4197218"/>
            <a:ext cx="398145" cy="868680"/>
          </a:xfrm>
          <a:custGeom>
            <a:avLst/>
            <a:gdLst/>
            <a:ahLst/>
            <a:cxnLst/>
            <a:rect l="l" t="t" r="r" b="b"/>
            <a:pathLst>
              <a:path w="398144" h="868679">
                <a:moveTo>
                  <a:pt x="0" y="0"/>
                </a:moveTo>
                <a:lnTo>
                  <a:pt x="398099" y="0"/>
                </a:lnTo>
                <a:lnTo>
                  <a:pt x="398099" y="868198"/>
                </a:lnTo>
                <a:lnTo>
                  <a:pt x="0" y="868198"/>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6" name="object 6"/>
          <p:cNvSpPr txBox="1"/>
          <p:nvPr/>
        </p:nvSpPr>
        <p:spPr>
          <a:xfrm>
            <a:off x="2453322" y="4484067"/>
            <a:ext cx="139700" cy="285115"/>
          </a:xfrm>
          <a:prstGeom prst="rect">
            <a:avLst/>
          </a:prstGeom>
        </p:spPr>
        <p:txBody>
          <a:bodyPr vert="horz" wrap="square" lIns="0" tIns="0" rIns="0" bIns="0" rtlCol="0">
            <a:spAutoFit/>
          </a:bodyPr>
          <a:lstStyle/>
          <a:p>
            <a:pPr marL="12700">
              <a:defRPr/>
            </a:pPr>
            <a:r>
              <a:rPr kern="0" dirty="0">
                <a:solidFill>
                  <a:sysClr val="windowText" lastClr="000000"/>
                </a:solidFill>
                <a:latin typeface="Arial"/>
                <a:cs typeface="Arial"/>
              </a:rPr>
              <a:t>x</a:t>
            </a:r>
            <a:endParaRPr kern="0">
              <a:solidFill>
                <a:sysClr val="windowText" lastClr="000000"/>
              </a:solidFill>
              <a:latin typeface="Arial"/>
              <a:cs typeface="Arial"/>
            </a:endParaRPr>
          </a:p>
        </p:txBody>
      </p:sp>
      <p:sp>
        <p:nvSpPr>
          <p:cNvPr id="7" name="object 7"/>
          <p:cNvSpPr/>
          <p:nvPr/>
        </p:nvSpPr>
        <p:spPr>
          <a:xfrm>
            <a:off x="2033275" y="3227070"/>
            <a:ext cx="979805" cy="623570"/>
          </a:xfrm>
          <a:custGeom>
            <a:avLst/>
            <a:gdLst/>
            <a:ahLst/>
            <a:cxnLst/>
            <a:rect l="l" t="t" r="r" b="b"/>
            <a:pathLst>
              <a:path w="979805" h="623569">
                <a:moveTo>
                  <a:pt x="0" y="0"/>
                </a:moveTo>
                <a:lnTo>
                  <a:pt x="979798" y="0"/>
                </a:lnTo>
                <a:lnTo>
                  <a:pt x="979798" y="623098"/>
                </a:lnTo>
                <a:lnTo>
                  <a:pt x="0" y="623098"/>
                </a:lnTo>
                <a:lnTo>
                  <a:pt x="0" y="0"/>
                </a:lnTo>
                <a:close/>
              </a:path>
            </a:pathLst>
          </a:custGeom>
          <a:solidFill>
            <a:srgbClr val="38751C"/>
          </a:solidFill>
        </p:spPr>
        <p:txBody>
          <a:bodyPr wrap="square" lIns="0" tIns="0" rIns="0" bIns="0" rtlCol="0"/>
          <a:lstStyle/>
          <a:p>
            <a:pPr>
              <a:defRPr/>
            </a:pPr>
            <a:endParaRPr kern="0">
              <a:solidFill>
                <a:sysClr val="windowText" lastClr="000000"/>
              </a:solidFill>
              <a:latin typeface="Calibri"/>
            </a:endParaRPr>
          </a:p>
        </p:txBody>
      </p:sp>
      <p:sp>
        <p:nvSpPr>
          <p:cNvPr id="8" name="object 8"/>
          <p:cNvSpPr txBox="1"/>
          <p:nvPr/>
        </p:nvSpPr>
        <p:spPr>
          <a:xfrm>
            <a:off x="2262841" y="3391369"/>
            <a:ext cx="520700" cy="285115"/>
          </a:xfrm>
          <a:prstGeom prst="rect">
            <a:avLst/>
          </a:prstGeom>
        </p:spPr>
        <p:txBody>
          <a:bodyPr vert="horz" wrap="square" lIns="0" tIns="0" rIns="0" bIns="0" rtlCol="0">
            <a:spAutoFit/>
          </a:bodyPr>
          <a:lstStyle/>
          <a:p>
            <a:pPr marL="12700">
              <a:defRPr/>
            </a:pPr>
            <a:r>
              <a:rPr kern="0" spc="-5" dirty="0">
                <a:solidFill>
                  <a:srgbClr val="FFFFFF"/>
                </a:solidFill>
                <a:latin typeface="Arial"/>
                <a:cs typeface="Arial"/>
              </a:rPr>
              <a:t>RNN</a:t>
            </a:r>
            <a:endParaRPr kern="0">
              <a:solidFill>
                <a:sysClr val="windowText" lastClr="000000"/>
              </a:solidFill>
              <a:latin typeface="Arial"/>
              <a:cs typeface="Arial"/>
            </a:endParaRPr>
          </a:p>
        </p:txBody>
      </p:sp>
      <p:sp>
        <p:nvSpPr>
          <p:cNvPr id="9" name="object 9"/>
          <p:cNvSpPr txBox="1"/>
          <p:nvPr/>
        </p:nvSpPr>
        <p:spPr>
          <a:xfrm>
            <a:off x="2324125" y="2028324"/>
            <a:ext cx="398145" cy="573875"/>
          </a:xfrm>
          <a:prstGeom prst="rect">
            <a:avLst/>
          </a:prstGeom>
          <a:solidFill>
            <a:srgbClr val="C8DAF7"/>
          </a:solidFill>
          <a:ln w="9524">
            <a:solidFill>
              <a:srgbClr val="000000"/>
            </a:solidFill>
          </a:ln>
        </p:spPr>
        <p:txBody>
          <a:bodyPr vert="horz" wrap="square" lIns="0" tIns="4445" rIns="0" bIns="0" rtlCol="0">
            <a:spAutoFit/>
          </a:bodyPr>
          <a:lstStyle/>
          <a:p>
            <a:pPr>
              <a:spcBef>
                <a:spcPts val="35"/>
              </a:spcBef>
              <a:defRPr/>
            </a:pPr>
            <a:endParaRPr sz="1900" kern="0">
              <a:solidFill>
                <a:sysClr val="windowText" lastClr="000000"/>
              </a:solidFill>
              <a:latin typeface="Times New Roman"/>
              <a:cs typeface="Times New Roman"/>
            </a:endParaRPr>
          </a:p>
          <a:p>
            <a:pPr algn="ctr">
              <a:defRPr/>
            </a:pP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0" name="object 10"/>
          <p:cNvSpPr/>
          <p:nvPr/>
        </p:nvSpPr>
        <p:spPr>
          <a:xfrm>
            <a:off x="2523173" y="3010772"/>
            <a:ext cx="0" cy="216535"/>
          </a:xfrm>
          <a:custGeom>
            <a:avLst/>
            <a:gdLst/>
            <a:ahLst/>
            <a:cxnLst/>
            <a:rect l="l" t="t" r="r" b="b"/>
            <a:pathLst>
              <a:path h="216535">
                <a:moveTo>
                  <a:pt x="0" y="21629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1" name="object 11"/>
          <p:cNvSpPr/>
          <p:nvPr/>
        </p:nvSpPr>
        <p:spPr>
          <a:xfrm>
            <a:off x="2491708" y="2924322"/>
            <a:ext cx="63500" cy="86995"/>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2" name="object 12"/>
          <p:cNvSpPr/>
          <p:nvPr/>
        </p:nvSpPr>
        <p:spPr>
          <a:xfrm>
            <a:off x="2523173" y="3964420"/>
            <a:ext cx="0" cy="233045"/>
          </a:xfrm>
          <a:custGeom>
            <a:avLst/>
            <a:gdLst/>
            <a:ahLst/>
            <a:cxnLst/>
            <a:rect l="l" t="t" r="r" b="b"/>
            <a:pathLst>
              <a:path h="233045">
                <a:moveTo>
                  <a:pt x="0" y="23279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3" name="object 13"/>
          <p:cNvSpPr/>
          <p:nvPr/>
        </p:nvSpPr>
        <p:spPr>
          <a:xfrm>
            <a:off x="2491708" y="3877970"/>
            <a:ext cx="63500" cy="86995"/>
          </a:xfrm>
          <a:custGeom>
            <a:avLst/>
            <a:gdLst/>
            <a:ahLst/>
            <a:cxnLst/>
            <a:rect l="l" t="t" r="r" b="b"/>
            <a:pathLst>
              <a:path w="63500" h="86994">
                <a:moveTo>
                  <a:pt x="62929" y="86449"/>
                </a:moveTo>
                <a:lnTo>
                  <a:pt x="31464" y="0"/>
                </a:lnTo>
                <a:lnTo>
                  <a:pt x="0" y="86449"/>
                </a:lnTo>
                <a:lnTo>
                  <a:pt x="62929"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4" name="object 14"/>
          <p:cNvSpPr/>
          <p:nvPr/>
        </p:nvSpPr>
        <p:spPr>
          <a:xfrm>
            <a:off x="3015202" y="3384746"/>
            <a:ext cx="495300" cy="259079"/>
          </a:xfrm>
          <a:custGeom>
            <a:avLst/>
            <a:gdLst/>
            <a:ahLst/>
            <a:cxnLst/>
            <a:rect l="l" t="t" r="r" b="b"/>
            <a:pathLst>
              <a:path w="495300" h="259080">
                <a:moveTo>
                  <a:pt x="0" y="0"/>
                </a:moveTo>
                <a:lnTo>
                  <a:pt x="30225" y="8592"/>
                </a:lnTo>
                <a:lnTo>
                  <a:pt x="73607" y="19675"/>
                </a:lnTo>
                <a:lnTo>
                  <a:pt x="126748" y="32805"/>
                </a:lnTo>
                <a:lnTo>
                  <a:pt x="186247" y="47540"/>
                </a:lnTo>
                <a:lnTo>
                  <a:pt x="248707" y="63436"/>
                </a:lnTo>
                <a:lnTo>
                  <a:pt x="310729" y="80050"/>
                </a:lnTo>
                <a:lnTo>
                  <a:pt x="368913" y="96940"/>
                </a:lnTo>
                <a:lnTo>
                  <a:pt x="419862" y="113663"/>
                </a:lnTo>
                <a:lnTo>
                  <a:pt x="460176" y="129776"/>
                </a:lnTo>
                <a:lnTo>
                  <a:pt x="495306" y="158399"/>
                </a:lnTo>
                <a:lnTo>
                  <a:pt x="482258" y="172515"/>
                </a:lnTo>
                <a:lnTo>
                  <a:pt x="398245" y="201090"/>
                </a:lnTo>
                <a:lnTo>
                  <a:pt x="336459" y="215054"/>
                </a:lnTo>
                <a:lnTo>
                  <a:pt x="267606" y="228474"/>
                </a:lnTo>
                <a:lnTo>
                  <a:pt x="223024" y="236480"/>
                </a:lnTo>
                <a:lnTo>
                  <a:pt x="178596" y="244112"/>
                </a:lnTo>
                <a:lnTo>
                  <a:pt x="135442" y="251311"/>
                </a:lnTo>
                <a:lnTo>
                  <a:pt x="94682" y="258024"/>
                </a:lnTo>
                <a:lnTo>
                  <a:pt x="90522" y="258724"/>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5" name="object 15"/>
          <p:cNvSpPr/>
          <p:nvPr/>
        </p:nvSpPr>
        <p:spPr>
          <a:xfrm>
            <a:off x="3020613" y="3612494"/>
            <a:ext cx="90805" cy="62230"/>
          </a:xfrm>
          <a:custGeom>
            <a:avLst/>
            <a:gdLst/>
            <a:ahLst/>
            <a:cxnLst/>
            <a:rect l="l" t="t" r="r" b="b"/>
            <a:pathLst>
              <a:path w="90805" h="62230">
                <a:moveTo>
                  <a:pt x="79592" y="0"/>
                </a:moveTo>
                <a:lnTo>
                  <a:pt x="0" y="46124"/>
                </a:lnTo>
                <a:lnTo>
                  <a:pt x="90629" y="61949"/>
                </a:lnTo>
                <a:lnTo>
                  <a:pt x="79592" y="0"/>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6" name="object 16"/>
          <p:cNvSpPr/>
          <p:nvPr/>
        </p:nvSpPr>
        <p:spPr>
          <a:xfrm>
            <a:off x="4510971" y="3532871"/>
            <a:ext cx="4606465" cy="435599"/>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17" name="object 17"/>
          <p:cNvSpPr/>
          <p:nvPr/>
        </p:nvSpPr>
        <p:spPr>
          <a:xfrm>
            <a:off x="4510971" y="4317995"/>
            <a:ext cx="1863771" cy="435599"/>
          </a:xfrm>
          <a:prstGeom prst="rect">
            <a:avLst/>
          </a:prstGeom>
          <a:blipFill>
            <a:blip r:embed="rId3"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18" name="object 18"/>
          <p:cNvSpPr txBox="1">
            <a:spLocks noGrp="1"/>
          </p:cNvSpPr>
          <p:nvPr>
            <p:ph type="title"/>
          </p:nvPr>
        </p:nvSpPr>
        <p:spPr>
          <a:xfrm>
            <a:off x="2538770" y="621719"/>
            <a:ext cx="7110730" cy="1384995"/>
          </a:xfrm>
          <a:prstGeom prst="rect">
            <a:avLst/>
          </a:prstGeom>
        </p:spPr>
        <p:txBody>
          <a:bodyPr vert="horz" wrap="square" lIns="0" tIns="0" rIns="0" bIns="0" rtlCol="0" anchor="ctr">
            <a:spAutoFit/>
          </a:bodyPr>
          <a:lstStyle/>
          <a:p>
            <a:pPr marL="12700"/>
            <a:r>
              <a:rPr spc="-5" dirty="0"/>
              <a:t>(Vanilla) Recurrent Neural</a:t>
            </a:r>
            <a:r>
              <a:rPr spc="25" dirty="0"/>
              <a:t> </a:t>
            </a:r>
            <a:r>
              <a:rPr spc="-5" dirty="0"/>
              <a:t>Network</a:t>
            </a:r>
          </a:p>
          <a:p>
            <a:pPr marL="60960">
              <a:spcBef>
                <a:spcPts val="15"/>
              </a:spcBef>
            </a:pPr>
            <a:r>
              <a:rPr sz="1800" spc="-5" dirty="0"/>
              <a:t>The state consists of a single </a:t>
            </a:r>
            <a:r>
              <a:rPr sz="1800" i="1" spc="-5" dirty="0"/>
              <a:t>“hidden” </a:t>
            </a:r>
            <a:r>
              <a:rPr sz="1800" spc="-5" dirty="0"/>
              <a:t>vector</a:t>
            </a:r>
            <a:r>
              <a:rPr sz="1800" spc="110" dirty="0"/>
              <a:t> </a:t>
            </a:r>
            <a:r>
              <a:rPr sz="1800" b="1" spc="-5" dirty="0"/>
              <a:t>h</a:t>
            </a:r>
            <a:r>
              <a:rPr sz="1800" spc="-5" dirty="0"/>
              <a:t>:</a:t>
            </a:r>
            <a:endParaRPr sz="1800" dirty="0"/>
          </a:p>
        </p:txBody>
      </p:sp>
      <p:sp>
        <p:nvSpPr>
          <p:cNvPr id="19" name="object 19"/>
          <p:cNvSpPr/>
          <p:nvPr/>
        </p:nvSpPr>
        <p:spPr>
          <a:xfrm>
            <a:off x="5175294" y="2216672"/>
            <a:ext cx="3023943" cy="500998"/>
          </a:xfrm>
          <a:prstGeom prst="rect">
            <a:avLst/>
          </a:prstGeom>
          <a:blipFill>
            <a:blip r:embed="rId4"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20" name="object 20"/>
          <p:cNvSpPr/>
          <p:nvPr/>
        </p:nvSpPr>
        <p:spPr>
          <a:xfrm>
            <a:off x="6506590" y="2896420"/>
            <a:ext cx="0" cy="377190"/>
          </a:xfrm>
          <a:custGeom>
            <a:avLst/>
            <a:gdLst/>
            <a:ahLst/>
            <a:cxnLst/>
            <a:rect l="l" t="t" r="r" b="b"/>
            <a:pathLst>
              <a:path h="377189">
                <a:moveTo>
                  <a:pt x="0" y="0"/>
                </a:moveTo>
                <a:lnTo>
                  <a:pt x="0" y="376649"/>
                </a:lnTo>
              </a:path>
            </a:pathLst>
          </a:custGeom>
          <a:ln w="9524">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21" name="object 21"/>
          <p:cNvSpPr/>
          <p:nvPr/>
        </p:nvSpPr>
        <p:spPr>
          <a:xfrm>
            <a:off x="6490865" y="3273072"/>
            <a:ext cx="31750" cy="43815"/>
          </a:xfrm>
          <a:custGeom>
            <a:avLst/>
            <a:gdLst/>
            <a:ahLst/>
            <a:cxnLst/>
            <a:rect l="l" t="t" r="r" b="b"/>
            <a:pathLst>
              <a:path w="31750" h="43814">
                <a:moveTo>
                  <a:pt x="0" y="0"/>
                </a:moveTo>
                <a:lnTo>
                  <a:pt x="15724" y="43224"/>
                </a:lnTo>
                <a:lnTo>
                  <a:pt x="31449" y="0"/>
                </a:lnTo>
                <a:lnTo>
                  <a:pt x="0" y="0"/>
                </a:lnTo>
                <a:close/>
              </a:path>
            </a:pathLst>
          </a:custGeom>
          <a:ln w="9524">
            <a:solidFill>
              <a:srgbClr val="666666"/>
            </a:solidFill>
          </a:ln>
        </p:spPr>
        <p:txBody>
          <a:bodyPr wrap="square" lIns="0" tIns="0" rIns="0" bIns="0" rtlCol="0"/>
          <a:lstStyle/>
          <a:p>
            <a:pPr>
              <a:defRPr/>
            </a:pPr>
            <a:endParaRPr kern="0">
              <a:solidFill>
                <a:sysClr val="windowText" lastClr="000000"/>
              </a:solidFill>
              <a:latin typeface="Calibri"/>
            </a:endParaRPr>
          </a:p>
        </p:txBody>
      </p:sp>
      <p:sp>
        <p:nvSpPr>
          <p:cNvPr id="2" name="TextBox 1">
            <a:extLst>
              <a:ext uri="{FF2B5EF4-FFF2-40B4-BE49-F238E27FC236}">
                <a16:creationId xmlns:a16="http://schemas.microsoft.com/office/drawing/2014/main" id="{14C57C92-AB01-4538-7F66-81D37424F865}"/>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36541033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768949" y="1261222"/>
            <a:ext cx="2343150" cy="1115690"/>
          </a:xfrm>
          <a:prstGeom prst="rect">
            <a:avLst/>
          </a:prstGeom>
        </p:spPr>
        <p:txBody>
          <a:bodyPr vert="horz" wrap="square" lIns="0" tIns="0" rIns="0" bIns="0" rtlCol="0" anchor="ctr">
            <a:spAutoFit/>
          </a:bodyPr>
          <a:lstStyle/>
          <a:p>
            <a:pPr marL="12700" marR="5080">
              <a:lnSpc>
                <a:spcPts val="2850"/>
              </a:lnSpc>
            </a:pPr>
            <a:r>
              <a:rPr sz="2400" b="1" spc="-5" dirty="0"/>
              <a:t>Character-level  language</a:t>
            </a:r>
            <a:r>
              <a:rPr sz="2400" b="1" spc="-60" dirty="0"/>
              <a:t> </a:t>
            </a:r>
            <a:r>
              <a:rPr sz="2400" b="1" spc="-5" dirty="0"/>
              <a:t>model  example</a:t>
            </a:r>
            <a:endParaRPr sz="2400"/>
          </a:p>
        </p:txBody>
      </p:sp>
      <p:sp>
        <p:nvSpPr>
          <p:cNvPr id="5" name="object 5"/>
          <p:cNvSpPr txBox="1"/>
          <p:nvPr/>
        </p:nvSpPr>
        <p:spPr>
          <a:xfrm>
            <a:off x="1768951" y="2709020"/>
            <a:ext cx="1634489" cy="743793"/>
          </a:xfrm>
          <a:prstGeom prst="rect">
            <a:avLst/>
          </a:prstGeom>
        </p:spPr>
        <p:txBody>
          <a:bodyPr vert="horz" wrap="square" lIns="0" tIns="0" rIns="0" bIns="0" rtlCol="0">
            <a:spAutoFit/>
          </a:bodyPr>
          <a:lstStyle/>
          <a:p>
            <a:pPr marL="12700" marR="5080">
              <a:lnSpc>
                <a:spcPts val="2850"/>
              </a:lnSpc>
              <a:defRPr/>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p:txBody>
      </p:sp>
      <p:sp>
        <p:nvSpPr>
          <p:cNvPr id="6" name="object 6"/>
          <p:cNvSpPr txBox="1"/>
          <p:nvPr/>
        </p:nvSpPr>
        <p:spPr>
          <a:xfrm>
            <a:off x="1768949" y="3794866"/>
            <a:ext cx="2294890" cy="1115690"/>
          </a:xfrm>
          <a:prstGeom prst="rect">
            <a:avLst/>
          </a:prstGeom>
        </p:spPr>
        <p:txBody>
          <a:bodyPr vert="horz" wrap="square" lIns="0" tIns="0" rIns="0" bIns="0" rtlCol="0">
            <a:spAutoFit/>
          </a:bodyPr>
          <a:lstStyle/>
          <a:p>
            <a:pPr marL="12700" marR="5080">
              <a:lnSpc>
                <a:spcPts val="2850"/>
              </a:lnSpc>
              <a:defRPr/>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7" name="object 7"/>
          <p:cNvSpPr/>
          <p:nvPr/>
        </p:nvSpPr>
        <p:spPr>
          <a:xfrm>
            <a:off x="9436511" y="2745897"/>
            <a:ext cx="309245" cy="578373"/>
          </a:xfrm>
          <a:custGeom>
            <a:avLst/>
            <a:gdLst/>
            <a:ahLst/>
            <a:cxnLst/>
            <a:rect l="l" t="t" r="r" b="b"/>
            <a:pathLst>
              <a:path w="309245" h="674369">
                <a:moveTo>
                  <a:pt x="0" y="0"/>
                </a:moveTo>
                <a:lnTo>
                  <a:pt x="309074" y="0"/>
                </a:lnTo>
                <a:lnTo>
                  <a:pt x="309074" y="674073"/>
                </a:lnTo>
                <a:lnTo>
                  <a:pt x="0" y="674073"/>
                </a:lnTo>
                <a:lnTo>
                  <a:pt x="0" y="0"/>
                </a:lnTo>
                <a:close/>
              </a:path>
            </a:pathLst>
          </a:custGeom>
          <a:solidFill>
            <a:srgbClr val="F4CCCC"/>
          </a:solidFill>
        </p:spPr>
        <p:txBody>
          <a:bodyPr wrap="square" lIns="0" tIns="0" rIns="0" bIns="0" rtlCol="0"/>
          <a:lstStyle/>
          <a:p>
            <a:pPr>
              <a:defRPr/>
            </a:pPr>
            <a:endParaRPr kern="0">
              <a:solidFill>
                <a:sysClr val="windowText" lastClr="000000"/>
              </a:solidFill>
              <a:latin typeface="Calibri"/>
            </a:endParaRPr>
          </a:p>
        </p:txBody>
      </p:sp>
      <p:sp>
        <p:nvSpPr>
          <p:cNvPr id="8" name="object 8"/>
          <p:cNvSpPr/>
          <p:nvPr/>
        </p:nvSpPr>
        <p:spPr>
          <a:xfrm>
            <a:off x="9436511" y="2745896"/>
            <a:ext cx="309245" cy="550658"/>
          </a:xfrm>
          <a:custGeom>
            <a:avLst/>
            <a:gdLst/>
            <a:ahLst/>
            <a:cxnLst/>
            <a:rect l="l" t="t" r="r" b="b"/>
            <a:pathLst>
              <a:path w="309245" h="674369">
                <a:moveTo>
                  <a:pt x="0" y="0"/>
                </a:moveTo>
                <a:lnTo>
                  <a:pt x="309074" y="0"/>
                </a:lnTo>
                <a:lnTo>
                  <a:pt x="309074" y="674073"/>
                </a:lnTo>
                <a:lnTo>
                  <a:pt x="0" y="674073"/>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9" name="object 9"/>
          <p:cNvSpPr/>
          <p:nvPr/>
        </p:nvSpPr>
        <p:spPr>
          <a:xfrm>
            <a:off x="9210684" y="1992672"/>
            <a:ext cx="760730" cy="483870"/>
          </a:xfrm>
          <a:custGeom>
            <a:avLst/>
            <a:gdLst/>
            <a:ahLst/>
            <a:cxnLst/>
            <a:rect l="l" t="t" r="r" b="b"/>
            <a:pathLst>
              <a:path w="760729" h="483869">
                <a:moveTo>
                  <a:pt x="0" y="0"/>
                </a:moveTo>
                <a:lnTo>
                  <a:pt x="760723" y="0"/>
                </a:lnTo>
                <a:lnTo>
                  <a:pt x="760723" y="483774"/>
                </a:lnTo>
                <a:lnTo>
                  <a:pt x="0" y="483774"/>
                </a:lnTo>
                <a:lnTo>
                  <a:pt x="0" y="0"/>
                </a:lnTo>
                <a:close/>
              </a:path>
            </a:pathLst>
          </a:custGeom>
          <a:solidFill>
            <a:srgbClr val="38751C"/>
          </a:solidFill>
        </p:spPr>
        <p:txBody>
          <a:bodyPr wrap="square" lIns="0" tIns="0" rIns="0" bIns="0" rtlCol="0"/>
          <a:lstStyle/>
          <a:p>
            <a:pPr>
              <a:defRPr/>
            </a:pPr>
            <a:endParaRPr kern="0">
              <a:solidFill>
                <a:sysClr val="windowText" lastClr="000000"/>
              </a:solidFill>
              <a:latin typeface="Calibri"/>
            </a:endParaRPr>
          </a:p>
        </p:txBody>
      </p:sp>
      <p:sp>
        <p:nvSpPr>
          <p:cNvPr id="10" name="object 10"/>
          <p:cNvSpPr txBox="1"/>
          <p:nvPr/>
        </p:nvSpPr>
        <p:spPr>
          <a:xfrm>
            <a:off x="8974884" y="973972"/>
            <a:ext cx="1436370" cy="2369880"/>
          </a:xfrm>
          <a:prstGeom prst="rect">
            <a:avLst/>
          </a:prstGeom>
          <a:ln w="9524">
            <a:solidFill>
              <a:srgbClr val="000000"/>
            </a:solidFill>
          </a:ln>
        </p:spPr>
        <p:txBody>
          <a:bodyPr vert="horz" wrap="square" lIns="0" tIns="0" rIns="0" bIns="0" rtlCol="0">
            <a:spAutoFit/>
          </a:bodyPr>
          <a:lstStyle/>
          <a:p>
            <a:pPr>
              <a:defRPr/>
            </a:pPr>
            <a:endParaRPr kern="0" dirty="0">
              <a:solidFill>
                <a:sysClr val="windowText" lastClr="000000"/>
              </a:solidFill>
              <a:latin typeface="Times New Roman"/>
              <a:cs typeface="Times New Roman"/>
            </a:endParaRPr>
          </a:p>
          <a:p>
            <a:pPr>
              <a:defRPr/>
            </a:pPr>
            <a:endParaRPr kern="0" dirty="0">
              <a:solidFill>
                <a:sysClr val="windowText" lastClr="000000"/>
              </a:solidFill>
              <a:latin typeface="Times New Roman"/>
              <a:cs typeface="Times New Roman"/>
            </a:endParaRPr>
          </a:p>
          <a:p>
            <a:pPr>
              <a:defRPr/>
            </a:pPr>
            <a:endParaRPr kern="0" dirty="0">
              <a:solidFill>
                <a:sysClr val="windowText" lastClr="000000"/>
              </a:solidFill>
              <a:latin typeface="Times New Roman"/>
              <a:cs typeface="Times New Roman"/>
            </a:endParaRPr>
          </a:p>
          <a:p>
            <a:pPr>
              <a:spcBef>
                <a:spcPts val="15"/>
              </a:spcBef>
              <a:defRPr/>
            </a:pPr>
            <a:endParaRPr sz="2500" kern="0" dirty="0">
              <a:solidFill>
                <a:sysClr val="windowText" lastClr="000000"/>
              </a:solidFill>
              <a:latin typeface="Times New Roman"/>
              <a:cs typeface="Times New Roman"/>
            </a:endParaRPr>
          </a:p>
          <a:p>
            <a:pPr marR="195580" algn="ctr">
              <a:defRPr/>
            </a:pPr>
            <a:r>
              <a:rPr kern="0" spc="-5" dirty="0">
                <a:solidFill>
                  <a:srgbClr val="FFFFFF"/>
                </a:solidFill>
                <a:latin typeface="Arial"/>
                <a:cs typeface="Arial"/>
              </a:rPr>
              <a:t>RNN</a:t>
            </a:r>
            <a:endParaRPr kern="0" dirty="0">
              <a:solidFill>
                <a:sysClr val="windowText" lastClr="000000"/>
              </a:solidFill>
              <a:latin typeface="Arial"/>
              <a:cs typeface="Arial"/>
            </a:endParaRPr>
          </a:p>
          <a:p>
            <a:pPr>
              <a:defRPr/>
            </a:pPr>
            <a:endParaRPr kern="0" dirty="0">
              <a:solidFill>
                <a:sysClr val="windowText" lastClr="000000"/>
              </a:solidFill>
              <a:latin typeface="Times New Roman"/>
              <a:cs typeface="Times New Roman"/>
            </a:endParaRPr>
          </a:p>
          <a:p>
            <a:pPr>
              <a:spcBef>
                <a:spcPts val="35"/>
              </a:spcBef>
              <a:defRPr/>
            </a:pPr>
            <a:endParaRPr sz="2100" kern="0" dirty="0">
              <a:solidFill>
                <a:sysClr val="windowText" lastClr="000000"/>
              </a:solidFill>
              <a:latin typeface="Times New Roman"/>
              <a:cs typeface="Times New Roman"/>
            </a:endParaRPr>
          </a:p>
          <a:p>
            <a:pPr marR="195580" algn="ctr">
              <a:defRPr/>
            </a:pPr>
            <a:r>
              <a:rPr kern="0" dirty="0">
                <a:solidFill>
                  <a:sysClr val="windowText" lastClr="000000"/>
                </a:solidFill>
                <a:latin typeface="Arial"/>
                <a:cs typeface="Arial"/>
              </a:rPr>
              <a:t>x</a:t>
            </a:r>
          </a:p>
        </p:txBody>
      </p:sp>
      <p:sp>
        <p:nvSpPr>
          <p:cNvPr id="11" name="object 11"/>
          <p:cNvSpPr txBox="1"/>
          <p:nvPr/>
        </p:nvSpPr>
        <p:spPr>
          <a:xfrm>
            <a:off x="9436511" y="1061964"/>
            <a:ext cx="309245" cy="463588"/>
          </a:xfrm>
          <a:prstGeom prst="rect">
            <a:avLst/>
          </a:prstGeom>
          <a:solidFill>
            <a:srgbClr val="C8DAF7"/>
          </a:solidFill>
          <a:ln w="9524">
            <a:solidFill>
              <a:srgbClr val="000000"/>
            </a:solidFill>
          </a:ln>
        </p:spPr>
        <p:txBody>
          <a:bodyPr vert="horz" wrap="square" lIns="0" tIns="184785" rIns="0" bIns="0" rtlCol="0">
            <a:spAutoFit/>
          </a:bodyPr>
          <a:lstStyle/>
          <a:p>
            <a:pPr marL="92075">
              <a:spcBef>
                <a:spcPts val="1455"/>
              </a:spcBef>
              <a:defRPr/>
            </a:pPr>
            <a:r>
              <a:rPr kern="0" dirty="0">
                <a:solidFill>
                  <a:sysClr val="windowText" lastClr="000000"/>
                </a:solidFill>
                <a:latin typeface="Arial"/>
                <a:cs typeface="Arial"/>
              </a:rPr>
              <a:t>y</a:t>
            </a:r>
            <a:endParaRPr kern="0">
              <a:solidFill>
                <a:sysClr val="windowText" lastClr="000000"/>
              </a:solidFill>
              <a:latin typeface="Arial"/>
              <a:cs typeface="Arial"/>
            </a:endParaRPr>
          </a:p>
        </p:txBody>
      </p:sp>
      <p:sp>
        <p:nvSpPr>
          <p:cNvPr id="12" name="object 12"/>
          <p:cNvSpPr/>
          <p:nvPr/>
        </p:nvSpPr>
        <p:spPr>
          <a:xfrm>
            <a:off x="9591033" y="1850528"/>
            <a:ext cx="0" cy="142240"/>
          </a:xfrm>
          <a:custGeom>
            <a:avLst/>
            <a:gdLst/>
            <a:ahLst/>
            <a:cxnLst/>
            <a:rect l="l" t="t" r="r" b="b"/>
            <a:pathLst>
              <a:path h="142240">
                <a:moveTo>
                  <a:pt x="0" y="142144"/>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3" name="object 13"/>
          <p:cNvSpPr/>
          <p:nvPr/>
        </p:nvSpPr>
        <p:spPr>
          <a:xfrm>
            <a:off x="9559583" y="1764080"/>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4" name="object 14"/>
          <p:cNvSpPr/>
          <p:nvPr/>
        </p:nvSpPr>
        <p:spPr>
          <a:xfrm>
            <a:off x="9591033" y="2590708"/>
            <a:ext cx="0" cy="155575"/>
          </a:xfrm>
          <a:custGeom>
            <a:avLst/>
            <a:gdLst/>
            <a:ahLst/>
            <a:cxnLst/>
            <a:rect l="l" t="t" r="r" b="b"/>
            <a:pathLst>
              <a:path h="155575">
                <a:moveTo>
                  <a:pt x="0" y="155189"/>
                </a:moveTo>
                <a:lnTo>
                  <a:pt x="0" y="0"/>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5" name="object 15"/>
          <p:cNvSpPr/>
          <p:nvPr/>
        </p:nvSpPr>
        <p:spPr>
          <a:xfrm>
            <a:off x="9559583" y="2504258"/>
            <a:ext cx="63500" cy="86995"/>
          </a:xfrm>
          <a:custGeom>
            <a:avLst/>
            <a:gdLst/>
            <a:ahLst/>
            <a:cxnLst/>
            <a:rect l="l" t="t" r="r" b="b"/>
            <a:pathLst>
              <a:path w="63500" h="86994">
                <a:moveTo>
                  <a:pt x="62924" y="86449"/>
                </a:moveTo>
                <a:lnTo>
                  <a:pt x="31449" y="0"/>
                </a:lnTo>
                <a:lnTo>
                  <a:pt x="0" y="86449"/>
                </a:lnTo>
                <a:lnTo>
                  <a:pt x="62924" y="86449"/>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6" name="object 16"/>
          <p:cNvSpPr/>
          <p:nvPr/>
        </p:nvSpPr>
        <p:spPr>
          <a:xfrm>
            <a:off x="9973057" y="2115089"/>
            <a:ext cx="384810" cy="196850"/>
          </a:xfrm>
          <a:custGeom>
            <a:avLst/>
            <a:gdLst/>
            <a:ahLst/>
            <a:cxnLst/>
            <a:rect l="l" t="t" r="r" b="b"/>
            <a:pathLst>
              <a:path w="384809" h="196850">
                <a:moveTo>
                  <a:pt x="0" y="0"/>
                </a:moveTo>
                <a:lnTo>
                  <a:pt x="30163" y="8428"/>
                </a:lnTo>
                <a:lnTo>
                  <a:pt x="74709" y="19630"/>
                </a:lnTo>
                <a:lnTo>
                  <a:pt x="128820" y="32978"/>
                </a:lnTo>
                <a:lnTo>
                  <a:pt x="187677" y="47845"/>
                </a:lnTo>
                <a:lnTo>
                  <a:pt x="246464" y="63602"/>
                </a:lnTo>
                <a:lnTo>
                  <a:pt x="300362" y="79622"/>
                </a:lnTo>
                <a:lnTo>
                  <a:pt x="344554" y="95278"/>
                </a:lnTo>
                <a:lnTo>
                  <a:pt x="384549" y="122984"/>
                </a:lnTo>
                <a:lnTo>
                  <a:pt x="369218" y="136718"/>
                </a:lnTo>
                <a:lnTo>
                  <a:pt x="330005" y="150614"/>
                </a:lnTo>
                <a:lnTo>
                  <a:pt x="273870" y="164298"/>
                </a:lnTo>
                <a:lnTo>
                  <a:pt x="207774" y="177397"/>
                </a:lnTo>
                <a:lnTo>
                  <a:pt x="155834" y="186610"/>
                </a:lnTo>
                <a:lnTo>
                  <a:pt x="113382" y="193761"/>
                </a:lnTo>
                <a:lnTo>
                  <a:pt x="105149" y="195124"/>
                </a:lnTo>
                <a:lnTo>
                  <a:pt x="95499" y="196714"/>
                </a:lnTo>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7" name="object 17"/>
          <p:cNvSpPr/>
          <p:nvPr/>
        </p:nvSpPr>
        <p:spPr>
          <a:xfrm>
            <a:off x="9983409" y="2280812"/>
            <a:ext cx="90805" cy="62230"/>
          </a:xfrm>
          <a:custGeom>
            <a:avLst/>
            <a:gdLst/>
            <a:ahLst/>
            <a:cxnLst/>
            <a:rect l="l" t="t" r="r" b="b"/>
            <a:pathLst>
              <a:path w="90804" h="62230">
                <a:moveTo>
                  <a:pt x="79724" y="0"/>
                </a:moveTo>
                <a:lnTo>
                  <a:pt x="0" y="45909"/>
                </a:lnTo>
                <a:lnTo>
                  <a:pt x="90574" y="61987"/>
                </a:lnTo>
                <a:lnTo>
                  <a:pt x="79724" y="0"/>
                </a:lnTo>
                <a:close/>
              </a:path>
            </a:pathLst>
          </a:custGeom>
          <a:ln w="19049">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23" name="object 4"/>
          <p:cNvSpPr txBox="1">
            <a:spLocks/>
          </p:cNvSpPr>
          <p:nvPr/>
        </p:nvSpPr>
        <p:spPr>
          <a:xfrm>
            <a:off x="3440778" y="340908"/>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defRPr/>
            </a:pPr>
            <a:r>
              <a:rPr lang="en-US" kern="0" spc="-5" dirty="0">
                <a:solidFill>
                  <a:prstClr val="black"/>
                </a:solidFill>
              </a:rPr>
              <a:t>Example</a:t>
            </a:r>
          </a:p>
        </p:txBody>
      </p:sp>
      <p:sp>
        <p:nvSpPr>
          <p:cNvPr id="2" name="TextBox 1">
            <a:extLst>
              <a:ext uri="{FF2B5EF4-FFF2-40B4-BE49-F238E27FC236}">
                <a16:creationId xmlns:a16="http://schemas.microsoft.com/office/drawing/2014/main" id="{71863D5F-69CC-0AAC-97F9-4D05056E26F4}"/>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3655601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149767" y="979099"/>
            <a:ext cx="5260914" cy="4228566"/>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txBox="1"/>
          <p:nvPr/>
        </p:nvSpPr>
        <p:spPr>
          <a:xfrm>
            <a:off x="1768949" y="1261222"/>
            <a:ext cx="2343150" cy="3729226"/>
          </a:xfrm>
          <a:prstGeom prst="rect">
            <a:avLst/>
          </a:prstGeom>
        </p:spPr>
        <p:txBody>
          <a:bodyPr vert="horz" wrap="square" lIns="0" tIns="0" rIns="0" bIns="0" rtlCol="0">
            <a:spAutoFit/>
          </a:bodyPr>
          <a:lstStyle/>
          <a:p>
            <a:pPr marL="12700" marR="5080">
              <a:lnSpc>
                <a:spcPts val="2850"/>
              </a:lnSpc>
              <a:defRPr/>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defRPr/>
            </a:pPr>
            <a:endParaRPr sz="2450" kern="0">
              <a:solidFill>
                <a:sysClr val="windowText" lastClr="000000"/>
              </a:solidFill>
              <a:latin typeface="Times New Roman"/>
              <a:cs typeface="Times New Roman"/>
            </a:endParaRPr>
          </a:p>
          <a:p>
            <a:pPr marL="12700" marR="713740">
              <a:lnSpc>
                <a:spcPts val="2850"/>
              </a:lnSpc>
              <a:defRPr/>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defRPr/>
            </a:pPr>
            <a:endParaRPr sz="2450" kern="0">
              <a:solidFill>
                <a:sysClr val="windowText" lastClr="000000"/>
              </a:solidFill>
              <a:latin typeface="Times New Roman"/>
              <a:cs typeface="Times New Roman"/>
            </a:endParaRPr>
          </a:p>
          <a:p>
            <a:pPr marL="12700" marR="53340">
              <a:lnSpc>
                <a:spcPts val="2850"/>
              </a:lnSpc>
              <a:defRPr/>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6" name="object 6"/>
          <p:cNvSpPr/>
          <p:nvPr/>
        </p:nvSpPr>
        <p:spPr>
          <a:xfrm>
            <a:off x="4300194" y="972024"/>
            <a:ext cx="6169660" cy="2975610"/>
          </a:xfrm>
          <a:custGeom>
            <a:avLst/>
            <a:gdLst/>
            <a:ahLst/>
            <a:cxnLst/>
            <a:rect l="l" t="t" r="r" b="b"/>
            <a:pathLst>
              <a:path w="6169659" h="2975610">
                <a:moveTo>
                  <a:pt x="0" y="0"/>
                </a:moveTo>
                <a:lnTo>
                  <a:pt x="6169187" y="0"/>
                </a:lnTo>
                <a:lnTo>
                  <a:pt x="6169187" y="2975094"/>
                </a:lnTo>
                <a:lnTo>
                  <a:pt x="0" y="2975094"/>
                </a:lnTo>
                <a:lnTo>
                  <a:pt x="0" y="0"/>
                </a:lnTo>
                <a:close/>
              </a:path>
            </a:pathLst>
          </a:custGeom>
          <a:solidFill>
            <a:srgbClr val="FFFFFF"/>
          </a:solidFill>
        </p:spPr>
        <p:txBody>
          <a:bodyPr wrap="square" lIns="0" tIns="0" rIns="0" bIns="0" rtlCol="0"/>
          <a:lstStyle/>
          <a:p>
            <a:pPr>
              <a:defRPr/>
            </a:pPr>
            <a:endParaRPr kern="0">
              <a:solidFill>
                <a:sysClr val="windowText" lastClr="000000"/>
              </a:solidFill>
              <a:latin typeface="Calibri"/>
            </a:endParaRPr>
          </a:p>
        </p:txBody>
      </p:sp>
      <p:sp>
        <p:nvSpPr>
          <p:cNvPr id="14" name="object 4"/>
          <p:cNvSpPr txBox="1">
            <a:spLocks/>
          </p:cNvSpPr>
          <p:nvPr/>
        </p:nvSpPr>
        <p:spPr>
          <a:xfrm>
            <a:off x="3440778" y="340908"/>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defRPr/>
            </a:pPr>
            <a:r>
              <a:rPr lang="en-US" kern="0" spc="-5" dirty="0">
                <a:solidFill>
                  <a:prstClr val="black"/>
                </a:solidFill>
              </a:rPr>
              <a:t>Example</a:t>
            </a:r>
          </a:p>
        </p:txBody>
      </p:sp>
      <p:sp>
        <p:nvSpPr>
          <p:cNvPr id="2" name="TextBox 1">
            <a:extLst>
              <a:ext uri="{FF2B5EF4-FFF2-40B4-BE49-F238E27FC236}">
                <a16:creationId xmlns:a16="http://schemas.microsoft.com/office/drawing/2014/main" id="{2CB3D0ED-BC74-735E-09A7-069BAFE33ADA}"/>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1003884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246169" y="1977685"/>
            <a:ext cx="4438641" cy="42862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p:nvPr/>
        </p:nvSpPr>
        <p:spPr>
          <a:xfrm>
            <a:off x="5241419" y="1972922"/>
            <a:ext cx="4448175" cy="438150"/>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6" name="object 6"/>
          <p:cNvSpPr/>
          <p:nvPr/>
        </p:nvSpPr>
        <p:spPr>
          <a:xfrm>
            <a:off x="5149767" y="979099"/>
            <a:ext cx="5260914" cy="4228566"/>
          </a:xfrm>
          <a:prstGeom prst="rect">
            <a:avLst/>
          </a:prstGeom>
          <a:blipFill>
            <a:blip r:embed="rId3"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7" name="object 7"/>
          <p:cNvSpPr txBox="1"/>
          <p:nvPr/>
        </p:nvSpPr>
        <p:spPr>
          <a:xfrm>
            <a:off x="1768949" y="1261222"/>
            <a:ext cx="2343150" cy="3729226"/>
          </a:xfrm>
          <a:prstGeom prst="rect">
            <a:avLst/>
          </a:prstGeom>
        </p:spPr>
        <p:txBody>
          <a:bodyPr vert="horz" wrap="square" lIns="0" tIns="0" rIns="0" bIns="0" rtlCol="0">
            <a:spAutoFit/>
          </a:bodyPr>
          <a:lstStyle/>
          <a:p>
            <a:pPr marL="12700" marR="5080">
              <a:lnSpc>
                <a:spcPts val="2850"/>
              </a:lnSpc>
              <a:defRPr/>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a:solidFill>
                <a:sysClr val="windowText" lastClr="000000"/>
              </a:solidFill>
              <a:latin typeface="Arial"/>
              <a:cs typeface="Arial"/>
            </a:endParaRPr>
          </a:p>
          <a:p>
            <a:pPr>
              <a:spcBef>
                <a:spcPts val="30"/>
              </a:spcBef>
              <a:defRPr/>
            </a:pPr>
            <a:endParaRPr sz="2450" kern="0">
              <a:solidFill>
                <a:sysClr val="windowText" lastClr="000000"/>
              </a:solidFill>
              <a:latin typeface="Times New Roman"/>
              <a:cs typeface="Times New Roman"/>
            </a:endParaRPr>
          </a:p>
          <a:p>
            <a:pPr marL="12700" marR="713740">
              <a:lnSpc>
                <a:spcPts val="2850"/>
              </a:lnSpc>
              <a:defRPr/>
            </a:pPr>
            <a:r>
              <a:rPr sz="2400" kern="0" spc="-5" dirty="0">
                <a:solidFill>
                  <a:sysClr val="windowText" lastClr="000000"/>
                </a:solidFill>
                <a:latin typeface="Arial"/>
                <a:cs typeface="Arial"/>
              </a:rPr>
              <a:t>Vocabulary:  [h,e,l,o]</a:t>
            </a:r>
            <a:endParaRPr sz="2400" kern="0">
              <a:solidFill>
                <a:sysClr val="windowText" lastClr="000000"/>
              </a:solidFill>
              <a:latin typeface="Arial"/>
              <a:cs typeface="Arial"/>
            </a:endParaRPr>
          </a:p>
          <a:p>
            <a:pPr>
              <a:spcBef>
                <a:spcPts val="30"/>
              </a:spcBef>
              <a:defRPr/>
            </a:pPr>
            <a:endParaRPr sz="2450" kern="0">
              <a:solidFill>
                <a:sysClr val="windowText" lastClr="000000"/>
              </a:solidFill>
              <a:latin typeface="Times New Roman"/>
              <a:cs typeface="Times New Roman"/>
            </a:endParaRPr>
          </a:p>
          <a:p>
            <a:pPr marL="12700" marR="53340">
              <a:lnSpc>
                <a:spcPts val="2850"/>
              </a:lnSpc>
              <a:defRPr/>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a:solidFill>
                <a:sysClr val="windowText" lastClr="000000"/>
              </a:solidFill>
              <a:latin typeface="Arial"/>
              <a:cs typeface="Arial"/>
            </a:endParaRPr>
          </a:p>
        </p:txBody>
      </p:sp>
      <p:sp>
        <p:nvSpPr>
          <p:cNvPr id="8" name="object 8"/>
          <p:cNvSpPr/>
          <p:nvPr/>
        </p:nvSpPr>
        <p:spPr>
          <a:xfrm>
            <a:off x="4300194" y="972024"/>
            <a:ext cx="6169660" cy="1694180"/>
          </a:xfrm>
          <a:custGeom>
            <a:avLst/>
            <a:gdLst/>
            <a:ahLst/>
            <a:cxnLst/>
            <a:rect l="l" t="t" r="r" b="b"/>
            <a:pathLst>
              <a:path w="6169659" h="1694180">
                <a:moveTo>
                  <a:pt x="0" y="0"/>
                </a:moveTo>
                <a:lnTo>
                  <a:pt x="6169187" y="0"/>
                </a:lnTo>
                <a:lnTo>
                  <a:pt x="6169187" y="1693796"/>
                </a:lnTo>
                <a:lnTo>
                  <a:pt x="0" y="1693796"/>
                </a:lnTo>
                <a:lnTo>
                  <a:pt x="0" y="0"/>
                </a:lnTo>
                <a:close/>
              </a:path>
            </a:pathLst>
          </a:custGeom>
          <a:solidFill>
            <a:srgbClr val="FFFFFF"/>
          </a:solidFill>
        </p:spPr>
        <p:txBody>
          <a:bodyPr wrap="square" lIns="0" tIns="0" rIns="0" bIns="0" rtlCol="0"/>
          <a:lstStyle/>
          <a:p>
            <a:pPr>
              <a:defRPr/>
            </a:pPr>
            <a:endParaRPr kern="0">
              <a:solidFill>
                <a:sysClr val="windowText" lastClr="000000"/>
              </a:solidFill>
              <a:latin typeface="Calibri"/>
            </a:endParaRPr>
          </a:p>
        </p:txBody>
      </p:sp>
      <p:sp>
        <p:nvSpPr>
          <p:cNvPr id="9" name="object 9"/>
          <p:cNvSpPr/>
          <p:nvPr/>
        </p:nvSpPr>
        <p:spPr>
          <a:xfrm>
            <a:off x="5480619" y="1433386"/>
            <a:ext cx="4438641" cy="42862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10" name="object 10"/>
          <p:cNvSpPr/>
          <p:nvPr/>
        </p:nvSpPr>
        <p:spPr>
          <a:xfrm>
            <a:off x="5475868" y="1428623"/>
            <a:ext cx="4448175" cy="438150"/>
          </a:xfrm>
          <a:custGeom>
            <a:avLst/>
            <a:gdLst/>
            <a:ahLst/>
            <a:cxnLst/>
            <a:rect l="l" t="t" r="r" b="b"/>
            <a:pathLst>
              <a:path w="4448175" h="438150">
                <a:moveTo>
                  <a:pt x="0" y="0"/>
                </a:moveTo>
                <a:lnTo>
                  <a:pt x="4448166" y="0"/>
                </a:lnTo>
                <a:lnTo>
                  <a:pt x="4448166" y="438149"/>
                </a:lnTo>
                <a:lnTo>
                  <a:pt x="0" y="438149"/>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17" name="object 4"/>
          <p:cNvSpPr txBox="1">
            <a:spLocks/>
          </p:cNvSpPr>
          <p:nvPr/>
        </p:nvSpPr>
        <p:spPr>
          <a:xfrm>
            <a:off x="3440778" y="340908"/>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defRPr/>
            </a:pPr>
            <a:r>
              <a:rPr lang="en-US" kern="0" spc="-5" dirty="0">
                <a:solidFill>
                  <a:prstClr val="black"/>
                </a:solidFill>
              </a:rPr>
              <a:t>Example</a:t>
            </a:r>
          </a:p>
        </p:txBody>
      </p:sp>
      <p:sp>
        <p:nvSpPr>
          <p:cNvPr id="2" name="TextBox 1">
            <a:extLst>
              <a:ext uri="{FF2B5EF4-FFF2-40B4-BE49-F238E27FC236}">
                <a16:creationId xmlns:a16="http://schemas.microsoft.com/office/drawing/2014/main" id="{82175DEE-B76A-CB37-F0D8-B92CE99C4F56}"/>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1614669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246169" y="1977685"/>
            <a:ext cx="4438641" cy="428624"/>
          </a:xfrm>
          <a:prstGeom prst="rect">
            <a:avLst/>
          </a:prstGeom>
          <a:blipFill>
            <a:blip r:embed="rId2"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5" name="object 5"/>
          <p:cNvSpPr/>
          <p:nvPr/>
        </p:nvSpPr>
        <p:spPr>
          <a:xfrm>
            <a:off x="5241419" y="1972922"/>
            <a:ext cx="4448175" cy="438150"/>
          </a:xfrm>
          <a:custGeom>
            <a:avLst/>
            <a:gdLst/>
            <a:ahLst/>
            <a:cxnLst/>
            <a:rect l="l" t="t" r="r" b="b"/>
            <a:pathLst>
              <a:path w="4448175" h="438150">
                <a:moveTo>
                  <a:pt x="0" y="0"/>
                </a:moveTo>
                <a:lnTo>
                  <a:pt x="4448141" y="0"/>
                </a:lnTo>
                <a:lnTo>
                  <a:pt x="4448141" y="438149"/>
                </a:lnTo>
                <a:lnTo>
                  <a:pt x="0" y="438149"/>
                </a:lnTo>
                <a:lnTo>
                  <a:pt x="0" y="0"/>
                </a:lnTo>
                <a:close/>
              </a:path>
            </a:pathLst>
          </a:custGeom>
          <a:ln w="9524">
            <a:solidFill>
              <a:srgbClr val="000000"/>
            </a:solidFill>
          </a:ln>
        </p:spPr>
        <p:txBody>
          <a:bodyPr wrap="square" lIns="0" tIns="0" rIns="0" bIns="0" rtlCol="0"/>
          <a:lstStyle/>
          <a:p>
            <a:pPr>
              <a:defRPr/>
            </a:pPr>
            <a:endParaRPr kern="0">
              <a:solidFill>
                <a:sysClr val="windowText" lastClr="000000"/>
              </a:solidFill>
              <a:latin typeface="Calibri"/>
            </a:endParaRPr>
          </a:p>
        </p:txBody>
      </p:sp>
      <p:sp>
        <p:nvSpPr>
          <p:cNvPr id="6" name="object 6"/>
          <p:cNvSpPr/>
          <p:nvPr/>
        </p:nvSpPr>
        <p:spPr>
          <a:xfrm>
            <a:off x="5149767" y="979099"/>
            <a:ext cx="5260914" cy="4228566"/>
          </a:xfrm>
          <a:prstGeom prst="rect">
            <a:avLst/>
          </a:prstGeom>
          <a:blipFill>
            <a:blip r:embed="rId3" cstate="print"/>
            <a:stretch>
              <a:fillRect/>
            </a:stretch>
          </a:blipFill>
        </p:spPr>
        <p:txBody>
          <a:bodyPr wrap="square" lIns="0" tIns="0" rIns="0" bIns="0" rtlCol="0"/>
          <a:lstStyle/>
          <a:p>
            <a:pPr>
              <a:defRPr/>
            </a:pPr>
            <a:endParaRPr kern="0">
              <a:solidFill>
                <a:sysClr val="windowText" lastClr="000000"/>
              </a:solidFill>
              <a:latin typeface="Calibri"/>
            </a:endParaRPr>
          </a:p>
        </p:txBody>
      </p:sp>
      <p:sp>
        <p:nvSpPr>
          <p:cNvPr id="7" name="object 7"/>
          <p:cNvSpPr txBox="1"/>
          <p:nvPr/>
        </p:nvSpPr>
        <p:spPr>
          <a:xfrm>
            <a:off x="1768949" y="1261222"/>
            <a:ext cx="2343150" cy="3729226"/>
          </a:xfrm>
          <a:prstGeom prst="rect">
            <a:avLst/>
          </a:prstGeom>
        </p:spPr>
        <p:txBody>
          <a:bodyPr vert="horz" wrap="square" lIns="0" tIns="0" rIns="0" bIns="0" rtlCol="0">
            <a:spAutoFit/>
          </a:bodyPr>
          <a:lstStyle/>
          <a:p>
            <a:pPr marL="12700" marR="5080">
              <a:lnSpc>
                <a:spcPts val="2850"/>
              </a:lnSpc>
              <a:defRPr/>
            </a:pPr>
            <a:r>
              <a:rPr sz="2400" b="1" kern="0" spc="-5" dirty="0">
                <a:solidFill>
                  <a:sysClr val="windowText" lastClr="000000"/>
                </a:solidFill>
                <a:latin typeface="Arial"/>
                <a:cs typeface="Arial"/>
              </a:rPr>
              <a:t>Character-level  language</a:t>
            </a:r>
            <a:r>
              <a:rPr sz="2400" b="1" kern="0" spc="-60" dirty="0">
                <a:solidFill>
                  <a:sysClr val="windowText" lastClr="000000"/>
                </a:solidFill>
                <a:latin typeface="Arial"/>
                <a:cs typeface="Arial"/>
              </a:rPr>
              <a:t> </a:t>
            </a:r>
            <a:r>
              <a:rPr sz="2400" b="1" kern="0" spc="-5" dirty="0">
                <a:solidFill>
                  <a:sysClr val="windowText" lastClr="000000"/>
                </a:solidFill>
                <a:latin typeface="Arial"/>
                <a:cs typeface="Arial"/>
              </a:rPr>
              <a:t>model  example</a:t>
            </a:r>
            <a:endParaRPr sz="2400" kern="0" dirty="0">
              <a:solidFill>
                <a:sysClr val="windowText" lastClr="000000"/>
              </a:solidFill>
              <a:latin typeface="Arial"/>
              <a:cs typeface="Arial"/>
            </a:endParaRPr>
          </a:p>
          <a:p>
            <a:pPr>
              <a:spcBef>
                <a:spcPts val="30"/>
              </a:spcBef>
              <a:defRPr/>
            </a:pPr>
            <a:endParaRPr sz="2450" kern="0" dirty="0">
              <a:solidFill>
                <a:sysClr val="windowText" lastClr="000000"/>
              </a:solidFill>
              <a:latin typeface="Times New Roman"/>
              <a:cs typeface="Times New Roman"/>
            </a:endParaRPr>
          </a:p>
          <a:p>
            <a:pPr marL="12700" marR="713740">
              <a:lnSpc>
                <a:spcPts val="2850"/>
              </a:lnSpc>
              <a:defRPr/>
            </a:pPr>
            <a:r>
              <a:rPr sz="2400" kern="0" spc="-5" dirty="0">
                <a:solidFill>
                  <a:sysClr val="windowText" lastClr="000000"/>
                </a:solidFill>
                <a:latin typeface="Arial"/>
                <a:cs typeface="Arial"/>
              </a:rPr>
              <a:t>Vocabulary:  [h,e,l,o]</a:t>
            </a:r>
            <a:endParaRPr sz="2400" kern="0" dirty="0">
              <a:solidFill>
                <a:sysClr val="windowText" lastClr="000000"/>
              </a:solidFill>
              <a:latin typeface="Arial"/>
              <a:cs typeface="Arial"/>
            </a:endParaRPr>
          </a:p>
          <a:p>
            <a:pPr>
              <a:spcBef>
                <a:spcPts val="30"/>
              </a:spcBef>
              <a:defRPr/>
            </a:pPr>
            <a:endParaRPr sz="2450" kern="0" dirty="0">
              <a:solidFill>
                <a:sysClr val="windowText" lastClr="000000"/>
              </a:solidFill>
              <a:latin typeface="Times New Roman"/>
              <a:cs typeface="Times New Roman"/>
            </a:endParaRPr>
          </a:p>
          <a:p>
            <a:pPr marL="12700" marR="53340">
              <a:lnSpc>
                <a:spcPts val="2850"/>
              </a:lnSpc>
              <a:defRPr/>
            </a:pPr>
            <a:r>
              <a:rPr sz="2400" kern="0" spc="-5" dirty="0">
                <a:solidFill>
                  <a:sysClr val="windowText" lastClr="000000"/>
                </a:solidFill>
                <a:latin typeface="Arial"/>
                <a:cs typeface="Arial"/>
              </a:rPr>
              <a:t>Example</a:t>
            </a:r>
            <a:r>
              <a:rPr sz="2400" kern="0" spc="-40" dirty="0">
                <a:solidFill>
                  <a:sysClr val="windowText" lastClr="000000"/>
                </a:solidFill>
                <a:latin typeface="Arial"/>
                <a:cs typeface="Arial"/>
              </a:rPr>
              <a:t> </a:t>
            </a:r>
            <a:r>
              <a:rPr sz="2400" kern="0" spc="-5" dirty="0">
                <a:solidFill>
                  <a:sysClr val="windowText" lastClr="000000"/>
                </a:solidFill>
                <a:latin typeface="Arial"/>
                <a:cs typeface="Arial"/>
              </a:rPr>
              <a:t>training  sequence:  </a:t>
            </a:r>
            <a:r>
              <a:rPr sz="2400" b="1" kern="0" spc="-5" dirty="0">
                <a:solidFill>
                  <a:sysClr val="windowText" lastClr="000000"/>
                </a:solidFill>
                <a:latin typeface="Arial"/>
                <a:cs typeface="Arial"/>
              </a:rPr>
              <a:t>“hello”</a:t>
            </a:r>
            <a:endParaRPr sz="2400" kern="0" dirty="0">
              <a:solidFill>
                <a:sysClr val="windowText" lastClr="000000"/>
              </a:solidFill>
              <a:latin typeface="Arial"/>
              <a:cs typeface="Arial"/>
            </a:endParaRPr>
          </a:p>
        </p:txBody>
      </p:sp>
      <p:sp>
        <p:nvSpPr>
          <p:cNvPr id="13" name="object 4"/>
          <p:cNvSpPr txBox="1">
            <a:spLocks/>
          </p:cNvSpPr>
          <p:nvPr/>
        </p:nvSpPr>
        <p:spPr>
          <a:xfrm>
            <a:off x="3440778" y="340908"/>
            <a:ext cx="5307965" cy="556895"/>
          </a:xfrm>
          <a:prstGeom prst="rect">
            <a:avLst/>
          </a:prstGeom>
        </p:spPr>
        <p:txBody>
          <a:bodyPr vert="horz" wrap="square" lIns="0" tIns="0" rIns="0" bIns="0" rtlCol="0">
            <a:spAutoFit/>
          </a:bodyPr>
          <a:lstStyle>
            <a:lvl1pPr>
              <a:defRPr sz="3600" b="0" i="0">
                <a:solidFill>
                  <a:schemeClr val="tx1"/>
                </a:solidFill>
                <a:latin typeface="Arial"/>
                <a:ea typeface="+mj-ea"/>
                <a:cs typeface="Arial"/>
              </a:defRPr>
            </a:lvl1pPr>
          </a:lstStyle>
          <a:p>
            <a:pPr marL="12700" algn="ctr">
              <a:defRPr/>
            </a:pPr>
            <a:r>
              <a:rPr lang="en-US" kern="0" spc="-5" dirty="0">
                <a:solidFill>
                  <a:prstClr val="black"/>
                </a:solidFill>
              </a:rPr>
              <a:t>Example</a:t>
            </a:r>
          </a:p>
        </p:txBody>
      </p:sp>
      <p:sp>
        <p:nvSpPr>
          <p:cNvPr id="2" name="TextBox 1">
            <a:extLst>
              <a:ext uri="{FF2B5EF4-FFF2-40B4-BE49-F238E27FC236}">
                <a16:creationId xmlns:a16="http://schemas.microsoft.com/office/drawing/2014/main" id="{83FC00CE-E46A-4898-883E-6B26E312CDFB}"/>
              </a:ext>
            </a:extLst>
          </p:cNvPr>
          <p:cNvSpPr txBox="1"/>
          <p:nvPr/>
        </p:nvSpPr>
        <p:spPr>
          <a:xfrm>
            <a:off x="3531035" y="6096579"/>
            <a:ext cx="512993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What kind of loss can we formulate?</a:t>
            </a:r>
          </a:p>
        </p:txBody>
      </p:sp>
      <p:sp>
        <p:nvSpPr>
          <p:cNvPr id="9" name="TextBox 8">
            <a:extLst>
              <a:ext uri="{FF2B5EF4-FFF2-40B4-BE49-F238E27FC236}">
                <a16:creationId xmlns:a16="http://schemas.microsoft.com/office/drawing/2014/main" id="{8BD44056-DE3A-4BE2-B43F-26AB65FCF71A}"/>
              </a:ext>
            </a:extLst>
          </p:cNvPr>
          <p:cNvSpPr txBox="1"/>
          <p:nvPr/>
        </p:nvSpPr>
        <p:spPr>
          <a:xfrm>
            <a:off x="2712853" y="5554893"/>
            <a:ext cx="6815905"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What do we still need to specify, for this to work?</a:t>
            </a:r>
          </a:p>
        </p:txBody>
      </p:sp>
      <p:sp>
        <p:nvSpPr>
          <p:cNvPr id="3" name="TextBox 2">
            <a:extLst>
              <a:ext uri="{FF2B5EF4-FFF2-40B4-BE49-F238E27FC236}">
                <a16:creationId xmlns:a16="http://schemas.microsoft.com/office/drawing/2014/main" id="{CA19BDD2-3C7B-EB19-0742-3C49EFD324D0}"/>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42371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43472" y="280155"/>
            <a:ext cx="10585176" cy="444352"/>
          </a:xfrm>
          <a:prstGeom prst="rect">
            <a:avLst/>
          </a:prstGeom>
        </p:spPr>
        <p:txBody>
          <a:bodyPr vert="horz" wrap="square" lIns="0" tIns="13335" rIns="0" bIns="0" rtlCol="0" anchor="ctr">
            <a:spAutoFit/>
          </a:bodyPr>
          <a:lstStyle/>
          <a:p>
            <a:pPr marL="12700">
              <a:spcBef>
                <a:spcPts val="105"/>
              </a:spcBef>
            </a:pPr>
            <a:r>
              <a:rPr sz="2800" spc="-5" dirty="0">
                <a:solidFill>
                  <a:srgbClr val="663300"/>
                </a:solidFill>
              </a:rPr>
              <a:t>Training </a:t>
            </a:r>
            <a:r>
              <a:rPr sz="2800" dirty="0">
                <a:solidFill>
                  <a:srgbClr val="663300"/>
                </a:solidFill>
              </a:rPr>
              <a:t>a </a:t>
            </a:r>
            <a:r>
              <a:rPr lang="en-US" sz="2800" dirty="0">
                <a:solidFill>
                  <a:srgbClr val="663300"/>
                </a:solidFill>
              </a:rPr>
              <a:t>Recurrent Neural Network</a:t>
            </a:r>
            <a:endParaRPr sz="2800" spc="-5" dirty="0">
              <a:solidFill>
                <a:srgbClr val="663300"/>
              </a:solidFill>
            </a:endParaRPr>
          </a:p>
        </p:txBody>
      </p:sp>
      <p:sp>
        <p:nvSpPr>
          <p:cNvPr id="3" name="object 3"/>
          <p:cNvSpPr txBox="1"/>
          <p:nvPr/>
        </p:nvSpPr>
        <p:spPr>
          <a:xfrm>
            <a:off x="1907541" y="1040790"/>
            <a:ext cx="8435995" cy="2307042"/>
          </a:xfrm>
          <a:prstGeom prst="rect">
            <a:avLst/>
          </a:prstGeom>
        </p:spPr>
        <p:txBody>
          <a:bodyPr vert="horz" wrap="square" lIns="0" tIns="80010" rIns="0" bIns="0" rtlCol="0">
            <a:spAutoFit/>
          </a:bodyPr>
          <a:lstStyle/>
          <a:p>
            <a:pPr marL="355600" indent="-342900">
              <a:spcBef>
                <a:spcPts val="630"/>
              </a:spcBef>
              <a:buClr>
                <a:srgbClr val="CC0000"/>
              </a:buClr>
              <a:buFont typeface="Times New Roman"/>
              <a:buChar char="•"/>
              <a:tabLst>
                <a:tab pos="354965" algn="l"/>
                <a:tab pos="355600" algn="l"/>
              </a:tabLst>
            </a:pPr>
            <a:r>
              <a:rPr sz="2200" spc="-10" dirty="0">
                <a:latin typeface="Carlito"/>
                <a:cs typeface="Carlito"/>
              </a:rPr>
              <a:t>Get </a:t>
            </a:r>
            <a:r>
              <a:rPr sz="2200" spc="-5" dirty="0">
                <a:latin typeface="Carlito"/>
                <a:cs typeface="Carlito"/>
              </a:rPr>
              <a:t>a </a:t>
            </a:r>
            <a:r>
              <a:rPr sz="2200" spc="-5" dirty="0">
                <a:solidFill>
                  <a:srgbClr val="BA56BD"/>
                </a:solidFill>
                <a:latin typeface="Carlito"/>
                <a:cs typeface="Carlito"/>
              </a:rPr>
              <a:t>big corpus of text </a:t>
            </a:r>
            <a:r>
              <a:rPr sz="2200" spc="-5" dirty="0">
                <a:latin typeface="Carlito"/>
                <a:cs typeface="Carlito"/>
              </a:rPr>
              <a:t>which is a </a:t>
            </a:r>
            <a:r>
              <a:rPr sz="2200" spc="-10" dirty="0">
                <a:latin typeface="Carlito"/>
                <a:cs typeface="Carlito"/>
              </a:rPr>
              <a:t>sequence </a:t>
            </a:r>
            <a:r>
              <a:rPr sz="2200" spc="-5" dirty="0">
                <a:latin typeface="Carlito"/>
                <a:cs typeface="Carlito"/>
              </a:rPr>
              <a:t>of</a:t>
            </a:r>
            <a:r>
              <a:rPr sz="2200" spc="100" dirty="0">
                <a:latin typeface="Carlito"/>
                <a:cs typeface="Carlito"/>
              </a:rPr>
              <a:t> </a:t>
            </a:r>
            <a:r>
              <a:rPr sz="2200" spc="-5" dirty="0">
                <a:latin typeface="Carlito"/>
                <a:cs typeface="Carlito"/>
              </a:rPr>
              <a:t>words</a:t>
            </a:r>
            <a:endParaRPr sz="2200" dirty="0">
              <a:latin typeface="Carlito"/>
              <a:cs typeface="Carlito"/>
            </a:endParaRPr>
          </a:p>
          <a:p>
            <a:pPr marL="355600" indent="-342900">
              <a:spcBef>
                <a:spcPts val="530"/>
              </a:spcBef>
              <a:buClr>
                <a:srgbClr val="CC0000"/>
              </a:buClr>
              <a:buFont typeface="Times New Roman"/>
              <a:buChar char="•"/>
              <a:tabLst>
                <a:tab pos="354965" algn="l"/>
                <a:tab pos="355600" algn="l"/>
                <a:tab pos="6383655" algn="l"/>
              </a:tabLst>
            </a:pPr>
            <a:r>
              <a:rPr sz="2200" spc="-10" dirty="0">
                <a:latin typeface="Carlito"/>
                <a:cs typeface="Carlito"/>
              </a:rPr>
              <a:t>Feed </a:t>
            </a:r>
            <a:r>
              <a:rPr sz="2200" spc="-5" dirty="0">
                <a:latin typeface="Carlito"/>
                <a:cs typeface="Carlito"/>
              </a:rPr>
              <a:t>into </a:t>
            </a:r>
            <a:r>
              <a:rPr sz="2200" spc="-10" dirty="0">
                <a:latin typeface="Carlito"/>
                <a:cs typeface="Carlito"/>
              </a:rPr>
              <a:t>RNN; </a:t>
            </a:r>
            <a:r>
              <a:rPr sz="2200" spc="-5" dirty="0">
                <a:latin typeface="Carlito"/>
                <a:cs typeface="Carlito"/>
              </a:rPr>
              <a:t>compute</a:t>
            </a:r>
            <a:r>
              <a:rPr sz="2200" spc="155" dirty="0">
                <a:latin typeface="Carlito"/>
                <a:cs typeface="Carlito"/>
              </a:rPr>
              <a:t> </a:t>
            </a:r>
            <a:r>
              <a:rPr sz="2200" spc="-10" dirty="0">
                <a:latin typeface="Carlito"/>
                <a:cs typeface="Carlito"/>
              </a:rPr>
              <a:t>output</a:t>
            </a:r>
            <a:r>
              <a:rPr sz="2200" spc="10" dirty="0">
                <a:latin typeface="Carlito"/>
                <a:cs typeface="Carlito"/>
              </a:rPr>
              <a:t> </a:t>
            </a:r>
            <a:r>
              <a:rPr sz="2200" spc="-10" dirty="0">
                <a:latin typeface="Carlito"/>
                <a:cs typeface="Carlito"/>
              </a:rPr>
              <a:t>distribution</a:t>
            </a:r>
            <a:r>
              <a:rPr lang="en-US" sz="2200" spc="-10" dirty="0">
                <a:latin typeface="Carlito"/>
                <a:cs typeface="Carlito"/>
              </a:rPr>
              <a:t>         </a:t>
            </a:r>
            <a:r>
              <a:rPr sz="2200" spc="-5" dirty="0">
                <a:solidFill>
                  <a:srgbClr val="BA56BD"/>
                </a:solidFill>
                <a:latin typeface="Carlito"/>
                <a:cs typeface="Carlito"/>
              </a:rPr>
              <a:t>for </a:t>
            </a:r>
            <a:r>
              <a:rPr sz="2200" i="1" spc="-5" dirty="0">
                <a:solidFill>
                  <a:srgbClr val="BA56BD"/>
                </a:solidFill>
                <a:latin typeface="Carlito"/>
                <a:cs typeface="Carlito"/>
              </a:rPr>
              <a:t>every </a:t>
            </a:r>
            <a:r>
              <a:rPr sz="2200" i="1" spc="-10" dirty="0">
                <a:solidFill>
                  <a:srgbClr val="BA56BD"/>
                </a:solidFill>
                <a:latin typeface="Carlito"/>
                <a:cs typeface="Carlito"/>
              </a:rPr>
              <a:t>step</a:t>
            </a:r>
            <a:r>
              <a:rPr sz="2200" i="1" spc="-60" dirty="0">
                <a:solidFill>
                  <a:srgbClr val="BA56BD"/>
                </a:solidFill>
                <a:latin typeface="Carlito"/>
                <a:cs typeface="Carlito"/>
              </a:rPr>
              <a:t> </a:t>
            </a:r>
            <a:r>
              <a:rPr sz="2200" i="1" spc="-5" dirty="0">
                <a:solidFill>
                  <a:srgbClr val="BA56BD"/>
                </a:solidFill>
                <a:latin typeface="Carlito"/>
                <a:cs typeface="Carlito"/>
              </a:rPr>
              <a:t>t</a:t>
            </a:r>
            <a:r>
              <a:rPr sz="2200" i="1" spc="-5" dirty="0">
                <a:latin typeface="Carlito"/>
                <a:cs typeface="Carlito"/>
              </a:rPr>
              <a:t>.</a:t>
            </a:r>
            <a:endParaRPr sz="2200" dirty="0">
              <a:latin typeface="Carlito"/>
              <a:cs typeface="Carlito"/>
            </a:endParaRPr>
          </a:p>
          <a:p>
            <a:pPr marL="698500" lvl="1" indent="-229235">
              <a:spcBef>
                <a:spcPts val="525"/>
              </a:spcBef>
              <a:buClr>
                <a:srgbClr val="3986FF"/>
              </a:buClr>
              <a:buFont typeface="Times New Roman"/>
              <a:buChar char="•"/>
              <a:tabLst>
                <a:tab pos="698500" algn="l"/>
                <a:tab pos="699135" algn="l"/>
              </a:tabLst>
            </a:pPr>
            <a:r>
              <a:rPr sz="2200" spc="-5" dirty="0">
                <a:latin typeface="Carlito"/>
                <a:cs typeface="Carlito"/>
              </a:rPr>
              <a:t>i.e. </a:t>
            </a:r>
            <a:r>
              <a:rPr sz="2200" spc="-10" dirty="0">
                <a:latin typeface="Carlito"/>
                <a:cs typeface="Carlito"/>
              </a:rPr>
              <a:t>predict probability dist</a:t>
            </a:r>
            <a:r>
              <a:rPr lang="en-US" sz="2200" spc="-10" dirty="0">
                <a:latin typeface="Carlito"/>
                <a:cs typeface="Carlito"/>
              </a:rPr>
              <a:t>ribution</a:t>
            </a:r>
            <a:r>
              <a:rPr sz="2200" spc="-10" dirty="0">
                <a:latin typeface="Carlito"/>
                <a:cs typeface="Carlito"/>
              </a:rPr>
              <a:t> </a:t>
            </a:r>
            <a:r>
              <a:rPr sz="2200" spc="-5" dirty="0">
                <a:latin typeface="Carlito"/>
                <a:cs typeface="Carlito"/>
              </a:rPr>
              <a:t>of </a:t>
            </a:r>
            <a:r>
              <a:rPr sz="2200" i="1" spc="-5" dirty="0">
                <a:latin typeface="Carlito"/>
                <a:cs typeface="Carlito"/>
              </a:rPr>
              <a:t>every word</a:t>
            </a:r>
            <a:r>
              <a:rPr sz="2200" spc="-5" dirty="0">
                <a:latin typeface="Carlito"/>
                <a:cs typeface="Carlito"/>
              </a:rPr>
              <a:t>, given </a:t>
            </a:r>
            <a:r>
              <a:rPr sz="2200" dirty="0">
                <a:latin typeface="Carlito"/>
                <a:cs typeface="Carlito"/>
              </a:rPr>
              <a:t>words </a:t>
            </a:r>
            <a:r>
              <a:rPr sz="2200" spc="-5" dirty="0">
                <a:latin typeface="Carlito"/>
                <a:cs typeface="Carlito"/>
              </a:rPr>
              <a:t>so</a:t>
            </a:r>
            <a:r>
              <a:rPr sz="2200" spc="114" dirty="0">
                <a:latin typeface="Carlito"/>
                <a:cs typeface="Carlito"/>
              </a:rPr>
              <a:t> </a:t>
            </a:r>
            <a:r>
              <a:rPr sz="2200" spc="-10" dirty="0">
                <a:latin typeface="Carlito"/>
                <a:cs typeface="Carlito"/>
              </a:rPr>
              <a:t>far</a:t>
            </a:r>
            <a:endParaRPr sz="2200" dirty="0">
              <a:latin typeface="Carlito"/>
              <a:cs typeface="Carlito"/>
            </a:endParaRPr>
          </a:p>
          <a:p>
            <a:pPr lvl="1">
              <a:spcBef>
                <a:spcPts val="55"/>
              </a:spcBef>
              <a:buClr>
                <a:srgbClr val="3986FF"/>
              </a:buClr>
              <a:buFont typeface="Times New Roman"/>
              <a:buChar char="•"/>
            </a:pPr>
            <a:endParaRPr sz="2550" dirty="0">
              <a:latin typeface="Carlito"/>
              <a:cs typeface="Carlito"/>
            </a:endParaRPr>
          </a:p>
          <a:p>
            <a:pPr marL="355600" indent="-342900">
              <a:spcBef>
                <a:spcPts val="5"/>
              </a:spcBef>
              <a:buClr>
                <a:srgbClr val="CC0000"/>
              </a:buClr>
              <a:buFont typeface="Times New Roman"/>
              <a:buChar char="•"/>
              <a:tabLst>
                <a:tab pos="354965" algn="l"/>
                <a:tab pos="355600" algn="l"/>
              </a:tabLst>
            </a:pPr>
            <a:r>
              <a:rPr sz="2200" spc="-5" dirty="0">
                <a:solidFill>
                  <a:srgbClr val="BA56BD"/>
                </a:solidFill>
                <a:latin typeface="Carlito"/>
                <a:cs typeface="Carlito"/>
              </a:rPr>
              <a:t>Loss function </a:t>
            </a:r>
            <a:r>
              <a:rPr lang="en-US" sz="2200" spc="-5" dirty="0">
                <a:latin typeface="Carlito"/>
                <a:cs typeface="Carlito"/>
              </a:rPr>
              <a:t>on</a:t>
            </a:r>
            <a:r>
              <a:rPr sz="2200" spc="-5" dirty="0">
                <a:latin typeface="Carlito"/>
                <a:cs typeface="Carlito"/>
              </a:rPr>
              <a:t> </a:t>
            </a:r>
            <a:r>
              <a:rPr sz="2200" spc="-10" dirty="0">
                <a:latin typeface="Carlito"/>
                <a:cs typeface="Carlito"/>
              </a:rPr>
              <a:t>step </a:t>
            </a:r>
            <a:r>
              <a:rPr sz="2200" i="1" spc="-5" dirty="0">
                <a:latin typeface="Carlito"/>
                <a:cs typeface="Carlito"/>
              </a:rPr>
              <a:t>t </a:t>
            </a:r>
            <a:r>
              <a:rPr sz="2200" spc="-5" dirty="0">
                <a:latin typeface="Carlito"/>
                <a:cs typeface="Carlito"/>
              </a:rPr>
              <a:t>is </a:t>
            </a:r>
            <a:r>
              <a:rPr sz="2200" spc="-5" dirty="0">
                <a:solidFill>
                  <a:srgbClr val="BA56BD"/>
                </a:solidFill>
                <a:latin typeface="Carlito"/>
                <a:cs typeface="Carlito"/>
              </a:rPr>
              <a:t>cross-entropy </a:t>
            </a:r>
            <a:r>
              <a:rPr sz="2200" spc="-10" dirty="0">
                <a:latin typeface="Carlito"/>
                <a:cs typeface="Carlito"/>
              </a:rPr>
              <a:t>between predicted</a:t>
            </a:r>
            <a:r>
              <a:rPr sz="2200" spc="190" dirty="0">
                <a:latin typeface="Carlito"/>
                <a:cs typeface="Carlito"/>
              </a:rPr>
              <a:t> </a:t>
            </a:r>
            <a:r>
              <a:rPr sz="2200" spc="-10" dirty="0">
                <a:latin typeface="Carlito"/>
                <a:cs typeface="Carlito"/>
              </a:rPr>
              <a:t>probability</a:t>
            </a:r>
            <a:endParaRPr sz="2200" dirty="0">
              <a:latin typeface="Carlito"/>
              <a:cs typeface="Carlito"/>
            </a:endParaRPr>
          </a:p>
          <a:p>
            <a:pPr marL="355600">
              <a:tabLst>
                <a:tab pos="2178050" algn="l"/>
                <a:tab pos="5444490" algn="l"/>
                <a:tab pos="7527290" algn="l"/>
              </a:tabLst>
            </a:pPr>
            <a:r>
              <a:rPr sz="2200" spc="-10" dirty="0">
                <a:latin typeface="Carlito"/>
                <a:cs typeface="Carlito"/>
              </a:rPr>
              <a:t>distribution	</a:t>
            </a:r>
            <a:r>
              <a:rPr sz="2200" spc="-5" dirty="0">
                <a:latin typeface="Carlito"/>
                <a:cs typeface="Carlito"/>
              </a:rPr>
              <a:t>, and true</a:t>
            </a:r>
            <a:r>
              <a:rPr sz="2200" spc="45" dirty="0">
                <a:latin typeface="Carlito"/>
                <a:cs typeface="Carlito"/>
              </a:rPr>
              <a:t> </a:t>
            </a:r>
            <a:r>
              <a:rPr sz="2200" spc="-10" dirty="0">
                <a:latin typeface="Carlito"/>
                <a:cs typeface="Carlito"/>
              </a:rPr>
              <a:t>next</a:t>
            </a:r>
            <a:r>
              <a:rPr sz="2200" spc="15" dirty="0">
                <a:latin typeface="Carlito"/>
                <a:cs typeface="Carlito"/>
              </a:rPr>
              <a:t> </a:t>
            </a:r>
            <a:r>
              <a:rPr sz="2200" dirty="0">
                <a:latin typeface="Carlito"/>
                <a:cs typeface="Carlito"/>
              </a:rPr>
              <a:t>word</a:t>
            </a:r>
            <a:r>
              <a:rPr lang="en-US" sz="2200" dirty="0">
                <a:latin typeface="Carlito"/>
                <a:cs typeface="Carlito"/>
              </a:rPr>
              <a:t>         </a:t>
            </a:r>
            <a:r>
              <a:rPr sz="2200" spc="-5" dirty="0">
                <a:latin typeface="Carlito"/>
                <a:cs typeface="Carlito"/>
              </a:rPr>
              <a:t>(one-hot</a:t>
            </a:r>
            <a:r>
              <a:rPr sz="2200" spc="-10" dirty="0">
                <a:latin typeface="Carlito"/>
                <a:cs typeface="Carlito"/>
              </a:rPr>
              <a:t>)</a:t>
            </a:r>
            <a:r>
              <a:rPr lang="en-US" sz="2200" spc="-10" dirty="0">
                <a:latin typeface="Carlito"/>
                <a:cs typeface="Carlito"/>
              </a:rPr>
              <a:t>; V is vocabulary</a:t>
            </a:r>
            <a:endParaRPr sz="2200" dirty="0">
              <a:latin typeface="Carlito"/>
              <a:cs typeface="Carlito"/>
            </a:endParaRPr>
          </a:p>
        </p:txBody>
      </p:sp>
      <p:sp>
        <p:nvSpPr>
          <p:cNvPr id="4" name="object 4"/>
          <p:cNvSpPr txBox="1"/>
          <p:nvPr/>
        </p:nvSpPr>
        <p:spPr>
          <a:xfrm>
            <a:off x="1907541" y="4461713"/>
            <a:ext cx="6388735" cy="360680"/>
          </a:xfrm>
          <a:prstGeom prst="rect">
            <a:avLst/>
          </a:prstGeom>
        </p:spPr>
        <p:txBody>
          <a:bodyPr vert="horz" wrap="square" lIns="0" tIns="12065" rIns="0" bIns="0" rtlCol="0">
            <a:spAutoFit/>
          </a:bodyPr>
          <a:lstStyle/>
          <a:p>
            <a:pPr marL="355600" indent="-342900">
              <a:spcBef>
                <a:spcPts val="95"/>
              </a:spcBef>
              <a:buClr>
                <a:srgbClr val="CC0000"/>
              </a:buClr>
              <a:buFont typeface="Times New Roman"/>
              <a:buChar char="•"/>
              <a:tabLst>
                <a:tab pos="354965" algn="l"/>
                <a:tab pos="355600" algn="l"/>
              </a:tabLst>
            </a:pPr>
            <a:r>
              <a:rPr sz="2200" spc="-5" dirty="0">
                <a:latin typeface="Carlito"/>
                <a:cs typeface="Carlito"/>
              </a:rPr>
              <a:t>Average this to get </a:t>
            </a:r>
            <a:r>
              <a:rPr sz="2200" dirty="0">
                <a:solidFill>
                  <a:srgbClr val="BA56BD"/>
                </a:solidFill>
                <a:latin typeface="Carlito"/>
                <a:cs typeface="Carlito"/>
              </a:rPr>
              <a:t>overall loss </a:t>
            </a:r>
            <a:r>
              <a:rPr sz="2200" spc="-5" dirty="0">
                <a:latin typeface="Carlito"/>
                <a:cs typeface="Carlito"/>
              </a:rPr>
              <a:t>for entire training</a:t>
            </a:r>
            <a:r>
              <a:rPr sz="2200" spc="40" dirty="0">
                <a:latin typeface="Carlito"/>
                <a:cs typeface="Carlito"/>
              </a:rPr>
              <a:t> </a:t>
            </a:r>
            <a:r>
              <a:rPr sz="2200" spc="-10" dirty="0">
                <a:latin typeface="Carlito"/>
                <a:cs typeface="Carlito"/>
              </a:rPr>
              <a:t>set:</a:t>
            </a:r>
            <a:endParaRPr sz="2200">
              <a:latin typeface="Carlito"/>
              <a:cs typeface="Carlito"/>
            </a:endParaRPr>
          </a:p>
        </p:txBody>
      </p:sp>
      <p:sp>
        <p:nvSpPr>
          <p:cNvPr id="5" name="object 5"/>
          <p:cNvSpPr/>
          <p:nvPr/>
        </p:nvSpPr>
        <p:spPr>
          <a:xfrm>
            <a:off x="3951752" y="5052223"/>
            <a:ext cx="4279343" cy="712878"/>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321427" y="1539530"/>
            <a:ext cx="394489" cy="31020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8423433" y="1173362"/>
            <a:ext cx="1361708" cy="265276"/>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2941334" y="3653109"/>
            <a:ext cx="6300183" cy="559214"/>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3601212" y="3006851"/>
            <a:ext cx="463295" cy="365760"/>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440621" y="3006851"/>
            <a:ext cx="463296" cy="365760"/>
          </a:xfrm>
          <a:prstGeom prst="rect">
            <a:avLst/>
          </a:prstGeom>
          <a:blipFill>
            <a:blip r:embed="rId7" cstate="print"/>
            <a:stretch>
              <a:fillRect/>
            </a:stretch>
          </a:blipFill>
        </p:spPr>
        <p:txBody>
          <a:bodyPr wrap="square" lIns="0" tIns="0" rIns="0" bIns="0" rtlCol="0"/>
          <a:lstStyle/>
          <a:p>
            <a:endParaRPr/>
          </a:p>
        </p:txBody>
      </p:sp>
      <p:sp>
        <p:nvSpPr>
          <p:cNvPr id="13" name="TextBox 12">
            <a:extLst>
              <a:ext uri="{FF2B5EF4-FFF2-40B4-BE49-F238E27FC236}">
                <a16:creationId xmlns:a16="http://schemas.microsoft.com/office/drawing/2014/main" id="{C882D8E6-4DDF-4DF4-998A-810BC9F8FC79}"/>
              </a:ext>
            </a:extLst>
          </p:cNvPr>
          <p:cNvSpPr txBox="1"/>
          <p:nvPr/>
        </p:nvSpPr>
        <p:spPr>
          <a:xfrm>
            <a:off x="10456932" y="6439345"/>
            <a:ext cx="1765483" cy="276999"/>
          </a:xfrm>
          <a:prstGeom prst="rect">
            <a:avLst/>
          </a:prstGeom>
          <a:noFill/>
        </p:spPr>
        <p:txBody>
          <a:bodyPr wrap="none" rtlCol="0">
            <a:spAutoFit/>
          </a:bodyPr>
          <a:lstStyle/>
          <a:p>
            <a:pPr>
              <a:defRPr/>
            </a:pPr>
            <a:r>
              <a:rPr lang="en-US" sz="1200" dirty="0">
                <a:solidFill>
                  <a:prstClr val="black"/>
                </a:solidFill>
                <a:latin typeface="Calibri"/>
              </a:rPr>
              <a:t>Adapted from Abigail See</a:t>
            </a:r>
          </a:p>
        </p:txBody>
      </p:sp>
      <p:sp>
        <p:nvSpPr>
          <p:cNvPr id="12" name="TextBox 11">
            <a:extLst>
              <a:ext uri="{FF2B5EF4-FFF2-40B4-BE49-F238E27FC236}">
                <a16:creationId xmlns:a16="http://schemas.microsoft.com/office/drawing/2014/main" id="{200F285A-F52B-EC43-2C46-1027FB91FF54}"/>
              </a:ext>
            </a:extLst>
          </p:cNvPr>
          <p:cNvSpPr txBox="1"/>
          <p:nvPr/>
        </p:nvSpPr>
        <p:spPr>
          <a:xfrm>
            <a:off x="10456932" y="6195628"/>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30035" y="1697048"/>
            <a:ext cx="3864010" cy="3929029"/>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35" dirty="0"/>
              <a:t>Hum</a:t>
            </a:r>
            <a:r>
              <a:rPr spc="-20" dirty="0"/>
              <a:t>an</a:t>
            </a:r>
            <a:r>
              <a:rPr spc="-10" dirty="0"/>
              <a:t> V</a:t>
            </a:r>
            <a:r>
              <a:rPr spc="-15" dirty="0"/>
              <a:t>isi</a:t>
            </a:r>
            <a:r>
              <a:rPr dirty="0"/>
              <a:t>o</a:t>
            </a:r>
            <a:r>
              <a:rPr spc="-30" dirty="0"/>
              <a:t>n</a:t>
            </a:r>
            <a:r>
              <a:rPr spc="-15" dirty="0"/>
              <a:t>:</a:t>
            </a:r>
            <a:r>
              <a:rPr spc="-10" dirty="0"/>
              <a:t> </a:t>
            </a:r>
            <a:r>
              <a:rPr spc="-85" dirty="0"/>
              <a:t>F</a:t>
            </a:r>
            <a:r>
              <a:rPr spc="-25" dirty="0"/>
              <a:t>o</a:t>
            </a:r>
            <a:r>
              <a:rPr spc="-55" dirty="0"/>
              <a:t>v</a:t>
            </a:r>
            <a:r>
              <a:rPr spc="-25" dirty="0"/>
              <a:t>ea</a:t>
            </a:r>
          </a:p>
        </p:txBody>
      </p:sp>
      <p:sp>
        <p:nvSpPr>
          <p:cNvPr id="4" name="object 4"/>
          <p:cNvSpPr/>
          <p:nvPr/>
        </p:nvSpPr>
        <p:spPr>
          <a:xfrm>
            <a:off x="2903641" y="1748297"/>
            <a:ext cx="688340" cy="2893060"/>
          </a:xfrm>
          <a:custGeom>
            <a:avLst/>
            <a:gdLst/>
            <a:ahLst/>
            <a:cxnLst/>
            <a:rect l="l" t="t" r="r" b="b"/>
            <a:pathLst>
              <a:path w="688339" h="2893060">
                <a:moveTo>
                  <a:pt x="0" y="2687029"/>
                </a:moveTo>
                <a:lnTo>
                  <a:pt x="54303" y="2892976"/>
                </a:lnTo>
                <a:lnTo>
                  <a:pt x="172154" y="2744064"/>
                </a:lnTo>
                <a:lnTo>
                  <a:pt x="117830" y="2744064"/>
                </a:lnTo>
                <a:lnTo>
                  <a:pt x="55670" y="2731085"/>
                </a:lnTo>
                <a:lnTo>
                  <a:pt x="62159" y="2700007"/>
                </a:lnTo>
                <a:lnTo>
                  <a:pt x="0" y="2687029"/>
                </a:lnTo>
                <a:close/>
              </a:path>
              <a:path w="688339" h="2893060">
                <a:moveTo>
                  <a:pt x="62159" y="2700007"/>
                </a:moveTo>
                <a:lnTo>
                  <a:pt x="55670" y="2731085"/>
                </a:lnTo>
                <a:lnTo>
                  <a:pt x="117830" y="2744064"/>
                </a:lnTo>
                <a:lnTo>
                  <a:pt x="124319" y="2712986"/>
                </a:lnTo>
                <a:lnTo>
                  <a:pt x="62159" y="2700007"/>
                </a:lnTo>
                <a:close/>
              </a:path>
              <a:path w="688339" h="2893060">
                <a:moveTo>
                  <a:pt x="124319" y="2712986"/>
                </a:moveTo>
                <a:lnTo>
                  <a:pt x="117830" y="2744064"/>
                </a:lnTo>
                <a:lnTo>
                  <a:pt x="172154" y="2744064"/>
                </a:lnTo>
                <a:lnTo>
                  <a:pt x="186479" y="2725964"/>
                </a:lnTo>
                <a:lnTo>
                  <a:pt x="124319" y="2712986"/>
                </a:lnTo>
                <a:close/>
              </a:path>
              <a:path w="688339" h="2893060">
                <a:moveTo>
                  <a:pt x="625896" y="0"/>
                </a:moveTo>
                <a:lnTo>
                  <a:pt x="62159" y="2700007"/>
                </a:lnTo>
                <a:lnTo>
                  <a:pt x="124319" y="2712986"/>
                </a:lnTo>
                <a:lnTo>
                  <a:pt x="688055" y="12979"/>
                </a:lnTo>
                <a:lnTo>
                  <a:pt x="625896" y="0"/>
                </a:lnTo>
                <a:close/>
              </a:path>
            </a:pathLst>
          </a:custGeom>
          <a:solidFill>
            <a:srgbClr val="000000"/>
          </a:solidFill>
        </p:spPr>
        <p:txBody>
          <a:bodyPr wrap="square" lIns="0" tIns="0" rIns="0" bIns="0" rtlCol="0"/>
          <a:lstStyle/>
          <a:p>
            <a:endParaRPr/>
          </a:p>
        </p:txBody>
      </p:sp>
      <p:sp>
        <p:nvSpPr>
          <p:cNvPr id="5" name="object 5"/>
          <p:cNvSpPr/>
          <p:nvPr/>
        </p:nvSpPr>
        <p:spPr>
          <a:xfrm>
            <a:off x="2050081" y="3601780"/>
            <a:ext cx="1871980" cy="1165860"/>
          </a:xfrm>
          <a:custGeom>
            <a:avLst/>
            <a:gdLst/>
            <a:ahLst/>
            <a:cxnLst/>
            <a:rect l="l" t="t" r="r" b="b"/>
            <a:pathLst>
              <a:path w="1871979" h="1165860">
                <a:moveTo>
                  <a:pt x="1871716" y="1011106"/>
                </a:moveTo>
                <a:lnTo>
                  <a:pt x="1813747" y="1048313"/>
                </a:lnTo>
                <a:lnTo>
                  <a:pt x="1751748" y="1080295"/>
                </a:lnTo>
                <a:lnTo>
                  <a:pt x="1686102" y="1107102"/>
                </a:lnTo>
                <a:lnTo>
                  <a:pt x="1617192" y="1128784"/>
                </a:lnTo>
                <a:lnTo>
                  <a:pt x="1545401" y="1145389"/>
                </a:lnTo>
                <a:lnTo>
                  <a:pt x="1471112" y="1156968"/>
                </a:lnTo>
                <a:lnTo>
                  <a:pt x="1394709" y="1163569"/>
                </a:lnTo>
                <a:lnTo>
                  <a:pt x="1316573" y="1165243"/>
                </a:lnTo>
                <a:lnTo>
                  <a:pt x="1237089" y="1162039"/>
                </a:lnTo>
                <a:lnTo>
                  <a:pt x="1156638" y="1154005"/>
                </a:lnTo>
                <a:lnTo>
                  <a:pt x="1075606" y="1141192"/>
                </a:lnTo>
                <a:lnTo>
                  <a:pt x="994373" y="1123649"/>
                </a:lnTo>
                <a:lnTo>
                  <a:pt x="913325" y="1101426"/>
                </a:lnTo>
                <a:lnTo>
                  <a:pt x="832842" y="1074572"/>
                </a:lnTo>
                <a:lnTo>
                  <a:pt x="753309" y="1043136"/>
                </a:lnTo>
                <a:lnTo>
                  <a:pt x="675109" y="1007167"/>
                </a:lnTo>
                <a:lnTo>
                  <a:pt x="598625" y="966716"/>
                </a:lnTo>
                <a:lnTo>
                  <a:pt x="524239" y="921832"/>
                </a:lnTo>
                <a:lnTo>
                  <a:pt x="452336" y="872564"/>
                </a:lnTo>
                <a:lnTo>
                  <a:pt x="383297" y="818962"/>
                </a:lnTo>
                <a:lnTo>
                  <a:pt x="341016" y="782571"/>
                </a:lnTo>
                <a:lnTo>
                  <a:pt x="301006" y="745177"/>
                </a:lnTo>
                <a:lnTo>
                  <a:pt x="263305" y="706868"/>
                </a:lnTo>
                <a:lnTo>
                  <a:pt x="227953" y="667730"/>
                </a:lnTo>
                <a:lnTo>
                  <a:pt x="194988" y="627851"/>
                </a:lnTo>
                <a:lnTo>
                  <a:pt x="164451" y="587317"/>
                </a:lnTo>
                <a:lnTo>
                  <a:pt x="136381" y="546217"/>
                </a:lnTo>
                <a:lnTo>
                  <a:pt x="110817" y="504637"/>
                </a:lnTo>
                <a:lnTo>
                  <a:pt x="87798" y="462665"/>
                </a:lnTo>
                <a:lnTo>
                  <a:pt x="67363" y="420387"/>
                </a:lnTo>
                <a:lnTo>
                  <a:pt x="49553" y="377891"/>
                </a:lnTo>
                <a:lnTo>
                  <a:pt x="34406" y="335264"/>
                </a:lnTo>
                <a:lnTo>
                  <a:pt x="21962" y="292594"/>
                </a:lnTo>
                <a:lnTo>
                  <a:pt x="12260" y="249967"/>
                </a:lnTo>
                <a:lnTo>
                  <a:pt x="5339" y="207470"/>
                </a:lnTo>
                <a:lnTo>
                  <a:pt x="1239" y="165192"/>
                </a:lnTo>
                <a:lnTo>
                  <a:pt x="0" y="123218"/>
                </a:lnTo>
                <a:lnTo>
                  <a:pt x="1659" y="81637"/>
                </a:lnTo>
                <a:lnTo>
                  <a:pt x="6257" y="40535"/>
                </a:lnTo>
                <a:lnTo>
                  <a:pt x="13833" y="0"/>
                </a:lnTo>
              </a:path>
            </a:pathLst>
          </a:custGeom>
          <a:ln w="88900">
            <a:solidFill>
              <a:srgbClr val="92D050"/>
            </a:solidFill>
          </a:ln>
        </p:spPr>
        <p:txBody>
          <a:bodyPr wrap="square" lIns="0" tIns="0" rIns="0" bIns="0" rtlCol="0"/>
          <a:lstStyle/>
          <a:p>
            <a:endParaRPr/>
          </a:p>
        </p:txBody>
      </p:sp>
      <p:sp>
        <p:nvSpPr>
          <p:cNvPr id="6" name="object 6"/>
          <p:cNvSpPr txBox="1"/>
          <p:nvPr/>
        </p:nvSpPr>
        <p:spPr>
          <a:xfrm>
            <a:off x="2901847" y="1386839"/>
            <a:ext cx="1656714" cy="254000"/>
          </a:xfrm>
          <a:prstGeom prst="rect">
            <a:avLst/>
          </a:prstGeom>
        </p:spPr>
        <p:txBody>
          <a:bodyPr vert="horz" wrap="square" lIns="0" tIns="0" rIns="0" bIns="0" rtlCol="0">
            <a:spAutoFit/>
          </a:bodyPr>
          <a:lstStyle/>
          <a:p>
            <a:pPr marL="12700">
              <a:lnSpc>
                <a:spcPct val="100000"/>
              </a:lnSpc>
            </a:pPr>
            <a:r>
              <a:rPr sz="2000" spc="-5" dirty="0">
                <a:latin typeface="Calibri"/>
                <a:cs typeface="Calibri"/>
              </a:rPr>
              <a:t>L</a:t>
            </a:r>
            <a:r>
              <a:rPr sz="2000" dirty="0">
                <a:latin typeface="Calibri"/>
                <a:cs typeface="Calibri"/>
              </a:rPr>
              <a:t>i</a:t>
            </a:r>
            <a:r>
              <a:rPr sz="2000" spc="-15" dirty="0">
                <a:latin typeface="Calibri"/>
                <a:cs typeface="Calibri"/>
              </a:rPr>
              <a:t>gh</a:t>
            </a:r>
            <a:r>
              <a:rPr sz="2000" spc="-10" dirty="0">
                <a:latin typeface="Calibri"/>
                <a:cs typeface="Calibri"/>
              </a:rPr>
              <a:t>t</a:t>
            </a:r>
            <a:r>
              <a:rPr sz="2000" dirty="0">
                <a:latin typeface="Calibri"/>
                <a:cs typeface="Calibri"/>
              </a:rPr>
              <a:t> </a:t>
            </a:r>
            <a:r>
              <a:rPr sz="2000" spc="-10" dirty="0">
                <a:latin typeface="Calibri"/>
                <a:cs typeface="Calibri"/>
              </a:rPr>
              <a:t>e</a:t>
            </a:r>
            <a:r>
              <a:rPr sz="2000" spc="-15" dirty="0">
                <a:latin typeface="Calibri"/>
                <a:cs typeface="Calibri"/>
              </a:rPr>
              <a:t>n</a:t>
            </a:r>
            <a:r>
              <a:rPr sz="2000" spc="-35" dirty="0">
                <a:latin typeface="Calibri"/>
                <a:cs typeface="Calibri"/>
              </a:rPr>
              <a:t>t</a:t>
            </a:r>
            <a:r>
              <a:rPr sz="2000" spc="-10" dirty="0">
                <a:latin typeface="Calibri"/>
                <a:cs typeface="Calibri"/>
              </a:rPr>
              <a:t>e</a:t>
            </a:r>
            <a:r>
              <a:rPr sz="2000" spc="-50" dirty="0">
                <a:latin typeface="Calibri"/>
                <a:cs typeface="Calibri"/>
              </a:rPr>
              <a:t>r</a:t>
            </a:r>
            <a:r>
              <a:rPr sz="2000" dirty="0">
                <a:latin typeface="Calibri"/>
                <a:cs typeface="Calibri"/>
              </a:rPr>
              <a:t>s </a:t>
            </a:r>
            <a:r>
              <a:rPr sz="2000" spc="-20" dirty="0">
                <a:latin typeface="Calibri"/>
                <a:cs typeface="Calibri"/>
              </a:rPr>
              <a:t>e</a:t>
            </a:r>
            <a:r>
              <a:rPr sz="2000" spc="-40" dirty="0">
                <a:latin typeface="Calibri"/>
                <a:cs typeface="Calibri"/>
              </a:rPr>
              <a:t>y</a:t>
            </a:r>
            <a:r>
              <a:rPr sz="2000" spc="-10" dirty="0">
                <a:latin typeface="Calibri"/>
                <a:cs typeface="Calibri"/>
              </a:rPr>
              <a:t>e</a:t>
            </a:r>
            <a:endParaRPr sz="2000">
              <a:latin typeface="Calibri"/>
              <a:cs typeface="Calibri"/>
            </a:endParaRPr>
          </a:p>
        </p:txBody>
      </p:sp>
      <p:sp>
        <p:nvSpPr>
          <p:cNvPr id="7" name="object 7"/>
          <p:cNvSpPr txBox="1"/>
          <p:nvPr/>
        </p:nvSpPr>
        <p:spPr>
          <a:xfrm>
            <a:off x="570986" y="3836923"/>
            <a:ext cx="1298575" cy="615553"/>
          </a:xfrm>
          <a:prstGeom prst="rect">
            <a:avLst/>
          </a:prstGeom>
        </p:spPr>
        <p:txBody>
          <a:bodyPr vert="horz" wrap="square" lIns="0" tIns="0" rIns="0" bIns="0" rtlCol="0">
            <a:spAutoFit/>
          </a:bodyPr>
          <a:lstStyle/>
          <a:p>
            <a:pPr marL="12700">
              <a:lnSpc>
                <a:spcPct val="100000"/>
              </a:lnSpc>
            </a:pPr>
            <a:r>
              <a:rPr sz="2000" b="1" spc="-30" dirty="0">
                <a:latin typeface="Calibri"/>
                <a:cs typeface="Calibri"/>
              </a:rPr>
              <a:t>R</a:t>
            </a:r>
            <a:r>
              <a:rPr sz="2000" b="1" spc="-20" dirty="0">
                <a:latin typeface="Calibri"/>
                <a:cs typeface="Calibri"/>
              </a:rPr>
              <a:t>e</a:t>
            </a:r>
            <a:r>
              <a:rPr lang="en-US" sz="2000" b="1" spc="155" dirty="0">
                <a:latin typeface="Calibri"/>
                <a:cs typeface="Calibri"/>
              </a:rPr>
              <a:t>ti</a:t>
            </a:r>
            <a:r>
              <a:rPr sz="2000" b="1" spc="-15" dirty="0">
                <a:latin typeface="Calibri"/>
                <a:cs typeface="Calibri"/>
              </a:rPr>
              <a:t>na</a:t>
            </a:r>
            <a:endParaRPr sz="2000" dirty="0">
              <a:latin typeface="Calibri"/>
              <a:cs typeface="Calibri"/>
            </a:endParaRPr>
          </a:p>
          <a:p>
            <a:pPr marL="12700">
              <a:lnSpc>
                <a:spcPct val="100000"/>
              </a:lnSpc>
            </a:pPr>
            <a:r>
              <a:rPr sz="2000" spc="-20" dirty="0">
                <a:latin typeface="Calibri"/>
                <a:cs typeface="Calibri"/>
              </a:rPr>
              <a:t>de</a:t>
            </a:r>
            <a:r>
              <a:rPr sz="2000" spc="-30" dirty="0">
                <a:latin typeface="Calibri"/>
                <a:cs typeface="Calibri"/>
              </a:rPr>
              <a:t>t</a:t>
            </a:r>
            <a:r>
              <a:rPr sz="2000" spc="-10" dirty="0">
                <a:latin typeface="Calibri"/>
                <a:cs typeface="Calibri"/>
              </a:rPr>
              <a:t>ec</a:t>
            </a:r>
            <a:r>
              <a:rPr sz="2000" spc="-5" dirty="0">
                <a:latin typeface="Calibri"/>
                <a:cs typeface="Calibri"/>
              </a:rPr>
              <a:t>t</a:t>
            </a:r>
            <a:r>
              <a:rPr sz="2000" dirty="0">
                <a:latin typeface="Calibri"/>
                <a:cs typeface="Calibri"/>
              </a:rPr>
              <a:t>s li</a:t>
            </a:r>
            <a:r>
              <a:rPr sz="2000" spc="-15" dirty="0">
                <a:latin typeface="Calibri"/>
                <a:cs typeface="Calibri"/>
              </a:rPr>
              <a:t>gh</a:t>
            </a:r>
            <a:r>
              <a:rPr sz="2000" spc="-10" dirty="0">
                <a:latin typeface="Calibri"/>
                <a:cs typeface="Calibri"/>
              </a:rPr>
              <a:t>t</a:t>
            </a:r>
            <a:endParaRPr sz="2000" dirty="0">
              <a:latin typeface="Calibri"/>
              <a:cs typeface="Calibri"/>
            </a:endParaRPr>
          </a:p>
        </p:txBody>
      </p:sp>
      <p:sp>
        <p:nvSpPr>
          <p:cNvPr id="8" name="object 8"/>
          <p:cNvSpPr/>
          <p:nvPr/>
        </p:nvSpPr>
        <p:spPr>
          <a:xfrm>
            <a:off x="3305802" y="4650844"/>
            <a:ext cx="204470" cy="203835"/>
          </a:xfrm>
          <a:custGeom>
            <a:avLst/>
            <a:gdLst/>
            <a:ahLst/>
            <a:cxnLst/>
            <a:rect l="l" t="t" r="r" b="b"/>
            <a:pathLst>
              <a:path w="204470" h="203835">
                <a:moveTo>
                  <a:pt x="96582" y="0"/>
                </a:moveTo>
                <a:lnTo>
                  <a:pt x="55653" y="11035"/>
                </a:lnTo>
                <a:lnTo>
                  <a:pt x="23524" y="36807"/>
                </a:lnTo>
                <a:lnTo>
                  <a:pt x="4049" y="73460"/>
                </a:lnTo>
                <a:lnTo>
                  <a:pt x="0" y="102038"/>
                </a:lnTo>
                <a:lnTo>
                  <a:pt x="39" y="104900"/>
                </a:lnTo>
                <a:lnTo>
                  <a:pt x="9084" y="143654"/>
                </a:lnTo>
                <a:lnTo>
                  <a:pt x="32665" y="175112"/>
                </a:lnTo>
                <a:lnTo>
                  <a:pt x="68869" y="196069"/>
                </a:lnTo>
                <a:lnTo>
                  <a:pt x="115786" y="203323"/>
                </a:lnTo>
                <a:lnTo>
                  <a:pt x="129119" y="200594"/>
                </a:lnTo>
                <a:lnTo>
                  <a:pt x="164468" y="182312"/>
                </a:lnTo>
                <a:lnTo>
                  <a:pt x="190234" y="150723"/>
                </a:lnTo>
                <a:lnTo>
                  <a:pt x="203065" y="108184"/>
                </a:lnTo>
                <a:lnTo>
                  <a:pt x="203888" y="91979"/>
                </a:lnTo>
                <a:lnTo>
                  <a:pt x="201560" y="78177"/>
                </a:lnTo>
                <a:lnTo>
                  <a:pt x="184120" y="41454"/>
                </a:lnTo>
                <a:lnTo>
                  <a:pt x="153311" y="14524"/>
                </a:lnTo>
                <a:lnTo>
                  <a:pt x="112110" y="944"/>
                </a:lnTo>
                <a:lnTo>
                  <a:pt x="96582" y="0"/>
                </a:lnTo>
                <a:close/>
              </a:path>
            </a:pathLst>
          </a:custGeom>
          <a:solidFill>
            <a:srgbClr val="FFFFFF"/>
          </a:solidFill>
        </p:spPr>
        <p:txBody>
          <a:bodyPr wrap="square" lIns="0" tIns="0" rIns="0" bIns="0" rtlCol="0"/>
          <a:lstStyle/>
          <a:p>
            <a:endParaRPr/>
          </a:p>
        </p:txBody>
      </p:sp>
      <p:sp>
        <p:nvSpPr>
          <p:cNvPr id="9" name="object 9"/>
          <p:cNvSpPr/>
          <p:nvPr/>
        </p:nvSpPr>
        <p:spPr>
          <a:xfrm>
            <a:off x="3305802" y="4650844"/>
            <a:ext cx="204470" cy="203835"/>
          </a:xfrm>
          <a:custGeom>
            <a:avLst/>
            <a:gdLst/>
            <a:ahLst/>
            <a:cxnLst/>
            <a:rect l="l" t="t" r="r" b="b"/>
            <a:pathLst>
              <a:path w="204470" h="203835">
                <a:moveTo>
                  <a:pt x="0" y="102037"/>
                </a:moveTo>
                <a:lnTo>
                  <a:pt x="8897" y="60271"/>
                </a:lnTo>
                <a:lnTo>
                  <a:pt x="33018" y="26816"/>
                </a:lnTo>
                <a:lnTo>
                  <a:pt x="68509" y="5528"/>
                </a:lnTo>
                <a:lnTo>
                  <a:pt x="96582" y="0"/>
                </a:lnTo>
                <a:lnTo>
                  <a:pt x="112110" y="944"/>
                </a:lnTo>
                <a:lnTo>
                  <a:pt x="153311" y="14524"/>
                </a:lnTo>
                <a:lnTo>
                  <a:pt x="184120" y="41454"/>
                </a:lnTo>
                <a:lnTo>
                  <a:pt x="201560" y="78177"/>
                </a:lnTo>
                <a:lnTo>
                  <a:pt x="203888" y="91979"/>
                </a:lnTo>
                <a:lnTo>
                  <a:pt x="203064" y="108185"/>
                </a:lnTo>
                <a:lnTo>
                  <a:pt x="190233" y="150724"/>
                </a:lnTo>
                <a:lnTo>
                  <a:pt x="164467" y="182313"/>
                </a:lnTo>
                <a:lnTo>
                  <a:pt x="129119" y="200595"/>
                </a:lnTo>
                <a:lnTo>
                  <a:pt x="115785" y="203324"/>
                </a:lnTo>
                <a:lnTo>
                  <a:pt x="99074" y="202626"/>
                </a:lnTo>
                <a:lnTo>
                  <a:pt x="55516" y="190448"/>
                </a:lnTo>
                <a:lnTo>
                  <a:pt x="23307" y="165635"/>
                </a:lnTo>
                <a:lnTo>
                  <a:pt x="4359" y="131389"/>
                </a:lnTo>
                <a:lnTo>
                  <a:pt x="0" y="102037"/>
                </a:lnTo>
                <a:close/>
              </a:path>
            </a:pathLst>
          </a:custGeom>
          <a:ln w="25400">
            <a:solidFill>
              <a:srgbClr val="000000"/>
            </a:solidFill>
          </a:ln>
        </p:spPr>
        <p:txBody>
          <a:bodyPr wrap="square" lIns="0" tIns="0" rIns="0" bIns="0" rtlCol="0"/>
          <a:lstStyle/>
          <a:p>
            <a:endParaRPr/>
          </a:p>
        </p:txBody>
      </p:sp>
      <p:sp>
        <p:nvSpPr>
          <p:cNvPr id="10" name="object 10"/>
          <p:cNvSpPr txBox="1"/>
          <p:nvPr/>
        </p:nvSpPr>
        <p:spPr>
          <a:xfrm>
            <a:off x="7463211" y="1119632"/>
            <a:ext cx="3284854" cy="538609"/>
          </a:xfrm>
          <a:prstGeom prst="rect">
            <a:avLst/>
          </a:prstGeom>
        </p:spPr>
        <p:txBody>
          <a:bodyPr vert="horz" wrap="square" lIns="0" tIns="0" rIns="0" bIns="0" rtlCol="0">
            <a:spAutoFit/>
          </a:bodyPr>
          <a:lstStyle/>
          <a:p>
            <a:pPr marL="12700" marR="5080">
              <a:lnSpc>
                <a:spcPts val="2110"/>
              </a:lnSpc>
            </a:pPr>
            <a:r>
              <a:rPr sz="1800" spc="-5" dirty="0">
                <a:latin typeface="Calibri"/>
                <a:cs typeface="Calibri"/>
              </a:rPr>
              <a:t>T</a:t>
            </a:r>
            <a:r>
              <a:rPr sz="1800" dirty="0">
                <a:latin typeface="Calibri"/>
                <a:cs typeface="Calibri"/>
              </a:rPr>
              <a:t>h</a:t>
            </a:r>
            <a:r>
              <a:rPr sz="1800" spc="-10" dirty="0">
                <a:latin typeface="Calibri"/>
                <a:cs typeface="Calibri"/>
              </a:rPr>
              <a:t>e</a:t>
            </a:r>
            <a:r>
              <a:rPr sz="1800" spc="5" dirty="0">
                <a:latin typeface="Calibri"/>
                <a:cs typeface="Calibri"/>
              </a:rPr>
              <a:t> </a:t>
            </a:r>
            <a:r>
              <a:rPr sz="1800" b="1" spc="-35" dirty="0">
                <a:latin typeface="Calibri"/>
                <a:cs typeface="Calibri"/>
              </a:rPr>
              <a:t>f</a:t>
            </a:r>
            <a:r>
              <a:rPr sz="1800" b="1" spc="-10" dirty="0">
                <a:latin typeface="Calibri"/>
                <a:cs typeface="Calibri"/>
              </a:rPr>
              <a:t>o</a:t>
            </a:r>
            <a:r>
              <a:rPr sz="1800" b="1" spc="-15" dirty="0">
                <a:latin typeface="Calibri"/>
                <a:cs typeface="Calibri"/>
              </a:rPr>
              <a:t>v</a:t>
            </a:r>
            <a:r>
              <a:rPr sz="1800" b="1" spc="5" dirty="0">
                <a:latin typeface="Calibri"/>
                <a:cs typeface="Calibri"/>
              </a:rPr>
              <a:t>e</a:t>
            </a:r>
            <a:r>
              <a:rPr sz="1800" b="1" spc="-10" dirty="0">
                <a:latin typeface="Calibri"/>
                <a:cs typeface="Calibri"/>
              </a:rPr>
              <a:t>a</a:t>
            </a:r>
            <a:r>
              <a:rPr sz="1800" b="1" spc="5" dirty="0">
                <a:latin typeface="Calibri"/>
                <a:cs typeface="Calibri"/>
              </a:rPr>
              <a:t> </a:t>
            </a:r>
            <a:r>
              <a:rPr sz="1800" spc="-5" dirty="0">
                <a:latin typeface="Calibri"/>
                <a:cs typeface="Calibri"/>
              </a:rPr>
              <a:t>i</a:t>
            </a:r>
            <a:r>
              <a:rPr sz="1800" dirty="0">
                <a:latin typeface="Calibri"/>
                <a:cs typeface="Calibri"/>
              </a:rPr>
              <a:t>s a</a:t>
            </a:r>
            <a:r>
              <a:rPr sz="1800" spc="5" dirty="0">
                <a:latin typeface="Calibri"/>
                <a:cs typeface="Calibri"/>
              </a:rPr>
              <a:t> </a:t>
            </a:r>
            <a:r>
              <a:rPr lang="en-US" spc="75" dirty="0">
                <a:latin typeface="Calibri"/>
                <a:cs typeface="Calibri"/>
              </a:rPr>
              <a:t>a</a:t>
            </a:r>
            <a:r>
              <a:rPr sz="1800" spc="-35" dirty="0">
                <a:latin typeface="Calibri"/>
                <a:cs typeface="Calibri"/>
              </a:rPr>
              <a:t>n</a:t>
            </a:r>
            <a:r>
              <a:rPr sz="1800" spc="-10" dirty="0">
                <a:latin typeface="Calibri"/>
                <a:cs typeface="Calibri"/>
              </a:rPr>
              <a:t>y</a:t>
            </a:r>
            <a:r>
              <a:rPr sz="1800" dirty="0">
                <a:latin typeface="Calibri"/>
                <a:cs typeface="Calibri"/>
              </a:rPr>
              <a:t> </a:t>
            </a:r>
            <a:r>
              <a:rPr sz="1800" spc="-40" dirty="0">
                <a:latin typeface="Calibri"/>
                <a:cs typeface="Calibri"/>
              </a:rPr>
              <a:t>r</a:t>
            </a:r>
            <a:r>
              <a:rPr sz="1800" spc="-10" dirty="0">
                <a:latin typeface="Calibri"/>
                <a:cs typeface="Calibri"/>
              </a:rPr>
              <a:t>eg</a:t>
            </a:r>
            <a:r>
              <a:rPr sz="1800" spc="-5" dirty="0">
                <a:latin typeface="Calibri"/>
                <a:cs typeface="Calibri"/>
              </a:rPr>
              <a:t>i</a:t>
            </a:r>
            <a:r>
              <a:rPr sz="1800" dirty="0">
                <a:latin typeface="Calibri"/>
                <a:cs typeface="Calibri"/>
              </a:rPr>
              <a:t>on</a:t>
            </a:r>
            <a:r>
              <a:rPr sz="1800" spc="10" dirty="0">
                <a:latin typeface="Calibri"/>
                <a:cs typeface="Calibri"/>
              </a:rPr>
              <a:t> </a:t>
            </a:r>
            <a:r>
              <a:rPr sz="1800" dirty="0">
                <a:latin typeface="Calibri"/>
                <a:cs typeface="Calibri"/>
              </a:rPr>
              <a:t>of</a:t>
            </a:r>
            <a:r>
              <a:rPr sz="1800" spc="5" dirty="0">
                <a:latin typeface="Calibri"/>
                <a:cs typeface="Calibri"/>
              </a:rPr>
              <a:t> </a:t>
            </a:r>
            <a:r>
              <a:rPr sz="1800" spc="-15" dirty="0">
                <a:latin typeface="Calibri"/>
                <a:cs typeface="Calibri"/>
              </a:rPr>
              <a:t>t</a:t>
            </a:r>
            <a:r>
              <a:rPr sz="1800" spc="5" dirty="0">
                <a:latin typeface="Calibri"/>
                <a:cs typeface="Calibri"/>
              </a:rPr>
              <a:t>h</a:t>
            </a:r>
            <a:r>
              <a:rPr sz="1800" spc="-10" dirty="0">
                <a:latin typeface="Calibri"/>
                <a:cs typeface="Calibri"/>
              </a:rPr>
              <a:t>e</a:t>
            </a:r>
            <a:r>
              <a:rPr sz="1800" spc="-5" dirty="0">
                <a:latin typeface="Calibri"/>
                <a:cs typeface="Calibri"/>
              </a:rPr>
              <a:t> </a:t>
            </a:r>
            <a:r>
              <a:rPr sz="1800" spc="-40" dirty="0">
                <a:latin typeface="Calibri"/>
                <a:cs typeface="Calibri"/>
              </a:rPr>
              <a:t>r</a:t>
            </a:r>
            <a:r>
              <a:rPr sz="1800" spc="-20" dirty="0">
                <a:latin typeface="Calibri"/>
                <a:cs typeface="Calibri"/>
              </a:rPr>
              <a:t>e</a:t>
            </a:r>
            <a:r>
              <a:rPr lang="en-US" spc="75" dirty="0">
                <a:latin typeface="Calibri"/>
                <a:cs typeface="Calibri"/>
              </a:rPr>
              <a:t>ti</a:t>
            </a:r>
            <a:r>
              <a:rPr sz="1800" spc="5" dirty="0">
                <a:latin typeface="Calibri"/>
                <a:cs typeface="Calibri"/>
              </a:rPr>
              <a:t>n</a:t>
            </a:r>
            <a:r>
              <a:rPr sz="1800" dirty="0">
                <a:latin typeface="Calibri"/>
                <a:cs typeface="Calibri"/>
              </a:rPr>
              <a:t>a</a:t>
            </a:r>
            <a:r>
              <a:rPr sz="1800" spc="5" dirty="0">
                <a:latin typeface="Calibri"/>
                <a:cs typeface="Calibri"/>
              </a:rPr>
              <a:t> </a:t>
            </a:r>
            <a:r>
              <a:rPr sz="1800" spc="-15" dirty="0">
                <a:latin typeface="Calibri"/>
                <a:cs typeface="Calibri"/>
              </a:rPr>
              <a:t>t</a:t>
            </a:r>
            <a:r>
              <a:rPr sz="1800" spc="5" dirty="0">
                <a:latin typeface="Calibri"/>
                <a:cs typeface="Calibri"/>
              </a:rPr>
              <a:t>h</a:t>
            </a:r>
            <a:r>
              <a:rPr sz="1800" spc="-15" dirty="0">
                <a:latin typeface="Calibri"/>
                <a:cs typeface="Calibri"/>
              </a:rPr>
              <a:t>a</a:t>
            </a:r>
            <a:r>
              <a:rPr sz="1800" spc="-10" dirty="0">
                <a:latin typeface="Calibri"/>
                <a:cs typeface="Calibri"/>
              </a:rPr>
              <a:t>t</a:t>
            </a:r>
            <a:r>
              <a:rPr sz="1800" dirty="0">
                <a:latin typeface="Calibri"/>
                <a:cs typeface="Calibri"/>
              </a:rPr>
              <a:t> </a:t>
            </a:r>
            <a:r>
              <a:rPr sz="1800" spc="-25" dirty="0">
                <a:latin typeface="Calibri"/>
                <a:cs typeface="Calibri"/>
              </a:rPr>
              <a:t>c</a:t>
            </a:r>
            <a:r>
              <a:rPr sz="1800" dirty="0">
                <a:latin typeface="Calibri"/>
                <a:cs typeface="Calibri"/>
              </a:rPr>
              <a:t>an</a:t>
            </a:r>
            <a:r>
              <a:rPr sz="1800" spc="10" dirty="0">
                <a:latin typeface="Calibri"/>
                <a:cs typeface="Calibri"/>
              </a:rPr>
              <a:t> </a:t>
            </a:r>
            <a:r>
              <a:rPr sz="1800" spc="-5" dirty="0">
                <a:latin typeface="Calibri"/>
                <a:cs typeface="Calibri"/>
              </a:rPr>
              <a:t>se</a:t>
            </a:r>
            <a:r>
              <a:rPr sz="1800" spc="-10" dirty="0">
                <a:latin typeface="Calibri"/>
                <a:cs typeface="Calibri"/>
              </a:rPr>
              <a:t>e</a:t>
            </a:r>
            <a:r>
              <a:rPr sz="1800" spc="10" dirty="0">
                <a:latin typeface="Calibri"/>
                <a:cs typeface="Calibri"/>
              </a:rPr>
              <a:t> </a:t>
            </a:r>
            <a:r>
              <a:rPr sz="1800" spc="-15" dirty="0">
                <a:latin typeface="Calibri"/>
                <a:cs typeface="Calibri"/>
              </a:rPr>
              <a:t>w</a:t>
            </a:r>
            <a:r>
              <a:rPr sz="1800" spc="-5" dirty="0">
                <a:latin typeface="Calibri"/>
                <a:cs typeface="Calibri"/>
              </a:rPr>
              <a:t>i</a:t>
            </a:r>
            <a:r>
              <a:rPr sz="1800" spc="-15" dirty="0">
                <a:latin typeface="Calibri"/>
                <a:cs typeface="Calibri"/>
              </a:rPr>
              <a:t>t</a:t>
            </a:r>
            <a:r>
              <a:rPr sz="1800" dirty="0">
                <a:latin typeface="Calibri"/>
                <a:cs typeface="Calibri"/>
              </a:rPr>
              <a:t>h</a:t>
            </a:r>
            <a:r>
              <a:rPr sz="1800" spc="10" dirty="0">
                <a:latin typeface="Calibri"/>
                <a:cs typeface="Calibri"/>
              </a:rPr>
              <a:t> </a:t>
            </a:r>
            <a:r>
              <a:rPr sz="1800" spc="5" dirty="0">
                <a:latin typeface="Calibri"/>
                <a:cs typeface="Calibri"/>
              </a:rPr>
              <a:t>h</a:t>
            </a:r>
            <a:r>
              <a:rPr sz="1800" spc="-5" dirty="0">
                <a:latin typeface="Calibri"/>
                <a:cs typeface="Calibri"/>
              </a:rPr>
              <a:t>i</a:t>
            </a:r>
            <a:r>
              <a:rPr sz="1800" spc="-10" dirty="0">
                <a:latin typeface="Calibri"/>
                <a:cs typeface="Calibri"/>
              </a:rPr>
              <a:t>g</a:t>
            </a:r>
            <a:r>
              <a:rPr sz="1800" dirty="0">
                <a:latin typeface="Calibri"/>
                <a:cs typeface="Calibri"/>
              </a:rPr>
              <a:t>h</a:t>
            </a:r>
            <a:r>
              <a:rPr sz="1800" spc="10" dirty="0">
                <a:latin typeface="Calibri"/>
                <a:cs typeface="Calibri"/>
              </a:rPr>
              <a:t> </a:t>
            </a:r>
            <a:r>
              <a:rPr sz="1800" dirty="0">
                <a:latin typeface="Calibri"/>
                <a:cs typeface="Calibri"/>
              </a:rPr>
              <a:t>a</a:t>
            </a:r>
            <a:r>
              <a:rPr sz="1800" spc="-10" dirty="0">
                <a:latin typeface="Calibri"/>
                <a:cs typeface="Calibri"/>
              </a:rPr>
              <a:t>c</a:t>
            </a:r>
            <a:r>
              <a:rPr sz="1800" spc="5" dirty="0">
                <a:latin typeface="Calibri"/>
                <a:cs typeface="Calibri"/>
              </a:rPr>
              <a:t>u</a:t>
            </a:r>
            <a:r>
              <a:rPr sz="1800" spc="-5" dirty="0">
                <a:latin typeface="Calibri"/>
                <a:cs typeface="Calibri"/>
              </a:rPr>
              <a:t>i</a:t>
            </a:r>
            <a:r>
              <a:rPr sz="1800" spc="-15" dirty="0">
                <a:latin typeface="Calibri"/>
                <a:cs typeface="Calibri"/>
              </a:rPr>
              <a:t>t</a:t>
            </a:r>
            <a:r>
              <a:rPr sz="1800" spc="-10" dirty="0">
                <a:latin typeface="Calibri"/>
                <a:cs typeface="Calibri"/>
              </a:rPr>
              <a:t>y</a:t>
            </a:r>
            <a:endParaRPr sz="1800" dirty="0">
              <a:latin typeface="Calibri"/>
              <a:cs typeface="Calibri"/>
            </a:endParaRPr>
          </a:p>
        </p:txBody>
      </p:sp>
      <p:sp>
        <p:nvSpPr>
          <p:cNvPr id="13" name="object 13"/>
          <p:cNvSpPr/>
          <p:nvPr/>
        </p:nvSpPr>
        <p:spPr>
          <a:xfrm>
            <a:off x="6706069" y="1761304"/>
            <a:ext cx="5123768" cy="3871290"/>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9283376" y="6506823"/>
            <a:ext cx="2627630" cy="114300"/>
          </a:xfrm>
          <a:prstGeom prst="rect">
            <a:avLst/>
          </a:prstGeom>
        </p:spPr>
        <p:txBody>
          <a:bodyPr vert="horz" wrap="square" lIns="0" tIns="0" rIns="0" bIns="0" rtlCol="0">
            <a:spAutoFit/>
          </a:bodyPr>
          <a:lstStyle/>
          <a:p>
            <a:pPr marL="12700">
              <a:lnSpc>
                <a:spcPct val="100000"/>
              </a:lnSpc>
            </a:pPr>
            <a:r>
              <a:rPr sz="700" spc="-10" dirty="0">
                <a:solidFill>
                  <a:srgbClr val="0563C1"/>
                </a:solidFill>
                <a:latin typeface="Calibri"/>
                <a:cs typeface="Calibri"/>
              </a:rPr>
              <a:t>A</a:t>
            </a:r>
            <a:r>
              <a:rPr sz="700" spc="-5" dirty="0">
                <a:solidFill>
                  <a:srgbClr val="0563C1"/>
                </a:solidFill>
                <a:latin typeface="Calibri"/>
                <a:cs typeface="Calibri"/>
              </a:rPr>
              <a:t>cu</a:t>
            </a:r>
            <a:r>
              <a:rPr sz="700" dirty="0">
                <a:solidFill>
                  <a:srgbClr val="0563C1"/>
                </a:solidFill>
                <a:latin typeface="Calibri"/>
                <a:cs typeface="Calibri"/>
              </a:rPr>
              <a:t>i</a:t>
            </a:r>
            <a:r>
              <a:rPr sz="700" spc="-5" dirty="0">
                <a:solidFill>
                  <a:srgbClr val="0563C1"/>
                </a:solidFill>
                <a:latin typeface="Calibri"/>
                <a:cs typeface="Calibri"/>
              </a:rPr>
              <a:t>ty</a:t>
            </a:r>
            <a:r>
              <a:rPr sz="700" dirty="0">
                <a:solidFill>
                  <a:srgbClr val="0563C1"/>
                </a:solidFill>
                <a:latin typeface="Calibri"/>
                <a:cs typeface="Calibri"/>
              </a:rPr>
              <a:t> </a:t>
            </a:r>
            <a:r>
              <a:rPr sz="700" spc="-10" dirty="0">
                <a:solidFill>
                  <a:srgbClr val="0563C1"/>
                </a:solidFill>
                <a:latin typeface="Calibri"/>
                <a:cs typeface="Calibri"/>
              </a:rPr>
              <a:t>g</a:t>
            </a:r>
            <a:r>
              <a:rPr sz="700" spc="-25" dirty="0">
                <a:solidFill>
                  <a:srgbClr val="0563C1"/>
                </a:solidFill>
                <a:latin typeface="Calibri"/>
                <a:cs typeface="Calibri"/>
              </a:rPr>
              <a:t>r</a:t>
            </a:r>
            <a:r>
              <a:rPr sz="700" dirty="0">
                <a:solidFill>
                  <a:srgbClr val="0563C1"/>
                </a:solidFill>
                <a:latin typeface="Calibri"/>
                <a:cs typeface="Calibri"/>
              </a:rPr>
              <a:t>a</a:t>
            </a:r>
            <a:r>
              <a:rPr sz="700" spc="-5" dirty="0">
                <a:solidFill>
                  <a:srgbClr val="0563C1"/>
                </a:solidFill>
                <a:latin typeface="Calibri"/>
                <a:cs typeface="Calibri"/>
              </a:rPr>
              <a:t>p</a:t>
            </a:r>
            <a:r>
              <a:rPr sz="700" dirty="0">
                <a:solidFill>
                  <a:srgbClr val="0563C1"/>
                </a:solidFill>
                <a:latin typeface="Calibri"/>
                <a:cs typeface="Calibri"/>
              </a:rPr>
              <a:t>h</a:t>
            </a:r>
            <a:r>
              <a:rPr sz="700" spc="-5" dirty="0">
                <a:solidFill>
                  <a:srgbClr val="0563C1"/>
                </a:solidFill>
                <a:latin typeface="Calibri"/>
                <a:cs typeface="Calibri"/>
              </a:rPr>
              <a:t> </a:t>
            </a:r>
            <a:r>
              <a:rPr sz="700" dirty="0">
                <a:latin typeface="Calibri"/>
                <a:cs typeface="Calibri"/>
              </a:rPr>
              <a:t>is</a:t>
            </a:r>
            <a:r>
              <a:rPr sz="700" spc="5" dirty="0">
                <a:latin typeface="Calibri"/>
                <a:cs typeface="Calibri"/>
              </a:rPr>
              <a:t> </a:t>
            </a:r>
            <a:r>
              <a:rPr sz="700" dirty="0">
                <a:latin typeface="Calibri"/>
                <a:cs typeface="Calibri"/>
              </a:rPr>
              <a:t>lic</a:t>
            </a:r>
            <a:r>
              <a:rPr sz="700" spc="-5" dirty="0">
                <a:latin typeface="Calibri"/>
                <a:cs typeface="Calibri"/>
              </a:rPr>
              <a:t>e</a:t>
            </a:r>
            <a:r>
              <a:rPr sz="700" spc="-10" dirty="0">
                <a:latin typeface="Calibri"/>
                <a:cs typeface="Calibri"/>
              </a:rPr>
              <a:t>n</a:t>
            </a:r>
            <a:r>
              <a:rPr sz="700" dirty="0">
                <a:latin typeface="Calibri"/>
                <a:cs typeface="Calibri"/>
              </a:rPr>
              <a:t>s</a:t>
            </a:r>
            <a:r>
              <a:rPr sz="700" spc="-5" dirty="0">
                <a:latin typeface="Calibri"/>
                <a:cs typeface="Calibri"/>
              </a:rPr>
              <a:t>e</a:t>
            </a:r>
            <a:r>
              <a:rPr sz="700" dirty="0">
                <a:latin typeface="Calibri"/>
                <a:cs typeface="Calibri"/>
              </a:rPr>
              <a:t>d</a:t>
            </a:r>
            <a:r>
              <a:rPr sz="700" spc="-5" dirty="0">
                <a:latin typeface="Calibri"/>
                <a:cs typeface="Calibri"/>
              </a:rPr>
              <a:t> </a:t>
            </a:r>
            <a:r>
              <a:rPr sz="700" spc="-10" dirty="0">
                <a:latin typeface="Calibri"/>
                <a:cs typeface="Calibri"/>
              </a:rPr>
              <a:t>und</a:t>
            </a:r>
            <a:r>
              <a:rPr sz="700" spc="-5" dirty="0">
                <a:latin typeface="Calibri"/>
                <a:cs typeface="Calibri"/>
              </a:rPr>
              <a:t>er</a:t>
            </a:r>
            <a:r>
              <a:rPr sz="700" spc="5" dirty="0">
                <a:latin typeface="Calibri"/>
                <a:cs typeface="Calibri"/>
              </a:rPr>
              <a:t> </a:t>
            </a:r>
            <a:r>
              <a:rPr sz="700" dirty="0">
                <a:solidFill>
                  <a:srgbClr val="0563C1"/>
                </a:solidFill>
                <a:latin typeface="Calibri"/>
                <a:cs typeface="Calibri"/>
              </a:rPr>
              <a:t>CC</a:t>
            </a:r>
            <a:r>
              <a:rPr sz="700" spc="5" dirty="0">
                <a:solidFill>
                  <a:srgbClr val="0563C1"/>
                </a:solidFill>
                <a:latin typeface="Calibri"/>
                <a:cs typeface="Calibri"/>
              </a:rPr>
              <a:t> </a:t>
            </a:r>
            <a:r>
              <a:rPr sz="700" spc="-10" dirty="0">
                <a:solidFill>
                  <a:srgbClr val="0563C1"/>
                </a:solidFill>
                <a:latin typeface="Calibri"/>
                <a:cs typeface="Calibri"/>
              </a:rPr>
              <a:t>A</a:t>
            </a:r>
            <a:r>
              <a:rPr sz="700" spc="-5" dirty="0">
                <a:solidFill>
                  <a:srgbClr val="0563C1"/>
                </a:solidFill>
                <a:latin typeface="Calibri"/>
                <a:cs typeface="Calibri"/>
              </a:rPr>
              <a:t>-</a:t>
            </a:r>
            <a:r>
              <a:rPr sz="700" spc="-10" dirty="0">
                <a:solidFill>
                  <a:srgbClr val="0563C1"/>
                </a:solidFill>
                <a:latin typeface="Calibri"/>
                <a:cs typeface="Calibri"/>
              </a:rPr>
              <a:t>S</a:t>
            </a:r>
            <a:r>
              <a:rPr sz="700" dirty="0">
                <a:solidFill>
                  <a:srgbClr val="0563C1"/>
                </a:solidFill>
                <a:latin typeface="Calibri"/>
                <a:cs typeface="Calibri"/>
              </a:rPr>
              <a:t>A</a:t>
            </a:r>
            <a:r>
              <a:rPr sz="700" spc="-5" dirty="0">
                <a:solidFill>
                  <a:srgbClr val="0563C1"/>
                </a:solidFill>
                <a:latin typeface="Calibri"/>
                <a:cs typeface="Calibri"/>
              </a:rPr>
              <a:t> </a:t>
            </a:r>
            <a:r>
              <a:rPr sz="700" spc="-10" dirty="0">
                <a:solidFill>
                  <a:srgbClr val="0563C1"/>
                </a:solidFill>
                <a:latin typeface="Calibri"/>
                <a:cs typeface="Calibri"/>
              </a:rPr>
              <a:t>3</a:t>
            </a:r>
            <a:r>
              <a:rPr sz="700" spc="-5" dirty="0">
                <a:solidFill>
                  <a:srgbClr val="0563C1"/>
                </a:solidFill>
                <a:latin typeface="Calibri"/>
                <a:cs typeface="Calibri"/>
              </a:rPr>
              <a:t>.0</a:t>
            </a:r>
            <a:r>
              <a:rPr sz="700" dirty="0">
                <a:solidFill>
                  <a:srgbClr val="0563C1"/>
                </a:solidFill>
                <a:latin typeface="Calibri"/>
                <a:cs typeface="Calibri"/>
              </a:rPr>
              <a:t> </a:t>
            </a:r>
            <a:r>
              <a:rPr sz="700" spc="-5" dirty="0">
                <a:solidFill>
                  <a:srgbClr val="0563C1"/>
                </a:solidFill>
                <a:latin typeface="Calibri"/>
                <a:cs typeface="Calibri"/>
              </a:rPr>
              <a:t>Unp</a:t>
            </a:r>
            <a:r>
              <a:rPr sz="700" spc="5" dirty="0">
                <a:solidFill>
                  <a:srgbClr val="0563C1"/>
                </a:solidFill>
                <a:latin typeface="Calibri"/>
                <a:cs typeface="Calibri"/>
              </a:rPr>
              <a:t>o</a:t>
            </a:r>
            <a:r>
              <a:rPr sz="700" dirty="0">
                <a:solidFill>
                  <a:srgbClr val="0563C1"/>
                </a:solidFill>
                <a:latin typeface="Calibri"/>
                <a:cs typeface="Calibri"/>
              </a:rPr>
              <a:t>r</a:t>
            </a:r>
            <a:r>
              <a:rPr sz="700" spc="-15" dirty="0">
                <a:solidFill>
                  <a:srgbClr val="0563C1"/>
                </a:solidFill>
                <a:latin typeface="Calibri"/>
                <a:cs typeface="Calibri"/>
              </a:rPr>
              <a:t>t</a:t>
            </a:r>
            <a:r>
              <a:rPr sz="700" spc="-5" dirty="0">
                <a:solidFill>
                  <a:srgbClr val="0563C1"/>
                </a:solidFill>
                <a:latin typeface="Calibri"/>
                <a:cs typeface="Calibri"/>
              </a:rPr>
              <a:t>e</a:t>
            </a:r>
            <a:r>
              <a:rPr sz="700" dirty="0">
                <a:solidFill>
                  <a:srgbClr val="0563C1"/>
                </a:solidFill>
                <a:latin typeface="Calibri"/>
                <a:cs typeface="Calibri"/>
              </a:rPr>
              <a:t>d</a:t>
            </a:r>
            <a:r>
              <a:rPr sz="700" spc="-5" dirty="0">
                <a:solidFill>
                  <a:srgbClr val="0563C1"/>
                </a:solidFill>
                <a:latin typeface="Calibri"/>
                <a:cs typeface="Calibri"/>
              </a:rPr>
              <a:t> </a:t>
            </a:r>
            <a:r>
              <a:rPr sz="700" spc="-5" dirty="0">
                <a:latin typeface="Calibri"/>
                <a:cs typeface="Calibri"/>
              </a:rPr>
              <a:t>(</a:t>
            </a:r>
            <a:r>
              <a:rPr sz="700" spc="-10" dirty="0">
                <a:latin typeface="Calibri"/>
                <a:cs typeface="Calibri"/>
              </a:rPr>
              <a:t>N</a:t>
            </a:r>
            <a:r>
              <a:rPr sz="700" dirty="0">
                <a:latin typeface="Calibri"/>
                <a:cs typeface="Calibri"/>
              </a:rPr>
              <a:t>o</a:t>
            </a:r>
            <a:r>
              <a:rPr sz="700" spc="10" dirty="0">
                <a:latin typeface="Calibri"/>
                <a:cs typeface="Calibri"/>
              </a:rPr>
              <a:t> </a:t>
            </a:r>
            <a:r>
              <a:rPr sz="700" spc="-5" dirty="0">
                <a:latin typeface="Calibri"/>
                <a:cs typeface="Calibri"/>
              </a:rPr>
              <a:t>c</a:t>
            </a:r>
            <a:r>
              <a:rPr sz="700" spc="-10" dirty="0">
                <a:latin typeface="Calibri"/>
                <a:cs typeface="Calibri"/>
              </a:rPr>
              <a:t>h</a:t>
            </a:r>
            <a:r>
              <a:rPr sz="700" dirty="0">
                <a:latin typeface="Calibri"/>
                <a:cs typeface="Calibri"/>
              </a:rPr>
              <a:t>a</a:t>
            </a:r>
            <a:r>
              <a:rPr sz="700" spc="-10" dirty="0">
                <a:latin typeface="Calibri"/>
                <a:cs typeface="Calibri"/>
              </a:rPr>
              <a:t>ng</a:t>
            </a:r>
            <a:r>
              <a:rPr sz="700" spc="-5" dirty="0">
                <a:latin typeface="Calibri"/>
                <a:cs typeface="Calibri"/>
              </a:rPr>
              <a:t>e</a:t>
            </a:r>
            <a:r>
              <a:rPr sz="700" dirty="0">
                <a:latin typeface="Calibri"/>
                <a:cs typeface="Calibri"/>
              </a:rPr>
              <a:t>s</a:t>
            </a:r>
            <a:r>
              <a:rPr sz="700" spc="5" dirty="0">
                <a:latin typeface="Calibri"/>
                <a:cs typeface="Calibri"/>
              </a:rPr>
              <a:t> </a:t>
            </a:r>
            <a:r>
              <a:rPr sz="700" spc="-10" dirty="0">
                <a:latin typeface="Calibri"/>
                <a:cs typeface="Calibri"/>
              </a:rPr>
              <a:t>m</a:t>
            </a:r>
            <a:r>
              <a:rPr sz="700" dirty="0">
                <a:latin typeface="Calibri"/>
                <a:cs typeface="Calibri"/>
              </a:rPr>
              <a:t>a</a:t>
            </a:r>
            <a:r>
              <a:rPr sz="700" spc="-10" dirty="0">
                <a:latin typeface="Calibri"/>
                <a:cs typeface="Calibri"/>
              </a:rPr>
              <a:t>d</a:t>
            </a:r>
            <a:r>
              <a:rPr sz="700" spc="-5" dirty="0">
                <a:latin typeface="Calibri"/>
                <a:cs typeface="Calibri"/>
              </a:rPr>
              <a:t>e</a:t>
            </a:r>
            <a:r>
              <a:rPr sz="700" dirty="0">
                <a:latin typeface="Calibri"/>
                <a:cs typeface="Calibri"/>
              </a:rPr>
              <a:t>)</a:t>
            </a:r>
          </a:p>
        </p:txBody>
      </p:sp>
      <p:sp>
        <p:nvSpPr>
          <p:cNvPr id="15" name="object 15"/>
          <p:cNvSpPr txBox="1"/>
          <p:nvPr/>
        </p:nvSpPr>
        <p:spPr>
          <a:xfrm>
            <a:off x="272716" y="6563973"/>
            <a:ext cx="3554729" cy="114300"/>
          </a:xfrm>
          <a:prstGeom prst="rect">
            <a:avLst/>
          </a:prstGeom>
        </p:spPr>
        <p:txBody>
          <a:bodyPr vert="horz" wrap="square" lIns="0" tIns="0" rIns="0" bIns="0" rtlCol="0">
            <a:spAutoFit/>
          </a:bodyPr>
          <a:lstStyle/>
          <a:p>
            <a:pPr marL="12700">
              <a:lnSpc>
                <a:spcPct val="100000"/>
              </a:lnSpc>
            </a:pPr>
            <a:r>
              <a:rPr sz="700" u="heavy" spc="-25" dirty="0">
                <a:solidFill>
                  <a:srgbClr val="0563C1"/>
                </a:solidFill>
                <a:latin typeface="Calibri"/>
                <a:cs typeface="Calibri"/>
              </a:rPr>
              <a:t>E</a:t>
            </a:r>
            <a:r>
              <a:rPr sz="700" u="heavy" spc="-10" dirty="0">
                <a:solidFill>
                  <a:srgbClr val="0563C1"/>
                </a:solidFill>
                <a:latin typeface="Calibri"/>
                <a:cs typeface="Calibri"/>
              </a:rPr>
              <a:t>y</a:t>
            </a:r>
            <a:r>
              <a:rPr sz="700" u="heavy" spc="-5" dirty="0">
                <a:solidFill>
                  <a:srgbClr val="0563C1"/>
                </a:solidFill>
                <a:latin typeface="Calibri"/>
                <a:cs typeface="Calibri"/>
              </a:rPr>
              <a:t>e</a:t>
            </a:r>
            <a:r>
              <a:rPr sz="700" u="heavy" spc="5" dirty="0">
                <a:solidFill>
                  <a:srgbClr val="0563C1"/>
                </a:solidFill>
                <a:latin typeface="Calibri"/>
                <a:cs typeface="Calibri"/>
              </a:rPr>
              <a:t> </a:t>
            </a:r>
            <a:r>
              <a:rPr sz="700" u="heavy" dirty="0">
                <a:solidFill>
                  <a:srgbClr val="0563C1"/>
                </a:solidFill>
                <a:latin typeface="Calibri"/>
                <a:cs typeface="Calibri"/>
              </a:rPr>
              <a:t>i</a:t>
            </a:r>
            <a:r>
              <a:rPr sz="700" u="heavy" spc="-10" dirty="0">
                <a:solidFill>
                  <a:srgbClr val="0563C1"/>
                </a:solidFill>
                <a:latin typeface="Calibri"/>
                <a:cs typeface="Calibri"/>
              </a:rPr>
              <a:t>m</a:t>
            </a:r>
            <a:r>
              <a:rPr sz="700" u="heavy" dirty="0">
                <a:solidFill>
                  <a:srgbClr val="0563C1"/>
                </a:solidFill>
                <a:latin typeface="Calibri"/>
                <a:cs typeface="Calibri"/>
              </a:rPr>
              <a:t>a</a:t>
            </a:r>
            <a:r>
              <a:rPr sz="700" u="heavy" spc="-10" dirty="0">
                <a:solidFill>
                  <a:srgbClr val="0563C1"/>
                </a:solidFill>
                <a:latin typeface="Calibri"/>
                <a:cs typeface="Calibri"/>
              </a:rPr>
              <a:t>g</a:t>
            </a:r>
            <a:r>
              <a:rPr sz="700" u="heavy" spc="-5" dirty="0">
                <a:solidFill>
                  <a:srgbClr val="0563C1"/>
                </a:solidFill>
                <a:latin typeface="Calibri"/>
                <a:cs typeface="Calibri"/>
              </a:rPr>
              <a:t>e</a:t>
            </a:r>
            <a:r>
              <a:rPr sz="700" u="heavy" spc="5" dirty="0">
                <a:solidFill>
                  <a:srgbClr val="0563C1"/>
                </a:solidFill>
                <a:latin typeface="Calibri"/>
                <a:cs typeface="Calibri"/>
              </a:rPr>
              <a:t> </a:t>
            </a:r>
            <a:r>
              <a:rPr sz="700" dirty="0">
                <a:latin typeface="Calibri"/>
                <a:cs typeface="Calibri"/>
              </a:rPr>
              <a:t>is</a:t>
            </a:r>
            <a:r>
              <a:rPr sz="700" spc="5" dirty="0">
                <a:latin typeface="Calibri"/>
                <a:cs typeface="Calibri"/>
              </a:rPr>
              <a:t> </a:t>
            </a:r>
            <a:r>
              <a:rPr sz="700" dirty="0">
                <a:latin typeface="Calibri"/>
                <a:cs typeface="Calibri"/>
              </a:rPr>
              <a:t>lic</a:t>
            </a:r>
            <a:r>
              <a:rPr sz="700" spc="-5" dirty="0">
                <a:latin typeface="Calibri"/>
                <a:cs typeface="Calibri"/>
              </a:rPr>
              <a:t>e</a:t>
            </a:r>
            <a:r>
              <a:rPr sz="700" spc="-10" dirty="0">
                <a:latin typeface="Calibri"/>
                <a:cs typeface="Calibri"/>
              </a:rPr>
              <a:t>n</a:t>
            </a:r>
            <a:r>
              <a:rPr sz="700" dirty="0">
                <a:latin typeface="Calibri"/>
                <a:cs typeface="Calibri"/>
              </a:rPr>
              <a:t>s</a:t>
            </a:r>
            <a:r>
              <a:rPr sz="700" spc="-5" dirty="0">
                <a:latin typeface="Calibri"/>
                <a:cs typeface="Calibri"/>
              </a:rPr>
              <a:t>e</a:t>
            </a:r>
            <a:r>
              <a:rPr sz="700" dirty="0">
                <a:latin typeface="Calibri"/>
                <a:cs typeface="Calibri"/>
              </a:rPr>
              <a:t>d</a:t>
            </a:r>
            <a:r>
              <a:rPr sz="700" spc="-5" dirty="0">
                <a:latin typeface="Calibri"/>
                <a:cs typeface="Calibri"/>
              </a:rPr>
              <a:t> </a:t>
            </a:r>
            <a:r>
              <a:rPr sz="700" spc="-10" dirty="0">
                <a:latin typeface="Calibri"/>
                <a:cs typeface="Calibri"/>
              </a:rPr>
              <a:t>und</a:t>
            </a:r>
            <a:r>
              <a:rPr sz="700" spc="-5" dirty="0">
                <a:latin typeface="Calibri"/>
                <a:cs typeface="Calibri"/>
              </a:rPr>
              <a:t>er</a:t>
            </a:r>
            <a:r>
              <a:rPr sz="700" spc="5" dirty="0">
                <a:latin typeface="Calibri"/>
                <a:cs typeface="Calibri"/>
              </a:rPr>
              <a:t> </a:t>
            </a:r>
            <a:r>
              <a:rPr sz="700" u="heavy" dirty="0">
                <a:solidFill>
                  <a:srgbClr val="0563C1"/>
                </a:solidFill>
                <a:latin typeface="Calibri"/>
                <a:cs typeface="Calibri"/>
              </a:rPr>
              <a:t>CC </a:t>
            </a:r>
            <a:r>
              <a:rPr sz="700" u="heavy" spc="-10" dirty="0">
                <a:solidFill>
                  <a:srgbClr val="0563C1"/>
                </a:solidFill>
                <a:latin typeface="Calibri"/>
                <a:cs typeface="Calibri"/>
              </a:rPr>
              <a:t>A</a:t>
            </a:r>
            <a:r>
              <a:rPr sz="700" u="heavy" spc="-5" dirty="0">
                <a:solidFill>
                  <a:srgbClr val="0563C1"/>
                </a:solidFill>
                <a:latin typeface="Calibri"/>
                <a:cs typeface="Calibri"/>
              </a:rPr>
              <a:t>-</a:t>
            </a:r>
            <a:r>
              <a:rPr sz="700" u="heavy" spc="-10" dirty="0">
                <a:solidFill>
                  <a:srgbClr val="0563C1"/>
                </a:solidFill>
                <a:latin typeface="Calibri"/>
                <a:cs typeface="Calibri"/>
              </a:rPr>
              <a:t>SA</a:t>
            </a:r>
            <a:r>
              <a:rPr sz="700" u="heavy" spc="5" dirty="0">
                <a:solidFill>
                  <a:srgbClr val="0563C1"/>
                </a:solidFill>
                <a:latin typeface="Calibri"/>
                <a:cs typeface="Calibri"/>
              </a:rPr>
              <a:t> </a:t>
            </a:r>
            <a:r>
              <a:rPr sz="700" u="heavy" spc="-10" dirty="0">
                <a:solidFill>
                  <a:srgbClr val="0563C1"/>
                </a:solidFill>
                <a:latin typeface="Calibri"/>
                <a:cs typeface="Calibri"/>
              </a:rPr>
              <a:t>3</a:t>
            </a:r>
            <a:r>
              <a:rPr sz="700" u="heavy" spc="-5" dirty="0">
                <a:solidFill>
                  <a:srgbClr val="0563C1"/>
                </a:solidFill>
                <a:latin typeface="Calibri"/>
                <a:cs typeface="Calibri"/>
              </a:rPr>
              <a:t>.0</a:t>
            </a:r>
            <a:r>
              <a:rPr sz="700" u="heavy" dirty="0">
                <a:solidFill>
                  <a:srgbClr val="0563C1"/>
                </a:solidFill>
                <a:latin typeface="Calibri"/>
                <a:cs typeface="Calibri"/>
              </a:rPr>
              <a:t> </a:t>
            </a:r>
            <a:r>
              <a:rPr sz="700" u="heavy" spc="-5" dirty="0">
                <a:solidFill>
                  <a:srgbClr val="0563C1"/>
                </a:solidFill>
                <a:latin typeface="Calibri"/>
                <a:cs typeface="Calibri"/>
              </a:rPr>
              <a:t>Unp</a:t>
            </a:r>
            <a:r>
              <a:rPr sz="700" u="heavy" spc="5" dirty="0">
                <a:solidFill>
                  <a:srgbClr val="0563C1"/>
                </a:solidFill>
                <a:latin typeface="Calibri"/>
                <a:cs typeface="Calibri"/>
              </a:rPr>
              <a:t>o</a:t>
            </a:r>
            <a:r>
              <a:rPr sz="700" u="heavy" dirty="0">
                <a:solidFill>
                  <a:srgbClr val="0563C1"/>
                </a:solidFill>
                <a:latin typeface="Calibri"/>
                <a:cs typeface="Calibri"/>
              </a:rPr>
              <a:t>r</a:t>
            </a:r>
            <a:r>
              <a:rPr sz="700" u="heavy" spc="-15" dirty="0">
                <a:solidFill>
                  <a:srgbClr val="0563C1"/>
                </a:solidFill>
                <a:latin typeface="Calibri"/>
                <a:cs typeface="Calibri"/>
              </a:rPr>
              <a:t>t</a:t>
            </a:r>
            <a:r>
              <a:rPr sz="700" u="heavy" spc="-5" dirty="0">
                <a:solidFill>
                  <a:srgbClr val="0563C1"/>
                </a:solidFill>
                <a:latin typeface="Calibri"/>
                <a:cs typeface="Calibri"/>
              </a:rPr>
              <a:t>e</a:t>
            </a:r>
            <a:r>
              <a:rPr sz="700" u="heavy" dirty="0">
                <a:solidFill>
                  <a:srgbClr val="0563C1"/>
                </a:solidFill>
                <a:latin typeface="Calibri"/>
                <a:cs typeface="Calibri"/>
              </a:rPr>
              <a:t>d</a:t>
            </a:r>
            <a:r>
              <a:rPr sz="700" spc="-5" dirty="0">
                <a:solidFill>
                  <a:srgbClr val="0563C1"/>
                </a:solidFill>
                <a:latin typeface="Calibri"/>
                <a:cs typeface="Calibri"/>
              </a:rPr>
              <a:t> </a:t>
            </a:r>
            <a:r>
              <a:rPr sz="700" dirty="0">
                <a:latin typeface="Calibri"/>
                <a:cs typeface="Calibri"/>
              </a:rPr>
              <a:t>(a</a:t>
            </a:r>
            <a:r>
              <a:rPr sz="700" spc="-10" dirty="0">
                <a:latin typeface="Calibri"/>
                <a:cs typeface="Calibri"/>
              </a:rPr>
              <a:t>dd</a:t>
            </a:r>
            <a:r>
              <a:rPr sz="700" spc="-5" dirty="0">
                <a:latin typeface="Calibri"/>
                <a:cs typeface="Calibri"/>
              </a:rPr>
              <a:t>e</a:t>
            </a:r>
            <a:r>
              <a:rPr sz="700" dirty="0">
                <a:latin typeface="Calibri"/>
                <a:cs typeface="Calibri"/>
              </a:rPr>
              <a:t>d</a:t>
            </a:r>
            <a:r>
              <a:rPr sz="700" spc="-5" dirty="0">
                <a:latin typeface="Calibri"/>
                <a:cs typeface="Calibri"/>
              </a:rPr>
              <a:t> </a:t>
            </a:r>
            <a:r>
              <a:rPr sz="700" spc="-10" dirty="0">
                <a:latin typeface="Calibri"/>
                <a:cs typeface="Calibri"/>
              </a:rPr>
              <a:t>b</a:t>
            </a:r>
            <a:r>
              <a:rPr sz="700" dirty="0">
                <a:latin typeface="Calibri"/>
                <a:cs typeface="Calibri"/>
              </a:rPr>
              <a:t>la</a:t>
            </a:r>
            <a:r>
              <a:rPr sz="700" spc="-5" dirty="0">
                <a:latin typeface="Calibri"/>
                <a:cs typeface="Calibri"/>
              </a:rPr>
              <a:t>ck </a:t>
            </a:r>
            <a:r>
              <a:rPr sz="700" dirty="0">
                <a:latin typeface="Calibri"/>
                <a:cs typeface="Calibri"/>
              </a:rPr>
              <a:t>ar</a:t>
            </a:r>
            <a:r>
              <a:rPr sz="700" spc="-15" dirty="0">
                <a:latin typeface="Calibri"/>
                <a:cs typeface="Calibri"/>
              </a:rPr>
              <a:t>r</a:t>
            </a:r>
            <a:r>
              <a:rPr sz="700" spc="-10" dirty="0">
                <a:latin typeface="Calibri"/>
                <a:cs typeface="Calibri"/>
              </a:rPr>
              <a:t>o</a:t>
            </a:r>
            <a:r>
              <a:rPr sz="700" spc="-70" dirty="0">
                <a:latin typeface="Calibri"/>
                <a:cs typeface="Calibri"/>
              </a:rPr>
              <a:t>w</a:t>
            </a:r>
            <a:r>
              <a:rPr sz="700" spc="-5" dirty="0">
                <a:latin typeface="Calibri"/>
                <a:cs typeface="Calibri"/>
              </a:rPr>
              <a:t>,</a:t>
            </a:r>
            <a:r>
              <a:rPr sz="700" dirty="0">
                <a:latin typeface="Calibri"/>
                <a:cs typeface="Calibri"/>
              </a:rPr>
              <a:t> </a:t>
            </a:r>
            <a:r>
              <a:rPr sz="700" spc="-10" dirty="0">
                <a:latin typeface="Calibri"/>
                <a:cs typeface="Calibri"/>
              </a:rPr>
              <a:t>g</a:t>
            </a:r>
            <a:r>
              <a:rPr sz="700" spc="-15" dirty="0">
                <a:latin typeface="Calibri"/>
                <a:cs typeface="Calibri"/>
              </a:rPr>
              <a:t>r</a:t>
            </a:r>
            <a:r>
              <a:rPr sz="700" spc="-5" dirty="0">
                <a:latin typeface="Calibri"/>
                <a:cs typeface="Calibri"/>
              </a:rPr>
              <a:t>ee</a:t>
            </a:r>
            <a:r>
              <a:rPr sz="700" dirty="0">
                <a:latin typeface="Calibri"/>
                <a:cs typeface="Calibri"/>
              </a:rPr>
              <a:t>n</a:t>
            </a:r>
            <a:r>
              <a:rPr sz="700" spc="-5" dirty="0">
                <a:latin typeface="Calibri"/>
                <a:cs typeface="Calibri"/>
              </a:rPr>
              <a:t> </a:t>
            </a:r>
            <a:r>
              <a:rPr sz="700" dirty="0">
                <a:latin typeface="Calibri"/>
                <a:cs typeface="Calibri"/>
              </a:rPr>
              <a:t>a</a:t>
            </a:r>
            <a:r>
              <a:rPr sz="700" spc="-15" dirty="0">
                <a:latin typeface="Calibri"/>
                <a:cs typeface="Calibri"/>
              </a:rPr>
              <a:t>r</a:t>
            </a:r>
            <a:r>
              <a:rPr sz="700" spc="-5" dirty="0">
                <a:latin typeface="Calibri"/>
                <a:cs typeface="Calibri"/>
              </a:rPr>
              <a:t>c,</a:t>
            </a:r>
            <a:r>
              <a:rPr sz="700" dirty="0">
                <a:latin typeface="Calibri"/>
                <a:cs typeface="Calibri"/>
              </a:rPr>
              <a:t> a</a:t>
            </a:r>
            <a:r>
              <a:rPr sz="700" spc="-10" dirty="0">
                <a:latin typeface="Calibri"/>
                <a:cs typeface="Calibri"/>
              </a:rPr>
              <a:t>n</a:t>
            </a:r>
            <a:r>
              <a:rPr sz="700" dirty="0">
                <a:latin typeface="Calibri"/>
                <a:cs typeface="Calibri"/>
              </a:rPr>
              <a:t>d</a:t>
            </a:r>
            <a:r>
              <a:rPr sz="700" spc="-5" dirty="0">
                <a:latin typeface="Calibri"/>
                <a:cs typeface="Calibri"/>
              </a:rPr>
              <a:t> </a:t>
            </a:r>
            <a:r>
              <a:rPr sz="700" spc="-10" dirty="0">
                <a:latin typeface="Calibri"/>
                <a:cs typeface="Calibri"/>
              </a:rPr>
              <a:t>wh</a:t>
            </a:r>
            <a:r>
              <a:rPr sz="700" dirty="0">
                <a:latin typeface="Calibri"/>
                <a:cs typeface="Calibri"/>
              </a:rPr>
              <a:t>i</a:t>
            </a:r>
            <a:r>
              <a:rPr sz="700" spc="-15" dirty="0">
                <a:latin typeface="Calibri"/>
                <a:cs typeface="Calibri"/>
              </a:rPr>
              <a:t>t</a:t>
            </a:r>
            <a:r>
              <a:rPr sz="700" spc="-5" dirty="0">
                <a:latin typeface="Calibri"/>
                <a:cs typeface="Calibri"/>
              </a:rPr>
              <a:t>e</a:t>
            </a:r>
            <a:r>
              <a:rPr sz="700" spc="5" dirty="0">
                <a:latin typeface="Calibri"/>
                <a:cs typeface="Calibri"/>
              </a:rPr>
              <a:t> </a:t>
            </a:r>
            <a:r>
              <a:rPr sz="700" spc="-5" dirty="0">
                <a:latin typeface="Calibri"/>
                <a:cs typeface="Calibri"/>
              </a:rPr>
              <a:t>c</a:t>
            </a:r>
            <a:r>
              <a:rPr sz="700" dirty="0">
                <a:latin typeface="Calibri"/>
                <a:cs typeface="Calibri"/>
              </a:rPr>
              <a:t>i</a:t>
            </a:r>
            <a:r>
              <a:rPr sz="700" spc="-15" dirty="0">
                <a:latin typeface="Calibri"/>
                <a:cs typeface="Calibri"/>
              </a:rPr>
              <a:t>r</a:t>
            </a:r>
            <a:r>
              <a:rPr sz="700" spc="-5" dirty="0">
                <a:latin typeface="Calibri"/>
                <a:cs typeface="Calibri"/>
              </a:rPr>
              <a:t>c</a:t>
            </a:r>
            <a:r>
              <a:rPr sz="700" dirty="0">
                <a:latin typeface="Calibri"/>
                <a:cs typeface="Calibri"/>
              </a:rPr>
              <a:t>l</a:t>
            </a:r>
            <a:r>
              <a:rPr sz="700" spc="-5" dirty="0">
                <a:latin typeface="Calibri"/>
                <a:cs typeface="Calibri"/>
              </a:rPr>
              <a:t>e</a:t>
            </a:r>
            <a:r>
              <a:rPr sz="700" dirty="0">
                <a:latin typeface="Calibri"/>
                <a:cs typeface="Calibri"/>
              </a:rPr>
              <a:t>)</a:t>
            </a:r>
            <a:endParaRPr sz="700">
              <a:latin typeface="Calibri"/>
              <a:cs typeface="Calibri"/>
            </a:endParaRPr>
          </a:p>
        </p:txBody>
      </p:sp>
      <p:sp>
        <p:nvSpPr>
          <p:cNvPr id="16" name="object 16"/>
          <p:cNvSpPr txBox="1">
            <a:spLocks noGrp="1"/>
          </p:cNvSpPr>
          <p:nvPr>
            <p:ph type="dt" sz="half" idx="6"/>
          </p:nvPr>
        </p:nvSpPr>
        <p:spPr>
          <a:prstGeom prst="rect">
            <a:avLst/>
          </a:prstGeom>
        </p:spPr>
        <p:txBody>
          <a:bodyPr vert="horz" wrap="square" lIns="0" tIns="0" rIns="0" bIns="0" rtlCol="0">
            <a:spAutoFit/>
          </a:bodyPr>
          <a:lstStyle/>
          <a:p>
            <a:pPr marL="12700">
              <a:lnSpc>
                <a:spcPct val="100000"/>
              </a:lnSpc>
            </a:pPr>
            <a:r>
              <a:rPr spc="-15" dirty="0"/>
              <a:t>J</a:t>
            </a:r>
            <a:r>
              <a:rPr spc="-5" dirty="0"/>
              <a:t>u</a:t>
            </a:r>
            <a:r>
              <a:rPr spc="-20" dirty="0"/>
              <a:t>s</a:t>
            </a:r>
            <a:r>
              <a:rPr spc="85" dirty="0"/>
              <a:t>$</a:t>
            </a:r>
            <a:r>
              <a:rPr dirty="0"/>
              <a:t>n</a:t>
            </a:r>
            <a:r>
              <a:rPr spc="-5" dirty="0"/>
              <a:t> </a:t>
            </a:r>
            <a:r>
              <a:rPr spc="-10" dirty="0"/>
              <a:t>J</a:t>
            </a:r>
            <a:r>
              <a:rPr spc="-5" dirty="0"/>
              <a:t>ohn</a:t>
            </a:r>
            <a:r>
              <a:rPr spc="5" dirty="0"/>
              <a:t>s</a:t>
            </a:r>
            <a:r>
              <a:rPr spc="-5" dirty="0"/>
              <a:t>o</a:t>
            </a:r>
            <a:r>
              <a:rPr dirty="0"/>
              <a:t>n</a:t>
            </a:r>
          </a:p>
        </p:txBody>
      </p:sp>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dirty="0"/>
              <a:t>O</a:t>
            </a:r>
            <a:r>
              <a:rPr spc="-10" dirty="0"/>
              <a:t>c</a:t>
            </a:r>
            <a:r>
              <a:rPr spc="-30" dirty="0"/>
              <a:t>t</a:t>
            </a:r>
            <a:r>
              <a:rPr spc="-5" dirty="0"/>
              <a:t>o</a:t>
            </a:r>
            <a:r>
              <a:rPr spc="-20" dirty="0"/>
              <a:t>b</a:t>
            </a:r>
            <a:r>
              <a:rPr spc="-10" dirty="0"/>
              <a:t>er</a:t>
            </a:r>
            <a:r>
              <a:rPr dirty="0"/>
              <a:t> </a:t>
            </a:r>
            <a:r>
              <a:rPr spc="-20" dirty="0"/>
              <a:t>23</a:t>
            </a:r>
            <a:r>
              <a:rPr spc="-5" dirty="0"/>
              <a:t>, </a:t>
            </a:r>
            <a:r>
              <a:rPr spc="-20" dirty="0"/>
              <a:t>2019</a:t>
            </a:r>
          </a:p>
        </p:txBody>
      </p:sp>
    </p:spTree>
    <p:extLst>
      <p:ext uri="{BB962C8B-B14F-4D97-AF65-F5344CB8AC3E}">
        <p14:creationId xmlns:p14="http://schemas.microsoft.com/office/powerpoint/2010/main" val="39790411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Recurrent unit</a:t>
            </a:r>
            <a:endParaRPr lang="en-US" dirty="0">
              <a:latin typeface="+mn-lt"/>
              <a:cs typeface="CMU Bright SemiBold"/>
            </a:endParaRPr>
          </a:p>
        </p:txBody>
      </p:sp>
      <p:sp>
        <p:nvSpPr>
          <p:cNvPr id="79" name="Rectangle 78"/>
          <p:cNvSpPr/>
          <p:nvPr/>
        </p:nvSpPr>
        <p:spPr>
          <a:xfrm>
            <a:off x="2972986" y="3817386"/>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80" name="Rectangle 79"/>
          <p:cNvSpPr/>
          <p:nvPr/>
        </p:nvSpPr>
        <p:spPr>
          <a:xfrm>
            <a:off x="3237626" y="3025750"/>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37" name="Straight Arrow Connector 36"/>
          <p:cNvCxnSpPr>
            <a:cxnSpLocks/>
            <a:endCxn id="79" idx="2"/>
          </p:cNvCxnSpPr>
          <p:nvPr/>
        </p:nvCxnSpPr>
        <p:spPr>
          <a:xfrm flipH="1" flipV="1">
            <a:off x="3859749" y="4210578"/>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79" idx="0"/>
            <a:endCxn id="80" idx="2"/>
          </p:cNvCxnSpPr>
          <p:nvPr/>
        </p:nvCxnSpPr>
        <p:spPr>
          <a:xfrm flipV="1">
            <a:off x="3859748" y="3418942"/>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2" name="TextBox 131"/>
              <p:cNvSpPr txBox="1"/>
              <p:nvPr/>
            </p:nvSpPr>
            <p:spPr>
              <a:xfrm>
                <a:off x="3390068" y="4906430"/>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1</m:t>
                      </m:r>
                    </m:oMath>
                  </m:oMathPara>
                </a14:m>
                <a:endParaRPr lang="en-US" sz="2000" b="0" dirty="0">
                  <a:solidFill>
                    <a:srgbClr val="FF0000"/>
                  </a:solidFill>
                  <a:latin typeface="CMU Bright Roman"/>
                  <a:cs typeface="CMU Bright Roman"/>
                </a:endParaRPr>
              </a:p>
            </p:txBody>
          </p:sp>
        </mc:Choice>
        <mc:Fallback xmlns="">
          <p:sp>
            <p:nvSpPr>
              <p:cNvPr id="132" name="TextBox 131"/>
              <p:cNvSpPr txBox="1">
                <a:spLocks noRot="1" noChangeAspect="1" noMove="1" noResize="1" noEditPoints="1" noAdjustHandles="1" noChangeArrowheads="1" noChangeShapeType="1" noTextEdit="1"/>
              </p:cNvSpPr>
              <p:nvPr/>
            </p:nvSpPr>
            <p:spPr>
              <a:xfrm>
                <a:off x="3390068" y="4906430"/>
                <a:ext cx="939360" cy="400110"/>
              </a:xfrm>
              <a:prstGeom prst="rect">
                <a:avLst/>
              </a:prstGeom>
              <a:blipFill>
                <a:blip r:embed="rId2"/>
                <a:stretch>
                  <a:fillRect b="-15152"/>
                </a:stretch>
              </a:blipFill>
            </p:spPr>
            <p:txBody>
              <a:bodyPr/>
              <a:lstStyle/>
              <a:p>
                <a:r>
                  <a:rPr lang="en-US">
                    <a:noFill/>
                  </a:rPr>
                  <a:t> </a:t>
                </a:r>
              </a:p>
            </p:txBody>
          </p:sp>
        </mc:Fallback>
      </mc:AlternateContent>
      <p:sp>
        <p:nvSpPr>
          <p:cNvPr id="52" name="Rectangle 51"/>
          <p:cNvSpPr/>
          <p:nvPr/>
        </p:nvSpPr>
        <p:spPr>
          <a:xfrm>
            <a:off x="5303945" y="3337281"/>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a:solidFill>
                  <a:schemeClr val="tx1"/>
                </a:solidFill>
                <a:cs typeface="CMU Bright Oblique"/>
              </a:rPr>
              <a:t>Hidden layer</a:t>
            </a:r>
            <a:endParaRPr lang="en-US" sz="2000" b="0" dirty="0">
              <a:solidFill>
                <a:schemeClr val="tx1"/>
              </a:solidFill>
              <a:cs typeface="CMU Bright Oblique"/>
            </a:endParaRPr>
          </a:p>
        </p:txBody>
      </p:sp>
      <p:sp>
        <p:nvSpPr>
          <p:cNvPr id="53" name="Rectangle 52"/>
          <p:cNvSpPr/>
          <p:nvPr/>
        </p:nvSpPr>
        <p:spPr>
          <a:xfrm>
            <a:off x="5568585" y="2545645"/>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55" name="Straight Arrow Connector 54"/>
          <p:cNvCxnSpPr>
            <a:cxnSpLocks/>
            <a:endCxn id="52" idx="2"/>
          </p:cNvCxnSpPr>
          <p:nvPr/>
        </p:nvCxnSpPr>
        <p:spPr>
          <a:xfrm flipH="1" flipV="1">
            <a:off x="6190708" y="3730473"/>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2" idx="0"/>
            <a:endCxn id="53" idx="2"/>
          </p:cNvCxnSpPr>
          <p:nvPr/>
        </p:nvCxnSpPr>
        <p:spPr>
          <a:xfrm flipV="1">
            <a:off x="6190707" y="2938837"/>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7630003" y="2828078"/>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58" name="Rectangle 57"/>
          <p:cNvSpPr/>
          <p:nvPr/>
        </p:nvSpPr>
        <p:spPr>
          <a:xfrm>
            <a:off x="7894643" y="2036442"/>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60" name="Straight Arrow Connector 59"/>
          <p:cNvCxnSpPr>
            <a:cxnSpLocks/>
            <a:endCxn id="57" idx="2"/>
          </p:cNvCxnSpPr>
          <p:nvPr/>
        </p:nvCxnSpPr>
        <p:spPr>
          <a:xfrm flipH="1" flipV="1">
            <a:off x="8516766" y="3221270"/>
            <a:ext cx="855" cy="30669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7" idx="0"/>
            <a:endCxn id="58" idx="2"/>
          </p:cNvCxnSpPr>
          <p:nvPr/>
        </p:nvCxnSpPr>
        <p:spPr>
          <a:xfrm flipV="1">
            <a:off x="8516765" y="2429634"/>
            <a:ext cx="856" cy="39844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79" idx="3"/>
            <a:endCxn id="52" idx="1"/>
          </p:cNvCxnSpPr>
          <p:nvPr/>
        </p:nvCxnSpPr>
        <p:spPr>
          <a:xfrm flipV="1">
            <a:off x="4746511" y="3533878"/>
            <a:ext cx="557435" cy="48010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2" idx="3"/>
            <a:endCxn id="57" idx="1"/>
          </p:cNvCxnSpPr>
          <p:nvPr/>
        </p:nvCxnSpPr>
        <p:spPr>
          <a:xfrm flipV="1">
            <a:off x="7077469" y="3024675"/>
            <a:ext cx="552534" cy="50920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9403527" y="2515472"/>
            <a:ext cx="552534" cy="509203"/>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5721026" y="4426324"/>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2</m:t>
                      </m:r>
                    </m:oMath>
                  </m:oMathPara>
                </a14:m>
                <a:endParaRPr lang="en-US" sz="2000" b="0" dirty="0">
                  <a:solidFill>
                    <a:srgbClr val="FF0000"/>
                  </a:solidFill>
                  <a:latin typeface="CMU Bright Roman"/>
                  <a:cs typeface="CMU Bright Roman"/>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721026" y="4426324"/>
                <a:ext cx="939360" cy="400110"/>
              </a:xfrm>
              <a:prstGeom prst="rect">
                <a:avLst/>
              </a:prstGeom>
              <a:blipFill>
                <a:blip r:embed="rId3"/>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8047940" y="3927074"/>
                <a:ext cx="939360" cy="400110"/>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2000" b="0" i="1" dirty="0" smtClean="0">
                          <a:solidFill>
                            <a:srgbClr val="FF0000"/>
                          </a:solidFill>
                          <a:latin typeface="Cambria Math" panose="02040503050406030204" pitchFamily="18" charset="0"/>
                          <a:cs typeface="CMU Bright Oblique"/>
                        </a:rPr>
                        <m:t>𝑡</m:t>
                      </m:r>
                      <m:r>
                        <a:rPr lang="en-US" sz="2000" b="0" i="1" dirty="0">
                          <a:solidFill>
                            <a:srgbClr val="FF0000"/>
                          </a:solidFill>
                          <a:latin typeface="Cambria Math" panose="02040503050406030204" pitchFamily="18" charset="0"/>
                          <a:cs typeface="CMU Bright Roman"/>
                        </a:rPr>
                        <m:t> = 3</m:t>
                      </m:r>
                    </m:oMath>
                  </m:oMathPara>
                </a14:m>
                <a:endParaRPr lang="en-US" sz="2000" b="0" dirty="0">
                  <a:solidFill>
                    <a:srgbClr val="FF0000"/>
                  </a:solidFill>
                  <a:latin typeface="CMU Bright Roman"/>
                  <a:cs typeface="CMU Bright Roman"/>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8047940" y="3927074"/>
                <a:ext cx="939360" cy="400110"/>
              </a:xfrm>
              <a:prstGeom prst="rect">
                <a:avLst/>
              </a:prstGeom>
              <a:blipFill>
                <a:blip r:embed="rId4"/>
                <a:stretch>
                  <a:fillRect b="-15152"/>
                </a:stretch>
              </a:blipFill>
            </p:spPr>
            <p:txBody>
              <a:bodyPr/>
              <a:lstStyle/>
              <a:p>
                <a:r>
                  <a:rPr lang="en-US">
                    <a:noFill/>
                  </a:rPr>
                  <a:t> </a:t>
                </a:r>
              </a:p>
            </p:txBody>
          </p:sp>
        </mc:Fallback>
      </mc:AlternateContent>
      <p:cxnSp>
        <p:nvCxnSpPr>
          <p:cNvPr id="25" name="Straight Arrow Connector 24"/>
          <p:cNvCxnSpPr/>
          <p:nvPr/>
        </p:nvCxnSpPr>
        <p:spPr>
          <a:xfrm flipV="1">
            <a:off x="2415552" y="4013983"/>
            <a:ext cx="557435" cy="48010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Rectangle 3"/>
              <p:cNvSpPr/>
              <p:nvPr/>
            </p:nvSpPr>
            <p:spPr>
              <a:xfrm>
                <a:off x="2084436" y="4362902"/>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0</m:t>
                      </m:r>
                    </m:oMath>
                  </m:oMathPara>
                </a14:m>
                <a:endParaRPr lang="en-US" sz="2000" b="0" dirty="0">
                  <a:latin typeface="CMU Bright Oblique"/>
                  <a:cs typeface="CMU Bright Oblique"/>
                </a:endParaRPr>
              </a:p>
            </p:txBody>
          </p:sp>
        </mc:Choice>
        <mc:Fallback xmlns="">
          <p:sp>
            <p:nvSpPr>
              <p:cNvPr id="4" name="Rectangle 3"/>
              <p:cNvSpPr>
                <a:spLocks noRot="1" noChangeAspect="1" noMove="1" noResize="1" noEditPoints="1" noAdjustHandles="1" noChangeArrowheads="1" noChangeShapeType="1" noTextEdit="1"/>
              </p:cNvSpPr>
              <p:nvPr/>
            </p:nvSpPr>
            <p:spPr>
              <a:xfrm>
                <a:off x="2084436" y="4362902"/>
                <a:ext cx="479618" cy="400110"/>
              </a:xfrm>
              <a:prstGeom prst="rect">
                <a:avLst/>
              </a:prstGeom>
              <a:blipFill>
                <a:blip r:embed="rId5"/>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E283BE5-98AE-DA40-83EE-5A37D3D9E617}"/>
              </a:ext>
            </a:extLst>
          </p:cNvPr>
          <p:cNvCxnSpPr/>
          <p:nvPr/>
        </p:nvCxnSpPr>
        <p:spPr>
          <a:xfrm flipV="1">
            <a:off x="3859748" y="2676922"/>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12688F1-15AC-C446-89BD-7037FDDD0579}"/>
              </a:ext>
            </a:extLst>
          </p:cNvPr>
          <p:cNvCxnSpPr/>
          <p:nvPr/>
        </p:nvCxnSpPr>
        <p:spPr>
          <a:xfrm flipV="1">
            <a:off x="6190707" y="2196817"/>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E72CDD8-8743-1145-8562-CA07E4187C61}"/>
              </a:ext>
            </a:extLst>
          </p:cNvPr>
          <p:cNvCxnSpPr/>
          <p:nvPr/>
        </p:nvCxnSpPr>
        <p:spPr>
          <a:xfrm flipV="1">
            <a:off x="8516765" y="1687614"/>
            <a:ext cx="856" cy="3487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E35ECB9-FEC2-F44C-9FAE-D3FF38185983}"/>
                  </a:ext>
                </a:extLst>
              </p:cNvPr>
              <p:cNvSpPr/>
              <p:nvPr/>
            </p:nvSpPr>
            <p:spPr>
              <a:xfrm>
                <a:off x="3625750" y="2244968"/>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5" name="Rectangle 4">
                <a:extLst>
                  <a:ext uri="{FF2B5EF4-FFF2-40B4-BE49-F238E27FC236}">
                    <a16:creationId xmlns:a16="http://schemas.microsoft.com/office/drawing/2014/main" id="{4E35ECB9-FEC2-F44C-9FAE-D3FF38185983}"/>
                  </a:ext>
                </a:extLst>
              </p:cNvPr>
              <p:cNvSpPr>
                <a:spLocks noRot="1" noChangeAspect="1" noMove="1" noResize="1" noEditPoints="1" noAdjustHandles="1" noChangeArrowheads="1" noChangeShapeType="1" noTextEdit="1"/>
              </p:cNvSpPr>
              <p:nvPr/>
            </p:nvSpPr>
            <p:spPr>
              <a:xfrm>
                <a:off x="3625750" y="2244968"/>
                <a:ext cx="481222" cy="400110"/>
              </a:xfrm>
              <a:prstGeom prst="rect">
                <a:avLst/>
              </a:prstGeom>
              <a:blipFill>
                <a:blip r:embed="rId6"/>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993BABBE-1349-D943-8230-E4A24AA1C094}"/>
                  </a:ext>
                </a:extLst>
              </p:cNvPr>
              <p:cNvSpPr/>
              <p:nvPr/>
            </p:nvSpPr>
            <p:spPr>
              <a:xfrm>
                <a:off x="5950095" y="1732193"/>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31" name="Rectangle 30">
                <a:extLst>
                  <a:ext uri="{FF2B5EF4-FFF2-40B4-BE49-F238E27FC236}">
                    <a16:creationId xmlns:a16="http://schemas.microsoft.com/office/drawing/2014/main" id="{993BABBE-1349-D943-8230-E4A24AA1C094}"/>
                  </a:ext>
                </a:extLst>
              </p:cNvPr>
              <p:cNvSpPr>
                <a:spLocks noRot="1" noChangeAspect="1" noMove="1" noResize="1" noEditPoints="1" noAdjustHandles="1" noChangeArrowheads="1" noChangeShapeType="1" noTextEdit="1"/>
              </p:cNvSpPr>
              <p:nvPr/>
            </p:nvSpPr>
            <p:spPr>
              <a:xfrm>
                <a:off x="5950095" y="1732193"/>
                <a:ext cx="481222" cy="400110"/>
              </a:xfrm>
              <a:prstGeom prst="rect">
                <a:avLst/>
              </a:prstGeom>
              <a:blipFill>
                <a:blip r:embed="rId7"/>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58630BE6-727D-0D47-881D-7A0BAC226DE5}"/>
                  </a:ext>
                </a:extLst>
              </p:cNvPr>
              <p:cNvSpPr/>
              <p:nvPr/>
            </p:nvSpPr>
            <p:spPr>
              <a:xfrm>
                <a:off x="8276154" y="1333284"/>
                <a:ext cx="481222"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32" name="Rectangle 31">
                <a:extLst>
                  <a:ext uri="{FF2B5EF4-FFF2-40B4-BE49-F238E27FC236}">
                    <a16:creationId xmlns:a16="http://schemas.microsoft.com/office/drawing/2014/main" id="{58630BE6-727D-0D47-881D-7A0BAC226DE5}"/>
                  </a:ext>
                </a:extLst>
              </p:cNvPr>
              <p:cNvSpPr>
                <a:spLocks noRot="1" noChangeAspect="1" noMove="1" noResize="1" noEditPoints="1" noAdjustHandles="1" noChangeArrowheads="1" noChangeShapeType="1" noTextEdit="1"/>
              </p:cNvSpPr>
              <p:nvPr/>
            </p:nvSpPr>
            <p:spPr>
              <a:xfrm>
                <a:off x="8276154" y="1333284"/>
                <a:ext cx="481222" cy="400110"/>
              </a:xfrm>
              <a:prstGeom prst="rect">
                <a:avLst/>
              </a:prstGeom>
              <a:blipFill>
                <a:blip r:embed="rId8"/>
                <a:stretch>
                  <a:fillRect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9788F9F-8601-B740-8B64-3469A3A734D0}"/>
                  </a:ext>
                </a:extLst>
              </p:cNvPr>
              <p:cNvSpPr/>
              <p:nvPr/>
            </p:nvSpPr>
            <p:spPr>
              <a:xfrm>
                <a:off x="3870800" y="3438311"/>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6" name="Rectangle 5">
                <a:extLst>
                  <a:ext uri="{FF2B5EF4-FFF2-40B4-BE49-F238E27FC236}">
                    <a16:creationId xmlns:a16="http://schemas.microsoft.com/office/drawing/2014/main" id="{39788F9F-8601-B740-8B64-3469A3A734D0}"/>
                  </a:ext>
                </a:extLst>
              </p:cNvPr>
              <p:cNvSpPr>
                <a:spLocks noRot="1" noChangeAspect="1" noMove="1" noResize="1" noEditPoints="1" noAdjustHandles="1" noChangeArrowheads="1" noChangeShapeType="1" noTextEdit="1"/>
              </p:cNvSpPr>
              <p:nvPr/>
            </p:nvSpPr>
            <p:spPr>
              <a:xfrm>
                <a:off x="3870800" y="3438311"/>
                <a:ext cx="479618"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B5F44FC3-4908-0144-A185-A6ED56EACAA4}"/>
                  </a:ext>
                </a:extLst>
              </p:cNvPr>
              <p:cNvSpPr/>
              <p:nvPr/>
            </p:nvSpPr>
            <p:spPr>
              <a:xfrm>
                <a:off x="6158231" y="2964004"/>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34" name="Rectangle 33">
                <a:extLst>
                  <a:ext uri="{FF2B5EF4-FFF2-40B4-BE49-F238E27FC236}">
                    <a16:creationId xmlns:a16="http://schemas.microsoft.com/office/drawing/2014/main" id="{B5F44FC3-4908-0144-A185-A6ED56EACAA4}"/>
                  </a:ext>
                </a:extLst>
              </p:cNvPr>
              <p:cNvSpPr>
                <a:spLocks noRot="1" noChangeAspect="1" noMove="1" noResize="1" noEditPoints="1" noAdjustHandles="1" noChangeArrowheads="1" noChangeShapeType="1" noTextEdit="1"/>
              </p:cNvSpPr>
              <p:nvPr/>
            </p:nvSpPr>
            <p:spPr>
              <a:xfrm>
                <a:off x="6158231" y="2964004"/>
                <a:ext cx="4796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80A72BF-46BD-2347-9417-FBCAA0371AE2}"/>
                  </a:ext>
                </a:extLst>
              </p:cNvPr>
              <p:cNvSpPr/>
              <p:nvPr/>
            </p:nvSpPr>
            <p:spPr>
              <a:xfrm>
                <a:off x="8470163" y="2446816"/>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35" name="Rectangle 34">
                <a:extLst>
                  <a:ext uri="{FF2B5EF4-FFF2-40B4-BE49-F238E27FC236}">
                    <a16:creationId xmlns:a16="http://schemas.microsoft.com/office/drawing/2014/main" id="{480A72BF-46BD-2347-9417-FBCAA0371AE2}"/>
                  </a:ext>
                </a:extLst>
              </p:cNvPr>
              <p:cNvSpPr>
                <a:spLocks noRot="1" noChangeAspect="1" noMove="1" noResize="1" noEditPoints="1" noAdjustHandles="1" noChangeArrowheads="1" noChangeShapeType="1" noTextEdit="1"/>
              </p:cNvSpPr>
              <p:nvPr/>
            </p:nvSpPr>
            <p:spPr>
              <a:xfrm>
                <a:off x="8470163" y="2446816"/>
                <a:ext cx="479618"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09FC165-89B0-744A-99F7-7B2AC2D68112}"/>
                  </a:ext>
                </a:extLst>
              </p:cNvPr>
              <p:cNvSpPr/>
              <p:nvPr/>
            </p:nvSpPr>
            <p:spPr>
              <a:xfrm>
                <a:off x="3652041" y="4490746"/>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7" name="Rectangle 6">
                <a:extLst>
                  <a:ext uri="{FF2B5EF4-FFF2-40B4-BE49-F238E27FC236}">
                    <a16:creationId xmlns:a16="http://schemas.microsoft.com/office/drawing/2014/main" id="{909FC165-89B0-744A-99F7-7B2AC2D68112}"/>
                  </a:ext>
                </a:extLst>
              </p:cNvPr>
              <p:cNvSpPr>
                <a:spLocks noRot="1" noChangeAspect="1" noMove="1" noResize="1" noEditPoints="1" noAdjustHandles="1" noChangeArrowheads="1" noChangeShapeType="1" noTextEdit="1"/>
              </p:cNvSpPr>
              <p:nvPr/>
            </p:nvSpPr>
            <p:spPr>
              <a:xfrm>
                <a:off x="3652041" y="4490746"/>
                <a:ext cx="473206" cy="4001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35310DC-A493-6442-BF33-BA0DDC26141F}"/>
                  </a:ext>
                </a:extLst>
              </p:cNvPr>
              <p:cNvSpPr/>
              <p:nvPr/>
            </p:nvSpPr>
            <p:spPr>
              <a:xfrm>
                <a:off x="5960379" y="4028222"/>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8" name="Rectangle 7">
                <a:extLst>
                  <a:ext uri="{FF2B5EF4-FFF2-40B4-BE49-F238E27FC236}">
                    <a16:creationId xmlns:a16="http://schemas.microsoft.com/office/drawing/2014/main" id="{235310DC-A493-6442-BF33-BA0DDC26141F}"/>
                  </a:ext>
                </a:extLst>
              </p:cNvPr>
              <p:cNvSpPr>
                <a:spLocks noRot="1" noChangeAspect="1" noMove="1" noResize="1" noEditPoints="1" noAdjustHandles="1" noChangeArrowheads="1" noChangeShapeType="1" noTextEdit="1"/>
              </p:cNvSpPr>
              <p:nvPr/>
            </p:nvSpPr>
            <p:spPr>
              <a:xfrm>
                <a:off x="5960379" y="4028222"/>
                <a:ext cx="473206" cy="40011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50D64E4-3022-1744-8F41-5EC5706EB1B4}"/>
                  </a:ext>
                </a:extLst>
              </p:cNvPr>
              <p:cNvSpPr/>
              <p:nvPr/>
            </p:nvSpPr>
            <p:spPr>
              <a:xfrm>
                <a:off x="8292070" y="3514489"/>
                <a:ext cx="473206"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9" name="Rectangle 8">
                <a:extLst>
                  <a:ext uri="{FF2B5EF4-FFF2-40B4-BE49-F238E27FC236}">
                    <a16:creationId xmlns:a16="http://schemas.microsoft.com/office/drawing/2014/main" id="{950D64E4-3022-1744-8F41-5EC5706EB1B4}"/>
                  </a:ext>
                </a:extLst>
              </p:cNvPr>
              <p:cNvSpPr>
                <a:spLocks noRot="1" noChangeAspect="1" noMove="1" noResize="1" noEditPoints="1" noAdjustHandles="1" noChangeArrowheads="1" noChangeShapeType="1" noTextEdit="1"/>
              </p:cNvSpPr>
              <p:nvPr/>
            </p:nvSpPr>
            <p:spPr>
              <a:xfrm>
                <a:off x="8292070" y="3514489"/>
                <a:ext cx="473206" cy="40011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4562BDB6-23FF-CC4A-A06F-9AD3464C3D53}"/>
                  </a:ext>
                </a:extLst>
              </p:cNvPr>
              <p:cNvSpPr/>
              <p:nvPr/>
            </p:nvSpPr>
            <p:spPr>
              <a:xfrm>
                <a:off x="4649925" y="3361141"/>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1</m:t>
                      </m:r>
                    </m:oMath>
                  </m:oMathPara>
                </a14:m>
                <a:endParaRPr lang="en-US" sz="2000" b="0" dirty="0">
                  <a:latin typeface="CMU Bright Oblique"/>
                  <a:cs typeface="CMU Bright Oblique"/>
                </a:endParaRPr>
              </a:p>
            </p:txBody>
          </p:sp>
        </mc:Choice>
        <mc:Fallback xmlns="">
          <p:sp>
            <p:nvSpPr>
              <p:cNvPr id="39" name="Rectangle 38">
                <a:extLst>
                  <a:ext uri="{FF2B5EF4-FFF2-40B4-BE49-F238E27FC236}">
                    <a16:creationId xmlns:a16="http://schemas.microsoft.com/office/drawing/2014/main" id="{4562BDB6-23FF-CC4A-A06F-9AD3464C3D53}"/>
                  </a:ext>
                </a:extLst>
              </p:cNvPr>
              <p:cNvSpPr>
                <a:spLocks noRot="1" noChangeAspect="1" noMove="1" noResize="1" noEditPoints="1" noAdjustHandles="1" noChangeArrowheads="1" noChangeShapeType="1" noTextEdit="1"/>
              </p:cNvSpPr>
              <p:nvPr/>
            </p:nvSpPr>
            <p:spPr>
              <a:xfrm>
                <a:off x="4649925" y="3361141"/>
                <a:ext cx="479618" cy="40011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0EB5B87-9A57-A548-9618-0C211743E362}"/>
                  </a:ext>
                </a:extLst>
              </p:cNvPr>
              <p:cNvSpPr/>
              <p:nvPr/>
            </p:nvSpPr>
            <p:spPr>
              <a:xfrm>
                <a:off x="7017685" y="2869106"/>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2</m:t>
                      </m:r>
                    </m:oMath>
                  </m:oMathPara>
                </a14:m>
                <a:endParaRPr lang="en-US" sz="2000" b="0" dirty="0">
                  <a:latin typeface="CMU Bright Oblique"/>
                  <a:cs typeface="CMU Bright Oblique"/>
                </a:endParaRPr>
              </a:p>
            </p:txBody>
          </p:sp>
        </mc:Choice>
        <mc:Fallback xmlns="">
          <p:sp>
            <p:nvSpPr>
              <p:cNvPr id="40" name="Rectangle 39">
                <a:extLst>
                  <a:ext uri="{FF2B5EF4-FFF2-40B4-BE49-F238E27FC236}">
                    <a16:creationId xmlns:a16="http://schemas.microsoft.com/office/drawing/2014/main" id="{30EB5B87-9A57-A548-9618-0C211743E362}"/>
                  </a:ext>
                </a:extLst>
              </p:cNvPr>
              <p:cNvSpPr>
                <a:spLocks noRot="1" noChangeAspect="1" noMove="1" noResize="1" noEditPoints="1" noAdjustHandles="1" noChangeArrowheads="1" noChangeShapeType="1" noTextEdit="1"/>
              </p:cNvSpPr>
              <p:nvPr/>
            </p:nvSpPr>
            <p:spPr>
              <a:xfrm>
                <a:off x="7017685" y="2869106"/>
                <a:ext cx="479618" cy="400110"/>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1B985AF3-4110-B64E-B116-B0AE1A35F975}"/>
                  </a:ext>
                </a:extLst>
              </p:cNvPr>
              <p:cNvSpPr/>
              <p:nvPr/>
            </p:nvSpPr>
            <p:spPr>
              <a:xfrm>
                <a:off x="9917240" y="2204723"/>
                <a:ext cx="479618"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a:latin typeface="Cambria Math" panose="02040503050406030204" pitchFamily="18" charset="0"/>
                          <a:cs typeface="CMU Bright Oblique"/>
                        </a:rPr>
                        <m:t>3</m:t>
                      </m:r>
                    </m:oMath>
                  </m:oMathPara>
                </a14:m>
                <a:endParaRPr lang="en-US" sz="2000" b="0" dirty="0">
                  <a:latin typeface="CMU Bright Oblique"/>
                  <a:cs typeface="CMU Bright Oblique"/>
                </a:endParaRPr>
              </a:p>
            </p:txBody>
          </p:sp>
        </mc:Choice>
        <mc:Fallback xmlns="">
          <p:sp>
            <p:nvSpPr>
              <p:cNvPr id="42" name="Rectangle 41">
                <a:extLst>
                  <a:ext uri="{FF2B5EF4-FFF2-40B4-BE49-F238E27FC236}">
                    <a16:creationId xmlns:a16="http://schemas.microsoft.com/office/drawing/2014/main" id="{1B985AF3-4110-B64E-B116-B0AE1A35F975}"/>
                  </a:ext>
                </a:extLst>
              </p:cNvPr>
              <p:cNvSpPr>
                <a:spLocks noRot="1" noChangeAspect="1" noMove="1" noResize="1" noEditPoints="1" noAdjustHandles="1" noChangeArrowheads="1" noChangeShapeType="1" noTextEdit="1"/>
              </p:cNvSpPr>
              <p:nvPr/>
            </p:nvSpPr>
            <p:spPr>
              <a:xfrm>
                <a:off x="9917240" y="2204723"/>
                <a:ext cx="479618" cy="400110"/>
              </a:xfrm>
              <a:prstGeom prst="rect">
                <a:avLst/>
              </a:prstGeom>
              <a:blipFill>
                <a:blip r:embed="rId1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123289F-2145-C24D-AA6B-64071432043C}"/>
              </a:ext>
            </a:extLst>
          </p:cNvPr>
          <p:cNvSpPr txBox="1"/>
          <p:nvPr/>
        </p:nvSpPr>
        <p:spPr>
          <a:xfrm>
            <a:off x="10418128" y="2067938"/>
            <a:ext cx="492443" cy="461665"/>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9005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52" grpId="0" animBg="1"/>
      <p:bldP spid="53" grpId="0" animBg="1"/>
      <p:bldP spid="57" grpId="0" animBg="1"/>
      <p:bldP spid="58" grpId="0" animBg="1"/>
      <p:bldP spid="26" grpId="0"/>
      <p:bldP spid="27" grpId="0"/>
      <p:bldP spid="5" grpId="0"/>
      <p:bldP spid="31" grpId="0"/>
      <p:bldP spid="32" grpId="0"/>
      <p:bldP spid="34" grpId="0"/>
      <p:bldP spid="35" grpId="0"/>
      <p:bldP spid="8" grpId="0"/>
      <p:bldP spid="9" grpId="0"/>
      <p:bldP spid="39" grpId="0"/>
      <p:bldP spid="40" grpId="0"/>
      <p:bldP spid="4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Recurrent unit</a:t>
            </a:r>
          </a:p>
        </p:txBody>
      </p:sp>
      <p:sp>
        <p:nvSpPr>
          <p:cNvPr id="4" name="Rectangle 3">
            <a:extLst>
              <a:ext uri="{FF2B5EF4-FFF2-40B4-BE49-F238E27FC236}">
                <a16:creationId xmlns:a16="http://schemas.microsoft.com/office/drawing/2014/main" id="{6F07745E-82E6-C74E-B76D-564C98D8B3EE}"/>
              </a:ext>
            </a:extLst>
          </p:cNvPr>
          <p:cNvSpPr/>
          <p:nvPr/>
        </p:nvSpPr>
        <p:spPr>
          <a:xfrm>
            <a:off x="3705477" y="4352198"/>
            <a:ext cx="1773524" cy="393192"/>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Hidden layer</a:t>
            </a:r>
          </a:p>
        </p:txBody>
      </p:sp>
      <p:sp>
        <p:nvSpPr>
          <p:cNvPr id="5" name="Rectangle 4">
            <a:extLst>
              <a:ext uri="{FF2B5EF4-FFF2-40B4-BE49-F238E27FC236}">
                <a16:creationId xmlns:a16="http://schemas.microsoft.com/office/drawing/2014/main" id="{412FD15D-04C5-1C42-A7BD-88613F855970}"/>
              </a:ext>
            </a:extLst>
          </p:cNvPr>
          <p:cNvSpPr/>
          <p:nvPr/>
        </p:nvSpPr>
        <p:spPr>
          <a:xfrm>
            <a:off x="3970117" y="3202749"/>
            <a:ext cx="1245956" cy="393192"/>
          </a:xfrm>
          <a:prstGeom prst="rect">
            <a:avLst/>
          </a:prstGeom>
          <a:solidFill>
            <a:schemeClr val="accent5">
              <a:lumMod val="60000"/>
              <a:lumOff val="40000"/>
              <a:alpha val="33000"/>
            </a:schemeClr>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0" dirty="0">
                <a:solidFill>
                  <a:schemeClr val="tx1"/>
                </a:solidFill>
                <a:cs typeface="CMU Bright Oblique"/>
              </a:rPr>
              <a:t>Classifier</a:t>
            </a:r>
          </a:p>
        </p:txBody>
      </p:sp>
      <p:cxnSp>
        <p:nvCxnSpPr>
          <p:cNvPr id="8" name="Straight Arrow Connector 7">
            <a:extLst>
              <a:ext uri="{FF2B5EF4-FFF2-40B4-BE49-F238E27FC236}">
                <a16:creationId xmlns:a16="http://schemas.microsoft.com/office/drawing/2014/main" id="{182B02CD-5B33-EC44-92F1-0E099F543EED}"/>
              </a:ext>
            </a:extLst>
          </p:cNvPr>
          <p:cNvCxnSpPr>
            <a:stCxn id="4" idx="0"/>
            <a:endCxn id="5" idx="2"/>
          </p:cNvCxnSpPr>
          <p:nvPr/>
        </p:nvCxnSpPr>
        <p:spPr>
          <a:xfrm flipV="1">
            <a:off x="4592239" y="3595942"/>
            <a:ext cx="856" cy="75625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CC58FB3-26EF-0F44-816C-F662F1AFCB0C}"/>
                  </a:ext>
                </a:extLst>
              </p:cNvPr>
              <p:cNvSpPr txBox="1"/>
              <p:nvPr/>
            </p:nvSpPr>
            <p:spPr>
              <a:xfrm>
                <a:off x="2082760" y="5310074"/>
                <a:ext cx="1769908" cy="400110"/>
              </a:xfrm>
              <a:prstGeom prst="rect">
                <a:avLst/>
              </a:prstGeom>
              <a:noFill/>
            </p:spPr>
            <p:txBody>
              <a:bodyPr wrap="none" rtlCol="0">
                <a:spAutoFit/>
              </a:bodyPr>
              <a:lstStyle/>
              <a:p>
                <a:pPr algn="ctr"/>
                <a:r>
                  <a:rPr lang="en-US" sz="2000" b="0" dirty="0">
                    <a:latin typeface="+mn-lt"/>
                    <a:cs typeface="CMU Bright Oblique"/>
                  </a:rPr>
                  <a:t>Input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9" name="TextBox 8">
                <a:extLst>
                  <a:ext uri="{FF2B5EF4-FFF2-40B4-BE49-F238E27FC236}">
                    <a16:creationId xmlns:a16="http://schemas.microsoft.com/office/drawing/2014/main" id="{8CC58FB3-26EF-0F44-816C-F662F1AFCB0C}"/>
                  </a:ext>
                </a:extLst>
              </p:cNvPr>
              <p:cNvSpPr txBox="1">
                <a:spLocks noRot="1" noChangeAspect="1" noMove="1" noResize="1" noEditPoints="1" noAdjustHandles="1" noChangeArrowheads="1" noChangeShapeType="1" noTextEdit="1"/>
              </p:cNvSpPr>
              <p:nvPr/>
            </p:nvSpPr>
            <p:spPr>
              <a:xfrm>
                <a:off x="2082760" y="5310074"/>
                <a:ext cx="1769908" cy="400110"/>
              </a:xfrm>
              <a:prstGeom prst="rect">
                <a:avLst/>
              </a:prstGeom>
              <a:blipFill>
                <a:blip r:embed="rId2"/>
                <a:stretch>
                  <a:fillRect l="-2857" t="-6061" b="-212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AC61063-7A31-4D46-BB4F-BDEB042A6EAA}"/>
                  </a:ext>
                </a:extLst>
              </p:cNvPr>
              <p:cNvSpPr txBox="1"/>
              <p:nvPr/>
            </p:nvSpPr>
            <p:spPr>
              <a:xfrm>
                <a:off x="1922929" y="3457300"/>
                <a:ext cx="2039471" cy="1015663"/>
              </a:xfrm>
              <a:prstGeom prst="rect">
                <a:avLst/>
              </a:prstGeom>
              <a:noFill/>
            </p:spPr>
            <p:txBody>
              <a:bodyPr wrap="square" rtlCol="0">
                <a:spAutoFit/>
              </a:bodyPr>
              <a:lstStyle/>
              <a:p>
                <a:pPr algn="ctr"/>
                <a:r>
                  <a:rPr lang="en-US" sz="2000" b="0" dirty="0">
                    <a:latin typeface="+mn-lt"/>
                    <a:cs typeface="CMU Bright Oblique"/>
                  </a:rPr>
                  <a:t>Hidden representation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10" name="TextBox 9">
                <a:extLst>
                  <a:ext uri="{FF2B5EF4-FFF2-40B4-BE49-F238E27FC236}">
                    <a16:creationId xmlns:a16="http://schemas.microsoft.com/office/drawing/2014/main" id="{AAC61063-7A31-4D46-BB4F-BDEB042A6EAA}"/>
                  </a:ext>
                </a:extLst>
              </p:cNvPr>
              <p:cNvSpPr txBox="1">
                <a:spLocks noRot="1" noChangeAspect="1" noMove="1" noResize="1" noEditPoints="1" noAdjustHandles="1" noChangeArrowheads="1" noChangeShapeType="1" noTextEdit="1"/>
              </p:cNvSpPr>
              <p:nvPr/>
            </p:nvSpPr>
            <p:spPr>
              <a:xfrm>
                <a:off x="1922929" y="3457300"/>
                <a:ext cx="2039471" cy="1015663"/>
              </a:xfrm>
              <a:prstGeom prst="rect">
                <a:avLst/>
              </a:prstGeom>
              <a:blipFill>
                <a:blip r:embed="rId3"/>
                <a:stretch>
                  <a:fillRect t="-2469" r="-617"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64E6B70-CC43-9248-B736-F5B3DBCF9BA2}"/>
                  </a:ext>
                </a:extLst>
              </p:cNvPr>
              <p:cNvSpPr txBox="1"/>
              <p:nvPr/>
            </p:nvSpPr>
            <p:spPr>
              <a:xfrm>
                <a:off x="1901528" y="2208843"/>
                <a:ext cx="1968680" cy="400110"/>
              </a:xfrm>
              <a:prstGeom prst="rect">
                <a:avLst/>
              </a:prstGeom>
              <a:noFill/>
            </p:spPr>
            <p:txBody>
              <a:bodyPr wrap="none" rtlCol="0">
                <a:spAutoFit/>
              </a:bodyPr>
              <a:lstStyle/>
              <a:p>
                <a:pPr algn="ctr"/>
                <a:r>
                  <a:rPr lang="en-US" sz="2000" b="0" dirty="0">
                    <a:latin typeface="+mn-lt"/>
                    <a:cs typeface="CMU Bright Oblique"/>
                  </a:rPr>
                  <a:t>Output at time </a:t>
                </a:r>
                <a14:m>
                  <m:oMath xmlns:m="http://schemas.openxmlformats.org/officeDocument/2006/math">
                    <m:r>
                      <a:rPr lang="en-US" sz="2000" b="0" i="1" dirty="0" smtClean="0">
                        <a:latin typeface="Cambria Math" panose="02040503050406030204" pitchFamily="18" charset="0"/>
                        <a:cs typeface="CMU Bright Oblique"/>
                      </a:rPr>
                      <m:t>𝑡</m:t>
                    </m:r>
                  </m:oMath>
                </a14:m>
                <a:endParaRPr lang="en-US" sz="2000" b="0" dirty="0">
                  <a:latin typeface="+mn-lt"/>
                  <a:cs typeface="CMU Bright Roman"/>
                </a:endParaRPr>
              </a:p>
            </p:txBody>
          </p:sp>
        </mc:Choice>
        <mc:Fallback xmlns="">
          <p:sp>
            <p:nvSpPr>
              <p:cNvPr id="11" name="TextBox 10">
                <a:extLst>
                  <a:ext uri="{FF2B5EF4-FFF2-40B4-BE49-F238E27FC236}">
                    <a16:creationId xmlns:a16="http://schemas.microsoft.com/office/drawing/2014/main" id="{564E6B70-CC43-9248-B736-F5B3DBCF9BA2}"/>
                  </a:ext>
                </a:extLst>
              </p:cNvPr>
              <p:cNvSpPr txBox="1">
                <a:spLocks noRot="1" noChangeAspect="1" noMove="1" noResize="1" noEditPoints="1" noAdjustHandles="1" noChangeArrowheads="1" noChangeShapeType="1" noTextEdit="1"/>
              </p:cNvSpPr>
              <p:nvPr/>
            </p:nvSpPr>
            <p:spPr>
              <a:xfrm>
                <a:off x="1901528" y="2208843"/>
                <a:ext cx="1968680" cy="400110"/>
              </a:xfrm>
              <a:prstGeom prst="rect">
                <a:avLst/>
              </a:prstGeom>
              <a:blipFill>
                <a:blip r:embed="rId4"/>
                <a:stretch>
                  <a:fillRect l="-2564" t="-6250" b="-25000"/>
                </a:stretch>
              </a:blipFill>
            </p:spPr>
            <p:txBody>
              <a:bodyPr/>
              <a:lstStyle/>
              <a:p>
                <a:r>
                  <a:rPr lang="en-US">
                    <a:noFill/>
                  </a:rPr>
                  <a:t> </a:t>
                </a:r>
              </a:p>
            </p:txBody>
          </p:sp>
        </mc:Fallback>
      </mc:AlternateContent>
      <p:sp>
        <p:nvSpPr>
          <p:cNvPr id="12" name="Arc 11">
            <a:extLst>
              <a:ext uri="{FF2B5EF4-FFF2-40B4-BE49-F238E27FC236}">
                <a16:creationId xmlns:a16="http://schemas.microsoft.com/office/drawing/2014/main" id="{D0B437BA-5E2C-3047-B286-345D518DCA3F}"/>
              </a:ext>
            </a:extLst>
          </p:cNvPr>
          <p:cNvSpPr/>
          <p:nvPr/>
        </p:nvSpPr>
        <p:spPr>
          <a:xfrm>
            <a:off x="4771141" y="3981691"/>
            <a:ext cx="1369014" cy="1102592"/>
          </a:xfrm>
          <a:prstGeom prst="arc">
            <a:avLst>
              <a:gd name="adj1" fmla="val 11769835"/>
              <a:gd name="adj2" fmla="val 9477750"/>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b="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3D7AF7DD-1456-1547-BAA1-6B5F5BE9460F}"/>
                  </a:ext>
                </a:extLst>
              </p:cNvPr>
              <p:cNvSpPr/>
              <p:nvPr/>
            </p:nvSpPr>
            <p:spPr>
              <a:xfrm>
                <a:off x="4434152" y="5290199"/>
                <a:ext cx="442648" cy="40011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𝑥</m:t>
                      </m:r>
                      <m:r>
                        <a:rPr lang="en-US" sz="2000" b="0" i="1" baseline="-25000" dirty="0" err="1">
                          <a:latin typeface="Cambria Math" panose="02040503050406030204" pitchFamily="18" charset="0"/>
                          <a:cs typeface="CMU Bright Oblique"/>
                        </a:rPr>
                        <m:t>𝑡</m:t>
                      </m:r>
                    </m:oMath>
                  </m:oMathPara>
                </a14:m>
                <a:endParaRPr lang="en-US" sz="2000" b="0" dirty="0">
                  <a:latin typeface="CMU Bright Oblique"/>
                  <a:cs typeface="CMU Bright Oblique"/>
                </a:endParaRPr>
              </a:p>
            </p:txBody>
          </p:sp>
        </mc:Choice>
        <mc:Fallback xmlns="">
          <p:sp>
            <p:nvSpPr>
              <p:cNvPr id="13" name="Rectangle 12">
                <a:extLst>
                  <a:ext uri="{FF2B5EF4-FFF2-40B4-BE49-F238E27FC236}">
                    <a16:creationId xmlns:a16="http://schemas.microsoft.com/office/drawing/2014/main" id="{3D7AF7DD-1456-1547-BAA1-6B5F5BE9460F}"/>
                  </a:ext>
                </a:extLst>
              </p:cNvPr>
              <p:cNvSpPr>
                <a:spLocks noRot="1" noChangeAspect="1" noMove="1" noResize="1" noEditPoints="1" noAdjustHandles="1" noChangeArrowheads="1" noChangeShapeType="1" noTextEdit="1"/>
              </p:cNvSpPr>
              <p:nvPr/>
            </p:nvSpPr>
            <p:spPr>
              <a:xfrm>
                <a:off x="4434152" y="5290199"/>
                <a:ext cx="442648"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21EA0F2F-ECA4-CC43-9E35-571D25944121}"/>
                  </a:ext>
                </a:extLst>
              </p:cNvPr>
              <p:cNvSpPr/>
              <p:nvPr/>
            </p:nvSpPr>
            <p:spPr>
              <a:xfrm>
                <a:off x="4572000" y="3733800"/>
                <a:ext cx="47147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h</m:t>
                      </m:r>
                      <m:r>
                        <a:rPr lang="en-US" sz="2000" b="0" i="1" baseline="-25000" dirty="0" err="1">
                          <a:latin typeface="Cambria Math" panose="02040503050406030204" pitchFamily="18" charset="0"/>
                          <a:cs typeface="CMU Bright Oblique"/>
                        </a:rPr>
                        <m:t>𝑡</m:t>
                      </m:r>
                    </m:oMath>
                  </m:oMathPara>
                </a14:m>
                <a:endParaRPr lang="en-US" sz="2000" b="0" dirty="0"/>
              </a:p>
            </p:txBody>
          </p:sp>
        </mc:Choice>
        <mc:Fallback xmlns="">
          <p:sp>
            <p:nvSpPr>
              <p:cNvPr id="14" name="Rectangle 13">
                <a:extLst>
                  <a:ext uri="{FF2B5EF4-FFF2-40B4-BE49-F238E27FC236}">
                    <a16:creationId xmlns:a16="http://schemas.microsoft.com/office/drawing/2014/main" id="{21EA0F2F-ECA4-CC43-9E35-571D25944121}"/>
                  </a:ext>
                </a:extLst>
              </p:cNvPr>
              <p:cNvSpPr>
                <a:spLocks noRot="1" noChangeAspect="1" noMove="1" noResize="1" noEditPoints="1" noAdjustHandles="1" noChangeArrowheads="1" noChangeShapeType="1" noTextEdit="1"/>
              </p:cNvSpPr>
              <p:nvPr/>
            </p:nvSpPr>
            <p:spPr>
              <a:xfrm>
                <a:off x="4572000" y="3733800"/>
                <a:ext cx="47147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F25B656-44CD-2845-9B15-07D55E87663E}"/>
                  </a:ext>
                </a:extLst>
              </p:cNvPr>
              <p:cNvSpPr/>
              <p:nvPr/>
            </p:nvSpPr>
            <p:spPr>
              <a:xfrm>
                <a:off x="4391929" y="2207228"/>
                <a:ext cx="460254" cy="400110"/>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2000" b="0" i="1" dirty="0" smtClean="0">
                          <a:latin typeface="Cambria Math" panose="02040503050406030204" pitchFamily="18" charset="0"/>
                          <a:cs typeface="CMU Bright Oblique"/>
                        </a:rPr>
                        <m:t>𝑦</m:t>
                      </m:r>
                      <m:r>
                        <a:rPr lang="en-US" sz="2000" b="0" i="1" baseline="-25000" dirty="0" err="1">
                          <a:latin typeface="Cambria Math" panose="02040503050406030204" pitchFamily="18" charset="0"/>
                          <a:cs typeface="CMU Bright Oblique"/>
                        </a:rPr>
                        <m:t>𝑡</m:t>
                      </m:r>
                    </m:oMath>
                  </m:oMathPara>
                </a14:m>
                <a:endParaRPr lang="en-US" sz="2000" b="0" dirty="0">
                  <a:latin typeface="CMU Bright Oblique"/>
                  <a:cs typeface="CMU Bright Oblique"/>
                </a:endParaRPr>
              </a:p>
            </p:txBody>
          </p:sp>
        </mc:Choice>
        <mc:Fallback xmlns="">
          <p:sp>
            <p:nvSpPr>
              <p:cNvPr id="16" name="Rectangle 15">
                <a:extLst>
                  <a:ext uri="{FF2B5EF4-FFF2-40B4-BE49-F238E27FC236}">
                    <a16:creationId xmlns:a16="http://schemas.microsoft.com/office/drawing/2014/main" id="{2F25B656-44CD-2845-9B15-07D55E87663E}"/>
                  </a:ext>
                </a:extLst>
              </p:cNvPr>
              <p:cNvSpPr>
                <a:spLocks noRot="1" noChangeAspect="1" noMove="1" noResize="1" noEditPoints="1" noAdjustHandles="1" noChangeArrowheads="1" noChangeShapeType="1" noTextEdit="1"/>
              </p:cNvSpPr>
              <p:nvPr/>
            </p:nvSpPr>
            <p:spPr>
              <a:xfrm>
                <a:off x="4391929" y="2207228"/>
                <a:ext cx="460254" cy="400110"/>
              </a:xfrm>
              <a:prstGeom prst="rect">
                <a:avLst/>
              </a:prstGeom>
              <a:blipFill>
                <a:blip r:embed="rId7"/>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939DFD81-782D-1646-B33E-92826753AFE6}"/>
              </a:ext>
            </a:extLst>
          </p:cNvPr>
          <p:cNvCxnSpPr>
            <a:cxnSpLocks/>
          </p:cNvCxnSpPr>
          <p:nvPr/>
        </p:nvCxnSpPr>
        <p:spPr>
          <a:xfrm flipV="1">
            <a:off x="4591383" y="4745391"/>
            <a:ext cx="856" cy="547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DE98891-A76E-3642-8118-179263F1BAF9}"/>
              </a:ext>
            </a:extLst>
          </p:cNvPr>
          <p:cNvCxnSpPr>
            <a:cxnSpLocks/>
          </p:cNvCxnSpPr>
          <p:nvPr/>
        </p:nvCxnSpPr>
        <p:spPr>
          <a:xfrm flipV="1">
            <a:off x="4591383" y="2651850"/>
            <a:ext cx="0" cy="5418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70438D-D95F-394D-8952-265F0A74AD27}"/>
                  </a:ext>
                </a:extLst>
              </p:cNvPr>
              <p:cNvSpPr txBox="1"/>
              <p:nvPr/>
            </p:nvSpPr>
            <p:spPr>
              <a:xfrm>
                <a:off x="7035985" y="3167147"/>
                <a:ext cx="3332387" cy="1077218"/>
              </a:xfrm>
              <a:prstGeom prst="rect">
                <a:avLst/>
              </a:prstGeom>
              <a:noFill/>
            </p:spPr>
            <p:txBody>
              <a:bodyPr wrap="none" rtlCol="0">
                <a:spAutoFit/>
              </a:bodyPr>
              <a:lstStyle/>
              <a:p>
                <a:pPr algn="ctr"/>
                <a:r>
                  <a:rPr lang="en-US" sz="3200" b="0" dirty="0"/>
                  <a:t>Recurrence:</a:t>
                </a:r>
              </a:p>
              <a:p>
                <a:pPr/>
                <a14:m>
                  <m:oMathPara xmlns:m="http://schemas.openxmlformats.org/officeDocument/2006/math">
                    <m:oMathParaPr>
                      <m:jc m:val="centerGroup"/>
                    </m:oMathParaPr>
                    <m:oMath xmlns:m="http://schemas.openxmlformats.org/officeDocument/2006/math">
                      <m:sSub>
                        <m:sSubPr>
                          <m:ctrlPr>
                            <a:rPr lang="en-US" sz="3200" b="0" i="1">
                              <a:latin typeface="Cambria Math" panose="02040503050406030204" pitchFamily="18" charset="0"/>
                            </a:rPr>
                          </m:ctrlPr>
                        </m:sSubPr>
                        <m:e>
                          <m:r>
                            <a:rPr lang="en-US" sz="3200" b="0" i="1" smtClean="0">
                              <a:latin typeface="Cambria Math" panose="02040503050406030204" pitchFamily="18" charset="0"/>
                            </a:rPr>
                            <m:t>h</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𝑓</m:t>
                          </m:r>
                        </m:e>
                        <m:sub>
                          <m:r>
                            <a:rPr lang="en-US" sz="3200" b="0" i="1" smtClean="0">
                              <a:latin typeface="Cambria Math" panose="02040503050406030204" pitchFamily="18" charset="0"/>
                            </a:rPr>
                            <m:t>𝑊</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𝑡</m:t>
                          </m:r>
                        </m:sub>
                      </m:sSub>
                      <m:r>
                        <a:rPr lang="en-US" sz="3200" b="0" i="1" smtClean="0">
                          <a:latin typeface="Cambria Math" panose="02040503050406030204" pitchFamily="18" charset="0"/>
                        </a:rPr>
                        <m:t>,</m:t>
                      </m:r>
                      <m:sSub>
                        <m:sSubPr>
                          <m:ctrlPr>
                            <a:rPr lang="en-US" sz="3200" b="0" i="1">
                              <a:latin typeface="Cambria Math" panose="02040503050406030204" pitchFamily="18" charset="0"/>
                            </a:rPr>
                          </m:ctrlPr>
                        </m:sSubPr>
                        <m:e>
                          <m:r>
                            <a:rPr lang="en-US" sz="3200" b="0" i="1" smtClean="0">
                              <a:latin typeface="Cambria Math" panose="02040503050406030204" pitchFamily="18" charset="0"/>
                            </a:rPr>
                            <m:t>h</m:t>
                          </m:r>
                        </m:e>
                        <m:sub>
                          <m:r>
                            <a:rPr lang="en-US" sz="3200" b="0" i="1" smtClean="0">
                              <a:latin typeface="Cambria Math" panose="02040503050406030204" pitchFamily="18" charset="0"/>
                            </a:rPr>
                            <m:t>𝑡</m:t>
                          </m:r>
                          <m:r>
                            <a:rPr lang="en-US" sz="3200" b="0" i="1" smtClean="0">
                              <a:latin typeface="Cambria Math" panose="02040503050406030204" pitchFamily="18" charset="0"/>
                            </a:rPr>
                            <m:t>−1</m:t>
                          </m:r>
                        </m:sub>
                      </m:sSub>
                      <m:r>
                        <a:rPr lang="en-US" sz="3200" b="0" i="1" smtClean="0">
                          <a:latin typeface="Cambria Math" panose="02040503050406030204" pitchFamily="18" charset="0"/>
                        </a:rPr>
                        <m:t>)</m:t>
                      </m:r>
                    </m:oMath>
                  </m:oMathPara>
                </a14:m>
                <a:endParaRPr lang="en-US" sz="3200" b="0" dirty="0"/>
              </a:p>
            </p:txBody>
          </p:sp>
        </mc:Choice>
        <mc:Fallback xmlns="">
          <p:sp>
            <p:nvSpPr>
              <p:cNvPr id="7" name="TextBox 6">
                <a:extLst>
                  <a:ext uri="{FF2B5EF4-FFF2-40B4-BE49-F238E27FC236}">
                    <a16:creationId xmlns:a16="http://schemas.microsoft.com/office/drawing/2014/main" id="{EC70438D-D95F-394D-8952-265F0A74AD27}"/>
                  </a:ext>
                </a:extLst>
              </p:cNvPr>
              <p:cNvSpPr txBox="1">
                <a:spLocks noRot="1" noChangeAspect="1" noMove="1" noResize="1" noEditPoints="1" noAdjustHandles="1" noChangeArrowheads="1" noChangeShapeType="1" noTextEdit="1"/>
              </p:cNvSpPr>
              <p:nvPr/>
            </p:nvSpPr>
            <p:spPr>
              <a:xfrm>
                <a:off x="7035985" y="3167147"/>
                <a:ext cx="3332387" cy="1077218"/>
              </a:xfrm>
              <a:prstGeom prst="rect">
                <a:avLst/>
              </a:prstGeom>
              <a:blipFill>
                <a:blip r:embed="rId8"/>
                <a:stretch>
                  <a:fillRect t="-5814" r="-760" b="-12791"/>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FEDAB6B-589E-FB4A-BEF0-8319CC4BD009}"/>
              </a:ext>
            </a:extLst>
          </p:cNvPr>
          <p:cNvSpPr txBox="1"/>
          <p:nvPr/>
        </p:nvSpPr>
        <p:spPr>
          <a:xfrm>
            <a:off x="7055249" y="4219151"/>
            <a:ext cx="561021" cy="461665"/>
          </a:xfrm>
          <a:prstGeom prst="rect">
            <a:avLst/>
          </a:prstGeom>
          <a:noFill/>
        </p:spPr>
        <p:txBody>
          <a:bodyPr wrap="square" rtlCol="0">
            <a:spAutoFit/>
          </a:bodyPr>
          <a:lstStyle/>
          <a:p>
            <a:pPr algn="ctr"/>
            <a:r>
              <a:rPr lang="en-US" sz="1200" b="0" dirty="0">
                <a:solidFill>
                  <a:srgbClr val="521B93"/>
                </a:solidFill>
              </a:rPr>
              <a:t>new state</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0667410-5952-8744-BDDA-73153208D0A2}"/>
                  </a:ext>
                </a:extLst>
              </p:cNvPr>
              <p:cNvSpPr txBox="1"/>
              <p:nvPr/>
            </p:nvSpPr>
            <p:spPr>
              <a:xfrm>
                <a:off x="8544352" y="4208390"/>
                <a:ext cx="798720" cy="461665"/>
              </a:xfrm>
              <a:prstGeom prst="rect">
                <a:avLst/>
              </a:prstGeom>
              <a:noFill/>
            </p:spPr>
            <p:txBody>
              <a:bodyPr wrap="square" rtlCol="0">
                <a:spAutoFit/>
              </a:bodyPr>
              <a:lstStyle/>
              <a:p>
                <a:pPr algn="ctr"/>
                <a:r>
                  <a:rPr lang="en-US" sz="1200" b="0" dirty="0">
                    <a:solidFill>
                      <a:srgbClr val="FF0000"/>
                    </a:solidFill>
                  </a:rPr>
                  <a:t>input at time</a:t>
                </a:r>
                <a14:m>
                  <m:oMath xmlns:m="http://schemas.openxmlformats.org/officeDocument/2006/math">
                    <m:r>
                      <a:rPr lang="en-US" sz="1200" b="0" i="1" dirty="0" smtClean="0">
                        <a:solidFill>
                          <a:srgbClr val="FF0000"/>
                        </a:solidFill>
                        <a:latin typeface="Cambria Math" panose="02040503050406030204" pitchFamily="18" charset="0"/>
                      </a:rPr>
                      <m:t> </m:t>
                    </m:r>
                    <m:r>
                      <a:rPr lang="en-US" sz="1200" b="0" i="1" dirty="0" smtClean="0">
                        <a:solidFill>
                          <a:srgbClr val="FF0000"/>
                        </a:solidFill>
                        <a:latin typeface="Cambria Math" panose="02040503050406030204" pitchFamily="18" charset="0"/>
                      </a:rPr>
                      <m:t>𝑡</m:t>
                    </m:r>
                  </m:oMath>
                </a14:m>
                <a:endParaRPr lang="en-US" sz="1200" b="0" dirty="0">
                  <a:solidFill>
                    <a:srgbClr val="FF0000"/>
                  </a:solidFill>
                </a:endParaRPr>
              </a:p>
            </p:txBody>
          </p:sp>
        </mc:Choice>
        <mc:Fallback xmlns="">
          <p:sp>
            <p:nvSpPr>
              <p:cNvPr id="21" name="TextBox 20">
                <a:extLst>
                  <a:ext uri="{FF2B5EF4-FFF2-40B4-BE49-F238E27FC236}">
                    <a16:creationId xmlns:a16="http://schemas.microsoft.com/office/drawing/2014/main" id="{D0667410-5952-8744-BDDA-73153208D0A2}"/>
                  </a:ext>
                </a:extLst>
              </p:cNvPr>
              <p:cNvSpPr txBox="1">
                <a:spLocks noRot="1" noChangeAspect="1" noMove="1" noResize="1" noEditPoints="1" noAdjustHandles="1" noChangeArrowheads="1" noChangeShapeType="1" noTextEdit="1"/>
              </p:cNvSpPr>
              <p:nvPr/>
            </p:nvSpPr>
            <p:spPr>
              <a:xfrm>
                <a:off x="8544352" y="4208390"/>
                <a:ext cx="798720" cy="461665"/>
              </a:xfrm>
              <a:prstGeom prst="rect">
                <a:avLst/>
              </a:prstGeom>
              <a:blipFill>
                <a:blip r:embed="rId9"/>
                <a:stretch>
                  <a:fillRect b="-7895"/>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29A3A176-B002-6547-9039-9630AD2C5AF7}"/>
              </a:ext>
            </a:extLst>
          </p:cNvPr>
          <p:cNvSpPr txBox="1"/>
          <p:nvPr/>
        </p:nvSpPr>
        <p:spPr>
          <a:xfrm>
            <a:off x="9271323" y="4197018"/>
            <a:ext cx="798720" cy="276999"/>
          </a:xfrm>
          <a:prstGeom prst="rect">
            <a:avLst/>
          </a:prstGeom>
          <a:noFill/>
        </p:spPr>
        <p:txBody>
          <a:bodyPr wrap="square" rtlCol="0">
            <a:spAutoFit/>
          </a:bodyPr>
          <a:lstStyle/>
          <a:p>
            <a:pPr algn="ctr"/>
            <a:r>
              <a:rPr lang="en-US" sz="1200" b="0" dirty="0">
                <a:solidFill>
                  <a:srgbClr val="9437FF"/>
                </a:solidFill>
              </a:rPr>
              <a:t>old state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A6E6372-E47B-274B-9826-6E2E0B679216}"/>
                  </a:ext>
                </a:extLst>
              </p:cNvPr>
              <p:cNvSpPr txBox="1"/>
              <p:nvPr/>
            </p:nvSpPr>
            <p:spPr>
              <a:xfrm>
                <a:off x="7883198" y="4208390"/>
                <a:ext cx="798720" cy="461665"/>
              </a:xfrm>
              <a:prstGeom prst="rect">
                <a:avLst/>
              </a:prstGeom>
              <a:noFill/>
            </p:spPr>
            <p:txBody>
              <a:bodyPr wrap="square" rtlCol="0">
                <a:spAutoFit/>
              </a:bodyPr>
              <a:lstStyle/>
              <a:p>
                <a:pPr algn="ctr"/>
                <a:r>
                  <a:rPr lang="en-US" sz="1200" b="0" dirty="0">
                    <a:solidFill>
                      <a:srgbClr val="0432FF"/>
                    </a:solidFill>
                  </a:rPr>
                  <a:t>function of </a:t>
                </a:r>
                <a14:m>
                  <m:oMath xmlns:m="http://schemas.openxmlformats.org/officeDocument/2006/math">
                    <m:r>
                      <a:rPr lang="en-US" sz="1200" b="0" i="1" dirty="0" smtClean="0">
                        <a:solidFill>
                          <a:srgbClr val="0432FF"/>
                        </a:solidFill>
                        <a:latin typeface="Cambria Math" panose="02040503050406030204" pitchFamily="18" charset="0"/>
                      </a:rPr>
                      <m:t>𝑊</m:t>
                    </m:r>
                  </m:oMath>
                </a14:m>
                <a:endParaRPr lang="en-US" sz="1200" b="0" dirty="0">
                  <a:solidFill>
                    <a:srgbClr val="0432FF"/>
                  </a:solidFill>
                </a:endParaRPr>
              </a:p>
            </p:txBody>
          </p:sp>
        </mc:Choice>
        <mc:Fallback xmlns="">
          <p:sp>
            <p:nvSpPr>
              <p:cNvPr id="25" name="TextBox 24">
                <a:extLst>
                  <a:ext uri="{FF2B5EF4-FFF2-40B4-BE49-F238E27FC236}">
                    <a16:creationId xmlns:a16="http://schemas.microsoft.com/office/drawing/2014/main" id="{9A6E6372-E47B-274B-9826-6E2E0B679216}"/>
                  </a:ext>
                </a:extLst>
              </p:cNvPr>
              <p:cNvSpPr txBox="1">
                <a:spLocks noRot="1" noChangeAspect="1" noMove="1" noResize="1" noEditPoints="1" noAdjustHandles="1" noChangeArrowheads="1" noChangeShapeType="1" noTextEdit="1"/>
              </p:cNvSpPr>
              <p:nvPr/>
            </p:nvSpPr>
            <p:spPr>
              <a:xfrm>
                <a:off x="7883198" y="4208390"/>
                <a:ext cx="798720" cy="461665"/>
              </a:xfrm>
              <a:prstGeom prst="rect">
                <a:avLst/>
              </a:prstGeom>
              <a:blipFill>
                <a:blip r:embed="rId10"/>
                <a:stretch>
                  <a:fillRect b="-7895"/>
                </a:stretch>
              </a:blipFill>
            </p:spPr>
            <p:txBody>
              <a:bodyPr/>
              <a:lstStyle/>
              <a:p>
                <a:r>
                  <a:rPr lang="en-US">
                    <a:noFill/>
                  </a:rPr>
                  <a:t> </a:t>
                </a:r>
              </a:p>
            </p:txBody>
          </p:sp>
        </mc:Fallback>
      </mc:AlternateContent>
      <p:sp>
        <p:nvSpPr>
          <p:cNvPr id="19" name="Rounded Rectangle 18">
            <a:extLst>
              <a:ext uri="{FF2B5EF4-FFF2-40B4-BE49-F238E27FC236}">
                <a16:creationId xmlns:a16="http://schemas.microsoft.com/office/drawing/2014/main" id="{B309C61A-E012-AA45-9394-6A857AF03475}"/>
              </a:ext>
            </a:extLst>
          </p:cNvPr>
          <p:cNvSpPr/>
          <p:nvPr/>
        </p:nvSpPr>
        <p:spPr>
          <a:xfrm>
            <a:off x="6953251" y="3059354"/>
            <a:ext cx="3343978" cy="186960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0"/>
          </a:p>
        </p:txBody>
      </p:sp>
    </p:spTree>
    <p:extLst>
      <p:ext uri="{BB962C8B-B14F-4D97-AF65-F5344CB8AC3E}">
        <p14:creationId xmlns:p14="http://schemas.microsoft.com/office/powerpoint/2010/main" val="237002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21" grpId="0"/>
      <p:bldP spid="24" grpId="0"/>
      <p:bldP spid="25" grpId="0"/>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D99B97-068A-2044-A9A4-48122800DA68}"/>
              </a:ext>
            </a:extLst>
          </p:cNvPr>
          <p:cNvSpPr/>
          <p:nvPr/>
        </p:nvSpPr>
        <p:spPr>
          <a:xfrm>
            <a:off x="1893802" y="6367046"/>
            <a:ext cx="8404396" cy="338554"/>
          </a:xfrm>
          <a:prstGeom prst="rect">
            <a:avLst/>
          </a:prstGeom>
        </p:spPr>
        <p:txBody>
          <a:bodyPr wrap="square">
            <a:spAutoFit/>
          </a:bodyPr>
          <a:lstStyle/>
          <a:p>
            <a:pPr algn="ctr"/>
            <a:r>
              <a:rPr lang="en-US" sz="1600" b="0" dirty="0"/>
              <a:t>J. Elman, </a:t>
            </a:r>
            <a:r>
              <a:rPr lang="en-US" sz="1600" b="0" dirty="0">
                <a:hlinkClick r:id="rId2"/>
              </a:rPr>
              <a:t>Finding structure in time</a:t>
            </a:r>
            <a:r>
              <a:rPr lang="en-US" sz="1600" b="0" dirty="0"/>
              <a:t>, Cognitive science 14(2), pp. 179–211, 1990</a:t>
            </a:r>
          </a:p>
        </p:txBody>
      </p:sp>
      <p:sp>
        <p:nvSpPr>
          <p:cNvPr id="6" name="Title 5">
            <a:extLst>
              <a:ext uri="{FF2B5EF4-FFF2-40B4-BE49-F238E27FC236}">
                <a16:creationId xmlns:a16="http://schemas.microsoft.com/office/drawing/2014/main" id="{055BB2C2-03DF-3D46-854C-00B5728FD82F}"/>
              </a:ext>
            </a:extLst>
          </p:cNvPr>
          <p:cNvSpPr>
            <a:spLocks noGrp="1"/>
          </p:cNvSpPr>
          <p:nvPr>
            <p:ph type="title"/>
          </p:nvPr>
        </p:nvSpPr>
        <p:spPr/>
        <p:txBody>
          <a:bodyPr/>
          <a:lstStyle/>
          <a:p>
            <a:r>
              <a:rPr lang="en-US" dirty="0"/>
              <a:t>Vanilla RNN cell</a:t>
            </a:r>
          </a:p>
        </p:txBody>
      </p:sp>
      <p:grpSp>
        <p:nvGrpSpPr>
          <p:cNvPr id="16" name="Group 15">
            <a:extLst>
              <a:ext uri="{FF2B5EF4-FFF2-40B4-BE49-F238E27FC236}">
                <a16:creationId xmlns:a16="http://schemas.microsoft.com/office/drawing/2014/main" id="{A3128B69-885F-9B49-B299-07DD4139DE24}"/>
              </a:ext>
            </a:extLst>
          </p:cNvPr>
          <p:cNvGrpSpPr/>
          <p:nvPr/>
        </p:nvGrpSpPr>
        <p:grpSpPr>
          <a:xfrm>
            <a:off x="3458226" y="914400"/>
            <a:ext cx="1599963" cy="2667000"/>
            <a:chOff x="3458226" y="914400"/>
            <a:chExt cx="1599963" cy="2667000"/>
          </a:xfrm>
        </p:grpSpPr>
        <p:sp>
          <p:nvSpPr>
            <p:cNvPr id="18" name="Rectangle 17">
              <a:extLst>
                <a:ext uri="{FF2B5EF4-FFF2-40B4-BE49-F238E27FC236}">
                  <a16:creationId xmlns:a16="http://schemas.microsoft.com/office/drawing/2014/main" id="{C48F3C99-1FDE-6947-9717-B0F2C16BF1E7}"/>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D0F2686-F639-1A48-9C18-9FC2F7DB0FAF}"/>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0" name="Freeform 19">
              <a:extLst>
                <a:ext uri="{FF2B5EF4-FFF2-40B4-BE49-F238E27FC236}">
                  <a16:creationId xmlns:a16="http://schemas.microsoft.com/office/drawing/2014/main" id="{66695D5B-A436-F640-BE83-0D17BB6E3DC8}"/>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0B2FA432-43DC-D540-99BF-E59F0704915E}"/>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854197C-F407-2C4C-8960-7AE4728538FA}"/>
                </a:ext>
              </a:extLst>
            </p:cNvPr>
            <p:cNvCxnSpPr>
              <a:cxnSpLocks/>
              <a:endCxn id="19"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3E21C41-73ED-A047-8414-52AF7AC23EC8}"/>
                </a:ext>
              </a:extLst>
            </p:cNvPr>
            <p:cNvCxnSpPr>
              <a:cxnSpLocks/>
              <a:stCxn id="25" idx="0"/>
              <a:endCxn id="19"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BFCB7FE-6D82-F944-A4EE-64AF37F620E9}"/>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24" name="TextBox 23">
                  <a:extLst>
                    <a:ext uri="{FF2B5EF4-FFF2-40B4-BE49-F238E27FC236}">
                      <a16:creationId xmlns:a16="http://schemas.microsoft.com/office/drawing/2014/main" id="{ABFCB7FE-6D82-F944-A4EE-64AF37F620E9}"/>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3"/>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FA0AD9E-82AF-4A4D-9C22-A5EA0EDB792A}"/>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5" name="TextBox 24">
                  <a:extLst>
                    <a:ext uri="{FF2B5EF4-FFF2-40B4-BE49-F238E27FC236}">
                      <a16:creationId xmlns:a16="http://schemas.microsoft.com/office/drawing/2014/main" id="{FFA0AD9E-82AF-4A4D-9C22-A5EA0EDB792A}"/>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4"/>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39AE0E-40EF-AB43-8B56-97DEC5596CC2}"/>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26" name="TextBox 25">
                  <a:extLst>
                    <a:ext uri="{FF2B5EF4-FFF2-40B4-BE49-F238E27FC236}">
                      <a16:creationId xmlns:a16="http://schemas.microsoft.com/office/drawing/2014/main" id="{8A39AE0E-40EF-AB43-8B56-97DEC5596CC2}"/>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3E240229-4906-A14E-8E03-B3914990A3B1}"/>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27" name="Rectangle 26">
                  <a:extLst>
                    <a:ext uri="{FF2B5EF4-FFF2-40B4-BE49-F238E27FC236}">
                      <a16:creationId xmlns:a16="http://schemas.microsoft.com/office/drawing/2014/main" id="{3E240229-4906-A14E-8E03-B3914990A3B1}"/>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91B05D1-9FA1-A746-9B05-1B84806FEC1A}"/>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smtClean="0">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9900CC"/>
                  </a:solidFill>
                </a:endParaRPr>
              </a:p>
              <a:p>
                <a:r>
                  <a:rPr lang="en-US" sz="2800" dirty="0"/>
                  <a:t>  </a:t>
                </a:r>
              </a:p>
            </p:txBody>
          </p:sp>
        </mc:Choice>
        <mc:Fallback xmlns="">
          <p:sp>
            <p:nvSpPr>
              <p:cNvPr id="28" name="TextBox 27">
                <a:extLst>
                  <a:ext uri="{FF2B5EF4-FFF2-40B4-BE49-F238E27FC236}">
                    <a16:creationId xmlns:a16="http://schemas.microsoft.com/office/drawing/2014/main" id="{D91B05D1-9FA1-A746-9B05-1B84806FEC1A}"/>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7"/>
                <a:stretch>
                  <a:fillRect l="-778"/>
                </a:stretch>
              </a:blipFill>
            </p:spPr>
            <p:txBody>
              <a:bodyPr/>
              <a:lstStyle/>
              <a:p>
                <a:r>
                  <a:rPr lang="en-US">
                    <a:noFill/>
                  </a:rPr>
                  <a:t> </a:t>
                </a:r>
              </a:p>
            </p:txBody>
          </p:sp>
        </mc:Fallback>
      </mc:AlternateContent>
    </p:spTree>
    <p:extLst>
      <p:ext uri="{BB962C8B-B14F-4D97-AF65-F5344CB8AC3E}">
        <p14:creationId xmlns:p14="http://schemas.microsoft.com/office/powerpoint/2010/main" val="23999872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0118E71-3367-6B4C-A15F-3EC81C3D1B77}"/>
              </a:ext>
            </a:extLst>
          </p:cNvPr>
          <p:cNvGrpSpPr/>
          <p:nvPr/>
        </p:nvGrpSpPr>
        <p:grpSpPr>
          <a:xfrm>
            <a:off x="3458226" y="914400"/>
            <a:ext cx="1599963" cy="2667000"/>
            <a:chOff x="3458226" y="914400"/>
            <a:chExt cx="1599963" cy="2667000"/>
          </a:xfrm>
        </p:grpSpPr>
        <p:sp>
          <p:nvSpPr>
            <p:cNvPr id="32" name="Rectangle 31"/>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2" name="Straight Arrow Connector 61"/>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cxnSpLocks/>
              <a:endCxn id="33"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cxnSpLocks/>
              <a:stCxn id="60" idx="0"/>
              <a:endCxn id="33"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2"/>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3"/>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6D7C6E-4C7E-BA43-8E94-811AB05ECACD}"/>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11" name="Rectangle 10">
                  <a:extLst>
                    <a:ext uri="{FF2B5EF4-FFF2-40B4-BE49-F238E27FC236}">
                      <a16:creationId xmlns:a16="http://schemas.microsoft.com/office/drawing/2014/main" id="{C46D7C6E-4C7E-BA43-8E94-811AB05ECACD}"/>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smtClean="0">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9900CC"/>
                  </a:solidFill>
                </a:endParaRPr>
              </a:p>
              <a:p>
                <a:r>
                  <a:rPr lang="en-US" sz="2800" dirty="0"/>
                  <a:t>  </a:t>
                </a:r>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6"/>
                <a:stretch>
                  <a:fillRect l="-77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C8A6676-7219-2C49-B5D1-7A5B038149BB}"/>
              </a:ext>
            </a:extLst>
          </p:cNvPr>
          <p:cNvPicPr>
            <a:picLocks noChangeAspect="1"/>
          </p:cNvPicPr>
          <p:nvPr/>
        </p:nvPicPr>
        <p:blipFill>
          <a:blip r:embed="rId7"/>
          <a:stretch>
            <a:fillRect/>
          </a:stretch>
        </p:blipFill>
        <p:spPr>
          <a:xfrm>
            <a:off x="1859711" y="3998247"/>
            <a:ext cx="5156535" cy="2109949"/>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BFA2B-84E9-694E-865F-B0F555C3FA9E}"/>
                  </a:ext>
                </a:extLst>
              </p:cNvPr>
              <p:cNvSpPr txBox="1"/>
              <p:nvPr/>
            </p:nvSpPr>
            <p:spPr>
              <a:xfrm>
                <a:off x="7016245" y="4271645"/>
                <a:ext cx="3356047" cy="204068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func>
                        <m:funcPr>
                          <m:ctrlPr>
                            <a:rPr lang="en-US" sz="2400" i="1" smtClean="0">
                              <a:solidFill>
                                <a:srgbClr val="9900CC"/>
                              </a:solidFill>
                              <a:latin typeface="Cambria Math" panose="02040503050406030204" pitchFamily="18" charset="0"/>
                            </a:rPr>
                          </m:ctrlPr>
                        </m:funcPr>
                        <m:fName>
                          <m:r>
                            <m:rPr>
                              <m:sty m:val="p"/>
                            </m:rPr>
                            <a:rPr lang="en-US" sz="2400">
                              <a:solidFill>
                                <a:srgbClr val="9900CC"/>
                              </a:solidFill>
                              <a:latin typeface="Cambria Math" panose="02040503050406030204" pitchFamily="18" charset="0"/>
                            </a:rPr>
                            <m:t>tanh</m:t>
                          </m:r>
                        </m:fName>
                        <m:e>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𝑎</m:t>
                              </m:r>
                            </m:e>
                          </m:d>
                        </m:e>
                      </m:func>
                      <m:r>
                        <a:rPr lang="en-US" sz="2400" i="1">
                          <a:solidFill>
                            <a:srgbClr val="9900CC"/>
                          </a:solidFill>
                          <a:latin typeface="Cambria Math" panose="02040503050406030204" pitchFamily="18" charset="0"/>
                        </a:rPr>
                        <m:t>=</m:t>
                      </m:r>
                      <m:f>
                        <m:fPr>
                          <m:ctrlPr>
                            <a:rPr lang="en-US" sz="2400" i="1">
                              <a:solidFill>
                                <a:srgbClr val="9900CC"/>
                              </a:solidFill>
                              <a:latin typeface="Cambria Math" panose="02040503050406030204" pitchFamily="18" charset="0"/>
                            </a:rPr>
                          </m:ctrlPr>
                        </m:fPr>
                        <m:num>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𝑎</m:t>
                              </m:r>
                            </m:sup>
                          </m:sSup>
                          <m:r>
                            <a:rPr lang="en-US" sz="2400" i="1">
                              <a:solidFill>
                                <a:srgbClr val="9900CC"/>
                              </a:solidFill>
                              <a:latin typeface="Cambria Math" panose="02040503050406030204" pitchFamily="18" charset="0"/>
                            </a:rPr>
                            <m:t>−</m:t>
                          </m:r>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sup>
                          </m:sSup>
                        </m:num>
                        <m:den>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𝑎</m:t>
                              </m:r>
                            </m:sup>
                          </m:sSup>
                          <m:r>
                            <a:rPr lang="en-US" sz="2400" i="1">
                              <a:solidFill>
                                <a:srgbClr val="9900CC"/>
                              </a:solidFill>
                              <a:latin typeface="Cambria Math" panose="02040503050406030204" pitchFamily="18" charset="0"/>
                            </a:rPr>
                            <m:t>+</m:t>
                          </m:r>
                          <m:sSup>
                            <m:sSupPr>
                              <m:ctrlPr>
                                <a:rPr lang="en-US" sz="2400" i="1">
                                  <a:solidFill>
                                    <a:srgbClr val="9900CC"/>
                                  </a:solidFill>
                                  <a:latin typeface="Cambria Math" panose="02040503050406030204" pitchFamily="18" charset="0"/>
                                </a:rPr>
                              </m:ctrlPr>
                            </m:sSupPr>
                            <m:e>
                              <m:r>
                                <a:rPr lang="en-US" sz="2400" i="1">
                                  <a:solidFill>
                                    <a:srgbClr val="9900CC"/>
                                  </a:solidFill>
                                  <a:latin typeface="Cambria Math" panose="02040503050406030204" pitchFamily="18" charset="0"/>
                                </a:rPr>
                                <m:t>𝑒</m:t>
                              </m:r>
                            </m:e>
                            <m: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sup>
                          </m:sSup>
                        </m:den>
                      </m:f>
                    </m:oMath>
                  </m:oMathPara>
                </a14:m>
                <a:br>
                  <a:rPr lang="en-US" sz="2400" i="1" dirty="0">
                    <a:solidFill>
                      <a:srgbClr val="9900CC"/>
                    </a:solidFill>
                    <a:latin typeface="Cambria Math" panose="02040503050406030204" pitchFamily="18" charset="0"/>
                  </a:rPr>
                </a:br>
                <a:br>
                  <a:rPr lang="en-US" sz="800" i="1" dirty="0">
                    <a:solidFill>
                      <a:srgbClr val="9900CC"/>
                    </a:solidFill>
                    <a:latin typeface="Cambria Math" panose="02040503050406030204" pitchFamily="18" charset="0"/>
                  </a:rPr>
                </a:br>
                <a:r>
                  <a:rPr lang="en-US" sz="2400" dirty="0">
                    <a:solidFill>
                      <a:srgbClr val="9900CC"/>
                    </a:solidFill>
                  </a:rPr>
                  <a:t>                </a:t>
                </a:r>
                <a14:m>
                  <m:oMath xmlns:m="http://schemas.openxmlformats.org/officeDocument/2006/math">
                    <m:r>
                      <a:rPr lang="en-US" sz="2400" i="1">
                        <a:solidFill>
                          <a:srgbClr val="9900CC"/>
                        </a:solidFill>
                        <a:latin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𝜎</m:t>
                    </m:r>
                    <m:d>
                      <m:dPr>
                        <m:ctrlPr>
                          <a:rPr lang="en-US" sz="2400" i="1">
                            <a:solidFill>
                              <a:srgbClr val="9900CC"/>
                            </a:solidFill>
                            <a:latin typeface="Cambria Math" panose="02040503050406030204" pitchFamily="18" charset="0"/>
                            <a:ea typeface="Cambria Math" panose="02040503050406030204" pitchFamily="18" charset="0"/>
                          </a:rPr>
                        </m:ctrlPr>
                      </m:dPr>
                      <m:e>
                        <m:r>
                          <a:rPr lang="en-US" sz="2400" i="1">
                            <a:solidFill>
                              <a:srgbClr val="9900CC"/>
                            </a:solidFill>
                            <a:latin typeface="Cambria Math" panose="02040503050406030204" pitchFamily="18" charset="0"/>
                            <a:ea typeface="Cambria Math" panose="02040503050406030204" pitchFamily="18" charset="0"/>
                          </a:rPr>
                          <m:t>2</m:t>
                        </m:r>
                        <m:r>
                          <a:rPr lang="en-US" sz="2400" i="1">
                            <a:solidFill>
                              <a:srgbClr val="9900CC"/>
                            </a:solidFill>
                            <a:latin typeface="Cambria Math" panose="02040503050406030204" pitchFamily="18" charset="0"/>
                            <a:ea typeface="Cambria Math" panose="02040503050406030204" pitchFamily="18" charset="0"/>
                          </a:rPr>
                          <m:t>𝑎</m:t>
                        </m:r>
                      </m:e>
                    </m:d>
                    <m:r>
                      <a:rPr lang="en-US" sz="2400" i="1">
                        <a:solidFill>
                          <a:srgbClr val="9900CC"/>
                        </a:solidFill>
                        <a:latin typeface="Cambria Math" panose="02040503050406030204" pitchFamily="18" charset="0"/>
                        <a:ea typeface="Cambria Math" panose="02040503050406030204" pitchFamily="18" charset="0"/>
                      </a:rPr>
                      <m:t>−1</m:t>
                    </m:r>
                  </m:oMath>
                </a14:m>
                <a:endParaRPr lang="en-US" sz="2400" dirty="0">
                  <a:solidFill>
                    <a:srgbClr val="9900CC"/>
                  </a:solidFill>
                </a:endParaRPr>
              </a:p>
              <a:p>
                <a:endParaRPr lang="en-US" sz="2400" dirty="0">
                  <a:solidFill>
                    <a:srgbClr val="9900CC"/>
                  </a:solidFill>
                </a:endParaRPr>
              </a:p>
              <a:p>
                <a:r>
                  <a:rPr lang="en-US" sz="2400" dirty="0"/>
                  <a:t>  </a:t>
                </a:r>
              </a:p>
            </p:txBody>
          </p:sp>
        </mc:Choice>
        <mc:Fallback xmlns="">
          <p:sp>
            <p:nvSpPr>
              <p:cNvPr id="26" name="TextBox 25">
                <a:extLst>
                  <a:ext uri="{FF2B5EF4-FFF2-40B4-BE49-F238E27FC236}">
                    <a16:creationId xmlns:a16="http://schemas.microsoft.com/office/drawing/2014/main" id="{C9EBFA2B-84E9-694E-865F-B0F555C3FA9E}"/>
                  </a:ext>
                </a:extLst>
              </p:cNvPr>
              <p:cNvSpPr txBox="1">
                <a:spLocks noRot="1" noChangeAspect="1" noMove="1" noResize="1" noEditPoints="1" noAdjustHandles="1" noChangeArrowheads="1" noChangeShapeType="1" noTextEdit="1"/>
              </p:cNvSpPr>
              <p:nvPr/>
            </p:nvSpPr>
            <p:spPr>
              <a:xfrm>
                <a:off x="7016245" y="4271645"/>
                <a:ext cx="3356047" cy="2040687"/>
              </a:xfrm>
              <a:prstGeom prst="rect">
                <a:avLst/>
              </a:prstGeom>
              <a:blipFill>
                <a:blip r:embed="rId8"/>
                <a:stretch>
                  <a:fillRect l="-3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D945F40-22B6-0B40-8F09-DF4D241019A0}"/>
                  </a:ext>
                </a:extLst>
              </p:cNvPr>
              <p:cNvSpPr/>
              <p:nvPr/>
            </p:nvSpPr>
            <p:spPr>
              <a:xfrm>
                <a:off x="4033069" y="5181600"/>
                <a:ext cx="13004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smtClean="0">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d>
                            <m:dPr>
                              <m:ctrlPr>
                                <a:rPr lang="en-US" i="1">
                                  <a:solidFill>
                                    <a:srgbClr val="9900CC"/>
                                  </a:solidFill>
                                  <a:latin typeface="Cambria Math" panose="02040503050406030204" pitchFamily="18" charset="0"/>
                                </a:rPr>
                              </m:ctrlPr>
                            </m:dPr>
                            <m:e>
                              <m:r>
                                <a:rPr lang="en-US" i="1">
                                  <a:solidFill>
                                    <a:srgbClr val="9900CC"/>
                                  </a:solidFill>
                                  <a:latin typeface="Cambria Math" panose="02040503050406030204" pitchFamily="18" charset="0"/>
                                </a:rPr>
                                <m:t>𝑎</m:t>
                              </m:r>
                            </m:e>
                          </m:d>
                        </m:e>
                      </m:func>
                    </m:oMath>
                  </m:oMathPara>
                </a14:m>
                <a:endParaRPr lang="en-US" dirty="0">
                  <a:solidFill>
                    <a:srgbClr val="9900CC"/>
                  </a:solidFill>
                </a:endParaRPr>
              </a:p>
            </p:txBody>
          </p:sp>
        </mc:Choice>
        <mc:Fallback xmlns="">
          <p:sp>
            <p:nvSpPr>
              <p:cNvPr id="6" name="Rectangle 5">
                <a:extLst>
                  <a:ext uri="{FF2B5EF4-FFF2-40B4-BE49-F238E27FC236}">
                    <a16:creationId xmlns:a16="http://schemas.microsoft.com/office/drawing/2014/main" id="{1D945F40-22B6-0B40-8F09-DF4D241019A0}"/>
                  </a:ext>
                </a:extLst>
              </p:cNvPr>
              <p:cNvSpPr>
                <a:spLocks noRot="1" noChangeAspect="1" noMove="1" noResize="1" noEditPoints="1" noAdjustHandles="1" noChangeArrowheads="1" noChangeShapeType="1" noTextEdit="1"/>
              </p:cNvSpPr>
              <p:nvPr/>
            </p:nvSpPr>
            <p:spPr>
              <a:xfrm>
                <a:off x="4033069" y="5181600"/>
                <a:ext cx="1300421" cy="46166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A6CA5F7-93BA-1448-BF13-BC5CC7FB34B5}"/>
                  </a:ext>
                </a:extLst>
              </p:cNvPr>
              <p:cNvSpPr/>
              <p:nvPr/>
            </p:nvSpPr>
            <p:spPr>
              <a:xfrm>
                <a:off x="2612922" y="4419600"/>
                <a:ext cx="89114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9900CC"/>
                          </a:solidFill>
                          <a:latin typeface="Cambria Math" panose="02040503050406030204" pitchFamily="18" charset="0"/>
                          <a:ea typeface="Cambria Math" panose="02040503050406030204" pitchFamily="18" charset="0"/>
                        </a:rPr>
                        <m:t>𝜎</m:t>
                      </m:r>
                      <m:d>
                        <m:dPr>
                          <m:ctrlPr>
                            <a:rPr lang="en-US" i="1">
                              <a:solidFill>
                                <a:srgbClr val="9900CC"/>
                              </a:solidFill>
                              <a:latin typeface="Cambria Math" panose="02040503050406030204" pitchFamily="18" charset="0"/>
                              <a:ea typeface="Cambria Math" panose="02040503050406030204" pitchFamily="18" charset="0"/>
                            </a:rPr>
                          </m:ctrlPr>
                        </m:dPr>
                        <m:e>
                          <m:r>
                            <a:rPr lang="en-US" i="1">
                              <a:solidFill>
                                <a:srgbClr val="9900CC"/>
                              </a:solidFill>
                              <a:latin typeface="Cambria Math" panose="02040503050406030204" pitchFamily="18" charset="0"/>
                              <a:ea typeface="Cambria Math" panose="02040503050406030204" pitchFamily="18" charset="0"/>
                            </a:rPr>
                            <m:t>𝑎</m:t>
                          </m:r>
                        </m:e>
                      </m:d>
                    </m:oMath>
                  </m:oMathPara>
                </a14:m>
                <a:endParaRPr lang="en-US" dirty="0">
                  <a:solidFill>
                    <a:srgbClr val="9900CC"/>
                  </a:solidFill>
                </a:endParaRPr>
              </a:p>
            </p:txBody>
          </p:sp>
        </mc:Choice>
        <mc:Fallback xmlns="">
          <p:sp>
            <p:nvSpPr>
              <p:cNvPr id="7" name="Rectangle 6">
                <a:extLst>
                  <a:ext uri="{FF2B5EF4-FFF2-40B4-BE49-F238E27FC236}">
                    <a16:creationId xmlns:a16="http://schemas.microsoft.com/office/drawing/2014/main" id="{AA6CA5F7-93BA-1448-BF13-BC5CC7FB34B5}"/>
                  </a:ext>
                </a:extLst>
              </p:cNvPr>
              <p:cNvSpPr>
                <a:spLocks noRot="1" noChangeAspect="1" noMove="1" noResize="1" noEditPoints="1" noAdjustHandles="1" noChangeArrowheads="1" noChangeShapeType="1" noTextEdit="1"/>
              </p:cNvSpPr>
              <p:nvPr/>
            </p:nvSpPr>
            <p:spPr>
              <a:xfrm>
                <a:off x="2612922" y="4419600"/>
                <a:ext cx="891141" cy="461665"/>
              </a:xfrm>
              <a:prstGeom prst="rect">
                <a:avLst/>
              </a:prstGeom>
              <a:blipFill>
                <a:blip r:embed="rId10"/>
                <a:stretch>
                  <a:fillRect/>
                </a:stretch>
              </a:blipFill>
            </p:spPr>
            <p:txBody>
              <a:bodyPr/>
              <a:lstStyle/>
              <a:p>
                <a:r>
                  <a:rPr lang="en-US">
                    <a:noFill/>
                  </a:rPr>
                  <a:t> </a:t>
                </a:r>
              </a:p>
            </p:txBody>
          </p:sp>
        </mc:Fallback>
      </mc:AlternateContent>
      <p:sp>
        <p:nvSpPr>
          <p:cNvPr id="8" name="Title 7">
            <a:extLst>
              <a:ext uri="{FF2B5EF4-FFF2-40B4-BE49-F238E27FC236}">
                <a16:creationId xmlns:a16="http://schemas.microsoft.com/office/drawing/2014/main" id="{3E6E8374-6EBC-7B40-9197-BC62957B5061}"/>
              </a:ext>
            </a:extLst>
          </p:cNvPr>
          <p:cNvSpPr>
            <a:spLocks noGrp="1"/>
          </p:cNvSpPr>
          <p:nvPr>
            <p:ph type="title"/>
          </p:nvPr>
        </p:nvSpPr>
        <p:spPr/>
        <p:txBody>
          <a:bodyPr/>
          <a:lstStyle/>
          <a:p>
            <a:r>
              <a:rPr lang="en-US" dirty="0"/>
              <a:t>Vanilla RNN cell</a:t>
            </a:r>
          </a:p>
        </p:txBody>
      </p:sp>
      <p:sp>
        <p:nvSpPr>
          <p:cNvPr id="2" name="TextBox 1">
            <a:extLst>
              <a:ext uri="{FF2B5EF4-FFF2-40B4-BE49-F238E27FC236}">
                <a16:creationId xmlns:a16="http://schemas.microsoft.com/office/drawing/2014/main" id="{3EED5FED-215F-D292-6BA7-DAA042543E73}"/>
              </a:ext>
            </a:extLst>
          </p:cNvPr>
          <p:cNvSpPr txBox="1"/>
          <p:nvPr/>
        </p:nvSpPr>
        <p:spPr>
          <a:xfrm>
            <a:off x="10496048" y="6363231"/>
            <a:ext cx="1642053" cy="276999"/>
          </a:xfrm>
          <a:prstGeom prst="rect">
            <a:avLst/>
          </a:prstGeom>
          <a:noFill/>
        </p:spPr>
        <p:txBody>
          <a:bodyPr wrap="none" rtlCol="0">
            <a:spAutoFit/>
          </a:bodyPr>
          <a:lstStyle/>
          <a:p>
            <a:pPr>
              <a:defRPr/>
            </a:pPr>
            <a:r>
              <a:rPr lang="en-US" sz="1200" dirty="0">
                <a:solidFill>
                  <a:prstClr val="black"/>
                </a:solidFill>
                <a:latin typeface="Calibri"/>
              </a:rPr>
              <a:t>Credit: Andrej </a:t>
            </a:r>
            <a:r>
              <a:rPr lang="en-US" sz="1200" dirty="0" err="1">
                <a:solidFill>
                  <a:prstClr val="black"/>
                </a:solidFill>
                <a:latin typeface="Calibri"/>
              </a:rPr>
              <a:t>Karpathy</a:t>
            </a:r>
            <a:endParaRPr lang="en-US" sz="1200" dirty="0">
              <a:solidFill>
                <a:prstClr val="black"/>
              </a:solidFill>
              <a:latin typeface="Calibri"/>
            </a:endParaRPr>
          </a:p>
        </p:txBody>
      </p:sp>
    </p:spTree>
    <p:extLst>
      <p:ext uri="{BB962C8B-B14F-4D97-AF65-F5344CB8AC3E}">
        <p14:creationId xmlns:p14="http://schemas.microsoft.com/office/powerpoint/2010/main" val="262466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3251083"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r>
                          <a:rPr lang="en-US" sz="2800" i="1">
                            <a:solidFill>
                              <a:srgbClr val="C00000"/>
                            </a:solidFill>
                            <a:latin typeface="Cambria Math" panose="02040503050406030204" pitchFamily="18" charset="0"/>
                          </a:rPr>
                          <m:t>𝑊</m:t>
                        </m:r>
                      </m:e>
                    </m:func>
                    <m:d>
                      <m:dPr>
                        <m:ctrlPr>
                          <a:rPr lang="en-US" sz="2800" i="1">
                            <a:solidFill>
                              <a:srgbClr val="C00000"/>
                            </a:solidFill>
                            <a:latin typeface="Cambria Math" panose="02040503050406030204" pitchFamily="18" charset="0"/>
                          </a:rPr>
                        </m:ctrlPr>
                      </m:dPr>
                      <m:e>
                        <m:m>
                          <m:mPr>
                            <m:mcs>
                              <m:mc>
                                <m:mcPr>
                                  <m:count m:val="1"/>
                                  <m:mcJc m:val="center"/>
                                </m:mcPr>
                              </m:mc>
                            </m:mcs>
                            <m:ctrlPr>
                              <a:rPr lang="en-US" sz="2800" i="1">
                                <a:solidFill>
                                  <a:srgbClr val="C00000"/>
                                </a:solidFill>
                                <a:latin typeface="Cambria Math" panose="02040503050406030204" pitchFamily="18" charset="0"/>
                              </a:rPr>
                            </m:ctrlPr>
                          </m:mP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e>
                          </m:mr>
                          <m:m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mr>
                        </m:m>
                      </m:e>
                    </m:d>
                  </m:oMath>
                </a14:m>
                <a:endParaRPr lang="en-US" sz="2800" dirty="0">
                  <a:solidFill>
                    <a:srgbClr val="C00000"/>
                  </a:solidFill>
                </a:endParaRPr>
              </a:p>
              <a:p>
                <a:endParaRPr lang="en-US" sz="800" dirty="0">
                  <a:solidFill>
                    <a:srgbClr val="C00000"/>
                  </a:solidFill>
                </a:endParaRPr>
              </a:p>
              <a:p>
                <a:r>
                  <a:rPr lang="en-US" sz="2800" dirty="0">
                    <a:solidFill>
                      <a:srgbClr val="C00000"/>
                    </a:solidFill>
                  </a:rPr>
                  <a:t>  </a:t>
                </a:r>
                <a:endParaRPr lang="en-US" sz="2800" dirty="0">
                  <a:solidFill>
                    <a:srgbClr val="9900CC"/>
                  </a:solidFill>
                </a:endParaRPr>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3251083" cy="1939890"/>
              </a:xfrm>
              <a:prstGeom prst="rect">
                <a:avLst/>
              </a:prstGeom>
              <a:blipFill>
                <a:blip r:embed="rId2"/>
                <a:stretch>
                  <a:fillRect l="-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C9EBFA2B-84E9-694E-865F-B0F555C3FA9E}"/>
                  </a:ext>
                </a:extLst>
              </p:cNvPr>
              <p:cNvSpPr txBox="1"/>
              <p:nvPr/>
            </p:nvSpPr>
            <p:spPr>
              <a:xfrm>
                <a:off x="6669004" y="4595735"/>
                <a:ext cx="3851760" cy="1162947"/>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func>
                        <m:funcPr>
                          <m:ctrlPr>
                            <a:rPr lang="en-US" sz="2400" i="1" smtClean="0">
                              <a:solidFill>
                                <a:srgbClr val="9900CC"/>
                              </a:solidFill>
                              <a:latin typeface="Cambria Math" panose="02040503050406030204" pitchFamily="18" charset="0"/>
                            </a:rPr>
                          </m:ctrlPr>
                        </m:funcPr>
                        <m:fName>
                          <m:f>
                            <m:fPr>
                              <m:ctrlPr>
                                <a:rPr lang="en-US" sz="2400" i="1">
                                  <a:solidFill>
                                    <a:srgbClr val="9900CC"/>
                                  </a:solidFill>
                                  <a:latin typeface="Cambria Math" panose="02040503050406030204" pitchFamily="18" charset="0"/>
                                </a:rPr>
                              </m:ctrlPr>
                            </m:fPr>
                            <m:num>
                              <m:r>
                                <a:rPr lang="en-US" sz="2400" i="1">
                                  <a:solidFill>
                                    <a:srgbClr val="9900CC"/>
                                  </a:solidFill>
                                  <a:latin typeface="Cambria Math" panose="02040503050406030204" pitchFamily="18" charset="0"/>
                                </a:rPr>
                                <m:t>𝑑</m:t>
                              </m:r>
                            </m:num>
                            <m:den>
                              <m:r>
                                <a:rPr lang="en-US" sz="2400" i="1">
                                  <a:solidFill>
                                    <a:srgbClr val="9900CC"/>
                                  </a:solidFill>
                                  <a:latin typeface="Cambria Math" panose="02040503050406030204" pitchFamily="18" charset="0"/>
                                </a:rPr>
                                <m:t>𝑑𝑎</m:t>
                              </m:r>
                            </m:den>
                          </m:f>
                          <m:r>
                            <m:rPr>
                              <m:sty m:val="p"/>
                            </m:rPr>
                            <a:rPr lang="en-US" sz="2400">
                              <a:solidFill>
                                <a:srgbClr val="9900CC"/>
                              </a:solidFill>
                              <a:latin typeface="Cambria Math" panose="02040503050406030204" pitchFamily="18" charset="0"/>
                            </a:rPr>
                            <m:t>tanh</m:t>
                          </m:r>
                        </m:fName>
                        <m:e>
                          <m:d>
                            <m:dPr>
                              <m:ctrlPr>
                                <a:rPr lang="en-US" sz="2400" i="1">
                                  <a:solidFill>
                                    <a:srgbClr val="9900CC"/>
                                  </a:solidFill>
                                  <a:latin typeface="Cambria Math" panose="02040503050406030204" pitchFamily="18" charset="0"/>
                                </a:rPr>
                              </m:ctrlPr>
                            </m:dPr>
                            <m:e>
                              <m:r>
                                <a:rPr lang="en-US" sz="2400" i="1">
                                  <a:solidFill>
                                    <a:srgbClr val="9900CC"/>
                                  </a:solidFill>
                                  <a:latin typeface="Cambria Math" panose="02040503050406030204" pitchFamily="18" charset="0"/>
                                </a:rPr>
                                <m:t>𝑎</m:t>
                              </m:r>
                            </m:e>
                          </m:d>
                        </m:e>
                      </m:func>
                      <m:r>
                        <a:rPr lang="en-US" sz="2400" i="1">
                          <a:solidFill>
                            <a:srgbClr val="9900CC"/>
                          </a:solidFill>
                          <a:latin typeface="Cambria Math" panose="02040503050406030204" pitchFamily="18" charset="0"/>
                        </a:rPr>
                        <m:t>=1−</m:t>
                      </m:r>
                      <m:sSup>
                        <m:sSupPr>
                          <m:ctrlPr>
                            <a:rPr lang="en-US" sz="2400" i="1">
                              <a:solidFill>
                                <a:srgbClr val="9900CC"/>
                              </a:solidFill>
                              <a:latin typeface="Cambria Math" panose="02040503050406030204" pitchFamily="18" charset="0"/>
                            </a:rPr>
                          </m:ctrlPr>
                        </m:sSupPr>
                        <m:e>
                          <m:r>
                            <m:rPr>
                              <m:sty m:val="p"/>
                            </m:rPr>
                            <a:rPr lang="en-US" sz="2400">
                              <a:solidFill>
                                <a:srgbClr val="9900CC"/>
                              </a:solidFill>
                              <a:latin typeface="Cambria Math" panose="02040503050406030204" pitchFamily="18" charset="0"/>
                            </a:rPr>
                            <m:t>tanh</m:t>
                          </m:r>
                        </m:e>
                        <m:sup>
                          <m:r>
                            <a:rPr lang="en-US" sz="2400" i="1">
                              <a:solidFill>
                                <a:srgbClr val="9900CC"/>
                              </a:solidFill>
                              <a:latin typeface="Cambria Math" panose="02040503050406030204" pitchFamily="18" charset="0"/>
                            </a:rPr>
                            <m:t>2</m:t>
                          </m:r>
                        </m:sup>
                      </m:sSup>
                      <m:r>
                        <a:rPr lang="en-US" sz="2400" i="1">
                          <a:solidFill>
                            <a:srgbClr val="9900CC"/>
                          </a:solidFill>
                          <a:latin typeface="Cambria Math" panose="02040503050406030204" pitchFamily="18" charset="0"/>
                        </a:rPr>
                        <m:t>(</m:t>
                      </m:r>
                      <m:r>
                        <a:rPr lang="en-US" sz="2400" i="1">
                          <a:solidFill>
                            <a:srgbClr val="9900CC"/>
                          </a:solidFill>
                          <a:latin typeface="Cambria Math" panose="02040503050406030204" pitchFamily="18" charset="0"/>
                        </a:rPr>
                        <m:t>𝑎</m:t>
                      </m:r>
                      <m:r>
                        <a:rPr lang="en-US" sz="2400" i="1">
                          <a:solidFill>
                            <a:srgbClr val="9900CC"/>
                          </a:solidFill>
                          <a:latin typeface="Cambria Math" panose="02040503050406030204" pitchFamily="18" charset="0"/>
                        </a:rPr>
                        <m:t>)</m:t>
                      </m:r>
                    </m:oMath>
                  </m:oMathPara>
                </a14:m>
                <a:endParaRPr lang="en-US" sz="2400" dirty="0">
                  <a:solidFill>
                    <a:srgbClr val="9900CC"/>
                  </a:solidFill>
                </a:endParaRPr>
              </a:p>
              <a:p>
                <a:r>
                  <a:rPr lang="en-US" sz="2400" dirty="0">
                    <a:solidFill>
                      <a:srgbClr val="9900CC"/>
                    </a:solidFill>
                  </a:rPr>
                  <a:t>  </a:t>
                </a:r>
              </a:p>
            </p:txBody>
          </p:sp>
        </mc:Choice>
        <mc:Fallback xmlns="">
          <p:sp>
            <p:nvSpPr>
              <p:cNvPr id="26" name="TextBox 25">
                <a:extLst>
                  <a:ext uri="{FF2B5EF4-FFF2-40B4-BE49-F238E27FC236}">
                    <a16:creationId xmlns:a16="http://schemas.microsoft.com/office/drawing/2014/main" id="{C9EBFA2B-84E9-694E-865F-B0F555C3FA9E}"/>
                  </a:ext>
                </a:extLst>
              </p:cNvPr>
              <p:cNvSpPr txBox="1">
                <a:spLocks noRot="1" noChangeAspect="1" noMove="1" noResize="1" noEditPoints="1" noAdjustHandles="1" noChangeArrowheads="1" noChangeShapeType="1" noTextEdit="1"/>
              </p:cNvSpPr>
              <p:nvPr/>
            </p:nvSpPr>
            <p:spPr>
              <a:xfrm>
                <a:off x="6669004" y="4595735"/>
                <a:ext cx="3851760" cy="1162947"/>
              </a:xfrm>
              <a:prstGeom prst="rect">
                <a:avLst/>
              </a:prstGeom>
              <a:blipFill>
                <a:blip r:embed="rId3"/>
                <a:stretch>
                  <a:fillRect l="-329"/>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58A03D77-7165-2B48-A70D-AFA99B851426}"/>
              </a:ext>
            </a:extLst>
          </p:cNvPr>
          <p:cNvPicPr>
            <a:picLocks noChangeAspect="1"/>
          </p:cNvPicPr>
          <p:nvPr/>
        </p:nvPicPr>
        <p:blipFill>
          <a:blip r:embed="rId4"/>
          <a:stretch>
            <a:fillRect/>
          </a:stretch>
        </p:blipFill>
        <p:spPr>
          <a:xfrm>
            <a:off x="1656815" y="3699297"/>
            <a:ext cx="4883540" cy="2713078"/>
          </a:xfrm>
          <a:prstGeom prst="rect">
            <a:avLst/>
          </a:prstGeom>
        </p:spPr>
      </p:pic>
      <p:sp>
        <p:nvSpPr>
          <p:cNvPr id="4" name="Title 3">
            <a:extLst>
              <a:ext uri="{FF2B5EF4-FFF2-40B4-BE49-F238E27FC236}">
                <a16:creationId xmlns:a16="http://schemas.microsoft.com/office/drawing/2014/main" id="{885570E1-754B-B641-8369-AC1ED3CB6F0A}"/>
              </a:ext>
            </a:extLst>
          </p:cNvPr>
          <p:cNvSpPr>
            <a:spLocks noGrp="1"/>
          </p:cNvSpPr>
          <p:nvPr>
            <p:ph type="title"/>
          </p:nvPr>
        </p:nvSpPr>
        <p:spPr/>
        <p:txBody>
          <a:bodyPr/>
          <a:lstStyle/>
          <a:p>
            <a:r>
              <a:rPr lang="en-US" dirty="0"/>
              <a:t>Vanilla RNN cell</a:t>
            </a:r>
          </a:p>
        </p:txBody>
      </p:sp>
      <p:grpSp>
        <p:nvGrpSpPr>
          <p:cNvPr id="30" name="Group 29">
            <a:extLst>
              <a:ext uri="{FF2B5EF4-FFF2-40B4-BE49-F238E27FC236}">
                <a16:creationId xmlns:a16="http://schemas.microsoft.com/office/drawing/2014/main" id="{E350ECE3-D0B0-FF46-8477-470EB8EFB75B}"/>
              </a:ext>
            </a:extLst>
          </p:cNvPr>
          <p:cNvGrpSpPr/>
          <p:nvPr/>
        </p:nvGrpSpPr>
        <p:grpSpPr>
          <a:xfrm>
            <a:off x="3458226" y="914400"/>
            <a:ext cx="1599963" cy="2667000"/>
            <a:chOff x="3458226" y="914400"/>
            <a:chExt cx="1599963" cy="2667000"/>
          </a:xfrm>
        </p:grpSpPr>
        <p:sp>
          <p:nvSpPr>
            <p:cNvPr id="31" name="Rectangle 30">
              <a:extLst>
                <a:ext uri="{FF2B5EF4-FFF2-40B4-BE49-F238E27FC236}">
                  <a16:creationId xmlns:a16="http://schemas.microsoft.com/office/drawing/2014/main" id="{EF670223-090D-D946-A6DB-A32C3A0862B4}"/>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AB9449C-6808-1B44-803B-7FEE6D42CA35}"/>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6" name="Freeform 35">
              <a:extLst>
                <a:ext uri="{FF2B5EF4-FFF2-40B4-BE49-F238E27FC236}">
                  <a16:creationId xmlns:a16="http://schemas.microsoft.com/office/drawing/2014/main" id="{5893CE82-5F8B-984D-A592-FF7BD68A9328}"/>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DC4E5110-5634-BD4B-85BB-747FD8DA361F}"/>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7959A0EE-A185-1E46-B23C-C52D457CC7D8}"/>
                </a:ext>
              </a:extLst>
            </p:cNvPr>
            <p:cNvCxnSpPr>
              <a:cxnSpLocks/>
              <a:endCxn id="35"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C914BE2-4A49-4742-9AB4-EF4083335F9C}"/>
                </a:ext>
              </a:extLst>
            </p:cNvPr>
            <p:cNvCxnSpPr>
              <a:cxnSpLocks/>
              <a:stCxn id="41" idx="0"/>
              <a:endCxn id="35"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861AA989-AB0F-824E-B88B-B305B1328909}"/>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40" name="TextBox 39">
                  <a:extLst>
                    <a:ext uri="{FF2B5EF4-FFF2-40B4-BE49-F238E27FC236}">
                      <a16:creationId xmlns:a16="http://schemas.microsoft.com/office/drawing/2014/main" id="{861AA989-AB0F-824E-B88B-B305B1328909}"/>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6"/>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6D4B42C-0505-9C42-802D-B50094AC297E}"/>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41" name="TextBox 40">
                  <a:extLst>
                    <a:ext uri="{FF2B5EF4-FFF2-40B4-BE49-F238E27FC236}">
                      <a16:creationId xmlns:a16="http://schemas.microsoft.com/office/drawing/2014/main" id="{06D4B42C-0505-9C42-802D-B50094AC297E}"/>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7"/>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8981DAC-F396-CC49-8830-F49DBBBCD7F0}"/>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42" name="TextBox 41">
                  <a:extLst>
                    <a:ext uri="{FF2B5EF4-FFF2-40B4-BE49-F238E27FC236}">
                      <a16:creationId xmlns:a16="http://schemas.microsoft.com/office/drawing/2014/main" id="{88981DAC-F396-CC49-8830-F49DBBBCD7F0}"/>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663D4A52-1A6F-B048-9A4C-DF0117EBD0ED}"/>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43" name="Rectangle 42">
                  <a:extLst>
                    <a:ext uri="{FF2B5EF4-FFF2-40B4-BE49-F238E27FC236}">
                      <a16:creationId xmlns:a16="http://schemas.microsoft.com/office/drawing/2014/main" id="{663D4A52-1A6F-B048-9A4C-DF0117EBD0ED}"/>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85663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286746" y="1464445"/>
                <a:ext cx="4394280" cy="1939890"/>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𝑓</m:t>
                          </m:r>
                        </m:e>
                        <m:sub>
                          <m:r>
                            <a:rPr lang="en-US" sz="2800" i="1">
                              <a:solidFill>
                                <a:srgbClr val="9900CC"/>
                              </a:solidFill>
                              <a:latin typeface="Cambria Math" panose="02040503050406030204" pitchFamily="18" charset="0"/>
                            </a:rPr>
                            <m:t>𝑊</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r>
                        <a:rPr lang="en-US" sz="2800" i="1">
                          <a:solidFill>
                            <a:srgbClr val="9900CC"/>
                          </a:solidFill>
                          <a:latin typeface="Cambria Math" panose="02040503050406030204" pitchFamily="18" charset="0"/>
                        </a:rPr>
                        <m:t>,</m:t>
                      </m:r>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r>
                        <a:rPr lang="en-US" sz="2800" i="1">
                          <a:solidFill>
                            <a:srgbClr val="9900CC"/>
                          </a:solidFill>
                          <a:latin typeface="Cambria Math" panose="02040503050406030204" pitchFamily="18" charset="0"/>
                        </a:rPr>
                        <m:t>)</m:t>
                      </m:r>
                    </m:oMath>
                  </m:oMathPara>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a:solidFill>
                          <a:srgbClr val="9900CC"/>
                        </a:solidFill>
                        <a:latin typeface="Cambria Math" panose="02040503050406030204" pitchFamily="18" charset="0"/>
                      </a:rPr>
                      <m:t>=</m:t>
                    </m:r>
                    <m:func>
                      <m:funcPr>
                        <m:ctrlPr>
                          <a:rPr lang="en-US" sz="2800" i="1">
                            <a:solidFill>
                              <a:srgbClr val="9900CC"/>
                            </a:solidFill>
                            <a:latin typeface="Cambria Math" panose="02040503050406030204" pitchFamily="18" charset="0"/>
                          </a:rPr>
                        </m:ctrlPr>
                      </m:funcPr>
                      <m:fName>
                        <m:r>
                          <m:rPr>
                            <m:sty m:val="p"/>
                          </m:rPr>
                          <a:rPr lang="en-US" sz="2800">
                            <a:solidFill>
                              <a:srgbClr val="9900CC"/>
                            </a:solidFill>
                            <a:latin typeface="Cambria Math" panose="02040503050406030204" pitchFamily="18" charset="0"/>
                          </a:rPr>
                          <m:t>tanh</m:t>
                        </m:r>
                      </m:fName>
                      <m:e>
                        <m:r>
                          <a:rPr lang="en-US" sz="2800" i="1">
                            <a:solidFill>
                              <a:srgbClr val="9900CC"/>
                            </a:solidFill>
                            <a:latin typeface="Cambria Math" panose="02040503050406030204" pitchFamily="18" charset="0"/>
                          </a:rPr>
                          <m:t>𝑊</m:t>
                        </m:r>
                      </m:e>
                    </m:func>
                    <m:d>
                      <m:dPr>
                        <m:ctrlPr>
                          <a:rPr lang="en-US" sz="2800" i="1">
                            <a:solidFill>
                              <a:srgbClr val="9900CC"/>
                            </a:solidFill>
                            <a:latin typeface="Cambria Math" panose="02040503050406030204" pitchFamily="18" charset="0"/>
                          </a:rPr>
                        </m:ctrlPr>
                      </m:dPr>
                      <m:e>
                        <m:m>
                          <m:mPr>
                            <m:mcs>
                              <m:mc>
                                <m:mcPr>
                                  <m:count m:val="1"/>
                                  <m:mcJc m:val="center"/>
                                </m:mcPr>
                              </m:mc>
                            </m:mcs>
                            <m:ctrlPr>
                              <a:rPr lang="en-US" sz="2800" i="1">
                                <a:solidFill>
                                  <a:srgbClr val="9900CC"/>
                                </a:solidFill>
                                <a:latin typeface="Cambria Math" panose="02040503050406030204" pitchFamily="18" charset="0"/>
                              </a:rPr>
                            </m:ctrlPr>
                          </m:mPr>
                          <m:mr>
                            <m:e>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𝑥</m:t>
                                  </m:r>
                                </m:e>
                                <m:sub>
                                  <m:r>
                                    <a:rPr lang="en-US" sz="2800" i="1">
                                      <a:solidFill>
                                        <a:srgbClr val="9900CC"/>
                                      </a:solidFill>
                                      <a:latin typeface="Cambria Math" panose="02040503050406030204" pitchFamily="18" charset="0"/>
                                    </a:rPr>
                                    <m:t>𝑡</m:t>
                                  </m:r>
                                </m:sub>
                              </m:sSub>
                            </m:e>
                          </m:mr>
                          <m:mr>
                            <m:e>
                              <m:sSub>
                                <m:sSubPr>
                                  <m:ctrlPr>
                                    <a:rPr lang="en-US" sz="2800" i="1">
                                      <a:solidFill>
                                        <a:srgbClr val="9900CC"/>
                                      </a:solidFill>
                                      <a:latin typeface="Cambria Math" panose="02040503050406030204" pitchFamily="18" charset="0"/>
                                    </a:rPr>
                                  </m:ctrlPr>
                                </m:sSubPr>
                                <m:e>
                                  <m:r>
                                    <a:rPr lang="en-US" sz="2800" i="1">
                                      <a:solidFill>
                                        <a:srgbClr val="9900CC"/>
                                      </a:solidFill>
                                      <a:latin typeface="Cambria Math" panose="02040503050406030204" pitchFamily="18" charset="0"/>
                                    </a:rPr>
                                    <m:t>h</m:t>
                                  </m:r>
                                </m:e>
                                <m:sub>
                                  <m:r>
                                    <a:rPr lang="en-US" sz="2800" i="1">
                                      <a:solidFill>
                                        <a:srgbClr val="9900CC"/>
                                      </a:solidFill>
                                      <a:latin typeface="Cambria Math" panose="02040503050406030204" pitchFamily="18" charset="0"/>
                                    </a:rPr>
                                    <m:t>𝑡</m:t>
                                  </m:r>
                                  <m:r>
                                    <a:rPr lang="en-US" sz="2800" i="1">
                                      <a:solidFill>
                                        <a:srgbClr val="9900CC"/>
                                      </a:solidFill>
                                      <a:latin typeface="Cambria Math" panose="02040503050406030204" pitchFamily="18" charset="0"/>
                                    </a:rPr>
                                    <m:t>−1</m:t>
                                  </m:r>
                                </m:sub>
                              </m:sSub>
                            </m:e>
                          </m:mr>
                        </m:m>
                      </m:e>
                    </m:d>
                  </m:oMath>
                </a14:m>
                <a:endParaRPr lang="en-US" sz="2800" dirty="0">
                  <a:solidFill>
                    <a:srgbClr val="9900CC"/>
                  </a:solidFill>
                </a:endParaRPr>
              </a:p>
              <a:p>
                <a:endParaRPr lang="en-US" sz="800" dirty="0">
                  <a:solidFill>
                    <a:srgbClr val="9900CC"/>
                  </a:solidFill>
                </a:endParaRPr>
              </a:p>
              <a:p>
                <a:r>
                  <a:rPr lang="en-US" sz="2800" dirty="0">
                    <a:solidFill>
                      <a:srgbClr val="9900CC"/>
                    </a:solidFill>
                  </a:rPr>
                  <a:t>     </a:t>
                </a:r>
                <a14:m>
                  <m:oMath xmlns:m="http://schemas.openxmlformats.org/officeDocument/2006/math">
                    <m:r>
                      <a:rPr lang="en-US" sz="2800" i="1" smtClean="0">
                        <a:solidFill>
                          <a:srgbClr val="C00000"/>
                        </a:solidFill>
                        <a:latin typeface="Cambria Math" panose="02040503050406030204" pitchFamily="18" charset="0"/>
                      </a:rPr>
                      <m:t>=</m:t>
                    </m:r>
                    <m:func>
                      <m:funcPr>
                        <m:ctrlPr>
                          <a:rPr lang="en-US" sz="2800" i="1">
                            <a:solidFill>
                              <a:srgbClr val="C00000"/>
                            </a:solidFill>
                            <a:latin typeface="Cambria Math" panose="02040503050406030204" pitchFamily="18" charset="0"/>
                          </a:rPr>
                        </m:ctrlPr>
                      </m:funcPr>
                      <m:fName>
                        <m:r>
                          <m:rPr>
                            <m:sty m:val="p"/>
                          </m:rPr>
                          <a:rPr lang="en-US" sz="2800">
                            <a:solidFill>
                              <a:srgbClr val="C00000"/>
                            </a:solidFill>
                            <a:latin typeface="Cambria Math" panose="02040503050406030204" pitchFamily="18" charset="0"/>
                          </a:rPr>
                          <m:t>tanh</m:t>
                        </m:r>
                      </m:fName>
                      <m:e>
                        <m:d>
                          <m:dPr>
                            <m:ctrlPr>
                              <a:rPr lang="en-US" sz="2800" i="1">
                                <a:solidFill>
                                  <a:srgbClr val="C00000"/>
                                </a:solidFill>
                                <a:latin typeface="Cambria Math" panose="02040503050406030204" pitchFamily="18" charset="0"/>
                              </a:rPr>
                            </m:ctrlPr>
                          </m:dPr>
                          <m:e>
                            <m:sSub>
                              <m:sSubPr>
                                <m:ctrlPr>
                                  <a:rPr lang="en-US" sz="2800" i="1">
                                    <a:solidFill>
                                      <a:srgbClr val="C00000"/>
                                    </a:solidFill>
                                    <a:latin typeface="Cambria Math" panose="02040503050406030204" pitchFamily="18" charset="0"/>
                                  </a:rPr>
                                </m:ctrlPr>
                              </m:sSubPr>
                              <m:e>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𝑊</m:t>
                                    </m:r>
                                  </m:e>
                                  <m:sub>
                                    <m:r>
                                      <a:rPr lang="en-US" sz="2800" i="1">
                                        <a:solidFill>
                                          <a:srgbClr val="C00000"/>
                                        </a:solidFill>
                                        <a:latin typeface="Cambria Math" panose="02040503050406030204" pitchFamily="18" charset="0"/>
                                      </a:rPr>
                                      <m:t>𝑥</m:t>
                                    </m:r>
                                  </m:sub>
                                </m:sSub>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𝑥</m:t>
                                    </m:r>
                                  </m:e>
                                  <m:sub>
                                    <m:r>
                                      <a:rPr lang="en-US" sz="2800" i="1">
                                        <a:solidFill>
                                          <a:srgbClr val="C00000"/>
                                        </a:solidFill>
                                        <a:latin typeface="Cambria Math" panose="02040503050406030204" pitchFamily="18" charset="0"/>
                                      </a:rPr>
                                      <m:t>𝑡</m:t>
                                    </m:r>
                                  </m:sub>
                                </m:sSub>
                                <m:r>
                                  <a:rPr lang="en-US" sz="2800" i="1">
                                    <a:solidFill>
                                      <a:srgbClr val="C00000"/>
                                    </a:solidFill>
                                    <a:latin typeface="Cambria Math" panose="02040503050406030204" pitchFamily="18" charset="0"/>
                                  </a:rPr>
                                  <m:t>+</m:t>
                                </m:r>
                                <m:r>
                                  <a:rPr lang="en-US" sz="2800" i="1">
                                    <a:solidFill>
                                      <a:srgbClr val="C00000"/>
                                    </a:solidFill>
                                    <a:latin typeface="Cambria Math" panose="02040503050406030204" pitchFamily="18" charset="0"/>
                                  </a:rPr>
                                  <m:t>𝑊</m:t>
                                </m:r>
                              </m:e>
                              <m:sub>
                                <m:r>
                                  <a:rPr lang="en-US" sz="2800" i="1">
                                    <a:solidFill>
                                      <a:srgbClr val="C00000"/>
                                    </a:solidFill>
                                    <a:latin typeface="Cambria Math" panose="02040503050406030204" pitchFamily="18" charset="0"/>
                                  </a:rPr>
                                  <m:t>h</m:t>
                                </m:r>
                              </m:sub>
                            </m:sSub>
                            <m:sSub>
                              <m:sSubPr>
                                <m:ctrlPr>
                                  <a:rPr lang="en-US" sz="2800" i="1">
                                    <a:solidFill>
                                      <a:srgbClr val="C00000"/>
                                    </a:solidFill>
                                    <a:latin typeface="Cambria Math" panose="02040503050406030204" pitchFamily="18" charset="0"/>
                                  </a:rPr>
                                </m:ctrlPr>
                              </m:sSubPr>
                              <m:e>
                                <m:r>
                                  <a:rPr lang="en-US" sz="2800" i="1">
                                    <a:solidFill>
                                      <a:srgbClr val="C00000"/>
                                    </a:solidFill>
                                    <a:latin typeface="Cambria Math" panose="02040503050406030204" pitchFamily="18" charset="0"/>
                                  </a:rPr>
                                  <m:t>h</m:t>
                                </m:r>
                              </m:e>
                              <m:sub>
                                <m:r>
                                  <a:rPr lang="en-US" sz="2800" i="1">
                                    <a:solidFill>
                                      <a:srgbClr val="C00000"/>
                                    </a:solidFill>
                                    <a:latin typeface="Cambria Math" panose="02040503050406030204" pitchFamily="18" charset="0"/>
                                  </a:rPr>
                                  <m:t>𝑡</m:t>
                                </m:r>
                                <m:r>
                                  <a:rPr lang="en-US" sz="2800" i="1">
                                    <a:solidFill>
                                      <a:srgbClr val="C00000"/>
                                    </a:solidFill>
                                    <a:latin typeface="Cambria Math" panose="02040503050406030204" pitchFamily="18" charset="0"/>
                                  </a:rPr>
                                  <m:t>−1</m:t>
                                </m:r>
                              </m:sub>
                            </m:sSub>
                          </m:e>
                        </m:d>
                      </m:e>
                    </m:func>
                  </m:oMath>
                </a14:m>
                <a:endParaRPr lang="en-US" sz="2800" dirty="0"/>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286746" y="1464445"/>
                <a:ext cx="4394280" cy="1939890"/>
              </a:xfrm>
              <a:prstGeom prst="rect">
                <a:avLst/>
              </a:prstGeom>
              <a:blipFill>
                <a:blip r:embed="rId2"/>
                <a:stretch>
                  <a:fillRect l="-576" b="-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67BBDDD-F902-A542-9736-59E512D9DBC3}"/>
                  </a:ext>
                </a:extLst>
              </p:cNvPr>
              <p:cNvSpPr/>
              <p:nvPr/>
            </p:nvSpPr>
            <p:spPr>
              <a:xfrm>
                <a:off x="8922376" y="5632525"/>
                <a:ext cx="393613" cy="990699"/>
              </a:xfrm>
              <a:prstGeom prst="rect">
                <a:avLst/>
              </a:prstGeom>
              <a:gradFill flip="none" rotWithShape="1">
                <a:gsLst>
                  <a:gs pos="0">
                    <a:schemeClr val="accent1">
                      <a:lumMod val="20000"/>
                      <a:lumOff val="80000"/>
                    </a:schemeClr>
                  </a:gs>
                  <a:gs pos="100000">
                    <a:srgbClr val="00B0F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right"/>
                    </m:oMathParaPr>
                    <m:oMath xmlns:m="http://schemas.openxmlformats.org/officeDocument/2006/math">
                      <m:sSub>
                        <m:sSubPr>
                          <m:ctrlPr>
                            <a:rPr lang="en-US" sz="1400" b="0" i="1">
                              <a:solidFill>
                                <a:schemeClr val="tx1"/>
                              </a:solidFill>
                              <a:latin typeface="Cambria Math" panose="02040503050406030204" pitchFamily="18" charset="0"/>
                            </a:rPr>
                          </m:ctrlPr>
                        </m:sSubPr>
                        <m:e>
                          <m:r>
                            <a:rPr lang="en-US" sz="1400" b="0" i="1" smtClean="0">
                              <a:solidFill>
                                <a:schemeClr val="tx1"/>
                              </a:solidFill>
                              <a:latin typeface="Cambria Math" panose="02040503050406030204" pitchFamily="18" charset="0"/>
                            </a:rPr>
                            <m:t>h</m:t>
                          </m:r>
                        </m:e>
                        <m:sub>
                          <m:r>
                            <a:rPr lang="en-US" sz="1400" b="0" i="1" smtClean="0">
                              <a:solidFill>
                                <a:schemeClr val="tx1"/>
                              </a:solidFill>
                              <a:latin typeface="Cambria Math" panose="02040503050406030204" pitchFamily="18" charset="0"/>
                            </a:rPr>
                            <m:t>𝑡</m:t>
                          </m:r>
                          <m:r>
                            <a:rPr lang="en-US" sz="1400" b="0" i="1" smtClean="0">
                              <a:solidFill>
                                <a:schemeClr val="tx1"/>
                              </a:solidFill>
                              <a:latin typeface="Cambria Math" panose="02040503050406030204" pitchFamily="18" charset="0"/>
                            </a:rPr>
                            <m:t>−1</m:t>
                          </m:r>
                        </m:sub>
                      </m:sSub>
                    </m:oMath>
                  </m:oMathPara>
                </a14:m>
                <a:endParaRPr lang="en-US" sz="1400" b="0" dirty="0">
                  <a:solidFill>
                    <a:schemeClr val="tx1"/>
                  </a:solidFill>
                </a:endParaRPr>
              </a:p>
            </p:txBody>
          </p:sp>
        </mc:Choice>
        <mc:Fallback xmlns="">
          <p:sp>
            <p:nvSpPr>
              <p:cNvPr id="18" name="Rectangle 17">
                <a:extLst>
                  <a:ext uri="{FF2B5EF4-FFF2-40B4-BE49-F238E27FC236}">
                    <a16:creationId xmlns:a16="http://schemas.microsoft.com/office/drawing/2014/main" id="{967BBDDD-F902-A542-9736-59E512D9DBC3}"/>
                  </a:ext>
                </a:extLst>
              </p:cNvPr>
              <p:cNvSpPr>
                <a:spLocks noRot="1" noChangeAspect="1" noMove="1" noResize="1" noEditPoints="1" noAdjustHandles="1" noChangeArrowheads="1" noChangeShapeType="1" noTextEdit="1"/>
              </p:cNvSpPr>
              <p:nvPr/>
            </p:nvSpPr>
            <p:spPr>
              <a:xfrm>
                <a:off x="8922376" y="5632525"/>
                <a:ext cx="393613" cy="99069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23243A33-6BB3-2846-B308-B626DA5C6389}"/>
                  </a:ext>
                </a:extLst>
              </p:cNvPr>
              <p:cNvSpPr/>
              <p:nvPr/>
            </p:nvSpPr>
            <p:spPr>
              <a:xfrm>
                <a:off x="8922374" y="4061336"/>
                <a:ext cx="393614" cy="1571188"/>
              </a:xfrm>
              <a:prstGeom prst="rect">
                <a:avLst/>
              </a:prstGeom>
              <a:gradFill flip="none" rotWithShape="1">
                <a:gsLst>
                  <a:gs pos="0">
                    <a:srgbClr val="FFAEE2"/>
                  </a:gs>
                  <a:gs pos="97000">
                    <a:srgbClr val="CC66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1400" b="0" i="1" dirty="0">
                              <a:solidFill>
                                <a:schemeClr val="tx1"/>
                              </a:solidFill>
                              <a:latin typeface="Cambria Math" panose="02040503050406030204" pitchFamily="18" charset="0"/>
                            </a:rPr>
                          </m:ctrlPr>
                        </m:sSubPr>
                        <m:e>
                          <m:r>
                            <a:rPr lang="en-US" sz="1400" b="0" i="1" dirty="0" smtClean="0">
                              <a:solidFill>
                                <a:schemeClr val="tx1"/>
                              </a:solidFill>
                              <a:latin typeface="Cambria Math" panose="02040503050406030204" pitchFamily="18" charset="0"/>
                            </a:rPr>
                            <m:t>𝑥</m:t>
                          </m:r>
                        </m:e>
                        <m:sub>
                          <m:r>
                            <a:rPr lang="en-US" sz="1400" b="0" i="1" dirty="0" smtClean="0">
                              <a:solidFill>
                                <a:schemeClr val="tx1"/>
                              </a:solidFill>
                              <a:latin typeface="Cambria Math" panose="02040503050406030204" pitchFamily="18" charset="0"/>
                            </a:rPr>
                            <m:t>𝑡</m:t>
                          </m:r>
                        </m:sub>
                      </m:sSub>
                    </m:oMath>
                  </m:oMathPara>
                </a14:m>
                <a:endParaRPr lang="en-US" sz="1400" b="0" dirty="0">
                  <a:solidFill>
                    <a:schemeClr val="tx1"/>
                  </a:solidFill>
                </a:endParaRPr>
              </a:p>
            </p:txBody>
          </p:sp>
        </mc:Choice>
        <mc:Fallback xmlns="">
          <p:sp>
            <p:nvSpPr>
              <p:cNvPr id="3" name="Rectangle 2">
                <a:extLst>
                  <a:ext uri="{FF2B5EF4-FFF2-40B4-BE49-F238E27FC236}">
                    <a16:creationId xmlns:a16="http://schemas.microsoft.com/office/drawing/2014/main" id="{23243A33-6BB3-2846-B308-B626DA5C6389}"/>
                  </a:ext>
                </a:extLst>
              </p:cNvPr>
              <p:cNvSpPr>
                <a:spLocks noRot="1" noChangeAspect="1" noMove="1" noResize="1" noEditPoints="1" noAdjustHandles="1" noChangeArrowheads="1" noChangeShapeType="1" noTextEdit="1"/>
              </p:cNvSpPr>
              <p:nvPr/>
            </p:nvSpPr>
            <p:spPr>
              <a:xfrm>
                <a:off x="8922374" y="4061336"/>
                <a:ext cx="393614" cy="15711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253DEA6E-702E-8E4B-95A7-EBA799EB4BEB}"/>
                  </a:ext>
                </a:extLst>
              </p:cNvPr>
              <p:cNvSpPr/>
              <p:nvPr/>
            </p:nvSpPr>
            <p:spPr>
              <a:xfrm>
                <a:off x="7766799" y="4061337"/>
                <a:ext cx="1025359" cy="980221"/>
              </a:xfrm>
              <a:prstGeom prst="rect">
                <a:avLst/>
              </a:prstGeom>
              <a:gradFill flip="none" rotWithShape="1">
                <a:gsLst>
                  <a:gs pos="0">
                    <a:schemeClr val="accent1">
                      <a:lumMod val="20000"/>
                      <a:lumOff val="80000"/>
                    </a:schemeClr>
                  </a:gs>
                  <a:gs pos="100000">
                    <a:srgbClr val="00B0F0"/>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𝑊</m:t>
                          </m:r>
                        </m:e>
                        <m:sub>
                          <m:r>
                            <a:rPr lang="en-US" b="0" i="1" dirty="0" smtClean="0">
                              <a:solidFill>
                                <a:schemeClr val="tx1"/>
                              </a:solidFill>
                              <a:latin typeface="Cambria Math" panose="02040503050406030204" pitchFamily="18" charset="0"/>
                            </a:rPr>
                            <m:t>h</m:t>
                          </m:r>
                        </m:sub>
                      </m:sSub>
                    </m:oMath>
                  </m:oMathPara>
                </a14:m>
                <a:endParaRPr lang="en-US" b="0" dirty="0">
                  <a:solidFill>
                    <a:schemeClr val="tx1"/>
                  </a:solidFill>
                </a:endParaRPr>
              </a:p>
            </p:txBody>
          </p:sp>
        </mc:Choice>
        <mc:Fallback xmlns="">
          <p:sp>
            <p:nvSpPr>
              <p:cNvPr id="19" name="Rectangle 18">
                <a:extLst>
                  <a:ext uri="{FF2B5EF4-FFF2-40B4-BE49-F238E27FC236}">
                    <a16:creationId xmlns:a16="http://schemas.microsoft.com/office/drawing/2014/main" id="{253DEA6E-702E-8E4B-95A7-EBA799EB4BEB}"/>
                  </a:ext>
                </a:extLst>
              </p:cNvPr>
              <p:cNvSpPr>
                <a:spLocks noRot="1" noChangeAspect="1" noMove="1" noResize="1" noEditPoints="1" noAdjustHandles="1" noChangeArrowheads="1" noChangeShapeType="1" noTextEdit="1"/>
              </p:cNvSpPr>
              <p:nvPr/>
            </p:nvSpPr>
            <p:spPr>
              <a:xfrm>
                <a:off x="7766799" y="4061337"/>
                <a:ext cx="1025359" cy="980221"/>
              </a:xfrm>
              <a:prstGeom prst="rect">
                <a:avLst/>
              </a:prstGeom>
              <a:blipFill>
                <a:blip r:embed="rId5"/>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468D5F5A-061C-F64F-B0B4-037B135CBC1E}"/>
              </a:ext>
            </a:extLst>
          </p:cNvPr>
          <p:cNvSpPr txBox="1"/>
          <p:nvPr/>
        </p:nvSpPr>
        <p:spPr>
          <a:xfrm>
            <a:off x="9168747" y="4724487"/>
            <a:ext cx="925976" cy="307777"/>
          </a:xfrm>
          <a:prstGeom prst="rect">
            <a:avLst/>
          </a:prstGeom>
          <a:noFill/>
        </p:spPr>
        <p:txBody>
          <a:bodyPr wrap="square" rtlCol="0">
            <a:spAutoFit/>
          </a:bodyPr>
          <a:lstStyle/>
          <a:p>
            <a:pPr algn="ctr"/>
            <a:r>
              <a:rPr lang="en-US" sz="1400" b="0" i="1" dirty="0">
                <a:solidFill>
                  <a:srgbClr val="521B93"/>
                </a:solidFill>
              </a:rPr>
              <a:t>n</a:t>
            </a:r>
            <a:r>
              <a:rPr lang="en-US" sz="1400" b="0" dirty="0">
                <a:solidFill>
                  <a:srgbClr val="521B93"/>
                </a:solidFill>
              </a:rPr>
              <a:t>-dim.</a:t>
            </a:r>
          </a:p>
        </p:txBody>
      </p:sp>
      <p:sp>
        <p:nvSpPr>
          <p:cNvPr id="21" name="TextBox 20">
            <a:extLst>
              <a:ext uri="{FF2B5EF4-FFF2-40B4-BE49-F238E27FC236}">
                <a16:creationId xmlns:a16="http://schemas.microsoft.com/office/drawing/2014/main" id="{64BC5516-DBA0-8A41-925A-B9F08ADFB103}"/>
              </a:ext>
            </a:extLst>
          </p:cNvPr>
          <p:cNvSpPr txBox="1"/>
          <p:nvPr/>
        </p:nvSpPr>
        <p:spPr>
          <a:xfrm>
            <a:off x="9353058" y="5908241"/>
            <a:ext cx="778736" cy="307777"/>
          </a:xfrm>
          <a:prstGeom prst="rect">
            <a:avLst/>
          </a:prstGeom>
          <a:noFill/>
        </p:spPr>
        <p:txBody>
          <a:bodyPr wrap="square" rtlCol="0">
            <a:spAutoFit/>
          </a:bodyPr>
          <a:lstStyle/>
          <a:p>
            <a:r>
              <a:rPr lang="en-US" sz="1400" b="0" i="1" dirty="0">
                <a:solidFill>
                  <a:srgbClr val="521B93"/>
                </a:solidFill>
              </a:rPr>
              <a:t>m</a:t>
            </a:r>
            <a:r>
              <a:rPr lang="en-US" sz="1400" b="0" dirty="0">
                <a:solidFill>
                  <a:srgbClr val="521B93"/>
                </a:solidFill>
              </a:rPr>
              <a:t>-dim.</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BB13DC13-2336-564E-858B-3A5B8B3C39EA}"/>
                  </a:ext>
                </a:extLst>
              </p:cNvPr>
              <p:cNvSpPr/>
              <p:nvPr/>
            </p:nvSpPr>
            <p:spPr>
              <a:xfrm>
                <a:off x="6100146" y="4061337"/>
                <a:ext cx="1666653" cy="980221"/>
              </a:xfrm>
              <a:prstGeom prst="rect">
                <a:avLst/>
              </a:prstGeom>
              <a:gradFill flip="none" rotWithShape="1">
                <a:gsLst>
                  <a:gs pos="0">
                    <a:srgbClr val="FFAEE2"/>
                  </a:gs>
                  <a:gs pos="100000">
                    <a:srgbClr val="CC66FF"/>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b="0" i="1" dirty="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𝑊</m:t>
                          </m:r>
                        </m:e>
                        <m:sub>
                          <m:r>
                            <a:rPr lang="en-US" b="0" i="1" dirty="0" smtClean="0">
                              <a:solidFill>
                                <a:schemeClr val="tx1"/>
                              </a:solidFill>
                              <a:latin typeface="Cambria Math" panose="02040503050406030204" pitchFamily="18" charset="0"/>
                            </a:rPr>
                            <m:t>𝑥</m:t>
                          </m:r>
                        </m:sub>
                      </m:sSub>
                    </m:oMath>
                  </m:oMathPara>
                </a14:m>
                <a:endParaRPr lang="en-US" b="0" dirty="0"/>
              </a:p>
            </p:txBody>
          </p:sp>
        </mc:Choice>
        <mc:Fallback xmlns="">
          <p:sp>
            <p:nvSpPr>
              <p:cNvPr id="22" name="Rectangle 21">
                <a:extLst>
                  <a:ext uri="{FF2B5EF4-FFF2-40B4-BE49-F238E27FC236}">
                    <a16:creationId xmlns:a16="http://schemas.microsoft.com/office/drawing/2014/main" id="{BB13DC13-2336-564E-858B-3A5B8B3C39EA}"/>
                  </a:ext>
                </a:extLst>
              </p:cNvPr>
              <p:cNvSpPr>
                <a:spLocks noRot="1" noChangeAspect="1" noMove="1" noResize="1" noEditPoints="1" noAdjustHandles="1" noChangeArrowheads="1" noChangeShapeType="1" noTextEdit="1"/>
              </p:cNvSpPr>
              <p:nvPr/>
            </p:nvSpPr>
            <p:spPr>
              <a:xfrm>
                <a:off x="6100146" y="4061337"/>
                <a:ext cx="1666653" cy="980221"/>
              </a:xfrm>
              <a:prstGeom prst="rect">
                <a:avLst/>
              </a:prstGeom>
              <a:blipFill>
                <a:blip r:embed="rId6"/>
                <a:stretch>
                  <a:fillRect/>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6DBE7AF9-C8A7-0D45-904D-DC1CFE897090}"/>
              </a:ext>
            </a:extLst>
          </p:cNvPr>
          <p:cNvSpPr txBox="1"/>
          <p:nvPr/>
        </p:nvSpPr>
        <p:spPr>
          <a:xfrm>
            <a:off x="6289304" y="3738027"/>
            <a:ext cx="1307940" cy="307777"/>
          </a:xfrm>
          <a:prstGeom prst="rect">
            <a:avLst/>
          </a:prstGeom>
          <a:noFill/>
        </p:spPr>
        <p:txBody>
          <a:bodyPr wrap="square" rtlCol="0">
            <a:spAutoFit/>
          </a:bodyPr>
          <a:lstStyle/>
          <a:p>
            <a:pPr algn="ctr"/>
            <a:r>
              <a:rPr lang="en-US" sz="1400" b="0" i="1" dirty="0">
                <a:solidFill>
                  <a:srgbClr val="521B93"/>
                </a:solidFill>
              </a:rPr>
              <a:t>n</a:t>
            </a:r>
          </a:p>
        </p:txBody>
      </p:sp>
      <p:sp>
        <p:nvSpPr>
          <p:cNvPr id="24" name="TextBox 23">
            <a:extLst>
              <a:ext uri="{FF2B5EF4-FFF2-40B4-BE49-F238E27FC236}">
                <a16:creationId xmlns:a16="http://schemas.microsoft.com/office/drawing/2014/main" id="{76689D4E-EE76-C244-8208-A13C2A2DC440}"/>
              </a:ext>
            </a:extLst>
          </p:cNvPr>
          <p:cNvSpPr txBox="1"/>
          <p:nvPr/>
        </p:nvSpPr>
        <p:spPr>
          <a:xfrm>
            <a:off x="7621861" y="3722494"/>
            <a:ext cx="1307940" cy="307777"/>
          </a:xfrm>
          <a:prstGeom prst="rect">
            <a:avLst/>
          </a:prstGeom>
          <a:noFill/>
        </p:spPr>
        <p:txBody>
          <a:bodyPr wrap="square" rtlCol="0">
            <a:spAutoFit/>
          </a:bodyPr>
          <a:lstStyle/>
          <a:p>
            <a:pPr algn="ctr"/>
            <a:r>
              <a:rPr lang="en-US" sz="1400" b="0" i="1" dirty="0">
                <a:solidFill>
                  <a:srgbClr val="521B93"/>
                </a:solidFill>
              </a:rPr>
              <a:t>m</a:t>
            </a:r>
          </a:p>
        </p:txBody>
      </p:sp>
      <p:sp>
        <p:nvSpPr>
          <p:cNvPr id="25" name="TextBox 24">
            <a:extLst>
              <a:ext uri="{FF2B5EF4-FFF2-40B4-BE49-F238E27FC236}">
                <a16:creationId xmlns:a16="http://schemas.microsoft.com/office/drawing/2014/main" id="{C9D6BAB7-8CEF-AB4F-B67B-9DC0F1E0D5B2}"/>
              </a:ext>
            </a:extLst>
          </p:cNvPr>
          <p:cNvSpPr txBox="1"/>
          <p:nvPr/>
        </p:nvSpPr>
        <p:spPr>
          <a:xfrm>
            <a:off x="5311952" y="4368808"/>
            <a:ext cx="1307940" cy="307777"/>
          </a:xfrm>
          <a:prstGeom prst="rect">
            <a:avLst/>
          </a:prstGeom>
          <a:noFill/>
        </p:spPr>
        <p:txBody>
          <a:bodyPr wrap="square" rtlCol="0">
            <a:spAutoFit/>
          </a:bodyPr>
          <a:lstStyle/>
          <a:p>
            <a:pPr algn="ctr"/>
            <a:r>
              <a:rPr lang="en-US" sz="1400" b="0" i="1" dirty="0">
                <a:solidFill>
                  <a:srgbClr val="521B93"/>
                </a:solidFill>
              </a:rPr>
              <a:t>m</a:t>
            </a:r>
          </a:p>
        </p:txBody>
      </p:sp>
      <p:grpSp>
        <p:nvGrpSpPr>
          <p:cNvPr id="26" name="Group 25">
            <a:extLst>
              <a:ext uri="{FF2B5EF4-FFF2-40B4-BE49-F238E27FC236}">
                <a16:creationId xmlns:a16="http://schemas.microsoft.com/office/drawing/2014/main" id="{D7B81396-2159-3C43-A167-528AA3FE35D6}"/>
              </a:ext>
            </a:extLst>
          </p:cNvPr>
          <p:cNvGrpSpPr/>
          <p:nvPr/>
        </p:nvGrpSpPr>
        <p:grpSpPr>
          <a:xfrm>
            <a:off x="3458226" y="914400"/>
            <a:ext cx="1599963" cy="2667000"/>
            <a:chOff x="3458226" y="914400"/>
            <a:chExt cx="1599963" cy="2667000"/>
          </a:xfrm>
        </p:grpSpPr>
        <p:sp>
          <p:nvSpPr>
            <p:cNvPr id="27" name="Rectangle 26">
              <a:extLst>
                <a:ext uri="{FF2B5EF4-FFF2-40B4-BE49-F238E27FC236}">
                  <a16:creationId xmlns:a16="http://schemas.microsoft.com/office/drawing/2014/main" id="{1D647793-AD31-2A45-8D89-D28FF9D54B76}"/>
                </a:ext>
              </a:extLst>
            </p:cNvPr>
            <p:cNvSpPr/>
            <p:nvPr/>
          </p:nvSpPr>
          <p:spPr>
            <a:xfrm>
              <a:off x="3647270" y="1761645"/>
              <a:ext cx="1153330" cy="1158419"/>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F491024-85DD-4E4E-A012-C8E3BDCFA0D4}"/>
                </a:ext>
              </a:extLst>
            </p:cNvPr>
            <p:cNvSpPr/>
            <p:nvPr/>
          </p:nvSpPr>
          <p:spPr>
            <a:xfrm>
              <a:off x="3986467" y="2031416"/>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29" name="Freeform 28">
              <a:extLst>
                <a:ext uri="{FF2B5EF4-FFF2-40B4-BE49-F238E27FC236}">
                  <a16:creationId xmlns:a16="http://schemas.microsoft.com/office/drawing/2014/main" id="{0B002566-3FB5-0143-B341-854ED11EE811}"/>
                </a:ext>
              </a:extLst>
            </p:cNvPr>
            <p:cNvSpPr/>
            <p:nvPr/>
          </p:nvSpPr>
          <p:spPr>
            <a:xfrm>
              <a:off x="4092405" y="2185473"/>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F98BBFBE-D791-AE4B-9E2D-F116B7CC3369}"/>
                </a:ext>
              </a:extLst>
            </p:cNvPr>
            <p:cNvCxnSpPr>
              <a:cxnSpLocks/>
            </p:cNvCxnSpPr>
            <p:nvPr/>
          </p:nvCxnSpPr>
          <p:spPr>
            <a:xfrm flipV="1">
              <a:off x="4237383" y="1460197"/>
              <a:ext cx="0" cy="57121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57A69458-B4B6-3F41-A9E6-F1A7C2389354}"/>
                </a:ext>
              </a:extLst>
            </p:cNvPr>
            <p:cNvCxnSpPr>
              <a:cxnSpLocks/>
              <a:endCxn id="28" idx="5"/>
            </p:cNvCxnSpPr>
            <p:nvPr/>
          </p:nvCxnSpPr>
          <p:spPr>
            <a:xfrm flipH="1" flipV="1">
              <a:off x="4426227" y="2471176"/>
              <a:ext cx="221973" cy="64855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9D59608A-D550-F941-931D-42C4DD98D0E5}"/>
                </a:ext>
              </a:extLst>
            </p:cNvPr>
            <p:cNvCxnSpPr>
              <a:cxnSpLocks/>
              <a:stCxn id="37" idx="0"/>
              <a:endCxn id="28" idx="3"/>
            </p:cNvCxnSpPr>
            <p:nvPr/>
          </p:nvCxnSpPr>
          <p:spPr>
            <a:xfrm flipV="1">
              <a:off x="3898187" y="2471176"/>
              <a:ext cx="163731" cy="653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F637A61D-A3DC-4648-A6D6-204D9F06D526}"/>
                    </a:ext>
                  </a:extLst>
                </p:cNvPr>
                <p:cNvSpPr txBox="1"/>
                <p:nvPr/>
              </p:nvSpPr>
              <p:spPr>
                <a:xfrm>
                  <a:off x="3999710" y="914400"/>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h</m:t>
                        </m:r>
                        <m:r>
                          <a:rPr lang="en-US" i="1" baseline="-25000" dirty="0" err="1">
                            <a:latin typeface="Cambria Math" panose="02040503050406030204" pitchFamily="18" charset="0"/>
                            <a:cs typeface="CMU Bright Roman"/>
                          </a:rPr>
                          <m:t>𝑡</m:t>
                        </m:r>
                      </m:oMath>
                    </m:oMathPara>
                  </a14:m>
                  <a:endParaRPr lang="en-US" i="1" baseline="-25000" dirty="0">
                    <a:latin typeface="CMU Bright Roman"/>
                    <a:cs typeface="CMU Bright Roman"/>
                  </a:endParaRPr>
                </a:p>
              </p:txBody>
            </p:sp>
          </mc:Choice>
          <mc:Fallback xmlns="">
            <p:sp>
              <p:nvSpPr>
                <p:cNvPr id="36" name="TextBox 35">
                  <a:extLst>
                    <a:ext uri="{FF2B5EF4-FFF2-40B4-BE49-F238E27FC236}">
                      <a16:creationId xmlns:a16="http://schemas.microsoft.com/office/drawing/2014/main" id="{F637A61D-A3DC-4648-A6D6-204D9F06D526}"/>
                    </a:ext>
                  </a:extLst>
                </p:cNvPr>
                <p:cNvSpPr txBox="1">
                  <a:spLocks noRot="1" noChangeAspect="1" noMove="1" noResize="1" noEditPoints="1" noAdjustHandles="1" noChangeArrowheads="1" noChangeShapeType="1" noTextEdit="1"/>
                </p:cNvSpPr>
                <p:nvPr/>
              </p:nvSpPr>
              <p:spPr>
                <a:xfrm>
                  <a:off x="3999710" y="914400"/>
                  <a:ext cx="488724" cy="453137"/>
                </a:xfrm>
                <a:prstGeom prst="rect">
                  <a:avLst/>
                </a:prstGeom>
                <a:blipFill>
                  <a:blip r:embed="rId7"/>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5C582312-1526-944D-89C1-F64DECB9CF4A}"/>
                    </a:ext>
                  </a:extLst>
                </p:cNvPr>
                <p:cNvSpPr txBox="1"/>
                <p:nvPr/>
              </p:nvSpPr>
              <p:spPr>
                <a:xfrm>
                  <a:off x="3458226" y="3124200"/>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37" name="TextBox 36">
                  <a:extLst>
                    <a:ext uri="{FF2B5EF4-FFF2-40B4-BE49-F238E27FC236}">
                      <a16:creationId xmlns:a16="http://schemas.microsoft.com/office/drawing/2014/main" id="{5C582312-1526-944D-89C1-F64DECB9CF4A}"/>
                    </a:ext>
                  </a:extLst>
                </p:cNvPr>
                <p:cNvSpPr txBox="1">
                  <a:spLocks noRot="1" noChangeAspect="1" noMove="1" noResize="1" noEditPoints="1" noAdjustHandles="1" noChangeArrowheads="1" noChangeShapeType="1" noTextEdit="1"/>
                </p:cNvSpPr>
                <p:nvPr/>
              </p:nvSpPr>
              <p:spPr>
                <a:xfrm>
                  <a:off x="3458226" y="3124200"/>
                  <a:ext cx="879921" cy="453137"/>
                </a:xfrm>
                <a:prstGeom prst="rect">
                  <a:avLst/>
                </a:prstGeom>
                <a:blipFill>
                  <a:blip r:embed="rId8"/>
                  <a:stretch>
                    <a:fillRect l="-2817"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22E1EFF5-F881-9147-A8B0-A8F820950F32}"/>
                    </a:ext>
                  </a:extLst>
                </p:cNvPr>
                <p:cNvSpPr txBox="1"/>
                <p:nvPr/>
              </p:nvSpPr>
              <p:spPr>
                <a:xfrm>
                  <a:off x="3674849" y="1822351"/>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SemiBold Oblique"/>
                          </a:rPr>
                          <m:t>𝑊</m:t>
                        </m:r>
                      </m:oMath>
                    </m:oMathPara>
                  </a14:m>
                  <a:endParaRPr lang="en-US" i="1" baseline="-25000" dirty="0">
                    <a:latin typeface="CMU Bright SemiBold Oblique"/>
                    <a:cs typeface="CMU Bright SemiBold Oblique"/>
                  </a:endParaRPr>
                </a:p>
              </p:txBody>
            </p:sp>
          </mc:Choice>
          <mc:Fallback xmlns="">
            <p:sp>
              <p:nvSpPr>
                <p:cNvPr id="38" name="TextBox 37">
                  <a:extLst>
                    <a:ext uri="{FF2B5EF4-FFF2-40B4-BE49-F238E27FC236}">
                      <a16:creationId xmlns:a16="http://schemas.microsoft.com/office/drawing/2014/main" id="{22E1EFF5-F881-9147-A8B0-A8F820950F32}"/>
                    </a:ext>
                  </a:extLst>
                </p:cNvPr>
                <p:cNvSpPr txBox="1">
                  <a:spLocks noRot="1" noChangeAspect="1" noMove="1" noResize="1" noEditPoints="1" noAdjustHandles="1" noChangeArrowheads="1" noChangeShapeType="1" noTextEdit="1"/>
                </p:cNvSpPr>
                <p:nvPr/>
              </p:nvSpPr>
              <p:spPr>
                <a:xfrm>
                  <a:off x="3674849" y="1822351"/>
                  <a:ext cx="534955" cy="45313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970774D9-263B-5841-9A48-432952208F89}"/>
                    </a:ext>
                  </a:extLst>
                </p:cNvPr>
                <p:cNvSpPr/>
                <p:nvPr/>
              </p:nvSpPr>
              <p:spPr>
                <a:xfrm>
                  <a:off x="4537405" y="3119735"/>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CMU Bright Roman"/>
                          </a:rPr>
                          <m:t>𝑥</m:t>
                        </m:r>
                        <m:r>
                          <a:rPr lang="en-US" i="1" baseline="-25000" dirty="0" err="1">
                            <a:latin typeface="Cambria Math" panose="02040503050406030204" pitchFamily="18" charset="0"/>
                            <a:cs typeface="CMU Bright Roman"/>
                          </a:rPr>
                          <m:t>𝑡</m:t>
                        </m:r>
                      </m:oMath>
                    </m:oMathPara>
                  </a14:m>
                  <a:endParaRPr lang="en-US" dirty="0"/>
                </a:p>
              </p:txBody>
            </p:sp>
          </mc:Choice>
          <mc:Fallback xmlns="">
            <p:sp>
              <p:nvSpPr>
                <p:cNvPr id="39" name="Rectangle 38">
                  <a:extLst>
                    <a:ext uri="{FF2B5EF4-FFF2-40B4-BE49-F238E27FC236}">
                      <a16:creationId xmlns:a16="http://schemas.microsoft.com/office/drawing/2014/main" id="{970774D9-263B-5841-9A48-432952208F89}"/>
                    </a:ext>
                  </a:extLst>
                </p:cNvPr>
                <p:cNvSpPr>
                  <a:spLocks noRot="1" noChangeAspect="1" noMove="1" noResize="1" noEditPoints="1" noAdjustHandles="1" noChangeArrowheads="1" noChangeShapeType="1" noTextEdit="1"/>
                </p:cNvSpPr>
                <p:nvPr/>
              </p:nvSpPr>
              <p:spPr>
                <a:xfrm>
                  <a:off x="4537405" y="3119735"/>
                  <a:ext cx="520784" cy="461665"/>
                </a:xfrm>
                <a:prstGeom prst="rect">
                  <a:avLst/>
                </a:prstGeom>
                <a:blipFill>
                  <a:blip r:embed="rId10"/>
                  <a:stretch>
                    <a:fillRect/>
                  </a:stretch>
                </a:blipFill>
              </p:spPr>
              <p:txBody>
                <a:bodyPr/>
                <a:lstStyle/>
                <a:p>
                  <a:r>
                    <a:rPr lang="en-US">
                      <a:noFill/>
                    </a:rPr>
                    <a:t> </a:t>
                  </a:r>
                </a:p>
              </p:txBody>
            </p:sp>
          </mc:Fallback>
        </mc:AlternateContent>
      </p:grpSp>
      <p:sp>
        <p:nvSpPr>
          <p:cNvPr id="6" name="Title 5">
            <a:extLst>
              <a:ext uri="{FF2B5EF4-FFF2-40B4-BE49-F238E27FC236}">
                <a16:creationId xmlns:a16="http://schemas.microsoft.com/office/drawing/2014/main" id="{53AF3BD2-643E-AB45-8D16-586AEB934CB5}"/>
              </a:ext>
            </a:extLst>
          </p:cNvPr>
          <p:cNvSpPr>
            <a:spLocks noGrp="1"/>
          </p:cNvSpPr>
          <p:nvPr>
            <p:ph type="title"/>
          </p:nvPr>
        </p:nvSpPr>
        <p:spPr/>
        <p:txBody>
          <a:bodyPr/>
          <a:lstStyle/>
          <a:p>
            <a:r>
              <a:rPr lang="en-US" dirty="0"/>
              <a:t>Vanilla RNN cell</a:t>
            </a:r>
          </a:p>
        </p:txBody>
      </p:sp>
    </p:spTree>
    <p:extLst>
      <p:ext uri="{BB962C8B-B14F-4D97-AF65-F5344CB8AC3E}">
        <p14:creationId xmlns:p14="http://schemas.microsoft.com/office/powerpoint/2010/main" val="97660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9" grpId="0" animBg="1"/>
      <p:bldP spid="20" grpId="0"/>
      <p:bldP spid="21" grpId="0"/>
      <p:bldP spid="22" grpId="0" animBg="1"/>
      <p:bldP spid="23" grpId="0"/>
      <p:bldP spid="24" grpId="0"/>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RNN forward pass</a:t>
            </a:r>
          </a:p>
        </p:txBody>
      </p:sp>
      <p:graphicFrame>
        <p:nvGraphicFramePr>
          <p:cNvPr id="6" name="Object 5"/>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3" imgW="152400" imgH="241300" progId="Equation.DSMT4">
                  <p:embed/>
                </p:oleObj>
              </mc:Choice>
              <mc:Fallback>
                <p:oleObj name="Equation" r:id="rId3" imgW="152400" imgH="241300" progId="Equation.DSMT4">
                  <p:embed/>
                  <p:pic>
                    <p:nvPicPr>
                      <p:cNvPr id="6" name="Object 5"/>
                      <p:cNvPicPr/>
                      <p:nvPr/>
                    </p:nvPicPr>
                    <p:blipFill>
                      <a:blip r:embed="rId4"/>
                      <a:stretch>
                        <a:fillRect/>
                      </a:stretch>
                    </p:blipFill>
                    <p:spPr>
                      <a:xfrm>
                        <a:off x="7620000" y="3695700"/>
                        <a:ext cx="152400" cy="2413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7" name="Object 6"/>
                      <p:cNvPicPr/>
                      <p:nvPr/>
                    </p:nvPicPr>
                    <p:blipFill>
                      <a:blip r:embed="rId4"/>
                      <a:stretch>
                        <a:fillRect/>
                      </a:stretch>
                    </p:blipFill>
                    <p:spPr>
                      <a:xfrm>
                        <a:off x="7620000" y="3695700"/>
                        <a:ext cx="152400" cy="241300"/>
                      </a:xfrm>
                      <a:prstGeom prst="rect">
                        <a:avLst/>
                      </a:prstGeom>
                    </p:spPr>
                  </p:pic>
                </p:oleObj>
              </mc:Fallback>
            </mc:AlternateContent>
          </a:graphicData>
        </a:graphic>
      </p:graphicFrame>
      <p:grpSp>
        <p:nvGrpSpPr>
          <p:cNvPr id="5" name="Group 4"/>
          <p:cNvGrpSpPr/>
          <p:nvPr/>
        </p:nvGrpSpPr>
        <p:grpSpPr>
          <a:xfrm rot="16200000">
            <a:off x="1732370" y="4033923"/>
            <a:ext cx="2127496" cy="1023306"/>
            <a:chOff x="3696578" y="2449058"/>
            <a:chExt cx="2127496" cy="1023306"/>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stCxn id="33"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sp>
        <p:nvSpPr>
          <p:cNvPr id="30" name="Rectangle 29"/>
          <p:cNvSpPr/>
          <p:nvPr/>
        </p:nvSpPr>
        <p:spPr>
          <a:xfrm>
            <a:off x="2613767"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1" name="Straight Arrow Connector 30"/>
          <p:cNvCxnSpPr>
            <a:stCxn id="164" idx="0"/>
            <a:endCxn id="30" idx="2"/>
          </p:cNvCxnSpPr>
          <p:nvPr/>
        </p:nvCxnSpPr>
        <p:spPr>
          <a:xfrm flipV="1">
            <a:off x="2809855"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60659"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1</a:t>
            </a:r>
          </a:p>
        </p:txBody>
      </p:sp>
      <p:sp>
        <p:nvSpPr>
          <p:cNvPr id="50" name="TextBox 49"/>
          <p:cNvSpPr txBox="1"/>
          <p:nvPr/>
        </p:nvSpPr>
        <p:spPr>
          <a:xfrm>
            <a:off x="2641605"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1</a:t>
            </a:r>
          </a:p>
        </p:txBody>
      </p:sp>
      <p:cxnSp>
        <p:nvCxnSpPr>
          <p:cNvPr id="51" name="Straight Arrow Connector 50"/>
          <p:cNvCxnSpPr>
            <a:stCxn id="50" idx="0"/>
            <a:endCxn id="49" idx="2"/>
          </p:cNvCxnSpPr>
          <p:nvPr/>
        </p:nvCxnSpPr>
        <p:spPr>
          <a:xfrm flipH="1" flipV="1">
            <a:off x="2809854"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0" idx="0"/>
            <a:endCxn id="50" idx="2"/>
          </p:cNvCxnSpPr>
          <p:nvPr/>
        </p:nvCxnSpPr>
        <p:spPr>
          <a:xfrm flipV="1">
            <a:off x="2813244"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16200000">
            <a:off x="3105408" y="4033924"/>
            <a:ext cx="2127496" cy="1023306"/>
            <a:chOff x="3696578" y="2449058"/>
            <a:chExt cx="2127496" cy="1023306"/>
          </a:xfrm>
        </p:grpSpPr>
        <p:sp>
          <p:nvSpPr>
            <p:cNvPr id="90" name="Rectangle 89"/>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91" name="Oval 90"/>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92" name="Freeform 91"/>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93" name="Straight Arrow Connector 92"/>
            <p:cNvCxnSpPr>
              <a:stCxn id="91"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91"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sp>
        <p:nvSpPr>
          <p:cNvPr id="84" name="Rectangle 83"/>
          <p:cNvSpPr/>
          <p:nvPr/>
        </p:nvSpPr>
        <p:spPr>
          <a:xfrm>
            <a:off x="3986805" y="2811012"/>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5" name="Straight Arrow Connector 84"/>
          <p:cNvCxnSpPr>
            <a:stCxn id="96" idx="0"/>
            <a:endCxn id="84" idx="2"/>
          </p:cNvCxnSpPr>
          <p:nvPr/>
        </p:nvCxnSpPr>
        <p:spPr>
          <a:xfrm flipV="1">
            <a:off x="4182893" y="3177313"/>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933697" y="1541126"/>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2</a:t>
            </a:r>
          </a:p>
        </p:txBody>
      </p:sp>
      <p:sp>
        <p:nvSpPr>
          <p:cNvPr id="87" name="TextBox 86"/>
          <p:cNvSpPr txBox="1"/>
          <p:nvPr/>
        </p:nvSpPr>
        <p:spPr>
          <a:xfrm>
            <a:off x="4014643" y="2213067"/>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2</a:t>
            </a:r>
          </a:p>
        </p:txBody>
      </p:sp>
      <p:cxnSp>
        <p:nvCxnSpPr>
          <p:cNvPr id="88" name="Straight Arrow Connector 87"/>
          <p:cNvCxnSpPr>
            <a:stCxn id="87" idx="0"/>
            <a:endCxn id="86" idx="2"/>
          </p:cNvCxnSpPr>
          <p:nvPr/>
        </p:nvCxnSpPr>
        <p:spPr>
          <a:xfrm flipH="1" flipV="1">
            <a:off x="4182892" y="1998723"/>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0"/>
            <a:endCxn id="87" idx="2"/>
          </p:cNvCxnSpPr>
          <p:nvPr/>
        </p:nvCxnSpPr>
        <p:spPr>
          <a:xfrm flipV="1">
            <a:off x="4186282" y="2551622"/>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rot="16200000">
            <a:off x="4439943" y="4033923"/>
            <a:ext cx="2127496" cy="1023306"/>
            <a:chOff x="3696578" y="2449058"/>
            <a:chExt cx="2127496" cy="1023306"/>
          </a:xfrm>
        </p:grpSpPr>
        <p:sp>
          <p:nvSpPr>
            <p:cNvPr id="106" name="Rectangle 105"/>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107" name="Oval 106"/>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108" name="Freeform 107"/>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109" name="Straight Arrow Connector 108"/>
            <p:cNvCxnSpPr>
              <a:stCxn id="107"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107"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endCxn id="107"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3</a:t>
              </a:r>
            </a:p>
          </p:txBody>
        </p:sp>
      </p:grpSp>
      <p:sp>
        <p:nvSpPr>
          <p:cNvPr id="100" name="Rectangle 99"/>
          <p:cNvSpPr/>
          <p:nvPr/>
        </p:nvSpPr>
        <p:spPr>
          <a:xfrm>
            <a:off x="5321340"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1" name="Straight Arrow Connector 100"/>
          <p:cNvCxnSpPr>
            <a:stCxn id="112" idx="0"/>
            <a:endCxn id="100" idx="2"/>
          </p:cNvCxnSpPr>
          <p:nvPr/>
        </p:nvCxnSpPr>
        <p:spPr>
          <a:xfrm flipV="1">
            <a:off x="5517428"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68232"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3</a:t>
            </a:r>
          </a:p>
        </p:txBody>
      </p:sp>
      <p:sp>
        <p:nvSpPr>
          <p:cNvPr id="103" name="TextBox 102"/>
          <p:cNvSpPr txBox="1"/>
          <p:nvPr/>
        </p:nvSpPr>
        <p:spPr>
          <a:xfrm>
            <a:off x="5349178"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3</a:t>
            </a:r>
          </a:p>
        </p:txBody>
      </p:sp>
      <p:cxnSp>
        <p:nvCxnSpPr>
          <p:cNvPr id="104" name="Straight Arrow Connector 103"/>
          <p:cNvCxnSpPr>
            <a:stCxn id="103" idx="0"/>
            <a:endCxn id="102" idx="2"/>
          </p:cNvCxnSpPr>
          <p:nvPr/>
        </p:nvCxnSpPr>
        <p:spPr>
          <a:xfrm flipH="1" flipV="1">
            <a:off x="5517427"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0"/>
            <a:endCxn id="103" idx="2"/>
          </p:cNvCxnSpPr>
          <p:nvPr/>
        </p:nvCxnSpPr>
        <p:spPr>
          <a:xfrm flipV="1">
            <a:off x="5520817"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30" idx="3"/>
            <a:endCxn id="84" idx="1"/>
          </p:cNvCxnSpPr>
          <p:nvPr/>
        </p:nvCxnSpPr>
        <p:spPr>
          <a:xfrm>
            <a:off x="3012720" y="2994162"/>
            <a:ext cx="974085" cy="1"/>
          </a:xfrm>
          <a:prstGeom prst="line">
            <a:avLst/>
          </a:prstGeom>
          <a:ln w="28575" cmpd="sng">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84" idx="3"/>
            <a:endCxn id="100" idx="1"/>
          </p:cNvCxnSpPr>
          <p:nvPr/>
        </p:nvCxnSpPr>
        <p:spPr>
          <a:xfrm flipV="1">
            <a:off x="4385757" y="2994162"/>
            <a:ext cx="935582" cy="1"/>
          </a:xfrm>
          <a:prstGeom prst="line">
            <a:avLst/>
          </a:prstGeom>
          <a:ln w="28575" cmpd="sng">
            <a:solidFill>
              <a:schemeClr val="accent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32" idx="2"/>
            <a:endCxn id="90" idx="0"/>
          </p:cNvCxnSpPr>
          <p:nvPr/>
        </p:nvCxnSpPr>
        <p:spPr>
          <a:xfrm>
            <a:off x="3307771" y="4739586"/>
            <a:ext cx="349732" cy="1"/>
          </a:xfrm>
          <a:prstGeom prst="line">
            <a:avLst/>
          </a:prstGeom>
          <a:ln w="28575" cmpd="sng">
            <a:solidFill>
              <a:srgbClr val="FF7E7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90" idx="2"/>
            <a:endCxn id="106" idx="0"/>
          </p:cNvCxnSpPr>
          <p:nvPr/>
        </p:nvCxnSpPr>
        <p:spPr>
          <a:xfrm flipV="1">
            <a:off x="4680810" y="4739586"/>
            <a:ext cx="311229" cy="1"/>
          </a:xfrm>
          <a:prstGeom prst="line">
            <a:avLst/>
          </a:prstGeom>
          <a:ln w="28575" cmpd="sng">
            <a:solidFill>
              <a:srgbClr val="FF7E79"/>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786563" y="5528075"/>
            <a:ext cx="642570" cy="0"/>
          </a:xfrm>
          <a:prstGeom prst="line">
            <a:avLst/>
          </a:prstGeom>
          <a:ln w="28575"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39989" y="5321697"/>
            <a:ext cx="2257349" cy="461665"/>
          </a:xfrm>
          <a:prstGeom prst="rect">
            <a:avLst/>
          </a:prstGeom>
          <a:noFill/>
        </p:spPr>
        <p:txBody>
          <a:bodyPr wrap="none" rtlCol="0">
            <a:spAutoFit/>
          </a:bodyPr>
          <a:lstStyle/>
          <a:p>
            <a:r>
              <a:rPr lang="en-US" b="0" dirty="0">
                <a:latin typeface="+mn-lt"/>
                <a:cs typeface="CMU Bright Roman"/>
              </a:rPr>
              <a:t>shared weights</a:t>
            </a:r>
          </a:p>
        </p:txBody>
      </p:sp>
      <p:sp>
        <p:nvSpPr>
          <p:cNvPr id="66" name="TextBox 65">
            <a:extLst>
              <a:ext uri="{FF2B5EF4-FFF2-40B4-BE49-F238E27FC236}">
                <a16:creationId xmlns:a16="http://schemas.microsoft.com/office/drawing/2014/main" id="{83D7F966-3617-764C-9F14-2AD09F8AAF48}"/>
              </a:ext>
            </a:extLst>
          </p:cNvPr>
          <p:cNvSpPr txBox="1"/>
          <p:nvPr/>
        </p:nvSpPr>
        <p:spPr>
          <a:xfrm>
            <a:off x="2304337" y="5572179"/>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67" name="TextBox 66">
            <a:extLst>
              <a:ext uri="{FF2B5EF4-FFF2-40B4-BE49-F238E27FC236}">
                <a16:creationId xmlns:a16="http://schemas.microsoft.com/office/drawing/2014/main" id="{45EBEF41-EDA3-2E41-B6FA-C32FFCA360CC}"/>
              </a:ext>
            </a:extLst>
          </p:cNvPr>
          <p:cNvSpPr txBox="1"/>
          <p:nvPr/>
        </p:nvSpPr>
        <p:spPr>
          <a:xfrm>
            <a:off x="3657510" y="5572180"/>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69" name="TextBox 68">
            <a:extLst>
              <a:ext uri="{FF2B5EF4-FFF2-40B4-BE49-F238E27FC236}">
                <a16:creationId xmlns:a16="http://schemas.microsoft.com/office/drawing/2014/main" id="{DCFE2D6C-803F-394F-9CE7-9392825CABBD}"/>
              </a:ext>
            </a:extLst>
          </p:cNvPr>
          <p:cNvSpPr txBox="1"/>
          <p:nvPr/>
        </p:nvSpPr>
        <p:spPr>
          <a:xfrm>
            <a:off x="4992045" y="5577776"/>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  </a:t>
            </a:r>
            <a:r>
              <a:rPr lang="en-US" sz="1600" b="0" i="1" dirty="0">
                <a:latin typeface="CMU Bright Roman"/>
                <a:cs typeface="CMU Bright Roman"/>
              </a:rPr>
              <a:t>      x</a:t>
            </a:r>
            <a:r>
              <a:rPr lang="en-US" sz="1600" b="0" i="1" baseline="-25000" dirty="0">
                <a:latin typeface="CMU Bright Roman"/>
                <a:cs typeface="CMU Bright Roman"/>
              </a:rPr>
              <a:t>3</a:t>
            </a:r>
          </a:p>
        </p:txBody>
      </p:sp>
      <p:sp>
        <p:nvSpPr>
          <p:cNvPr id="70" name="Freeform 69">
            <a:extLst>
              <a:ext uri="{FF2B5EF4-FFF2-40B4-BE49-F238E27FC236}">
                <a16:creationId xmlns:a16="http://schemas.microsoft.com/office/drawing/2014/main" id="{0E774B0E-7894-AF47-ABC9-A62FD9B5C160}"/>
              </a:ext>
            </a:extLst>
          </p:cNvPr>
          <p:cNvSpPr/>
          <p:nvPr/>
        </p:nvSpPr>
        <p:spPr>
          <a:xfrm>
            <a:off x="2954244" y="3476753"/>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2" name="Freeform 71">
            <a:extLst>
              <a:ext uri="{FF2B5EF4-FFF2-40B4-BE49-F238E27FC236}">
                <a16:creationId xmlns:a16="http://schemas.microsoft.com/office/drawing/2014/main" id="{7C297D04-E2BD-9941-8BE6-FA779963DF0E}"/>
              </a:ext>
            </a:extLst>
          </p:cNvPr>
          <p:cNvSpPr/>
          <p:nvPr/>
        </p:nvSpPr>
        <p:spPr>
          <a:xfrm>
            <a:off x="4324144" y="3469807"/>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563753C-37C6-AD48-A160-C3916EA69F17}"/>
                  </a:ext>
                </a:extLst>
              </p:cNvPr>
              <p:cNvSpPr/>
              <p:nvPr/>
            </p:nvSpPr>
            <p:spPr>
              <a:xfrm>
                <a:off x="6377726" y="3361284"/>
                <a:ext cx="3452073" cy="7261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rPr>
                          </m:ctrlPr>
                        </m:dPr>
                        <m:e>
                          <m:m>
                            <m:mPr>
                              <m:mcs>
                                <m:mc>
                                  <m:mcPr>
                                    <m:count m:val="1"/>
                                    <m:mcJc m:val="center"/>
                                  </m:mcPr>
                                </m:mc>
                              </m:mcs>
                              <m:ctrlPr>
                                <a:rPr lang="en-US" i="1">
                                  <a:solidFill>
                                    <a:srgbClr val="9900CC"/>
                                  </a:solidFill>
                                  <a:latin typeface="Cambria Math" panose="02040503050406030204" pitchFamily="18" charset="0"/>
                                </a:rPr>
                              </m:ctrlPr>
                            </m:mP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𝑥</m:t>
                                    </m:r>
                                  </m:e>
                                  <m:sub>
                                    <m:r>
                                      <a:rPr lang="en-US" i="1">
                                        <a:solidFill>
                                          <a:srgbClr val="9900CC"/>
                                        </a:solidFill>
                                        <a:latin typeface="Cambria Math" panose="02040503050406030204" pitchFamily="18" charset="0"/>
                                      </a:rPr>
                                      <m:t>𝑡</m:t>
                                    </m:r>
                                  </m:sub>
                                </m:sSub>
                              </m:e>
                            </m:m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mr>
                          </m:m>
                        </m:e>
                      </m:d>
                    </m:oMath>
                  </m:oMathPara>
                </a14:m>
                <a:endParaRPr lang="en-US" dirty="0">
                  <a:solidFill>
                    <a:srgbClr val="9900CC"/>
                  </a:solidFill>
                </a:endParaRPr>
              </a:p>
            </p:txBody>
          </p:sp>
        </mc:Choice>
        <mc:Fallback xmlns="">
          <p:sp>
            <p:nvSpPr>
              <p:cNvPr id="61" name="Rectangle 60">
                <a:extLst>
                  <a:ext uri="{FF2B5EF4-FFF2-40B4-BE49-F238E27FC236}">
                    <a16:creationId xmlns:a16="http://schemas.microsoft.com/office/drawing/2014/main" id="{A563753C-37C6-AD48-A160-C3916EA69F17}"/>
                  </a:ext>
                </a:extLst>
              </p:cNvPr>
              <p:cNvSpPr>
                <a:spLocks noRot="1" noChangeAspect="1" noMove="1" noResize="1" noEditPoints="1" noAdjustHandles="1" noChangeArrowheads="1" noChangeShapeType="1" noTextEdit="1"/>
              </p:cNvSpPr>
              <p:nvPr/>
            </p:nvSpPr>
            <p:spPr>
              <a:xfrm>
                <a:off x="6377726" y="3361284"/>
                <a:ext cx="3452073" cy="726161"/>
              </a:xfrm>
              <a:prstGeom prst="rect">
                <a:avLst/>
              </a:prstGeom>
              <a:blipFill>
                <a:blip r:embed="rId7"/>
                <a:stretch>
                  <a:fillRect l="-366"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4777DDC-5FF4-F14F-8004-0FC25721A762}"/>
                  </a:ext>
                </a:extLst>
              </p:cNvPr>
              <p:cNvSpPr/>
              <p:nvPr/>
            </p:nvSpPr>
            <p:spPr>
              <a:xfrm>
                <a:off x="6377726" y="2213067"/>
                <a:ext cx="3452073" cy="4908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softmax</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𝑦</m:t>
                          </m:r>
                        </m:sub>
                      </m:sSub>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64" name="Rectangle 63">
                <a:extLst>
                  <a:ext uri="{FF2B5EF4-FFF2-40B4-BE49-F238E27FC236}">
                    <a16:creationId xmlns:a16="http://schemas.microsoft.com/office/drawing/2014/main" id="{54777DDC-5FF4-F14F-8004-0FC25721A762}"/>
                  </a:ext>
                </a:extLst>
              </p:cNvPr>
              <p:cNvSpPr>
                <a:spLocks noRot="1" noChangeAspect="1" noMove="1" noResize="1" noEditPoints="1" noAdjustHandles="1" noChangeArrowheads="1" noChangeShapeType="1" noTextEdit="1"/>
              </p:cNvSpPr>
              <p:nvPr/>
            </p:nvSpPr>
            <p:spPr>
              <a:xfrm>
                <a:off x="6377726" y="2213067"/>
                <a:ext cx="3452073" cy="490840"/>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94308F-1CB9-AD48-803A-502C2BBDF187}"/>
                  </a:ext>
                </a:extLst>
              </p:cNvPr>
              <p:cNvSpPr/>
              <p:nvPr/>
            </p:nvSpPr>
            <p:spPr>
              <a:xfrm>
                <a:off x="6396311" y="1625398"/>
                <a:ext cx="3452073"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𝑒</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log</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𝐺𝑇</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73" name="Rectangle 72">
                <a:extLst>
                  <a:ext uri="{FF2B5EF4-FFF2-40B4-BE49-F238E27FC236}">
                    <a16:creationId xmlns:a16="http://schemas.microsoft.com/office/drawing/2014/main" id="{0E94308F-1CB9-AD48-803A-502C2BBDF187}"/>
                  </a:ext>
                </a:extLst>
              </p:cNvPr>
              <p:cNvSpPr>
                <a:spLocks noRot="1" noChangeAspect="1" noMove="1" noResize="1" noEditPoints="1" noAdjustHandles="1" noChangeArrowheads="1" noChangeShapeType="1" noTextEdit="1"/>
              </p:cNvSpPr>
              <p:nvPr/>
            </p:nvSpPr>
            <p:spPr>
              <a:xfrm>
                <a:off x="6396311" y="1625398"/>
                <a:ext cx="3452073" cy="461665"/>
              </a:xfrm>
              <a:prstGeom prst="rect">
                <a:avLst/>
              </a:prstGeom>
              <a:blipFill>
                <a:blip r:embed="rId9"/>
                <a:stretch>
                  <a:fillRect b="-16216"/>
                </a:stretch>
              </a:blipFill>
            </p:spPr>
            <p:txBody>
              <a:bodyPr/>
              <a:lstStyle/>
              <a:p>
                <a:r>
                  <a:rPr lang="en-US">
                    <a:noFill/>
                  </a:rPr>
                  <a:t> </a:t>
                </a:r>
              </a:p>
            </p:txBody>
          </p:sp>
        </mc:Fallback>
      </mc:AlternateContent>
    </p:spTree>
    <p:extLst>
      <p:ext uri="{BB962C8B-B14F-4D97-AF65-F5344CB8AC3E}">
        <p14:creationId xmlns:p14="http://schemas.microsoft.com/office/powerpoint/2010/main" val="22203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9" grpId="0" animBg="1"/>
      <p:bldP spid="50" grpId="0"/>
      <p:bldP spid="84" grpId="0" animBg="1"/>
      <p:bldP spid="86" grpId="0" animBg="1"/>
      <p:bldP spid="87" grpId="0"/>
      <p:bldP spid="100" grpId="0" animBg="1"/>
      <p:bldP spid="102" grpId="0" animBg="1"/>
      <p:bldP spid="103" grpId="0"/>
      <p:bldP spid="23" grpId="0"/>
      <p:bldP spid="67" grpId="0"/>
      <p:bldP spid="69" grpId="0"/>
      <p:bldP spid="70" grpId="0" animBg="1"/>
      <p:bldP spid="72" grpId="0" animBg="1"/>
      <p:bldP spid="61" grpId="0"/>
      <p:bldP spid="64" grpId="0"/>
      <p:bldP spid="7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RNN forward pass: Computation graph</a:t>
            </a:r>
          </a:p>
        </p:txBody>
      </p:sp>
      <p:graphicFrame>
        <p:nvGraphicFramePr>
          <p:cNvPr id="6" name="Object 5"/>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3" imgW="152400" imgH="241300" progId="Equation.DSMT4">
                  <p:embed/>
                </p:oleObj>
              </mc:Choice>
              <mc:Fallback>
                <p:oleObj name="Equation" r:id="rId3" imgW="152400" imgH="241300" progId="Equation.DSMT4">
                  <p:embed/>
                  <p:pic>
                    <p:nvPicPr>
                      <p:cNvPr id="6" name="Object 5"/>
                      <p:cNvPicPr/>
                      <p:nvPr/>
                    </p:nvPicPr>
                    <p:blipFill>
                      <a:blip r:embed="rId4"/>
                      <a:stretch>
                        <a:fillRect/>
                      </a:stretch>
                    </p:blipFill>
                    <p:spPr>
                      <a:xfrm>
                        <a:off x="7620000" y="3695700"/>
                        <a:ext cx="152400" cy="241300"/>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762000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7" name="Object 6"/>
                      <p:cNvPicPr/>
                      <p:nvPr/>
                    </p:nvPicPr>
                    <p:blipFill>
                      <a:blip r:embed="rId4"/>
                      <a:stretch>
                        <a:fillRect/>
                      </a:stretch>
                    </p:blipFill>
                    <p:spPr>
                      <a:xfrm>
                        <a:off x="7620000" y="3695700"/>
                        <a:ext cx="152400" cy="241300"/>
                      </a:xfrm>
                      <a:prstGeom prst="rect">
                        <a:avLst/>
                      </a:prstGeom>
                    </p:spPr>
                  </p:pic>
                </p:oleObj>
              </mc:Fallback>
            </mc:AlternateContent>
          </a:graphicData>
        </a:graphic>
      </p:graphicFrame>
      <p:grpSp>
        <p:nvGrpSpPr>
          <p:cNvPr id="5" name="Group 4"/>
          <p:cNvGrpSpPr/>
          <p:nvPr/>
        </p:nvGrpSpPr>
        <p:grpSpPr>
          <a:xfrm rot="16200000">
            <a:off x="1732370" y="4033923"/>
            <a:ext cx="2127496" cy="1023306"/>
            <a:chOff x="3696578" y="2449058"/>
            <a:chExt cx="2127496" cy="1023306"/>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stCxn id="33"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4" name="TextBox 163"/>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1</a:t>
              </a:r>
            </a:p>
          </p:txBody>
        </p:sp>
      </p:grpSp>
      <p:sp>
        <p:nvSpPr>
          <p:cNvPr id="30" name="Rectangle 29"/>
          <p:cNvSpPr/>
          <p:nvPr/>
        </p:nvSpPr>
        <p:spPr>
          <a:xfrm>
            <a:off x="2613767"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31" name="Straight Arrow Connector 30"/>
          <p:cNvCxnSpPr>
            <a:stCxn id="164" idx="0"/>
            <a:endCxn id="30" idx="2"/>
          </p:cNvCxnSpPr>
          <p:nvPr/>
        </p:nvCxnSpPr>
        <p:spPr>
          <a:xfrm flipV="1">
            <a:off x="2809855"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560659"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1</a:t>
            </a:r>
          </a:p>
        </p:txBody>
      </p:sp>
      <p:sp>
        <p:nvSpPr>
          <p:cNvPr id="50" name="TextBox 49"/>
          <p:cNvSpPr txBox="1"/>
          <p:nvPr/>
        </p:nvSpPr>
        <p:spPr>
          <a:xfrm>
            <a:off x="2641605"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1</a:t>
            </a:r>
          </a:p>
        </p:txBody>
      </p:sp>
      <p:cxnSp>
        <p:nvCxnSpPr>
          <p:cNvPr id="51" name="Straight Arrow Connector 50"/>
          <p:cNvCxnSpPr>
            <a:stCxn id="50" idx="0"/>
            <a:endCxn id="49" idx="2"/>
          </p:cNvCxnSpPr>
          <p:nvPr/>
        </p:nvCxnSpPr>
        <p:spPr>
          <a:xfrm flipH="1" flipV="1">
            <a:off x="2809854"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30" idx="0"/>
            <a:endCxn id="50" idx="2"/>
          </p:cNvCxnSpPr>
          <p:nvPr/>
        </p:nvCxnSpPr>
        <p:spPr>
          <a:xfrm flipV="1">
            <a:off x="2813244"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83" name="Group 82"/>
          <p:cNvGrpSpPr/>
          <p:nvPr/>
        </p:nvGrpSpPr>
        <p:grpSpPr>
          <a:xfrm rot="16200000">
            <a:off x="3105408" y="4033924"/>
            <a:ext cx="2127496" cy="1023306"/>
            <a:chOff x="3696578" y="2449058"/>
            <a:chExt cx="2127496" cy="1023306"/>
          </a:xfrm>
        </p:grpSpPr>
        <p:sp>
          <p:nvSpPr>
            <p:cNvPr id="90" name="Rectangle 89"/>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91" name="Oval 90"/>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92" name="Freeform 91"/>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93" name="Straight Arrow Connector 92"/>
            <p:cNvCxnSpPr>
              <a:stCxn id="91"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endCxn id="91"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a:t>
              </a:r>
            </a:p>
          </p:txBody>
        </p:sp>
      </p:grpSp>
      <p:sp>
        <p:nvSpPr>
          <p:cNvPr id="84" name="Rectangle 83"/>
          <p:cNvSpPr/>
          <p:nvPr/>
        </p:nvSpPr>
        <p:spPr>
          <a:xfrm>
            <a:off x="3986805" y="2811012"/>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85" name="Straight Arrow Connector 84"/>
          <p:cNvCxnSpPr>
            <a:stCxn id="96" idx="0"/>
            <a:endCxn id="84" idx="2"/>
          </p:cNvCxnSpPr>
          <p:nvPr/>
        </p:nvCxnSpPr>
        <p:spPr>
          <a:xfrm flipV="1">
            <a:off x="4182893" y="3177313"/>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a:xfrm>
            <a:off x="3933697" y="1541126"/>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2</a:t>
            </a:r>
          </a:p>
        </p:txBody>
      </p:sp>
      <p:sp>
        <p:nvSpPr>
          <p:cNvPr id="87" name="TextBox 86"/>
          <p:cNvSpPr txBox="1"/>
          <p:nvPr/>
        </p:nvSpPr>
        <p:spPr>
          <a:xfrm>
            <a:off x="4014643" y="2213067"/>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2</a:t>
            </a:r>
          </a:p>
        </p:txBody>
      </p:sp>
      <p:cxnSp>
        <p:nvCxnSpPr>
          <p:cNvPr id="88" name="Straight Arrow Connector 87"/>
          <p:cNvCxnSpPr>
            <a:stCxn id="87" idx="0"/>
            <a:endCxn id="86" idx="2"/>
          </p:cNvCxnSpPr>
          <p:nvPr/>
        </p:nvCxnSpPr>
        <p:spPr>
          <a:xfrm flipH="1" flipV="1">
            <a:off x="4182892" y="1998723"/>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84" idx="0"/>
            <a:endCxn id="87" idx="2"/>
          </p:cNvCxnSpPr>
          <p:nvPr/>
        </p:nvCxnSpPr>
        <p:spPr>
          <a:xfrm flipV="1">
            <a:off x="4186282" y="2551622"/>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rot="16200000">
            <a:off x="4439943" y="4033923"/>
            <a:ext cx="2127496" cy="1023306"/>
            <a:chOff x="3696578" y="2449058"/>
            <a:chExt cx="2127496" cy="1023306"/>
          </a:xfrm>
        </p:grpSpPr>
        <p:sp>
          <p:nvSpPr>
            <p:cNvPr id="106" name="Rectangle 105"/>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107" name="Oval 106"/>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108" name="Freeform 107"/>
            <p:cNvSpPr/>
            <p:nvPr/>
          </p:nvSpPr>
          <p:spPr>
            <a:xfrm rot="5400000">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109" name="Straight Arrow Connector 108"/>
            <p:cNvCxnSpPr>
              <a:stCxn id="107" idx="6"/>
            </p:cNvCxnSpPr>
            <p:nvPr/>
          </p:nvCxnSpPr>
          <p:spPr>
            <a:xfrm>
              <a:off x="4826356" y="2976435"/>
              <a:ext cx="634532" cy="148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endCxn id="107" idx="1"/>
            </p:cNvCxnSpPr>
            <p:nvPr/>
          </p:nvCxnSpPr>
          <p:spPr>
            <a:xfrm rot="5400000" flipV="1">
              <a:off x="4003862" y="2411546"/>
              <a:ext cx="75451"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endCxn id="107" idx="3"/>
            </p:cNvCxnSpPr>
            <p:nvPr/>
          </p:nvCxnSpPr>
          <p:spPr>
            <a:xfrm rot="5400000" flipH="1" flipV="1">
              <a:off x="4003861" y="2851306"/>
              <a:ext cx="75452" cy="69001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rot="5400000">
              <a:off x="5475100" y="2805169"/>
              <a:ext cx="359393" cy="338554"/>
            </a:xfrm>
            <a:prstGeom prst="rect">
              <a:avLst/>
            </a:prstGeom>
            <a:noFill/>
          </p:spPr>
          <p:txBody>
            <a:bodyPr wrap="non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3</a:t>
              </a:r>
            </a:p>
          </p:txBody>
        </p:sp>
      </p:grpSp>
      <p:sp>
        <p:nvSpPr>
          <p:cNvPr id="100" name="Rectangle 99"/>
          <p:cNvSpPr/>
          <p:nvPr/>
        </p:nvSpPr>
        <p:spPr>
          <a:xfrm>
            <a:off x="5321340" y="2811011"/>
            <a:ext cx="398953" cy="366300"/>
          </a:xfrm>
          <a:prstGeom prst="rect">
            <a:avLst/>
          </a:prstGeom>
          <a:solidFill>
            <a:schemeClr val="accent1">
              <a:lumMod val="60000"/>
              <a:lumOff val="40000"/>
              <a:alpha val="33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dirty="0">
              <a:solidFill>
                <a:srgbClr val="000000"/>
              </a:solidFill>
              <a:latin typeface="CMU Bright Roman"/>
              <a:cs typeface="CMU Bright Roman"/>
            </a:endParaRPr>
          </a:p>
        </p:txBody>
      </p:sp>
      <p:cxnSp>
        <p:nvCxnSpPr>
          <p:cNvPr id="101" name="Straight Arrow Connector 100"/>
          <p:cNvCxnSpPr>
            <a:stCxn id="112" idx="0"/>
            <a:endCxn id="100" idx="2"/>
          </p:cNvCxnSpPr>
          <p:nvPr/>
        </p:nvCxnSpPr>
        <p:spPr>
          <a:xfrm flipV="1">
            <a:off x="5517428" y="3177312"/>
            <a:ext cx="3389" cy="304517"/>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68232" y="1541125"/>
            <a:ext cx="498388" cy="457597"/>
          </a:xfrm>
          <a:prstGeom prst="rect">
            <a:avLst/>
          </a:prstGeom>
          <a:solidFill>
            <a:srgbClr val="FFFF00">
              <a:alpha val="33000"/>
            </a:srgb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dirty="0">
                <a:solidFill>
                  <a:srgbClr val="000000"/>
                </a:solidFill>
                <a:latin typeface="CMU Bright Roman"/>
                <a:cs typeface="CMU Bright Roman"/>
              </a:rPr>
              <a:t>e</a:t>
            </a:r>
            <a:r>
              <a:rPr lang="en-US" sz="1600" b="0" i="1" baseline="-25000" dirty="0">
                <a:solidFill>
                  <a:srgbClr val="000000"/>
                </a:solidFill>
                <a:latin typeface="CMU Bright Roman"/>
                <a:cs typeface="CMU Bright Roman"/>
              </a:rPr>
              <a:t>3</a:t>
            </a:r>
          </a:p>
        </p:txBody>
      </p:sp>
      <p:sp>
        <p:nvSpPr>
          <p:cNvPr id="103" name="TextBox 102"/>
          <p:cNvSpPr txBox="1"/>
          <p:nvPr/>
        </p:nvSpPr>
        <p:spPr>
          <a:xfrm>
            <a:off x="5349178" y="2213066"/>
            <a:ext cx="344966" cy="338554"/>
          </a:xfrm>
          <a:prstGeom prst="rect">
            <a:avLst/>
          </a:prstGeom>
          <a:noFill/>
        </p:spPr>
        <p:txBody>
          <a:bodyPr wrap="none" rtlCol="0">
            <a:spAutoFit/>
          </a:bodyPr>
          <a:lstStyle/>
          <a:p>
            <a:pPr algn="ctr"/>
            <a:r>
              <a:rPr lang="en-US" sz="1600" b="0" i="1" dirty="0">
                <a:latin typeface="CMU Bright Roman"/>
                <a:cs typeface="CMU Bright Roman"/>
              </a:rPr>
              <a:t>y</a:t>
            </a:r>
            <a:r>
              <a:rPr lang="en-US" sz="1600" b="0" i="1" baseline="-25000" dirty="0">
                <a:latin typeface="CMU Bright Roman"/>
                <a:cs typeface="CMU Bright Roman"/>
              </a:rPr>
              <a:t>3</a:t>
            </a:r>
          </a:p>
        </p:txBody>
      </p:sp>
      <p:cxnSp>
        <p:nvCxnSpPr>
          <p:cNvPr id="104" name="Straight Arrow Connector 103"/>
          <p:cNvCxnSpPr>
            <a:stCxn id="103" idx="0"/>
            <a:endCxn id="102" idx="2"/>
          </p:cNvCxnSpPr>
          <p:nvPr/>
        </p:nvCxnSpPr>
        <p:spPr>
          <a:xfrm flipH="1" flipV="1">
            <a:off x="5517427" y="1998722"/>
            <a:ext cx="4235" cy="21434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100" idx="0"/>
            <a:endCxn id="103" idx="2"/>
          </p:cNvCxnSpPr>
          <p:nvPr/>
        </p:nvCxnSpPr>
        <p:spPr>
          <a:xfrm flipV="1">
            <a:off x="5520817" y="2551621"/>
            <a:ext cx="845" cy="25939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83D7F966-3617-764C-9F14-2AD09F8AAF48}"/>
              </a:ext>
            </a:extLst>
          </p:cNvPr>
          <p:cNvSpPr txBox="1"/>
          <p:nvPr/>
        </p:nvSpPr>
        <p:spPr>
          <a:xfrm>
            <a:off x="2304337" y="5572179"/>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0  </a:t>
            </a:r>
            <a:r>
              <a:rPr lang="en-US" sz="1600" b="0" i="1" dirty="0">
                <a:latin typeface="CMU Bright Roman"/>
                <a:cs typeface="CMU Bright Roman"/>
              </a:rPr>
              <a:t>      x</a:t>
            </a:r>
            <a:r>
              <a:rPr lang="en-US" sz="1600" b="0" i="1" baseline="-25000" dirty="0">
                <a:latin typeface="CMU Bright Roman"/>
                <a:cs typeface="CMU Bright Roman"/>
              </a:rPr>
              <a:t>1</a:t>
            </a:r>
          </a:p>
        </p:txBody>
      </p:sp>
      <p:sp>
        <p:nvSpPr>
          <p:cNvPr id="67" name="TextBox 66">
            <a:extLst>
              <a:ext uri="{FF2B5EF4-FFF2-40B4-BE49-F238E27FC236}">
                <a16:creationId xmlns:a16="http://schemas.microsoft.com/office/drawing/2014/main" id="{45EBEF41-EDA3-2E41-B6FA-C32FFCA360CC}"/>
              </a:ext>
            </a:extLst>
          </p:cNvPr>
          <p:cNvSpPr txBox="1"/>
          <p:nvPr/>
        </p:nvSpPr>
        <p:spPr>
          <a:xfrm>
            <a:off x="3657510" y="5572180"/>
            <a:ext cx="1023307" cy="338554"/>
          </a:xfrm>
          <a:prstGeom prst="rect">
            <a:avLst/>
          </a:prstGeom>
          <a:noFill/>
        </p:spPr>
        <p:txBody>
          <a:bodyPr wrap="square" rtlCol="0">
            <a:spAutoFit/>
          </a:bodyPr>
          <a:lstStyle/>
          <a:p>
            <a:pPr algn="ctr"/>
            <a:r>
              <a:rPr lang="en-US" sz="1600" b="0" dirty="0">
                <a:latin typeface="CMU Bright Roman"/>
                <a:cs typeface="CMU Bright Roman"/>
              </a:rPr>
              <a:t> </a:t>
            </a:r>
            <a:r>
              <a:rPr lang="en-US" sz="1600" b="0" i="1" dirty="0">
                <a:latin typeface="CMU Bright Roman"/>
                <a:cs typeface="CMU Bright Roman"/>
              </a:rPr>
              <a:t>h</a:t>
            </a:r>
            <a:r>
              <a:rPr lang="en-US" sz="1600" b="0" i="1" baseline="-25000" dirty="0">
                <a:latin typeface="CMU Bright Roman"/>
                <a:cs typeface="CMU Bright Roman"/>
              </a:rPr>
              <a:t>1  </a:t>
            </a:r>
            <a:r>
              <a:rPr lang="en-US" sz="1600" b="0" i="1" dirty="0">
                <a:latin typeface="CMU Bright Roman"/>
                <a:cs typeface="CMU Bright Roman"/>
              </a:rPr>
              <a:t>      x</a:t>
            </a:r>
            <a:r>
              <a:rPr lang="en-US" sz="1600" b="0" i="1" baseline="-25000" dirty="0">
                <a:latin typeface="CMU Bright Roman"/>
                <a:cs typeface="CMU Bright Roman"/>
              </a:rPr>
              <a:t>2</a:t>
            </a:r>
          </a:p>
        </p:txBody>
      </p:sp>
      <p:sp>
        <p:nvSpPr>
          <p:cNvPr id="69" name="TextBox 68">
            <a:extLst>
              <a:ext uri="{FF2B5EF4-FFF2-40B4-BE49-F238E27FC236}">
                <a16:creationId xmlns:a16="http://schemas.microsoft.com/office/drawing/2014/main" id="{DCFE2D6C-803F-394F-9CE7-9392825CABBD}"/>
              </a:ext>
            </a:extLst>
          </p:cNvPr>
          <p:cNvSpPr txBox="1"/>
          <p:nvPr/>
        </p:nvSpPr>
        <p:spPr>
          <a:xfrm>
            <a:off x="4992045" y="5577776"/>
            <a:ext cx="1023307" cy="338554"/>
          </a:xfrm>
          <a:prstGeom prst="rect">
            <a:avLst/>
          </a:prstGeom>
          <a:noFill/>
        </p:spPr>
        <p:txBody>
          <a:bodyPr wrap="square" rtlCol="0">
            <a:spAutoFit/>
          </a:bodyPr>
          <a:lstStyle/>
          <a:p>
            <a:pPr algn="ctr"/>
            <a:r>
              <a:rPr lang="en-US" sz="1600" b="0" i="1" dirty="0">
                <a:latin typeface="CMU Bright Roman"/>
                <a:cs typeface="CMU Bright Roman"/>
              </a:rPr>
              <a:t>h</a:t>
            </a:r>
            <a:r>
              <a:rPr lang="en-US" sz="1600" b="0" i="1" baseline="-25000" dirty="0">
                <a:latin typeface="CMU Bright Roman"/>
                <a:cs typeface="CMU Bright Roman"/>
              </a:rPr>
              <a:t>2  </a:t>
            </a:r>
            <a:r>
              <a:rPr lang="en-US" sz="1600" b="0" i="1" dirty="0">
                <a:latin typeface="CMU Bright Roman"/>
                <a:cs typeface="CMU Bright Roman"/>
              </a:rPr>
              <a:t>      x</a:t>
            </a:r>
            <a:r>
              <a:rPr lang="en-US" sz="1600" b="0" i="1" baseline="-25000" dirty="0">
                <a:latin typeface="CMU Bright Roman"/>
                <a:cs typeface="CMU Bright Roman"/>
              </a:rPr>
              <a:t>3</a:t>
            </a:r>
          </a:p>
        </p:txBody>
      </p:sp>
      <p:sp>
        <p:nvSpPr>
          <p:cNvPr id="70" name="Freeform 69">
            <a:extLst>
              <a:ext uri="{FF2B5EF4-FFF2-40B4-BE49-F238E27FC236}">
                <a16:creationId xmlns:a16="http://schemas.microsoft.com/office/drawing/2014/main" id="{0E774B0E-7894-AF47-ABC9-A62FD9B5C160}"/>
              </a:ext>
            </a:extLst>
          </p:cNvPr>
          <p:cNvSpPr/>
          <p:nvPr/>
        </p:nvSpPr>
        <p:spPr>
          <a:xfrm>
            <a:off x="2954244" y="3476753"/>
            <a:ext cx="992921" cy="2689532"/>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Lst>
            <a:ahLst/>
            <a:cxnLst>
              <a:cxn ang="0">
                <a:pos x="connsiteX0" y="connsiteY0"/>
              </a:cxn>
              <a:cxn ang="0">
                <a:pos x="connsiteX1" y="connsiteY1"/>
              </a:cxn>
              <a:cxn ang="0">
                <a:pos x="connsiteX2" y="connsiteY2"/>
              </a:cxn>
              <a:cxn ang="0">
                <a:pos x="connsiteX3" y="connsiteY3"/>
              </a:cxn>
            </a:cxnLst>
            <a:rect l="l" t="t" r="r" b="b"/>
            <a:pathLst>
              <a:path w="992921" h="2689532">
                <a:moveTo>
                  <a:pt x="0" y="197287"/>
                </a:moveTo>
                <a:cubicBezTo>
                  <a:pt x="109939" y="20571"/>
                  <a:pt x="219879" y="-156144"/>
                  <a:pt x="332901" y="234274"/>
                </a:cubicBezTo>
                <a:cubicBezTo>
                  <a:pt x="445923" y="624692"/>
                  <a:pt x="495243" y="2182254"/>
                  <a:pt x="678133" y="2539795"/>
                </a:cubicBezTo>
                <a:cubicBezTo>
                  <a:pt x="861023" y="2897336"/>
                  <a:pt x="981010" y="2517617"/>
                  <a:pt x="992921" y="2399396"/>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2" name="Freeform 71">
            <a:extLst>
              <a:ext uri="{FF2B5EF4-FFF2-40B4-BE49-F238E27FC236}">
                <a16:creationId xmlns:a16="http://schemas.microsoft.com/office/drawing/2014/main" id="{7C297D04-E2BD-9941-8BE6-FA779963DF0E}"/>
              </a:ext>
            </a:extLst>
          </p:cNvPr>
          <p:cNvSpPr/>
          <p:nvPr/>
        </p:nvSpPr>
        <p:spPr>
          <a:xfrm>
            <a:off x="4324144" y="3469807"/>
            <a:ext cx="963104" cy="2681839"/>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63104"/>
              <a:gd name="connsiteY0" fmla="*/ 197287 h 2671759"/>
              <a:gd name="connsiteX1" fmla="*/ 332901 w 963104"/>
              <a:gd name="connsiteY1" fmla="*/ 234274 h 2671759"/>
              <a:gd name="connsiteX2" fmla="*/ 678133 w 963104"/>
              <a:gd name="connsiteY2" fmla="*/ 2539795 h 2671759"/>
              <a:gd name="connsiteX3" fmla="*/ 963104 w 963104"/>
              <a:gd name="connsiteY3" fmla="*/ 2389458 h 267175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 name="connsiteX0" fmla="*/ 0 w 963104"/>
              <a:gd name="connsiteY0" fmla="*/ 197287 h 2681839"/>
              <a:gd name="connsiteX1" fmla="*/ 332901 w 963104"/>
              <a:gd name="connsiteY1" fmla="*/ 234274 h 2681839"/>
              <a:gd name="connsiteX2" fmla="*/ 678133 w 963104"/>
              <a:gd name="connsiteY2" fmla="*/ 2539795 h 2681839"/>
              <a:gd name="connsiteX3" fmla="*/ 963104 w 963104"/>
              <a:gd name="connsiteY3" fmla="*/ 2389458 h 2681839"/>
            </a:gdLst>
            <a:ahLst/>
            <a:cxnLst>
              <a:cxn ang="0">
                <a:pos x="connsiteX0" y="connsiteY0"/>
              </a:cxn>
              <a:cxn ang="0">
                <a:pos x="connsiteX1" y="connsiteY1"/>
              </a:cxn>
              <a:cxn ang="0">
                <a:pos x="connsiteX2" y="connsiteY2"/>
              </a:cxn>
              <a:cxn ang="0">
                <a:pos x="connsiteX3" y="connsiteY3"/>
              </a:cxn>
            </a:cxnLst>
            <a:rect l="l" t="t" r="r" b="b"/>
            <a:pathLst>
              <a:path w="963104" h="2681839">
                <a:moveTo>
                  <a:pt x="0" y="197287"/>
                </a:moveTo>
                <a:cubicBezTo>
                  <a:pt x="109939" y="20571"/>
                  <a:pt x="219879" y="-156144"/>
                  <a:pt x="332901" y="234274"/>
                </a:cubicBezTo>
                <a:cubicBezTo>
                  <a:pt x="445923" y="624692"/>
                  <a:pt x="495243" y="2182254"/>
                  <a:pt x="678133" y="2539795"/>
                </a:cubicBezTo>
                <a:cubicBezTo>
                  <a:pt x="861023" y="2897336"/>
                  <a:pt x="961131" y="2477861"/>
                  <a:pt x="963104" y="2389458"/>
                </a:cubicBezTo>
              </a:path>
            </a:pathLst>
          </a:custGeom>
          <a:ln>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A563753C-37C6-AD48-A160-C3916EA69F17}"/>
                  </a:ext>
                </a:extLst>
              </p:cNvPr>
              <p:cNvSpPr/>
              <p:nvPr/>
            </p:nvSpPr>
            <p:spPr>
              <a:xfrm>
                <a:off x="6377726" y="3361284"/>
                <a:ext cx="3452073" cy="726161"/>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func>
                        <m:funcPr>
                          <m:ctrlPr>
                            <a:rPr lang="en-US" i="1">
                              <a:solidFill>
                                <a:srgbClr val="9900CC"/>
                              </a:solidFill>
                              <a:latin typeface="Cambria Math" panose="02040503050406030204" pitchFamily="18" charset="0"/>
                            </a:rPr>
                          </m:ctrlPr>
                        </m:funcPr>
                        <m:fName>
                          <m:r>
                            <m:rPr>
                              <m:sty m:val="p"/>
                            </m:rPr>
                            <a:rPr lang="en-US">
                              <a:solidFill>
                                <a:srgbClr val="9900CC"/>
                              </a:solidFill>
                              <a:latin typeface="Cambria Math" panose="02040503050406030204" pitchFamily="18" charset="0"/>
                            </a:rPr>
                            <m:t>tanh</m:t>
                          </m:r>
                        </m:fName>
                        <m:e>
                          <m:r>
                            <a:rPr lang="en-US" i="1">
                              <a:solidFill>
                                <a:srgbClr val="9900CC"/>
                              </a:solidFill>
                              <a:latin typeface="Cambria Math" panose="02040503050406030204" pitchFamily="18" charset="0"/>
                            </a:rPr>
                            <m:t>𝑊</m:t>
                          </m:r>
                        </m:e>
                      </m:func>
                      <m:d>
                        <m:dPr>
                          <m:ctrlPr>
                            <a:rPr lang="en-US" i="1">
                              <a:solidFill>
                                <a:srgbClr val="9900CC"/>
                              </a:solidFill>
                              <a:latin typeface="Cambria Math" panose="02040503050406030204" pitchFamily="18" charset="0"/>
                            </a:rPr>
                          </m:ctrlPr>
                        </m:dPr>
                        <m:e>
                          <m:m>
                            <m:mPr>
                              <m:mcs>
                                <m:mc>
                                  <m:mcPr>
                                    <m:count m:val="1"/>
                                    <m:mcJc m:val="center"/>
                                  </m:mcPr>
                                </m:mc>
                              </m:mcs>
                              <m:ctrlPr>
                                <a:rPr lang="en-US" i="1">
                                  <a:solidFill>
                                    <a:srgbClr val="9900CC"/>
                                  </a:solidFill>
                                  <a:latin typeface="Cambria Math" panose="02040503050406030204" pitchFamily="18" charset="0"/>
                                </a:rPr>
                              </m:ctrlPr>
                            </m:mP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𝑥</m:t>
                                    </m:r>
                                  </m:e>
                                  <m:sub>
                                    <m:r>
                                      <a:rPr lang="en-US" i="1">
                                        <a:solidFill>
                                          <a:srgbClr val="9900CC"/>
                                        </a:solidFill>
                                        <a:latin typeface="Cambria Math" panose="02040503050406030204" pitchFamily="18" charset="0"/>
                                      </a:rPr>
                                      <m:t>𝑡</m:t>
                                    </m:r>
                                  </m:sub>
                                </m:sSub>
                              </m:e>
                            </m:mr>
                            <m:mr>
                              <m:e>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r>
                                      <a:rPr lang="en-US" i="1">
                                        <a:solidFill>
                                          <a:srgbClr val="9900CC"/>
                                        </a:solidFill>
                                        <a:latin typeface="Cambria Math" panose="02040503050406030204" pitchFamily="18" charset="0"/>
                                      </a:rPr>
                                      <m:t>−1</m:t>
                                    </m:r>
                                  </m:sub>
                                </m:sSub>
                              </m:e>
                            </m:mr>
                          </m:m>
                        </m:e>
                      </m:d>
                    </m:oMath>
                  </m:oMathPara>
                </a14:m>
                <a:endParaRPr lang="en-US" dirty="0">
                  <a:solidFill>
                    <a:srgbClr val="9900CC"/>
                  </a:solidFill>
                </a:endParaRPr>
              </a:p>
            </p:txBody>
          </p:sp>
        </mc:Choice>
        <mc:Fallback xmlns="">
          <p:sp>
            <p:nvSpPr>
              <p:cNvPr id="61" name="Rectangle 60">
                <a:extLst>
                  <a:ext uri="{FF2B5EF4-FFF2-40B4-BE49-F238E27FC236}">
                    <a16:creationId xmlns:a16="http://schemas.microsoft.com/office/drawing/2014/main" id="{A563753C-37C6-AD48-A160-C3916EA69F17}"/>
                  </a:ext>
                </a:extLst>
              </p:cNvPr>
              <p:cNvSpPr>
                <a:spLocks noRot="1" noChangeAspect="1" noMove="1" noResize="1" noEditPoints="1" noAdjustHandles="1" noChangeArrowheads="1" noChangeShapeType="1" noTextEdit="1"/>
              </p:cNvSpPr>
              <p:nvPr/>
            </p:nvSpPr>
            <p:spPr>
              <a:xfrm>
                <a:off x="6377726" y="3361284"/>
                <a:ext cx="3452073" cy="726161"/>
              </a:xfrm>
              <a:prstGeom prst="rect">
                <a:avLst/>
              </a:prstGeom>
              <a:blipFill>
                <a:blip r:embed="rId7"/>
                <a:stretch>
                  <a:fillRect l="-366" b="-1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54777DDC-5FF4-F14F-8004-0FC25721A762}"/>
                  </a:ext>
                </a:extLst>
              </p:cNvPr>
              <p:cNvSpPr/>
              <p:nvPr/>
            </p:nvSpPr>
            <p:spPr>
              <a:xfrm>
                <a:off x="6377726" y="2213067"/>
                <a:ext cx="3452073" cy="49084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softmax</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𝑊</m:t>
                          </m:r>
                        </m:e>
                        <m:sub>
                          <m:r>
                            <a:rPr lang="en-US" i="1">
                              <a:solidFill>
                                <a:srgbClr val="9900CC"/>
                              </a:solidFill>
                              <a:latin typeface="Cambria Math" panose="02040503050406030204" pitchFamily="18" charset="0"/>
                            </a:rPr>
                            <m:t>𝑦</m:t>
                          </m:r>
                        </m:sub>
                      </m:sSub>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h</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64" name="Rectangle 63">
                <a:extLst>
                  <a:ext uri="{FF2B5EF4-FFF2-40B4-BE49-F238E27FC236}">
                    <a16:creationId xmlns:a16="http://schemas.microsoft.com/office/drawing/2014/main" id="{54777DDC-5FF4-F14F-8004-0FC25721A762}"/>
                  </a:ext>
                </a:extLst>
              </p:cNvPr>
              <p:cNvSpPr>
                <a:spLocks noRot="1" noChangeAspect="1" noMove="1" noResize="1" noEditPoints="1" noAdjustHandles="1" noChangeArrowheads="1" noChangeShapeType="1" noTextEdit="1"/>
              </p:cNvSpPr>
              <p:nvPr/>
            </p:nvSpPr>
            <p:spPr>
              <a:xfrm>
                <a:off x="6377726" y="2213067"/>
                <a:ext cx="3452073" cy="490840"/>
              </a:xfrm>
              <a:prstGeom prst="rect">
                <a:avLst/>
              </a:prstGeom>
              <a:blipFill>
                <a:blip r:embed="rId8"/>
                <a:stretch>
                  <a:fillRect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ectangle 72">
                <a:extLst>
                  <a:ext uri="{FF2B5EF4-FFF2-40B4-BE49-F238E27FC236}">
                    <a16:creationId xmlns:a16="http://schemas.microsoft.com/office/drawing/2014/main" id="{0E94308F-1CB9-AD48-803A-502C2BBDF187}"/>
                  </a:ext>
                </a:extLst>
              </p:cNvPr>
              <p:cNvSpPr/>
              <p:nvPr/>
            </p:nvSpPr>
            <p:spPr>
              <a:xfrm>
                <a:off x="6396311" y="1625398"/>
                <a:ext cx="3452073"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i="1" smtClean="0">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𝑒</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r>
                        <a:rPr lang="en-US">
                          <a:solidFill>
                            <a:srgbClr val="9900CC"/>
                          </a:solidFill>
                          <a:latin typeface="Cambria Math" panose="02040503050406030204" pitchFamily="18" charset="0"/>
                        </a:rPr>
                        <m:t>−</m:t>
                      </m:r>
                      <m:r>
                        <m:rPr>
                          <m:sty m:val="p"/>
                        </m:rPr>
                        <a:rPr lang="en-US">
                          <a:solidFill>
                            <a:srgbClr val="9900CC"/>
                          </a:solidFill>
                          <a:latin typeface="Cambria Math" panose="02040503050406030204" pitchFamily="18" charset="0"/>
                        </a:rPr>
                        <m:t>log</m:t>
                      </m:r>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𝑦</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sSub>
                        <m:sSubPr>
                          <m:ctrlPr>
                            <a:rPr lang="en-US" i="1">
                              <a:solidFill>
                                <a:srgbClr val="9900CC"/>
                              </a:solidFill>
                              <a:latin typeface="Cambria Math" panose="02040503050406030204" pitchFamily="18" charset="0"/>
                            </a:rPr>
                          </m:ctrlPr>
                        </m:sSubPr>
                        <m:e>
                          <m:r>
                            <a:rPr lang="en-US" i="1">
                              <a:solidFill>
                                <a:srgbClr val="9900CC"/>
                              </a:solidFill>
                              <a:latin typeface="Cambria Math" panose="02040503050406030204" pitchFamily="18" charset="0"/>
                            </a:rPr>
                            <m:t>𝐺𝑇</m:t>
                          </m:r>
                        </m:e>
                        <m:sub>
                          <m:r>
                            <a:rPr lang="en-US" i="1">
                              <a:solidFill>
                                <a:srgbClr val="9900CC"/>
                              </a:solidFill>
                              <a:latin typeface="Cambria Math" panose="02040503050406030204" pitchFamily="18" charset="0"/>
                            </a:rPr>
                            <m:t>𝑡</m:t>
                          </m:r>
                        </m:sub>
                      </m:sSub>
                      <m:r>
                        <a:rPr lang="en-US" i="1">
                          <a:solidFill>
                            <a:srgbClr val="9900CC"/>
                          </a:solidFill>
                          <a:latin typeface="Cambria Math" panose="02040503050406030204" pitchFamily="18" charset="0"/>
                        </a:rPr>
                        <m:t>))</m:t>
                      </m:r>
                    </m:oMath>
                  </m:oMathPara>
                </a14:m>
                <a:endParaRPr lang="en-US" dirty="0">
                  <a:solidFill>
                    <a:srgbClr val="9900CC"/>
                  </a:solidFill>
                </a:endParaRPr>
              </a:p>
            </p:txBody>
          </p:sp>
        </mc:Choice>
        <mc:Fallback xmlns="">
          <p:sp>
            <p:nvSpPr>
              <p:cNvPr id="73" name="Rectangle 72">
                <a:extLst>
                  <a:ext uri="{FF2B5EF4-FFF2-40B4-BE49-F238E27FC236}">
                    <a16:creationId xmlns:a16="http://schemas.microsoft.com/office/drawing/2014/main" id="{0E94308F-1CB9-AD48-803A-502C2BBDF187}"/>
                  </a:ext>
                </a:extLst>
              </p:cNvPr>
              <p:cNvSpPr>
                <a:spLocks noRot="1" noChangeAspect="1" noMove="1" noResize="1" noEditPoints="1" noAdjustHandles="1" noChangeArrowheads="1" noChangeShapeType="1" noTextEdit="1"/>
              </p:cNvSpPr>
              <p:nvPr/>
            </p:nvSpPr>
            <p:spPr>
              <a:xfrm>
                <a:off x="6396311" y="1625398"/>
                <a:ext cx="3452073" cy="461665"/>
              </a:xfrm>
              <a:prstGeom prst="rect">
                <a:avLst/>
              </a:prstGeom>
              <a:blipFill>
                <a:blip r:embed="rId9"/>
                <a:stretch>
                  <a:fillRect b="-1621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7EE4E12-5DEF-F84C-AFBC-3FEE42CD30FC}"/>
              </a:ext>
            </a:extLst>
          </p:cNvPr>
          <p:cNvSpPr txBox="1"/>
          <p:nvPr/>
        </p:nvSpPr>
        <p:spPr>
          <a:xfrm>
            <a:off x="439590" y="4579893"/>
            <a:ext cx="474810" cy="461665"/>
          </a:xfrm>
          <a:prstGeom prst="rect">
            <a:avLst/>
          </a:prstGeom>
          <a:noFill/>
        </p:spPr>
        <p:txBody>
          <a:bodyPr wrap="none" rtlCol="0">
            <a:spAutoFit/>
          </a:bodyPr>
          <a:lstStyle/>
          <a:p>
            <a:r>
              <a:rPr lang="en-US" b="0" i="1" dirty="0"/>
              <a:t>W</a:t>
            </a:r>
          </a:p>
        </p:txBody>
      </p:sp>
      <p:sp>
        <p:nvSpPr>
          <p:cNvPr id="74" name="Freeform 73">
            <a:extLst>
              <a:ext uri="{FF2B5EF4-FFF2-40B4-BE49-F238E27FC236}">
                <a16:creationId xmlns:a16="http://schemas.microsoft.com/office/drawing/2014/main" id="{9AF61B15-D131-F647-84E8-7EEFA15AF0B7}"/>
              </a:ext>
            </a:extLst>
          </p:cNvPr>
          <p:cNvSpPr/>
          <p:nvPr/>
        </p:nvSpPr>
        <p:spPr>
          <a:xfrm>
            <a:off x="990162" y="4797164"/>
            <a:ext cx="1567686" cy="448756"/>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Lst>
            <a:ahLst/>
            <a:cxnLst>
              <a:cxn ang="0">
                <a:pos x="connsiteX0" y="connsiteY0"/>
              </a:cxn>
              <a:cxn ang="0">
                <a:pos x="connsiteX1" y="connsiteY1"/>
              </a:cxn>
              <a:cxn ang="0">
                <a:pos x="connsiteX2" y="connsiteY2"/>
              </a:cxn>
            </a:cxnLst>
            <a:rect l="l" t="t" r="r" b="b"/>
            <a:pathLst>
              <a:path w="1567686" h="1046227">
                <a:moveTo>
                  <a:pt x="0" y="18577"/>
                </a:moveTo>
                <a:cubicBezTo>
                  <a:pt x="352460" y="360830"/>
                  <a:pt x="560543" y="1049314"/>
                  <a:pt x="821824" y="1046218"/>
                </a:cubicBezTo>
                <a:cubicBezTo>
                  <a:pt x="1083105" y="1043122"/>
                  <a:pt x="1555775" y="118220"/>
                  <a:pt x="1567686" y="-1"/>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5" name="Freeform 74">
            <a:extLst>
              <a:ext uri="{FF2B5EF4-FFF2-40B4-BE49-F238E27FC236}">
                <a16:creationId xmlns:a16="http://schemas.microsoft.com/office/drawing/2014/main" id="{117CDC41-FA02-334D-B7D2-4B52AD0DB3CC}"/>
              </a:ext>
            </a:extLst>
          </p:cNvPr>
          <p:cNvSpPr/>
          <p:nvPr/>
        </p:nvSpPr>
        <p:spPr>
          <a:xfrm>
            <a:off x="990161" y="4797164"/>
            <a:ext cx="2943536" cy="1504724"/>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Lst>
            <a:ahLst/>
            <a:cxnLst>
              <a:cxn ang="0">
                <a:pos x="connsiteX0" y="connsiteY0"/>
              </a:cxn>
              <a:cxn ang="0">
                <a:pos x="connsiteX1" y="connsiteY1"/>
              </a:cxn>
              <a:cxn ang="0">
                <a:pos x="connsiteX2" y="connsiteY2"/>
              </a:cxn>
            </a:cxnLst>
            <a:rect l="l" t="t" r="r" b="b"/>
            <a:pathLst>
              <a:path w="1567686" h="1046246">
                <a:moveTo>
                  <a:pt x="0" y="18578"/>
                </a:moveTo>
                <a:cubicBezTo>
                  <a:pt x="352460" y="360831"/>
                  <a:pt x="560556" y="1042172"/>
                  <a:pt x="821824" y="1046219"/>
                </a:cubicBezTo>
                <a:cubicBezTo>
                  <a:pt x="1208333" y="1052206"/>
                  <a:pt x="1555775" y="118221"/>
                  <a:pt x="1567686" y="0"/>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6" name="Freeform 75">
            <a:extLst>
              <a:ext uri="{FF2B5EF4-FFF2-40B4-BE49-F238E27FC236}">
                <a16:creationId xmlns:a16="http://schemas.microsoft.com/office/drawing/2014/main" id="{C954D5E7-3B3E-8A44-9C99-F7E8572C91CD}"/>
              </a:ext>
            </a:extLst>
          </p:cNvPr>
          <p:cNvSpPr/>
          <p:nvPr/>
        </p:nvSpPr>
        <p:spPr>
          <a:xfrm>
            <a:off x="1013081" y="4797161"/>
            <a:ext cx="4237872" cy="170954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Lst>
            <a:ahLst/>
            <a:cxnLst>
              <a:cxn ang="0">
                <a:pos x="connsiteX0" y="connsiteY0"/>
              </a:cxn>
              <a:cxn ang="0">
                <a:pos x="connsiteX1" y="connsiteY1"/>
              </a:cxn>
              <a:cxn ang="0">
                <a:pos x="connsiteX2" y="connsiteY2"/>
              </a:cxn>
            </a:cxnLst>
            <a:rect l="l" t="t" r="r" b="b"/>
            <a:pathLst>
              <a:path w="1567686" h="1079338">
                <a:moveTo>
                  <a:pt x="0" y="18578"/>
                </a:moveTo>
                <a:cubicBezTo>
                  <a:pt x="352460" y="360831"/>
                  <a:pt x="647524" y="1090552"/>
                  <a:pt x="1048940" y="1079208"/>
                </a:cubicBezTo>
                <a:cubicBezTo>
                  <a:pt x="1310135" y="1071827"/>
                  <a:pt x="1555775" y="118221"/>
                  <a:pt x="1567686" y="0"/>
                </a:cubicBezTo>
              </a:path>
            </a:pathLst>
          </a:custGeom>
          <a:ln>
            <a:solidFill>
              <a:srgbClr val="FF7E79"/>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78" name="TextBox 77">
            <a:extLst>
              <a:ext uri="{FF2B5EF4-FFF2-40B4-BE49-F238E27FC236}">
                <a16:creationId xmlns:a16="http://schemas.microsoft.com/office/drawing/2014/main" id="{8EA3E509-454A-C54D-A902-5565CDB13C77}"/>
              </a:ext>
            </a:extLst>
          </p:cNvPr>
          <p:cNvSpPr txBox="1"/>
          <p:nvPr/>
        </p:nvSpPr>
        <p:spPr>
          <a:xfrm>
            <a:off x="446121" y="2715646"/>
            <a:ext cx="577402" cy="461665"/>
          </a:xfrm>
          <a:prstGeom prst="rect">
            <a:avLst/>
          </a:prstGeom>
          <a:noFill/>
        </p:spPr>
        <p:txBody>
          <a:bodyPr wrap="none" rtlCol="0">
            <a:spAutoFit/>
          </a:bodyPr>
          <a:lstStyle/>
          <a:p>
            <a:r>
              <a:rPr lang="en-US" b="0" i="1" dirty="0"/>
              <a:t>W</a:t>
            </a:r>
            <a:r>
              <a:rPr lang="en-US" b="0" i="1" baseline="-25000" dirty="0"/>
              <a:t>y</a:t>
            </a:r>
          </a:p>
        </p:txBody>
      </p:sp>
      <p:sp>
        <p:nvSpPr>
          <p:cNvPr id="79" name="Freeform 78">
            <a:extLst>
              <a:ext uri="{FF2B5EF4-FFF2-40B4-BE49-F238E27FC236}">
                <a16:creationId xmlns:a16="http://schemas.microsoft.com/office/drawing/2014/main" id="{E2946361-3CCE-EF4C-8E03-008540D95FBC}"/>
              </a:ext>
            </a:extLst>
          </p:cNvPr>
          <p:cNvSpPr/>
          <p:nvPr/>
        </p:nvSpPr>
        <p:spPr>
          <a:xfrm>
            <a:off x="1073209" y="2895603"/>
            <a:ext cx="1567686" cy="13486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Lst>
            <a:ahLst/>
            <a:cxnLst>
              <a:cxn ang="0">
                <a:pos x="connsiteX0" y="connsiteY0"/>
              </a:cxn>
              <a:cxn ang="0">
                <a:pos x="connsiteX1" y="connsiteY1"/>
              </a:cxn>
              <a:cxn ang="0">
                <a:pos x="connsiteX2" y="connsiteY2"/>
              </a:cxn>
            </a:cxnLst>
            <a:rect l="l" t="t" r="r" b="b"/>
            <a:pathLst>
              <a:path w="1567686" h="1046227">
                <a:moveTo>
                  <a:pt x="0" y="18577"/>
                </a:moveTo>
                <a:cubicBezTo>
                  <a:pt x="352460" y="360830"/>
                  <a:pt x="560543" y="1049314"/>
                  <a:pt x="821824" y="1046218"/>
                </a:cubicBezTo>
                <a:cubicBezTo>
                  <a:pt x="1083105" y="1043122"/>
                  <a:pt x="1555775" y="118220"/>
                  <a:pt x="1567686" y="-1"/>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0" name="Freeform 79">
            <a:extLst>
              <a:ext uri="{FF2B5EF4-FFF2-40B4-BE49-F238E27FC236}">
                <a16:creationId xmlns:a16="http://schemas.microsoft.com/office/drawing/2014/main" id="{2691091D-02B9-EF43-B8ED-869DA751E73D}"/>
              </a:ext>
            </a:extLst>
          </p:cNvPr>
          <p:cNvSpPr/>
          <p:nvPr/>
        </p:nvSpPr>
        <p:spPr>
          <a:xfrm>
            <a:off x="1073208" y="2895603"/>
            <a:ext cx="2943536" cy="45222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Lst>
            <a:ahLst/>
            <a:cxnLst>
              <a:cxn ang="0">
                <a:pos x="connsiteX0" y="connsiteY0"/>
              </a:cxn>
              <a:cxn ang="0">
                <a:pos x="connsiteX1" y="connsiteY1"/>
              </a:cxn>
              <a:cxn ang="0">
                <a:pos x="connsiteX2" y="connsiteY2"/>
              </a:cxn>
            </a:cxnLst>
            <a:rect l="l" t="t" r="r" b="b"/>
            <a:pathLst>
              <a:path w="1567686" h="1046246">
                <a:moveTo>
                  <a:pt x="0" y="18578"/>
                </a:moveTo>
                <a:cubicBezTo>
                  <a:pt x="352460" y="360831"/>
                  <a:pt x="560556" y="1042172"/>
                  <a:pt x="821824" y="1046219"/>
                </a:cubicBezTo>
                <a:cubicBezTo>
                  <a:pt x="1208333" y="1052206"/>
                  <a:pt x="1555775" y="118221"/>
                  <a:pt x="1567686" y="0"/>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1" name="Freeform 80">
            <a:extLst>
              <a:ext uri="{FF2B5EF4-FFF2-40B4-BE49-F238E27FC236}">
                <a16:creationId xmlns:a16="http://schemas.microsoft.com/office/drawing/2014/main" id="{E78D3682-2997-BC41-8521-2EB503BE0D12}"/>
              </a:ext>
            </a:extLst>
          </p:cNvPr>
          <p:cNvSpPr/>
          <p:nvPr/>
        </p:nvSpPr>
        <p:spPr>
          <a:xfrm>
            <a:off x="1096128" y="2895600"/>
            <a:ext cx="4237872" cy="513783"/>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Lst>
            <a:ahLst/>
            <a:cxnLst>
              <a:cxn ang="0">
                <a:pos x="connsiteX0" y="connsiteY0"/>
              </a:cxn>
              <a:cxn ang="0">
                <a:pos x="connsiteX1" y="connsiteY1"/>
              </a:cxn>
              <a:cxn ang="0">
                <a:pos x="connsiteX2" y="connsiteY2"/>
              </a:cxn>
            </a:cxnLst>
            <a:rect l="l" t="t" r="r" b="b"/>
            <a:pathLst>
              <a:path w="1567686" h="1079338">
                <a:moveTo>
                  <a:pt x="0" y="18578"/>
                </a:moveTo>
                <a:cubicBezTo>
                  <a:pt x="352460" y="360831"/>
                  <a:pt x="647524" y="1090552"/>
                  <a:pt x="1048940" y="1079208"/>
                </a:cubicBezTo>
                <a:cubicBezTo>
                  <a:pt x="1310135" y="1071827"/>
                  <a:pt x="1555775" y="118221"/>
                  <a:pt x="1567686" y="0"/>
                </a:cubicBezTo>
              </a:path>
            </a:pathLst>
          </a:custGeom>
          <a:ln>
            <a:solidFill>
              <a:schemeClr val="accent1"/>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82" name="Freeform 81">
            <a:extLst>
              <a:ext uri="{FF2B5EF4-FFF2-40B4-BE49-F238E27FC236}">
                <a16:creationId xmlns:a16="http://schemas.microsoft.com/office/drawing/2014/main" id="{365995C9-5FB7-0947-A927-8D223A00B226}"/>
              </a:ext>
            </a:extLst>
          </p:cNvPr>
          <p:cNvSpPr/>
          <p:nvPr/>
        </p:nvSpPr>
        <p:spPr>
          <a:xfrm flipV="1">
            <a:off x="5756335" y="1295818"/>
            <a:ext cx="1711378" cy="46302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659126"/>
              <a:gd name="connsiteY0" fmla="*/ -1 h 2163371"/>
              <a:gd name="connsiteX1" fmla="*/ 821824 w 1659126"/>
              <a:gd name="connsiteY1" fmla="*/ 1027640 h 2163371"/>
              <a:gd name="connsiteX2" fmla="*/ 1659126 w 1659126"/>
              <a:gd name="connsiteY2" fmla="*/ 2152578 h 2163371"/>
              <a:gd name="connsiteX0" fmla="*/ 0 w 1659126"/>
              <a:gd name="connsiteY0" fmla="*/ -1 h 2387168"/>
              <a:gd name="connsiteX1" fmla="*/ 808761 w 1659126"/>
              <a:gd name="connsiteY1" fmla="*/ 2218273 h 2387168"/>
              <a:gd name="connsiteX2" fmla="*/ 1659126 w 1659126"/>
              <a:gd name="connsiteY2" fmla="*/ 2152578 h 2387168"/>
              <a:gd name="connsiteX0" fmla="*/ 0 w 1711378"/>
              <a:gd name="connsiteY0" fmla="*/ -1 h 2482513"/>
              <a:gd name="connsiteX1" fmla="*/ 808761 w 1711378"/>
              <a:gd name="connsiteY1" fmla="*/ 2218273 h 2482513"/>
              <a:gd name="connsiteX2" fmla="*/ 1711378 w 1711378"/>
              <a:gd name="connsiteY2" fmla="*/ 2362687 h 2482513"/>
              <a:gd name="connsiteX0" fmla="*/ 0 w 1711378"/>
              <a:gd name="connsiteY0" fmla="*/ -1 h 2482513"/>
              <a:gd name="connsiteX1" fmla="*/ 808761 w 1711378"/>
              <a:gd name="connsiteY1" fmla="*/ 2218273 h 2482513"/>
              <a:gd name="connsiteX2" fmla="*/ 1711378 w 1711378"/>
              <a:gd name="connsiteY2" fmla="*/ 2362687 h 2482513"/>
            </a:gdLst>
            <a:ahLst/>
            <a:cxnLst>
              <a:cxn ang="0">
                <a:pos x="connsiteX0" y="connsiteY0"/>
              </a:cxn>
              <a:cxn ang="0">
                <a:pos x="connsiteX1" y="connsiteY1"/>
              </a:cxn>
              <a:cxn ang="0">
                <a:pos x="connsiteX2" y="connsiteY2"/>
              </a:cxn>
            </a:cxnLst>
            <a:rect l="l" t="t" r="r" b="b"/>
            <a:pathLst>
              <a:path w="1711378" h="2482513">
                <a:moveTo>
                  <a:pt x="0" y="-1"/>
                </a:moveTo>
                <a:cubicBezTo>
                  <a:pt x="234894" y="832510"/>
                  <a:pt x="523531" y="1824492"/>
                  <a:pt x="808761" y="2218273"/>
                </a:cubicBezTo>
                <a:cubicBezTo>
                  <a:pt x="1093991" y="2612054"/>
                  <a:pt x="1699467" y="2480908"/>
                  <a:pt x="1711378" y="2362687"/>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97" name="Freeform 96">
            <a:extLst>
              <a:ext uri="{FF2B5EF4-FFF2-40B4-BE49-F238E27FC236}">
                <a16:creationId xmlns:a16="http://schemas.microsoft.com/office/drawing/2014/main" id="{BABEF7D8-3AA3-E340-ADA8-77523AA0DBAB}"/>
              </a:ext>
            </a:extLst>
          </p:cNvPr>
          <p:cNvSpPr/>
          <p:nvPr/>
        </p:nvSpPr>
        <p:spPr>
          <a:xfrm flipV="1">
            <a:off x="4447864" y="1121250"/>
            <a:ext cx="3048039" cy="664438"/>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46246"/>
              <a:gd name="connsiteX1" fmla="*/ 821824 w 1567686"/>
              <a:gd name="connsiteY1" fmla="*/ 1046219 h 1046246"/>
              <a:gd name="connsiteX2" fmla="*/ 1567686 w 1567686"/>
              <a:gd name="connsiteY2" fmla="*/ 0 h 1046246"/>
              <a:gd name="connsiteX0" fmla="*/ 0 w 1623343"/>
              <a:gd name="connsiteY0" fmla="*/ 1 h 1062447"/>
              <a:gd name="connsiteX1" fmla="*/ 821824 w 1623343"/>
              <a:gd name="connsiteY1" fmla="*/ 1027642 h 1062447"/>
              <a:gd name="connsiteX2" fmla="*/ 1623343 w 1623343"/>
              <a:gd name="connsiteY2" fmla="*/ 775157 h 1062447"/>
            </a:gdLst>
            <a:ahLst/>
            <a:cxnLst>
              <a:cxn ang="0">
                <a:pos x="connsiteX0" y="connsiteY0"/>
              </a:cxn>
              <a:cxn ang="0">
                <a:pos x="connsiteX1" y="connsiteY1"/>
              </a:cxn>
              <a:cxn ang="0">
                <a:pos x="connsiteX2" y="connsiteY2"/>
              </a:cxn>
            </a:cxnLst>
            <a:rect l="l" t="t" r="r" b="b"/>
            <a:pathLst>
              <a:path w="1623343" h="1062447">
                <a:moveTo>
                  <a:pt x="0" y="1"/>
                </a:moveTo>
                <a:cubicBezTo>
                  <a:pt x="352460" y="342254"/>
                  <a:pt x="551267" y="898449"/>
                  <a:pt x="821824" y="1027642"/>
                </a:cubicBezTo>
                <a:cubicBezTo>
                  <a:pt x="1092381" y="1156835"/>
                  <a:pt x="1611432" y="893378"/>
                  <a:pt x="1623343" y="775157"/>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98" name="Freeform 97">
            <a:extLst>
              <a:ext uri="{FF2B5EF4-FFF2-40B4-BE49-F238E27FC236}">
                <a16:creationId xmlns:a16="http://schemas.microsoft.com/office/drawing/2014/main" id="{3D5CA174-8380-214C-A223-1B7085506747}"/>
              </a:ext>
            </a:extLst>
          </p:cNvPr>
          <p:cNvSpPr/>
          <p:nvPr/>
        </p:nvSpPr>
        <p:spPr>
          <a:xfrm flipV="1">
            <a:off x="3077328" y="973312"/>
            <a:ext cx="4433816" cy="747860"/>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1241115"/>
              <a:gd name="connsiteY0" fmla="*/ 197287 h 2576558"/>
              <a:gd name="connsiteX1" fmla="*/ 332901 w 1241115"/>
              <a:gd name="connsiteY1" fmla="*/ 234274 h 2576558"/>
              <a:gd name="connsiteX2" fmla="*/ 678133 w 1241115"/>
              <a:gd name="connsiteY2" fmla="*/ 2539795 h 2576558"/>
              <a:gd name="connsiteX3" fmla="*/ 1241115 w 1241115"/>
              <a:gd name="connsiteY3" fmla="*/ 413841 h 2576558"/>
              <a:gd name="connsiteX0" fmla="*/ 0 w 1567686"/>
              <a:gd name="connsiteY0" fmla="*/ 197287 h 2573522"/>
              <a:gd name="connsiteX1" fmla="*/ 332901 w 1567686"/>
              <a:gd name="connsiteY1" fmla="*/ 234274 h 2573522"/>
              <a:gd name="connsiteX2" fmla="*/ 678133 w 1567686"/>
              <a:gd name="connsiteY2" fmla="*/ 2539795 h 2573522"/>
              <a:gd name="connsiteX3" fmla="*/ 1567686 w 1567686"/>
              <a:gd name="connsiteY3" fmla="*/ 178709 h 2573522"/>
              <a:gd name="connsiteX0" fmla="*/ 0 w 1567686"/>
              <a:gd name="connsiteY0" fmla="*/ 122253 h 1359130"/>
              <a:gd name="connsiteX1" fmla="*/ 332901 w 1567686"/>
              <a:gd name="connsiteY1" fmla="*/ 159240 h 1359130"/>
              <a:gd name="connsiteX2" fmla="*/ 861013 w 1567686"/>
              <a:gd name="connsiteY2" fmla="*/ 1302167 h 1359130"/>
              <a:gd name="connsiteX3" fmla="*/ 1567686 w 1567686"/>
              <a:gd name="connsiteY3" fmla="*/ 103675 h 1359130"/>
              <a:gd name="connsiteX0" fmla="*/ 0 w 1567686"/>
              <a:gd name="connsiteY0" fmla="*/ 44306 h 1281183"/>
              <a:gd name="connsiteX1" fmla="*/ 594158 w 1567686"/>
              <a:gd name="connsiteY1" fmla="*/ 460116 h 1281183"/>
              <a:gd name="connsiteX2" fmla="*/ 861013 w 1567686"/>
              <a:gd name="connsiteY2" fmla="*/ 1224220 h 1281183"/>
              <a:gd name="connsiteX3" fmla="*/ 1567686 w 1567686"/>
              <a:gd name="connsiteY3" fmla="*/ 25728 h 1281183"/>
              <a:gd name="connsiteX0" fmla="*/ 0 w 1567686"/>
              <a:gd name="connsiteY0" fmla="*/ 37924 h 1274801"/>
              <a:gd name="connsiteX1" fmla="*/ 515780 w 1567686"/>
              <a:gd name="connsiteY1" fmla="*/ 545174 h 1274801"/>
              <a:gd name="connsiteX2" fmla="*/ 861013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74801"/>
              <a:gd name="connsiteX1" fmla="*/ 515780 w 1567686"/>
              <a:gd name="connsiteY1" fmla="*/ 545174 h 1274801"/>
              <a:gd name="connsiteX2" fmla="*/ 939390 w 1567686"/>
              <a:gd name="connsiteY2" fmla="*/ 1217838 h 1274801"/>
              <a:gd name="connsiteX3" fmla="*/ 1567686 w 1567686"/>
              <a:gd name="connsiteY3" fmla="*/ 19346 h 1274801"/>
              <a:gd name="connsiteX0" fmla="*/ 0 w 1567686"/>
              <a:gd name="connsiteY0" fmla="*/ 37924 h 1218242"/>
              <a:gd name="connsiteX1" fmla="*/ 515780 w 1567686"/>
              <a:gd name="connsiteY1" fmla="*/ 545174 h 1218242"/>
              <a:gd name="connsiteX2" fmla="*/ 939390 w 1567686"/>
              <a:gd name="connsiteY2" fmla="*/ 1217838 h 1218242"/>
              <a:gd name="connsiteX3" fmla="*/ 1567686 w 1567686"/>
              <a:gd name="connsiteY3" fmla="*/ 19346 h 1218242"/>
              <a:gd name="connsiteX0" fmla="*/ 0 w 1567686"/>
              <a:gd name="connsiteY0" fmla="*/ 40269 h 1220621"/>
              <a:gd name="connsiteX1" fmla="*/ 515780 w 1567686"/>
              <a:gd name="connsiteY1" fmla="*/ 547519 h 1220621"/>
              <a:gd name="connsiteX2" fmla="*/ 939390 w 1567686"/>
              <a:gd name="connsiteY2" fmla="*/ 1220183 h 1220621"/>
              <a:gd name="connsiteX3" fmla="*/ 1567686 w 1567686"/>
              <a:gd name="connsiteY3" fmla="*/ 21691 h 1220621"/>
              <a:gd name="connsiteX0" fmla="*/ 0 w 1567686"/>
              <a:gd name="connsiteY0" fmla="*/ 37035 h 1229535"/>
              <a:gd name="connsiteX1" fmla="*/ 476592 w 1567686"/>
              <a:gd name="connsiteY1" fmla="*/ 596537 h 1229535"/>
              <a:gd name="connsiteX2" fmla="*/ 939390 w 1567686"/>
              <a:gd name="connsiteY2" fmla="*/ 1216949 h 1229535"/>
              <a:gd name="connsiteX3" fmla="*/ 1567686 w 1567686"/>
              <a:gd name="connsiteY3" fmla="*/ 18457 h 1229535"/>
              <a:gd name="connsiteX0" fmla="*/ 0 w 1567686"/>
              <a:gd name="connsiteY0" fmla="*/ 37035 h 1216997"/>
              <a:gd name="connsiteX1" fmla="*/ 476592 w 1567686"/>
              <a:gd name="connsiteY1" fmla="*/ 596537 h 1216997"/>
              <a:gd name="connsiteX2" fmla="*/ 939390 w 1567686"/>
              <a:gd name="connsiteY2" fmla="*/ 1216949 h 1216997"/>
              <a:gd name="connsiteX3" fmla="*/ 1567686 w 1567686"/>
              <a:gd name="connsiteY3" fmla="*/ 18457 h 1216997"/>
              <a:gd name="connsiteX0" fmla="*/ 0 w 1567686"/>
              <a:gd name="connsiteY0" fmla="*/ 34058 h 1092209"/>
              <a:gd name="connsiteX1" fmla="*/ 476592 w 1567686"/>
              <a:gd name="connsiteY1" fmla="*/ 593560 h 1092209"/>
              <a:gd name="connsiteX2" fmla="*/ 939390 w 1567686"/>
              <a:gd name="connsiteY2" fmla="*/ 1092153 h 1092209"/>
              <a:gd name="connsiteX3" fmla="*/ 1567686 w 1567686"/>
              <a:gd name="connsiteY3" fmla="*/ 15480 h 1092209"/>
              <a:gd name="connsiteX0" fmla="*/ 0 w 1567686"/>
              <a:gd name="connsiteY0" fmla="*/ 45997 h 1109359"/>
              <a:gd name="connsiteX1" fmla="*/ 476592 w 1567686"/>
              <a:gd name="connsiteY1" fmla="*/ 422770 h 1109359"/>
              <a:gd name="connsiteX2" fmla="*/ 939390 w 1567686"/>
              <a:gd name="connsiteY2" fmla="*/ 1104092 h 1109359"/>
              <a:gd name="connsiteX3" fmla="*/ 1567686 w 1567686"/>
              <a:gd name="connsiteY3" fmla="*/ 27419 h 1109359"/>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76680"/>
              <a:gd name="connsiteX1" fmla="*/ 939390 w 1567686"/>
              <a:gd name="connsiteY1" fmla="*/ 1076672 h 1076680"/>
              <a:gd name="connsiteX2" fmla="*/ 1567686 w 1567686"/>
              <a:gd name="connsiteY2" fmla="*/ -1 h 1076680"/>
              <a:gd name="connsiteX0" fmla="*/ 0 w 1567686"/>
              <a:gd name="connsiteY0" fmla="*/ 18577 h 1046227"/>
              <a:gd name="connsiteX1" fmla="*/ 821824 w 1567686"/>
              <a:gd name="connsiteY1" fmla="*/ 1046218 h 1046227"/>
              <a:gd name="connsiteX2" fmla="*/ 1567686 w 1567686"/>
              <a:gd name="connsiteY2" fmla="*/ -1 h 1046227"/>
              <a:gd name="connsiteX0" fmla="*/ 0 w 1567686"/>
              <a:gd name="connsiteY0" fmla="*/ 18578 h 1079218"/>
              <a:gd name="connsiteX1" fmla="*/ 1048940 w 1567686"/>
              <a:gd name="connsiteY1" fmla="*/ 1079208 h 1079218"/>
              <a:gd name="connsiteX2" fmla="*/ 1567686 w 1567686"/>
              <a:gd name="connsiteY2" fmla="*/ 0 h 1079218"/>
              <a:gd name="connsiteX0" fmla="*/ 0 w 1567686"/>
              <a:gd name="connsiteY0" fmla="*/ 18578 h 1079338"/>
              <a:gd name="connsiteX1" fmla="*/ 1048940 w 1567686"/>
              <a:gd name="connsiteY1" fmla="*/ 1079208 h 1079338"/>
              <a:gd name="connsiteX2" fmla="*/ 1567686 w 1567686"/>
              <a:gd name="connsiteY2" fmla="*/ 0 h 1079338"/>
              <a:gd name="connsiteX0" fmla="*/ 0 w 1640170"/>
              <a:gd name="connsiteY0" fmla="*/ 0 h 1083855"/>
              <a:gd name="connsiteX1" fmla="*/ 1048940 w 1640170"/>
              <a:gd name="connsiteY1" fmla="*/ 1060630 h 1083855"/>
              <a:gd name="connsiteX2" fmla="*/ 1640170 w 1640170"/>
              <a:gd name="connsiteY2" fmla="*/ 702156 h 1083855"/>
              <a:gd name="connsiteX0" fmla="*/ 0 w 1640170"/>
              <a:gd name="connsiteY0" fmla="*/ 0 h 1085860"/>
              <a:gd name="connsiteX1" fmla="*/ 1048940 w 1640170"/>
              <a:gd name="connsiteY1" fmla="*/ 1060630 h 1085860"/>
              <a:gd name="connsiteX2" fmla="*/ 1640170 w 1640170"/>
              <a:gd name="connsiteY2" fmla="*/ 702156 h 1085860"/>
            </a:gdLst>
            <a:ahLst/>
            <a:cxnLst>
              <a:cxn ang="0">
                <a:pos x="connsiteX0" y="connsiteY0"/>
              </a:cxn>
              <a:cxn ang="0">
                <a:pos x="connsiteX1" y="connsiteY1"/>
              </a:cxn>
              <a:cxn ang="0">
                <a:pos x="connsiteX2" y="connsiteY2"/>
              </a:cxn>
            </a:cxnLst>
            <a:rect l="l" t="t" r="r" b="b"/>
            <a:pathLst>
              <a:path w="1640170" h="1085860">
                <a:moveTo>
                  <a:pt x="0" y="0"/>
                </a:moveTo>
                <a:cubicBezTo>
                  <a:pt x="352460" y="342253"/>
                  <a:pt x="775578" y="943604"/>
                  <a:pt x="1048940" y="1060630"/>
                </a:cubicBezTo>
                <a:cubicBezTo>
                  <a:pt x="1322302" y="1177656"/>
                  <a:pt x="1521950" y="858311"/>
                  <a:pt x="1640170" y="702156"/>
                </a:cubicBezTo>
              </a:path>
            </a:pathLst>
          </a:custGeom>
          <a:ln>
            <a:solidFill>
              <a:srgbClr val="FF9900"/>
            </a:solidFill>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113" name="TextBox 112">
            <a:extLst>
              <a:ext uri="{FF2B5EF4-FFF2-40B4-BE49-F238E27FC236}">
                <a16:creationId xmlns:a16="http://schemas.microsoft.com/office/drawing/2014/main" id="{B780C1CE-3827-9E4B-BFE3-021068D2DE39}"/>
              </a:ext>
            </a:extLst>
          </p:cNvPr>
          <p:cNvSpPr txBox="1"/>
          <p:nvPr/>
        </p:nvSpPr>
        <p:spPr>
          <a:xfrm>
            <a:off x="7499798" y="990600"/>
            <a:ext cx="356188" cy="461665"/>
          </a:xfrm>
          <a:prstGeom prst="rect">
            <a:avLst/>
          </a:prstGeom>
          <a:noFill/>
        </p:spPr>
        <p:txBody>
          <a:bodyPr wrap="none" rtlCol="0">
            <a:spAutoFit/>
          </a:bodyPr>
          <a:lstStyle/>
          <a:p>
            <a:r>
              <a:rPr lang="en-US" b="0" i="1" dirty="0"/>
              <a:t>L</a:t>
            </a:r>
            <a:endParaRPr lang="en-US" b="0" i="1" baseline="-25000" dirty="0"/>
          </a:p>
        </p:txBody>
      </p:sp>
    </p:spTree>
    <p:extLst>
      <p:ext uri="{BB962C8B-B14F-4D97-AF65-F5344CB8AC3E}">
        <p14:creationId xmlns:p14="http://schemas.microsoft.com/office/powerpoint/2010/main" val="2499354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C921938-476A-4922-BE24-3B8F6A2854D9}" type="slidenum">
              <a:rPr lang="en-US" smtClean="0"/>
              <a:pPr/>
              <a:t>68</a:t>
            </a:fld>
            <a:endParaRPr lang="en-US" dirty="0"/>
          </a:p>
        </p:txBody>
      </p:sp>
      <p:sp>
        <p:nvSpPr>
          <p:cNvPr id="2" name="Title 1"/>
          <p:cNvSpPr>
            <a:spLocks noGrp="1"/>
          </p:cNvSpPr>
          <p:nvPr>
            <p:ph type="title"/>
          </p:nvPr>
        </p:nvSpPr>
        <p:spPr/>
        <p:txBody>
          <a:bodyPr/>
          <a:lstStyle/>
          <a:p>
            <a:r>
              <a:rPr lang="en-US" dirty="0"/>
              <a:t>Recurrent Neural Networks </a:t>
            </a:r>
          </a:p>
        </p:txBody>
      </p:sp>
      <p:sp>
        <p:nvSpPr>
          <p:cNvPr id="3" name="Content Placeholder 2"/>
          <p:cNvSpPr>
            <a:spLocks noGrp="1"/>
          </p:cNvSpPr>
          <p:nvPr>
            <p:ph idx="1"/>
          </p:nvPr>
        </p:nvSpPr>
        <p:spPr/>
        <p:txBody>
          <a:bodyPr/>
          <a:lstStyle/>
          <a:p>
            <a:r>
              <a:rPr lang="en-US" dirty="0"/>
              <a:t>Infinite uses of finite structure </a:t>
            </a:r>
          </a:p>
        </p:txBody>
      </p:sp>
      <p:cxnSp>
        <p:nvCxnSpPr>
          <p:cNvPr id="7" name="Straight Arrow Connector 6"/>
          <p:cNvCxnSpPr>
            <a:stCxn id="7" idx="3"/>
          </p:cNvCxnSpPr>
          <p:nvPr/>
        </p:nvCxnSpPr>
        <p:spPr>
          <a:xfrm>
            <a:off x="3429002" y="3729568"/>
            <a:ext cx="48727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3916281" y="2719313"/>
            <a:ext cx="1165559" cy="2241167"/>
            <a:chOff x="2438400" y="2180093"/>
            <a:chExt cx="1165559" cy="2241167"/>
          </a:xfrm>
        </p:grpSpPr>
        <p:sp>
          <p:nvSpPr>
            <p:cNvPr id="6" name="Oval 5"/>
            <p:cNvSpPr/>
            <p:nvPr/>
          </p:nvSpPr>
          <p:spPr>
            <a:xfrm>
              <a:off x="2527151" y="3900516"/>
              <a:ext cx="495300" cy="520744"/>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Y0</a:t>
              </a:r>
            </a:p>
          </p:txBody>
        </p:sp>
        <p:cxnSp>
          <p:nvCxnSpPr>
            <p:cNvPr id="8" name="Straight Arrow Connector 7"/>
            <p:cNvCxnSpPr/>
            <p:nvPr/>
          </p:nvCxnSpPr>
          <p:spPr>
            <a:xfrm>
              <a:off x="3124200" y="3182329"/>
              <a:ext cx="4797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6" idx="4"/>
            </p:cNvCxnSpPr>
            <p:nvPr/>
          </p:nvCxnSpPr>
          <p:spPr>
            <a:xfrm flipH="1">
              <a:off x="2774802" y="2700837"/>
              <a:ext cx="1" cy="29098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438400" y="2990341"/>
              <a:ext cx="685800" cy="3839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W</a:t>
              </a:r>
            </a:p>
          </p:txBody>
        </p:sp>
        <p:sp>
          <p:nvSpPr>
            <p:cNvPr id="16" name="Oval 15"/>
            <p:cNvSpPr/>
            <p:nvPr/>
          </p:nvSpPr>
          <p:spPr>
            <a:xfrm>
              <a:off x="2476513" y="2180093"/>
              <a:ext cx="596579" cy="52074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X0</a:t>
              </a:r>
            </a:p>
          </p:txBody>
        </p:sp>
        <p:cxnSp>
          <p:nvCxnSpPr>
            <p:cNvPr id="17" name="Straight Arrow Connector 16"/>
            <p:cNvCxnSpPr>
              <a:cxnSpLocks/>
              <a:stCxn id="15" idx="2"/>
              <a:endCxn id="6" idx="0"/>
            </p:cNvCxnSpPr>
            <p:nvPr/>
          </p:nvCxnSpPr>
          <p:spPr>
            <a:xfrm flipH="1">
              <a:off x="2774801" y="3374319"/>
              <a:ext cx="6499" cy="52619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7389338" y="2714905"/>
            <a:ext cx="1165559" cy="1972891"/>
            <a:chOff x="2438400" y="2180093"/>
            <a:chExt cx="1165559" cy="1972891"/>
          </a:xfrm>
        </p:grpSpPr>
        <p:sp>
          <p:nvSpPr>
            <p:cNvPr id="61" name="Oval 60"/>
            <p:cNvSpPr/>
            <p:nvPr/>
          </p:nvSpPr>
          <p:spPr>
            <a:xfrm>
              <a:off x="2527152" y="3632240"/>
              <a:ext cx="495300" cy="520744"/>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Y3</a:t>
              </a:r>
            </a:p>
          </p:txBody>
        </p:sp>
        <p:cxnSp>
          <p:nvCxnSpPr>
            <p:cNvPr id="62" name="Straight Arrow Connector 61"/>
            <p:cNvCxnSpPr/>
            <p:nvPr/>
          </p:nvCxnSpPr>
          <p:spPr>
            <a:xfrm>
              <a:off x="3124200" y="3182329"/>
              <a:ext cx="4797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774802" y="2700837"/>
              <a:ext cx="1" cy="29098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2438400" y="2990341"/>
              <a:ext cx="685800" cy="3839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W</a:t>
              </a:r>
            </a:p>
          </p:txBody>
        </p:sp>
        <p:sp>
          <p:nvSpPr>
            <p:cNvPr id="65" name="Oval 64"/>
            <p:cNvSpPr/>
            <p:nvPr/>
          </p:nvSpPr>
          <p:spPr>
            <a:xfrm>
              <a:off x="2476513" y="2180093"/>
              <a:ext cx="596579" cy="52074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X3</a:t>
              </a:r>
            </a:p>
          </p:txBody>
        </p:sp>
        <p:cxnSp>
          <p:nvCxnSpPr>
            <p:cNvPr id="66" name="Straight Arrow Connector 65"/>
            <p:cNvCxnSpPr/>
            <p:nvPr/>
          </p:nvCxnSpPr>
          <p:spPr>
            <a:xfrm flipH="1">
              <a:off x="2774802" y="3379578"/>
              <a:ext cx="3483" cy="25266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Rectangular Callout 66"/>
          <p:cNvSpPr/>
          <p:nvPr/>
        </p:nvSpPr>
        <p:spPr>
          <a:xfrm>
            <a:off x="2549041" y="4237485"/>
            <a:ext cx="1196856" cy="609600"/>
          </a:xfrm>
          <a:prstGeom prst="wedgeRectCallout">
            <a:avLst>
              <a:gd name="adj1" fmla="val 87665"/>
              <a:gd name="adj2" fmla="val -6644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Hidden state representation</a:t>
            </a:r>
          </a:p>
        </p:txBody>
      </p:sp>
      <p:sp>
        <p:nvSpPr>
          <p:cNvPr id="68" name="Rectangular Callout 67"/>
          <p:cNvSpPr/>
          <p:nvPr/>
        </p:nvSpPr>
        <p:spPr>
          <a:xfrm>
            <a:off x="4469035" y="5402700"/>
            <a:ext cx="1196856" cy="609600"/>
          </a:xfrm>
          <a:prstGeom prst="wedgeRectCallout">
            <a:avLst>
              <a:gd name="adj1" fmla="val -55753"/>
              <a:gd name="adj2" fmla="val -12960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Output</a:t>
            </a:r>
          </a:p>
        </p:txBody>
      </p:sp>
      <p:sp>
        <p:nvSpPr>
          <p:cNvPr id="69" name="Rectangular Callout 68"/>
          <p:cNvSpPr/>
          <p:nvPr/>
        </p:nvSpPr>
        <p:spPr>
          <a:xfrm>
            <a:off x="2475783" y="2105305"/>
            <a:ext cx="1196856" cy="609600"/>
          </a:xfrm>
          <a:prstGeom prst="wedgeRectCallout">
            <a:avLst>
              <a:gd name="adj1" fmla="val 67560"/>
              <a:gd name="adj2" fmla="val 8881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a:t>Input</a:t>
            </a:r>
            <a:endParaRPr lang="en-US" sz="1200" dirty="0"/>
          </a:p>
        </p:txBody>
      </p:sp>
      <p:sp>
        <p:nvSpPr>
          <p:cNvPr id="11" name="TextBox 10">
            <a:extLst>
              <a:ext uri="{FF2B5EF4-FFF2-40B4-BE49-F238E27FC236}">
                <a16:creationId xmlns:a16="http://schemas.microsoft.com/office/drawing/2014/main" id="{9A52C976-7E93-A548-9E5B-D2D1A89EBCF6}"/>
              </a:ext>
            </a:extLst>
          </p:cNvPr>
          <p:cNvSpPr txBox="1"/>
          <p:nvPr/>
        </p:nvSpPr>
        <p:spPr>
          <a:xfrm>
            <a:off x="4201603" y="3956292"/>
            <a:ext cx="64630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H0</a:t>
            </a:r>
            <a:endParaRPr lang="en-US" sz="24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EAA0727B-7BFE-194D-A806-E53FC028437C}"/>
              </a:ext>
            </a:extLst>
          </p:cNvPr>
          <p:cNvSpPr txBox="1"/>
          <p:nvPr/>
        </p:nvSpPr>
        <p:spPr>
          <a:xfrm>
            <a:off x="4569008" y="3391944"/>
            <a:ext cx="646304"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H0</a:t>
            </a:r>
            <a:endParaRPr lang="en-US" sz="24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64A46B0-0D29-7946-8DE5-9AAF6A8F5AA4}"/>
              </a:ext>
            </a:extLst>
          </p:cNvPr>
          <p:cNvGrpSpPr/>
          <p:nvPr/>
        </p:nvGrpSpPr>
        <p:grpSpPr>
          <a:xfrm>
            <a:off x="5081839" y="2714905"/>
            <a:ext cx="1293885" cy="1972891"/>
            <a:chOff x="3811379" y="2036179"/>
            <a:chExt cx="970414" cy="1479668"/>
          </a:xfrm>
        </p:grpSpPr>
        <p:cxnSp>
          <p:nvCxnSpPr>
            <p:cNvPr id="48" name="Straight Arrow Connector 47"/>
            <p:cNvCxnSpPr/>
            <p:nvPr/>
          </p:nvCxnSpPr>
          <p:spPr>
            <a:xfrm>
              <a:off x="4325729" y="2787856"/>
              <a:ext cx="3598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A479EC71-B5A0-F540-BB1E-0328BF2A67D8}"/>
                </a:ext>
              </a:extLst>
            </p:cNvPr>
            <p:cNvGrpSpPr/>
            <p:nvPr/>
          </p:nvGrpSpPr>
          <p:grpSpPr>
            <a:xfrm>
              <a:off x="3811379" y="2036179"/>
              <a:ext cx="970414" cy="1479668"/>
              <a:chOff x="3811379" y="2036179"/>
              <a:chExt cx="970414" cy="1479668"/>
            </a:xfrm>
          </p:grpSpPr>
          <p:grpSp>
            <p:nvGrpSpPr>
              <p:cNvPr id="12" name="Group 11">
                <a:extLst>
                  <a:ext uri="{FF2B5EF4-FFF2-40B4-BE49-F238E27FC236}">
                    <a16:creationId xmlns:a16="http://schemas.microsoft.com/office/drawing/2014/main" id="{D1E35363-1AA4-6A4F-BFAF-AC44E690EEBC}"/>
                  </a:ext>
                </a:extLst>
              </p:cNvPr>
              <p:cNvGrpSpPr/>
              <p:nvPr/>
            </p:nvGrpSpPr>
            <p:grpSpPr>
              <a:xfrm>
                <a:off x="3811379" y="2036179"/>
                <a:ext cx="970414" cy="1479668"/>
                <a:chOff x="3811379" y="2036179"/>
                <a:chExt cx="970414" cy="1479668"/>
              </a:xfrm>
            </p:grpSpPr>
            <p:sp>
              <p:nvSpPr>
                <p:cNvPr id="47" name="Oval 46"/>
                <p:cNvSpPr/>
                <p:nvPr/>
              </p:nvSpPr>
              <p:spPr>
                <a:xfrm>
                  <a:off x="3877943" y="3125289"/>
                  <a:ext cx="371475" cy="390558"/>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Y1</a:t>
                  </a:r>
                </a:p>
              </p:txBody>
            </p:sp>
            <p:cxnSp>
              <p:nvCxnSpPr>
                <p:cNvPr id="49" name="Straight Arrow Connector 48"/>
                <p:cNvCxnSpPr/>
                <p:nvPr/>
              </p:nvCxnSpPr>
              <p:spPr>
                <a:xfrm flipH="1">
                  <a:off x="4063680" y="2426737"/>
                  <a:ext cx="1" cy="21823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3811379" y="2643865"/>
                  <a:ext cx="514350" cy="28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W</a:t>
                  </a:r>
                </a:p>
              </p:txBody>
            </p:sp>
            <p:sp>
              <p:nvSpPr>
                <p:cNvPr id="51" name="Oval 50"/>
                <p:cNvSpPr/>
                <p:nvPr/>
              </p:nvSpPr>
              <p:spPr>
                <a:xfrm>
                  <a:off x="3839964" y="2036179"/>
                  <a:ext cx="447434" cy="390558"/>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X1</a:t>
                  </a:r>
                </a:p>
              </p:txBody>
            </p:sp>
            <p:cxnSp>
              <p:nvCxnSpPr>
                <p:cNvPr id="52" name="Straight Arrow Connector 51"/>
                <p:cNvCxnSpPr>
                  <a:endCxn id="50" idx="0"/>
                </p:cNvCxnSpPr>
                <p:nvPr/>
              </p:nvCxnSpPr>
              <p:spPr>
                <a:xfrm flipH="1">
                  <a:off x="4063680" y="2935793"/>
                  <a:ext cx="2612" cy="189496"/>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F3FBE79-5AE6-E749-97D0-1241D20E6A21}"/>
                    </a:ext>
                  </a:extLst>
                </p:cNvPr>
                <p:cNvSpPr txBox="1"/>
                <p:nvPr/>
              </p:nvSpPr>
              <p:spPr>
                <a:xfrm>
                  <a:off x="4297065" y="2535854"/>
                  <a:ext cx="484728" cy="25391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H1</a:t>
                  </a:r>
                  <a:endParaRPr lang="en-US" sz="2400" dirty="0">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0839C492-5B2E-BA4A-B63A-357ACB8C46BF}"/>
                  </a:ext>
                </a:extLst>
              </p:cNvPr>
              <p:cNvSpPr txBox="1"/>
              <p:nvPr/>
            </p:nvSpPr>
            <p:spPr>
              <a:xfrm>
                <a:off x="4135118" y="2897219"/>
                <a:ext cx="397234" cy="25391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H1</a:t>
                </a:r>
                <a:endParaRPr lang="en-US" sz="2400" dirty="0">
                  <a:latin typeface="Arial" panose="020B0604020202020204" pitchFamily="34" charset="0"/>
                  <a:cs typeface="Arial" panose="020B0604020202020204" pitchFamily="34" charset="0"/>
                </a:endParaRPr>
              </a:p>
            </p:txBody>
          </p:sp>
        </p:grpSp>
      </p:grpSp>
      <p:grpSp>
        <p:nvGrpSpPr>
          <p:cNvPr id="14" name="Group 13">
            <a:extLst>
              <a:ext uri="{FF2B5EF4-FFF2-40B4-BE49-F238E27FC236}">
                <a16:creationId xmlns:a16="http://schemas.microsoft.com/office/drawing/2014/main" id="{1D53DC19-3144-6E46-8E93-151EDA5EEFB0}"/>
              </a:ext>
            </a:extLst>
          </p:cNvPr>
          <p:cNvGrpSpPr/>
          <p:nvPr/>
        </p:nvGrpSpPr>
        <p:grpSpPr>
          <a:xfrm>
            <a:off x="6245188" y="2714905"/>
            <a:ext cx="1262169" cy="1972891"/>
            <a:chOff x="4683890" y="2036179"/>
            <a:chExt cx="946627" cy="1479668"/>
          </a:xfrm>
        </p:grpSpPr>
        <p:grpSp>
          <p:nvGrpSpPr>
            <p:cNvPr id="53" name="Group 52"/>
            <p:cNvGrpSpPr/>
            <p:nvPr/>
          </p:nvGrpSpPr>
          <p:grpSpPr>
            <a:xfrm>
              <a:off x="4683890" y="2036179"/>
              <a:ext cx="874169" cy="1479668"/>
              <a:chOff x="2438400" y="2180093"/>
              <a:chExt cx="1165559" cy="1972891"/>
            </a:xfrm>
          </p:grpSpPr>
          <p:sp>
            <p:nvSpPr>
              <p:cNvPr id="54" name="Oval 53"/>
              <p:cNvSpPr/>
              <p:nvPr/>
            </p:nvSpPr>
            <p:spPr>
              <a:xfrm>
                <a:off x="2527152" y="3632240"/>
                <a:ext cx="495300" cy="520744"/>
              </a:xfrm>
              <a:prstGeom prst="ellipse">
                <a:avLst/>
              </a:prstGeom>
              <a:solidFill>
                <a:srgbClr val="0066F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Y2</a:t>
                </a:r>
              </a:p>
            </p:txBody>
          </p:sp>
          <p:cxnSp>
            <p:nvCxnSpPr>
              <p:cNvPr id="55" name="Straight Arrow Connector 54"/>
              <p:cNvCxnSpPr/>
              <p:nvPr/>
            </p:nvCxnSpPr>
            <p:spPr>
              <a:xfrm>
                <a:off x="3124200" y="3182329"/>
                <a:ext cx="47975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2774802" y="2700837"/>
                <a:ext cx="1" cy="29098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2438400" y="2990341"/>
                <a:ext cx="685800" cy="38397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500" dirty="0"/>
                  <a:t>W</a:t>
                </a:r>
              </a:p>
            </p:txBody>
          </p:sp>
          <p:sp>
            <p:nvSpPr>
              <p:cNvPr id="58" name="Oval 57"/>
              <p:cNvSpPr/>
              <p:nvPr/>
            </p:nvSpPr>
            <p:spPr>
              <a:xfrm>
                <a:off x="2476513" y="2180093"/>
                <a:ext cx="596579" cy="520744"/>
              </a:xfrm>
              <a:prstGeom prst="ellipse">
                <a:avLst/>
              </a:prstGeom>
              <a:solidFill>
                <a:srgbClr val="00B05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300" dirty="0"/>
                  <a:t>X2</a:t>
                </a:r>
              </a:p>
            </p:txBody>
          </p:sp>
          <p:cxnSp>
            <p:nvCxnSpPr>
              <p:cNvPr id="59" name="Straight Arrow Connector 58"/>
              <p:cNvCxnSpPr/>
              <p:nvPr/>
            </p:nvCxnSpPr>
            <p:spPr>
              <a:xfrm flipH="1">
                <a:off x="2774802" y="3379578"/>
                <a:ext cx="3483" cy="25266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241F4677-D4A7-C74C-B496-D3B195B0DCE0}"/>
                </a:ext>
              </a:extLst>
            </p:cNvPr>
            <p:cNvSpPr txBox="1"/>
            <p:nvPr/>
          </p:nvSpPr>
          <p:spPr>
            <a:xfrm>
              <a:off x="5145789" y="2562910"/>
              <a:ext cx="484728" cy="25391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H2</a:t>
              </a:r>
              <a:endParaRPr lang="en-US" sz="2400" dirty="0">
                <a:latin typeface="Arial" panose="020B0604020202020204" pitchFamily="34" charset="0"/>
                <a:cs typeface="Arial" panose="020B0604020202020204" pitchFamily="34" charset="0"/>
              </a:endParaRPr>
            </a:p>
          </p:txBody>
        </p:sp>
        <p:sp>
          <p:nvSpPr>
            <p:cNvPr id="70" name="TextBox 69">
              <a:extLst>
                <a:ext uri="{FF2B5EF4-FFF2-40B4-BE49-F238E27FC236}">
                  <a16:creationId xmlns:a16="http://schemas.microsoft.com/office/drawing/2014/main" id="{A3B7072A-28CA-8145-AE24-90BAA4BA505C}"/>
                </a:ext>
              </a:extLst>
            </p:cNvPr>
            <p:cNvSpPr txBox="1"/>
            <p:nvPr/>
          </p:nvSpPr>
          <p:spPr>
            <a:xfrm>
              <a:off x="4905757" y="2887867"/>
              <a:ext cx="484728" cy="25391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H2</a:t>
              </a:r>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47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dissolve">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dissolv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dissolv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down)">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69</a:t>
            </a:fld>
            <a:endParaRPr lang="en-US" dirty="0"/>
          </a:p>
        </p:txBody>
      </p:sp>
      <p:sp>
        <p:nvSpPr>
          <p:cNvPr id="2" name="Title 1"/>
          <p:cNvSpPr>
            <a:spLocks noGrp="1"/>
          </p:cNvSpPr>
          <p:nvPr>
            <p:ph type="title"/>
          </p:nvPr>
        </p:nvSpPr>
        <p:spPr/>
        <p:txBody>
          <a:bodyPr/>
          <a:lstStyle/>
          <a:p>
            <a:r>
              <a:rPr lang="en-US" dirty="0"/>
              <a:t>Recurrent Neural Networks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6116" y="1217885"/>
                <a:ext cx="10972800" cy="2879948"/>
              </a:xfrm>
            </p:spPr>
            <p:txBody>
              <a:bodyPr>
                <a:normAutofit/>
              </a:bodyPr>
              <a:lstStyle/>
              <a:p>
                <a:r>
                  <a:rPr lang="en-US" dirty="0"/>
                  <a:t>A chain RNN:</a:t>
                </a:r>
              </a:p>
              <a:p>
                <a:pPr lvl="1"/>
                <a:r>
                  <a:rPr lang="en-US" dirty="0"/>
                  <a:t>Each input is replaced with its vector representation </a:t>
                </a:r>
                <a14:m>
                  <m:oMath xmlns:m="http://schemas.openxmlformats.org/officeDocument/2006/math">
                    <m:sSub>
                      <m:sSubPr>
                        <m:ctrlPr>
                          <a:rPr lang="en-US" i="1">
                            <a:latin typeface="Cambria Math" panose="02040503050406030204" pitchFamily="18" charset="0"/>
                          </a:rPr>
                        </m:ctrlPr>
                      </m:sSubPr>
                      <m:e>
                        <m:r>
                          <a:rPr lang="en-US" b="1" i="1">
                            <a:latin typeface="Cambria Math"/>
                          </a:rPr>
                          <m:t>𝒙</m:t>
                        </m:r>
                      </m:e>
                      <m:sub>
                        <m:r>
                          <a:rPr lang="en-US" i="1">
                            <a:latin typeface="Cambria Math"/>
                          </a:rPr>
                          <m:t>𝑡</m:t>
                        </m:r>
                      </m:sub>
                    </m:sSub>
                  </m:oMath>
                </a14:m>
                <a:endParaRPr lang="en-US" dirty="0"/>
              </a:p>
              <a:p>
                <a:pPr lvl="1"/>
                <a:r>
                  <a:rPr lang="en-US" dirty="0"/>
                  <a:t>Hidden (memory) unit </a:t>
                </a:r>
                <a14:m>
                  <m:oMath xmlns:m="http://schemas.openxmlformats.org/officeDocument/2006/math">
                    <m:sSub>
                      <m:sSubPr>
                        <m:ctrlPr>
                          <a:rPr lang="en-US" i="1">
                            <a:latin typeface="Cambria Math" panose="02040503050406030204" pitchFamily="18" charset="0"/>
                          </a:rPr>
                        </m:ctrlPr>
                      </m:sSubPr>
                      <m:e>
                        <m:r>
                          <a:rPr lang="en-US" b="0" i="1" smtClean="0">
                            <a:latin typeface="Cambria Math"/>
                          </a:rPr>
                          <m:t>h</m:t>
                        </m:r>
                      </m:e>
                      <m:sub>
                        <m:r>
                          <a:rPr lang="en-US" i="1">
                            <a:latin typeface="Cambria Math"/>
                          </a:rPr>
                          <m:t>𝑡</m:t>
                        </m:r>
                      </m:sub>
                    </m:sSub>
                  </m:oMath>
                </a14:m>
                <a:r>
                  <a:rPr lang="en-US" dirty="0"/>
                  <a:t> contain information about previous inputs and previous hidden units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b="0" i="1" smtClean="0">
                            <a:latin typeface="Cambria Math"/>
                          </a:rPr>
                          <m:t>−1</m:t>
                        </m:r>
                      </m:sub>
                    </m:sSub>
                    <m:r>
                      <a:rPr lang="en-US" b="0" i="1" smtClean="0">
                        <a:latin typeface="Cambria Math"/>
                      </a:rPr>
                      <m:t>,</m:t>
                    </m:r>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b="0" i="1" smtClean="0">
                            <a:latin typeface="Cambria Math"/>
                          </a:rPr>
                          <m:t>−2</m:t>
                        </m:r>
                      </m:sub>
                    </m:sSub>
                    <m:r>
                      <a:rPr lang="en-US" b="0" i="1" smtClean="0">
                        <a:latin typeface="Cambria Math"/>
                      </a:rPr>
                      <m:t>,</m:t>
                    </m:r>
                  </m:oMath>
                </a14:m>
                <a:r>
                  <a:rPr lang="en-US" dirty="0"/>
                  <a:t> etc</a:t>
                </a:r>
              </a:p>
              <a:p>
                <a:pPr lvl="2"/>
                <a:r>
                  <a:rPr lang="en-US" dirty="0"/>
                  <a:t>Computed from the past memory and current word. It summarizes the sentence up to that time.</a:t>
                </a:r>
              </a:p>
              <a:p>
                <a:pPr lvl="1"/>
                <a:endParaRPr lang="en-US" dirty="0"/>
              </a:p>
              <a:p>
                <a:pPr lvl="1"/>
                <a:endParaRPr lang="en-US" dirty="0"/>
              </a:p>
              <a:p>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6116" y="1217885"/>
                <a:ext cx="10972800" cy="2879948"/>
              </a:xfrm>
              <a:blipFill>
                <a:blip r:embed="rId3"/>
                <a:stretch>
                  <a:fillRect l="-1278" t="-2754" r="-500" b="-1059"/>
                </a:stretch>
              </a:blipFill>
            </p:spPr>
            <p:txBody>
              <a:bodyPr/>
              <a:lstStyle/>
              <a:p>
                <a:r>
                  <a:rPr lang="en-US">
                    <a:noFill/>
                  </a:rPr>
                  <a:t> </a:t>
                </a:r>
              </a:p>
            </p:txBody>
          </p:sp>
        </mc:Fallback>
      </mc:AlternateContent>
      <p:sp>
        <p:nvSpPr>
          <p:cNvPr id="8" name="Rectangle 7"/>
          <p:cNvSpPr/>
          <p:nvPr/>
        </p:nvSpPr>
        <p:spPr>
          <a:xfrm>
            <a:off x="3577873" y="4265262"/>
            <a:ext cx="1340855" cy="209549"/>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9" name="Rectangle 8"/>
          <p:cNvSpPr/>
          <p:nvPr/>
        </p:nvSpPr>
        <p:spPr>
          <a:xfrm>
            <a:off x="5023096" y="4270065"/>
            <a:ext cx="1271547" cy="204745"/>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10" name="Rectangle 9"/>
          <p:cNvSpPr/>
          <p:nvPr/>
        </p:nvSpPr>
        <p:spPr>
          <a:xfrm>
            <a:off x="6430808" y="4265258"/>
            <a:ext cx="1261376" cy="209551"/>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mc:AlternateContent xmlns:mc="http://schemas.openxmlformats.org/markup-compatibility/2006" xmlns:a14="http://schemas.microsoft.com/office/drawing/2010/main">
        <mc:Choice Requires="a14">
          <p:sp>
            <p:nvSpPr>
              <p:cNvPr id="6" name="TextBox 5"/>
              <p:cNvSpPr txBox="1"/>
              <p:nvPr/>
            </p:nvSpPr>
            <p:spPr>
              <a:xfrm>
                <a:off x="3544955" y="3824815"/>
                <a:ext cx="4555123" cy="400110"/>
              </a:xfrm>
              <a:prstGeom prst="rect">
                <a:avLst/>
              </a:prstGeom>
              <a:noFill/>
            </p:spPr>
            <p:txBody>
              <a:bodyPr wrap="square" rtlCol="0">
                <a:spAutoFit/>
              </a:bodyPr>
              <a:lstStyle/>
              <a:p>
                <a:pPr algn="ct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𝑡</m:t>
                        </m:r>
                        <m:r>
                          <a:rPr lang="en-US" sz="2000" i="1">
                            <a:latin typeface="Cambria Math"/>
                          </a:rPr>
                          <m:t>−1</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b="1" i="1">
                            <a:latin typeface="Cambria Math"/>
                          </a:rPr>
                          <m:t>𝒙</m:t>
                        </m:r>
                      </m:e>
                      <m:sub>
                        <m:r>
                          <a:rPr lang="en-US" sz="2000" i="1">
                            <a:latin typeface="Cambria Math"/>
                          </a:rPr>
                          <m:t>𝑡</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𝑡</m:t>
                        </m:r>
                        <m:r>
                          <a:rPr lang="en-US" sz="2000" i="1">
                            <a:latin typeface="Cambria Math"/>
                          </a:rPr>
                          <m:t>+1</m:t>
                        </m:r>
                      </m:sub>
                    </m:sSub>
                  </m:oMath>
                </a14:m>
                <a:r>
                  <a:rPr lang="en-US" sz="2000" dirty="0"/>
                  <a:t> </a:t>
                </a:r>
              </a:p>
            </p:txBody>
          </p:sp>
        </mc:Choice>
        <mc:Fallback xmlns="">
          <p:sp>
            <p:nvSpPr>
              <p:cNvPr id="6" name="TextBox 5"/>
              <p:cNvSpPr txBox="1">
                <a:spLocks noRot="1" noChangeAspect="1" noMove="1" noResize="1" noEditPoints="1" noAdjustHandles="1" noChangeArrowheads="1" noChangeShapeType="1" noTextEdit="1"/>
              </p:cNvSpPr>
              <p:nvPr/>
            </p:nvSpPr>
            <p:spPr>
              <a:xfrm>
                <a:off x="3544955" y="3824815"/>
                <a:ext cx="4555123" cy="400110"/>
              </a:xfrm>
              <a:prstGeom prst="rect">
                <a:avLst/>
              </a:prstGeom>
              <a:blipFill>
                <a:blip r:embed="rId4"/>
                <a:stretch>
                  <a:fillRect/>
                </a:stretch>
              </a:blipFill>
            </p:spPr>
            <p:txBody>
              <a:bodyPr/>
              <a:lstStyle/>
              <a:p>
                <a:r>
                  <a:rPr lang="en-US">
                    <a:noFill/>
                  </a:rPr>
                  <a:t> </a:t>
                </a:r>
              </a:p>
            </p:txBody>
          </p:sp>
        </mc:Fallback>
      </mc:AlternateContent>
      <p:sp>
        <p:nvSpPr>
          <p:cNvPr id="12" name="Rectangle 11"/>
          <p:cNvSpPr/>
          <p:nvPr/>
        </p:nvSpPr>
        <p:spPr>
          <a:xfrm rot="5400000">
            <a:off x="4426177" y="5186472"/>
            <a:ext cx="1232748" cy="247649"/>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14" name="Rectangle 13"/>
          <p:cNvSpPr/>
          <p:nvPr/>
        </p:nvSpPr>
        <p:spPr>
          <a:xfrm rot="5400000">
            <a:off x="5678268" y="5210730"/>
            <a:ext cx="1232749" cy="19913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15" name="Rectangle 14"/>
          <p:cNvSpPr/>
          <p:nvPr/>
        </p:nvSpPr>
        <p:spPr>
          <a:xfrm rot="5400000">
            <a:off x="6921727" y="5205522"/>
            <a:ext cx="1232752" cy="209551"/>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cxnSp>
        <p:nvCxnSpPr>
          <p:cNvPr id="11" name="Elbow Connector 10"/>
          <p:cNvCxnSpPr>
            <a:cxnSpLocks/>
            <a:stCxn id="8" idx="2"/>
            <a:endCxn id="12" idx="2"/>
          </p:cNvCxnSpPr>
          <p:nvPr/>
        </p:nvCxnSpPr>
        <p:spPr>
          <a:xfrm rot="16200000" flipH="1">
            <a:off x="4165770" y="4557341"/>
            <a:ext cx="835485" cy="67042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cxnSpLocks/>
            <a:stCxn id="9" idx="2"/>
            <a:endCxn id="14" idx="2"/>
          </p:cNvCxnSpPr>
          <p:nvPr/>
        </p:nvCxnSpPr>
        <p:spPr>
          <a:xfrm rot="16200000" flipH="1">
            <a:off x="5509230" y="4624449"/>
            <a:ext cx="835487" cy="53620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756678" y="5357853"/>
            <a:ext cx="11620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128277" y="5357853"/>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404629" y="5357853"/>
            <a:ext cx="103350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3544955" y="5350244"/>
                <a:ext cx="4555123" cy="369332"/>
              </a:xfrm>
              <a:prstGeom prst="rect">
                <a:avLst/>
              </a:prstGeom>
              <a:noFill/>
            </p:spPr>
            <p:txBody>
              <a:bodyPr wrap="square" rtlCol="0">
                <a:spAutoFit/>
              </a:bodyPr>
              <a:lstStyle/>
              <a:p>
                <a:pPr algn="ct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i="1">
                            <a:latin typeface="Cambria Math"/>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i="1">
                            <a:latin typeface="Cambria Math"/>
                          </a:rPr>
                          <m:t>+1</m:t>
                        </m:r>
                      </m:sub>
                    </m:sSub>
                  </m:oMath>
                </a14:m>
                <a:r>
                  <a:rPr lang="en-US" dirty="0"/>
                  <a:t> </a:t>
                </a:r>
              </a:p>
            </p:txBody>
          </p:sp>
        </mc:Choice>
        <mc:Fallback xmlns="">
          <p:sp>
            <p:nvSpPr>
              <p:cNvPr id="33" name="TextBox 32"/>
              <p:cNvSpPr txBox="1">
                <a:spLocks noRot="1" noChangeAspect="1" noMove="1" noResize="1" noEditPoints="1" noAdjustHandles="1" noChangeArrowheads="1" noChangeShapeType="1" noTextEdit="1"/>
              </p:cNvSpPr>
              <p:nvPr/>
            </p:nvSpPr>
            <p:spPr>
              <a:xfrm>
                <a:off x="3544955" y="5350244"/>
                <a:ext cx="4555123" cy="369332"/>
              </a:xfrm>
              <a:prstGeom prst="rect">
                <a:avLst/>
              </a:prstGeom>
              <a:blipFill>
                <a:blip r:embed="rId5"/>
                <a:stretch>
                  <a:fillRect/>
                </a:stretch>
              </a:blipFill>
            </p:spPr>
            <p:txBody>
              <a:bodyPr/>
              <a:lstStyle/>
              <a:p>
                <a:r>
                  <a:rPr lang="en-US">
                    <a:noFill/>
                  </a:rPr>
                  <a:t> </a:t>
                </a:r>
              </a:p>
            </p:txBody>
          </p:sp>
        </mc:Fallback>
      </mc:AlternateContent>
      <p:cxnSp>
        <p:nvCxnSpPr>
          <p:cNvPr id="39" name="Straight Arrow Connector 38"/>
          <p:cNvCxnSpPr/>
          <p:nvPr/>
        </p:nvCxnSpPr>
        <p:spPr>
          <a:xfrm>
            <a:off x="7653298" y="5357853"/>
            <a:ext cx="103350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770951" y="5154429"/>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Memory layer</a:t>
            </a:r>
          </a:p>
        </p:txBody>
      </p:sp>
      <p:sp>
        <p:nvSpPr>
          <p:cNvPr id="26" name="Rectangle 25"/>
          <p:cNvSpPr/>
          <p:nvPr/>
        </p:nvSpPr>
        <p:spPr>
          <a:xfrm>
            <a:off x="8763000" y="4274649"/>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Input layer</a:t>
            </a:r>
          </a:p>
        </p:txBody>
      </p:sp>
      <p:cxnSp>
        <p:nvCxnSpPr>
          <p:cNvPr id="36" name="Elbow Connector 19">
            <a:extLst>
              <a:ext uri="{FF2B5EF4-FFF2-40B4-BE49-F238E27FC236}">
                <a16:creationId xmlns:a16="http://schemas.microsoft.com/office/drawing/2014/main" id="{FEA9231D-1BC8-4AFE-965F-45BA6D96E865}"/>
              </a:ext>
            </a:extLst>
          </p:cNvPr>
          <p:cNvCxnSpPr>
            <a:cxnSpLocks/>
          </p:cNvCxnSpPr>
          <p:nvPr/>
        </p:nvCxnSpPr>
        <p:spPr>
          <a:xfrm rot="16200000" flipH="1">
            <a:off x="6771739" y="4635522"/>
            <a:ext cx="835487" cy="53620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20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5035" y="1732116"/>
            <a:ext cx="5101241" cy="3825932"/>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H</a:t>
            </a:r>
            <a:r>
              <a:rPr spc="-30" dirty="0"/>
              <a:t>u</a:t>
            </a:r>
            <a:r>
              <a:rPr spc="-5" dirty="0"/>
              <a:t>m</a:t>
            </a:r>
            <a:r>
              <a:rPr spc="-20" dirty="0"/>
              <a:t>an</a:t>
            </a:r>
            <a:r>
              <a:rPr spc="-10" dirty="0"/>
              <a:t> </a:t>
            </a:r>
            <a:r>
              <a:rPr spc="-5" dirty="0"/>
              <a:t>V</a:t>
            </a:r>
            <a:r>
              <a:rPr spc="-15" dirty="0"/>
              <a:t>isi</a:t>
            </a:r>
            <a:r>
              <a:rPr dirty="0"/>
              <a:t>o</a:t>
            </a:r>
            <a:r>
              <a:rPr spc="-30" dirty="0"/>
              <a:t>n</a:t>
            </a:r>
            <a:r>
              <a:rPr spc="-15" dirty="0"/>
              <a:t>:</a:t>
            </a:r>
            <a:r>
              <a:rPr spc="-5" dirty="0"/>
              <a:t> </a:t>
            </a:r>
            <a:r>
              <a:rPr spc="-20" dirty="0"/>
              <a:t>Sa</a:t>
            </a:r>
            <a:r>
              <a:rPr spc="-5" dirty="0"/>
              <a:t>c</a:t>
            </a:r>
            <a:r>
              <a:rPr spc="-40" dirty="0"/>
              <a:t>c</a:t>
            </a:r>
            <a:r>
              <a:rPr spc="-20" dirty="0"/>
              <a:t>a</a:t>
            </a:r>
            <a:r>
              <a:rPr spc="-30" dirty="0"/>
              <a:t>d</a:t>
            </a:r>
            <a:r>
              <a:rPr spc="-5" dirty="0"/>
              <a:t>e</a:t>
            </a:r>
            <a:r>
              <a:rPr spc="-20" dirty="0"/>
              <a:t>s</a:t>
            </a:r>
          </a:p>
        </p:txBody>
      </p:sp>
      <p:sp>
        <p:nvSpPr>
          <p:cNvPr id="4" name="object 4"/>
          <p:cNvSpPr txBox="1"/>
          <p:nvPr/>
        </p:nvSpPr>
        <p:spPr>
          <a:xfrm>
            <a:off x="7463211" y="1119632"/>
            <a:ext cx="3284854" cy="538609"/>
          </a:xfrm>
          <a:prstGeom prst="rect">
            <a:avLst/>
          </a:prstGeom>
        </p:spPr>
        <p:txBody>
          <a:bodyPr vert="horz" wrap="square" lIns="0" tIns="0" rIns="0" bIns="0" rtlCol="0">
            <a:spAutoFit/>
          </a:bodyPr>
          <a:lstStyle/>
          <a:p>
            <a:pPr marL="12700" marR="5080">
              <a:lnSpc>
                <a:spcPts val="2110"/>
              </a:lnSpc>
            </a:pPr>
            <a:r>
              <a:rPr sz="1800" spc="-5" dirty="0">
                <a:latin typeface="Calibri"/>
                <a:cs typeface="Calibri"/>
              </a:rPr>
              <a:t>T</a:t>
            </a:r>
            <a:r>
              <a:rPr sz="1800" dirty="0">
                <a:latin typeface="Calibri"/>
                <a:cs typeface="Calibri"/>
              </a:rPr>
              <a:t>h</a:t>
            </a:r>
            <a:r>
              <a:rPr sz="1800" spc="-10" dirty="0">
                <a:latin typeface="Calibri"/>
                <a:cs typeface="Calibri"/>
              </a:rPr>
              <a:t>e</a:t>
            </a:r>
            <a:r>
              <a:rPr sz="1800" spc="5" dirty="0">
                <a:latin typeface="Calibri"/>
                <a:cs typeface="Calibri"/>
              </a:rPr>
              <a:t> </a:t>
            </a:r>
            <a:r>
              <a:rPr sz="1800" b="1" spc="-35" dirty="0">
                <a:latin typeface="Calibri"/>
                <a:cs typeface="Calibri"/>
              </a:rPr>
              <a:t>f</a:t>
            </a:r>
            <a:r>
              <a:rPr sz="1800" b="1" spc="-10" dirty="0">
                <a:latin typeface="Calibri"/>
                <a:cs typeface="Calibri"/>
              </a:rPr>
              <a:t>o</a:t>
            </a:r>
            <a:r>
              <a:rPr sz="1800" b="1" spc="-15" dirty="0">
                <a:latin typeface="Calibri"/>
                <a:cs typeface="Calibri"/>
              </a:rPr>
              <a:t>v</a:t>
            </a:r>
            <a:r>
              <a:rPr sz="1800" b="1" spc="5" dirty="0">
                <a:latin typeface="Calibri"/>
                <a:cs typeface="Calibri"/>
              </a:rPr>
              <a:t>e</a:t>
            </a:r>
            <a:r>
              <a:rPr sz="1800" b="1" spc="-10" dirty="0">
                <a:latin typeface="Calibri"/>
                <a:cs typeface="Calibri"/>
              </a:rPr>
              <a:t>a</a:t>
            </a:r>
            <a:r>
              <a:rPr sz="1800" b="1" spc="5" dirty="0">
                <a:latin typeface="Calibri"/>
                <a:cs typeface="Calibri"/>
              </a:rPr>
              <a:t> </a:t>
            </a:r>
            <a:r>
              <a:rPr sz="1800" spc="-5" dirty="0">
                <a:latin typeface="Calibri"/>
                <a:cs typeface="Calibri"/>
              </a:rPr>
              <a:t>i</a:t>
            </a:r>
            <a:r>
              <a:rPr sz="1800" dirty="0">
                <a:latin typeface="Calibri"/>
                <a:cs typeface="Calibri"/>
              </a:rPr>
              <a:t>s a</a:t>
            </a:r>
            <a:r>
              <a:rPr sz="1800" spc="5" dirty="0">
                <a:latin typeface="Calibri"/>
                <a:cs typeface="Calibri"/>
              </a:rPr>
              <a:t> </a:t>
            </a:r>
            <a:r>
              <a:rPr lang="en-US" sz="1800" spc="75" dirty="0">
                <a:latin typeface="Calibri"/>
                <a:cs typeface="Calibri"/>
              </a:rPr>
              <a:t>a</a:t>
            </a:r>
            <a:r>
              <a:rPr sz="1800" spc="-35" dirty="0">
                <a:latin typeface="Calibri"/>
                <a:cs typeface="Calibri"/>
              </a:rPr>
              <a:t>n</a:t>
            </a:r>
            <a:r>
              <a:rPr sz="1800" spc="-10" dirty="0">
                <a:latin typeface="Calibri"/>
                <a:cs typeface="Calibri"/>
              </a:rPr>
              <a:t>y</a:t>
            </a:r>
            <a:r>
              <a:rPr sz="1800" dirty="0">
                <a:latin typeface="Calibri"/>
                <a:cs typeface="Calibri"/>
              </a:rPr>
              <a:t> </a:t>
            </a:r>
            <a:r>
              <a:rPr sz="1800" spc="-40" dirty="0">
                <a:latin typeface="Calibri"/>
                <a:cs typeface="Calibri"/>
              </a:rPr>
              <a:t>r</a:t>
            </a:r>
            <a:r>
              <a:rPr sz="1800" spc="-10" dirty="0">
                <a:latin typeface="Calibri"/>
                <a:cs typeface="Calibri"/>
              </a:rPr>
              <a:t>eg</a:t>
            </a:r>
            <a:r>
              <a:rPr sz="1800" spc="-5" dirty="0">
                <a:latin typeface="Calibri"/>
                <a:cs typeface="Calibri"/>
              </a:rPr>
              <a:t>i</a:t>
            </a:r>
            <a:r>
              <a:rPr sz="1800" dirty="0">
                <a:latin typeface="Calibri"/>
                <a:cs typeface="Calibri"/>
              </a:rPr>
              <a:t>on</a:t>
            </a:r>
            <a:r>
              <a:rPr sz="1800" spc="10" dirty="0">
                <a:latin typeface="Calibri"/>
                <a:cs typeface="Calibri"/>
              </a:rPr>
              <a:t> </a:t>
            </a:r>
            <a:r>
              <a:rPr sz="1800" dirty="0">
                <a:latin typeface="Calibri"/>
                <a:cs typeface="Calibri"/>
              </a:rPr>
              <a:t>of</a:t>
            </a:r>
            <a:r>
              <a:rPr sz="1800" spc="5" dirty="0">
                <a:latin typeface="Calibri"/>
                <a:cs typeface="Calibri"/>
              </a:rPr>
              <a:t> </a:t>
            </a:r>
            <a:r>
              <a:rPr sz="1800" spc="-15" dirty="0">
                <a:latin typeface="Calibri"/>
                <a:cs typeface="Calibri"/>
              </a:rPr>
              <a:t>t</a:t>
            </a:r>
            <a:r>
              <a:rPr sz="1800" spc="5" dirty="0">
                <a:latin typeface="Calibri"/>
                <a:cs typeface="Calibri"/>
              </a:rPr>
              <a:t>h</a:t>
            </a:r>
            <a:r>
              <a:rPr sz="1800" spc="-10" dirty="0">
                <a:latin typeface="Calibri"/>
                <a:cs typeface="Calibri"/>
              </a:rPr>
              <a:t>e</a:t>
            </a:r>
            <a:r>
              <a:rPr sz="1800" spc="-5" dirty="0">
                <a:latin typeface="Calibri"/>
                <a:cs typeface="Calibri"/>
              </a:rPr>
              <a:t> </a:t>
            </a:r>
            <a:r>
              <a:rPr sz="1800" spc="-40" dirty="0">
                <a:latin typeface="Calibri"/>
                <a:cs typeface="Calibri"/>
              </a:rPr>
              <a:t>r</a:t>
            </a:r>
            <a:r>
              <a:rPr sz="1800" spc="-20" dirty="0">
                <a:latin typeface="Calibri"/>
                <a:cs typeface="Calibri"/>
              </a:rPr>
              <a:t>e</a:t>
            </a:r>
            <a:r>
              <a:rPr lang="en-US" sz="1800" spc="75" dirty="0">
                <a:latin typeface="Calibri"/>
                <a:cs typeface="Calibri"/>
              </a:rPr>
              <a:t>ti</a:t>
            </a:r>
            <a:r>
              <a:rPr sz="1800" spc="5" dirty="0">
                <a:latin typeface="Calibri"/>
                <a:cs typeface="Calibri"/>
              </a:rPr>
              <a:t>n</a:t>
            </a:r>
            <a:r>
              <a:rPr sz="1800" dirty="0">
                <a:latin typeface="Calibri"/>
                <a:cs typeface="Calibri"/>
              </a:rPr>
              <a:t>a</a:t>
            </a:r>
            <a:r>
              <a:rPr sz="1800" spc="5" dirty="0">
                <a:latin typeface="Calibri"/>
                <a:cs typeface="Calibri"/>
              </a:rPr>
              <a:t> </a:t>
            </a:r>
            <a:r>
              <a:rPr sz="1800" spc="-15" dirty="0">
                <a:latin typeface="Calibri"/>
                <a:cs typeface="Calibri"/>
              </a:rPr>
              <a:t>t</a:t>
            </a:r>
            <a:r>
              <a:rPr sz="1800" spc="5" dirty="0">
                <a:latin typeface="Calibri"/>
                <a:cs typeface="Calibri"/>
              </a:rPr>
              <a:t>h</a:t>
            </a:r>
            <a:r>
              <a:rPr sz="1800" spc="-15" dirty="0">
                <a:latin typeface="Calibri"/>
                <a:cs typeface="Calibri"/>
              </a:rPr>
              <a:t>a</a:t>
            </a:r>
            <a:r>
              <a:rPr sz="1800" spc="-10" dirty="0">
                <a:latin typeface="Calibri"/>
                <a:cs typeface="Calibri"/>
              </a:rPr>
              <a:t>t</a:t>
            </a:r>
            <a:r>
              <a:rPr sz="1800" dirty="0">
                <a:latin typeface="Calibri"/>
                <a:cs typeface="Calibri"/>
              </a:rPr>
              <a:t> </a:t>
            </a:r>
            <a:r>
              <a:rPr sz="1800" spc="-25" dirty="0">
                <a:latin typeface="Calibri"/>
                <a:cs typeface="Calibri"/>
              </a:rPr>
              <a:t>c</a:t>
            </a:r>
            <a:r>
              <a:rPr sz="1800" dirty="0">
                <a:latin typeface="Calibri"/>
                <a:cs typeface="Calibri"/>
              </a:rPr>
              <a:t>an</a:t>
            </a:r>
            <a:r>
              <a:rPr sz="1800" spc="10" dirty="0">
                <a:latin typeface="Calibri"/>
                <a:cs typeface="Calibri"/>
              </a:rPr>
              <a:t> </a:t>
            </a:r>
            <a:r>
              <a:rPr sz="1800" spc="-5" dirty="0">
                <a:latin typeface="Calibri"/>
                <a:cs typeface="Calibri"/>
              </a:rPr>
              <a:t>se</a:t>
            </a:r>
            <a:r>
              <a:rPr sz="1800" spc="-10" dirty="0">
                <a:latin typeface="Calibri"/>
                <a:cs typeface="Calibri"/>
              </a:rPr>
              <a:t>e</a:t>
            </a:r>
            <a:r>
              <a:rPr sz="1800" spc="10" dirty="0">
                <a:latin typeface="Calibri"/>
                <a:cs typeface="Calibri"/>
              </a:rPr>
              <a:t> </a:t>
            </a:r>
            <a:r>
              <a:rPr sz="1800" spc="-15" dirty="0">
                <a:latin typeface="Calibri"/>
                <a:cs typeface="Calibri"/>
              </a:rPr>
              <a:t>w</a:t>
            </a:r>
            <a:r>
              <a:rPr sz="1800" spc="-5" dirty="0">
                <a:latin typeface="Calibri"/>
                <a:cs typeface="Calibri"/>
              </a:rPr>
              <a:t>i</a:t>
            </a:r>
            <a:r>
              <a:rPr sz="1800" spc="-15" dirty="0">
                <a:latin typeface="Calibri"/>
                <a:cs typeface="Calibri"/>
              </a:rPr>
              <a:t>t</a:t>
            </a:r>
            <a:r>
              <a:rPr sz="1800" dirty="0">
                <a:latin typeface="Calibri"/>
                <a:cs typeface="Calibri"/>
              </a:rPr>
              <a:t>h</a:t>
            </a:r>
            <a:r>
              <a:rPr sz="1800" spc="10" dirty="0">
                <a:latin typeface="Calibri"/>
                <a:cs typeface="Calibri"/>
              </a:rPr>
              <a:t> </a:t>
            </a:r>
            <a:r>
              <a:rPr sz="1800" spc="5" dirty="0">
                <a:latin typeface="Calibri"/>
                <a:cs typeface="Calibri"/>
              </a:rPr>
              <a:t>h</a:t>
            </a:r>
            <a:r>
              <a:rPr sz="1800" spc="-5" dirty="0">
                <a:latin typeface="Calibri"/>
                <a:cs typeface="Calibri"/>
              </a:rPr>
              <a:t>i</a:t>
            </a:r>
            <a:r>
              <a:rPr sz="1800" spc="-10" dirty="0">
                <a:latin typeface="Calibri"/>
                <a:cs typeface="Calibri"/>
              </a:rPr>
              <a:t>g</a:t>
            </a:r>
            <a:r>
              <a:rPr sz="1800" dirty="0">
                <a:latin typeface="Calibri"/>
                <a:cs typeface="Calibri"/>
              </a:rPr>
              <a:t>h</a:t>
            </a:r>
            <a:r>
              <a:rPr sz="1800" spc="10" dirty="0">
                <a:latin typeface="Calibri"/>
                <a:cs typeface="Calibri"/>
              </a:rPr>
              <a:t> </a:t>
            </a:r>
            <a:r>
              <a:rPr sz="1800" dirty="0">
                <a:latin typeface="Calibri"/>
                <a:cs typeface="Calibri"/>
              </a:rPr>
              <a:t>a</a:t>
            </a:r>
            <a:r>
              <a:rPr sz="1800" spc="-10" dirty="0">
                <a:latin typeface="Calibri"/>
                <a:cs typeface="Calibri"/>
              </a:rPr>
              <a:t>c</a:t>
            </a:r>
            <a:r>
              <a:rPr sz="1800" spc="5" dirty="0">
                <a:latin typeface="Calibri"/>
                <a:cs typeface="Calibri"/>
              </a:rPr>
              <a:t>u</a:t>
            </a:r>
            <a:r>
              <a:rPr sz="1800" spc="-5" dirty="0">
                <a:latin typeface="Calibri"/>
                <a:cs typeface="Calibri"/>
              </a:rPr>
              <a:t>i</a:t>
            </a:r>
            <a:r>
              <a:rPr sz="1800" spc="-15" dirty="0">
                <a:latin typeface="Calibri"/>
                <a:cs typeface="Calibri"/>
              </a:rPr>
              <a:t>t</a:t>
            </a:r>
            <a:r>
              <a:rPr sz="1800" spc="-10" dirty="0">
                <a:latin typeface="Calibri"/>
                <a:cs typeface="Calibri"/>
              </a:rPr>
              <a:t>y</a:t>
            </a:r>
            <a:endParaRPr sz="1800" dirty="0">
              <a:latin typeface="Calibri"/>
              <a:cs typeface="Calibri"/>
            </a:endParaRPr>
          </a:p>
        </p:txBody>
      </p:sp>
      <p:sp>
        <p:nvSpPr>
          <p:cNvPr id="5" name="object 5"/>
          <p:cNvSpPr txBox="1"/>
          <p:nvPr/>
        </p:nvSpPr>
        <p:spPr>
          <a:xfrm>
            <a:off x="459285" y="1290827"/>
            <a:ext cx="5038725" cy="276999"/>
          </a:xfrm>
          <a:prstGeom prst="rect">
            <a:avLst/>
          </a:prstGeom>
        </p:spPr>
        <p:txBody>
          <a:bodyPr vert="horz" wrap="square" lIns="0" tIns="0" rIns="0" bIns="0" rtlCol="0">
            <a:spAutoFit/>
          </a:bodyPr>
          <a:lstStyle/>
          <a:p>
            <a:pPr marL="12700">
              <a:lnSpc>
                <a:spcPct val="100000"/>
              </a:lnSpc>
            </a:pPr>
            <a:r>
              <a:rPr sz="1800" dirty="0">
                <a:latin typeface="Calibri"/>
                <a:cs typeface="Calibri"/>
              </a:rPr>
              <a:t>Hu</a:t>
            </a:r>
            <a:r>
              <a:rPr sz="1800" spc="-15" dirty="0">
                <a:latin typeface="Calibri"/>
                <a:cs typeface="Calibri"/>
              </a:rPr>
              <a:t>man</a:t>
            </a:r>
            <a:r>
              <a:rPr sz="1800" spc="10" dirty="0">
                <a:latin typeface="Calibri"/>
                <a:cs typeface="Calibri"/>
              </a:rPr>
              <a:t> </a:t>
            </a:r>
            <a:r>
              <a:rPr sz="1800" spc="-20" dirty="0">
                <a:latin typeface="Calibri"/>
                <a:cs typeface="Calibri"/>
              </a:rPr>
              <a:t>e</a:t>
            </a:r>
            <a:r>
              <a:rPr sz="1800" spc="-40" dirty="0">
                <a:latin typeface="Calibri"/>
                <a:cs typeface="Calibri"/>
              </a:rPr>
              <a:t>y</a:t>
            </a:r>
            <a:r>
              <a:rPr sz="1800" spc="-10" dirty="0">
                <a:latin typeface="Calibri"/>
                <a:cs typeface="Calibri"/>
              </a:rPr>
              <a:t>es</a:t>
            </a:r>
            <a:r>
              <a:rPr sz="1800" dirty="0">
                <a:latin typeface="Calibri"/>
                <a:cs typeface="Calibri"/>
              </a:rPr>
              <a:t> a</a:t>
            </a:r>
            <a:r>
              <a:rPr sz="1800" spc="-40" dirty="0">
                <a:latin typeface="Calibri"/>
                <a:cs typeface="Calibri"/>
              </a:rPr>
              <a:t>r</a:t>
            </a:r>
            <a:r>
              <a:rPr sz="1800" spc="-10" dirty="0">
                <a:latin typeface="Calibri"/>
                <a:cs typeface="Calibri"/>
              </a:rPr>
              <a:t>e</a:t>
            </a:r>
            <a:r>
              <a:rPr sz="1800" spc="5" dirty="0">
                <a:latin typeface="Calibri"/>
                <a:cs typeface="Calibri"/>
              </a:rPr>
              <a:t> </a:t>
            </a:r>
            <a:r>
              <a:rPr sz="1800" spc="-25" dirty="0">
                <a:latin typeface="Calibri"/>
                <a:cs typeface="Calibri"/>
              </a:rPr>
              <a:t>c</a:t>
            </a:r>
            <a:r>
              <a:rPr sz="1800" dirty="0">
                <a:latin typeface="Calibri"/>
                <a:cs typeface="Calibri"/>
              </a:rPr>
              <a:t>on</a:t>
            </a:r>
            <a:r>
              <a:rPr sz="1800" spc="-20" dirty="0">
                <a:latin typeface="Calibri"/>
                <a:cs typeface="Calibri"/>
              </a:rPr>
              <a:t>s</a:t>
            </a:r>
            <a:r>
              <a:rPr sz="1800" spc="-40" dirty="0">
                <a:latin typeface="Calibri"/>
                <a:cs typeface="Calibri"/>
              </a:rPr>
              <a:t>t</a:t>
            </a:r>
            <a:r>
              <a:rPr sz="1800" dirty="0">
                <a:latin typeface="Calibri"/>
                <a:cs typeface="Calibri"/>
              </a:rPr>
              <a:t>a</a:t>
            </a:r>
            <a:r>
              <a:rPr sz="1800" spc="-25" dirty="0">
                <a:latin typeface="Calibri"/>
                <a:cs typeface="Calibri"/>
              </a:rPr>
              <a:t>n</a:t>
            </a:r>
            <a:r>
              <a:rPr sz="1800" spc="-15" dirty="0">
                <a:latin typeface="Calibri"/>
                <a:cs typeface="Calibri"/>
              </a:rPr>
              <a:t>t</a:t>
            </a:r>
            <a:r>
              <a:rPr sz="1800" spc="-5" dirty="0">
                <a:latin typeface="Calibri"/>
                <a:cs typeface="Calibri"/>
              </a:rPr>
              <a:t>l</a:t>
            </a:r>
            <a:r>
              <a:rPr sz="1800" spc="-10" dirty="0">
                <a:latin typeface="Calibri"/>
                <a:cs typeface="Calibri"/>
              </a:rPr>
              <a:t>y</a:t>
            </a:r>
            <a:r>
              <a:rPr sz="1800" dirty="0">
                <a:latin typeface="Calibri"/>
                <a:cs typeface="Calibri"/>
              </a:rPr>
              <a:t> </a:t>
            </a:r>
            <a:r>
              <a:rPr sz="1800" spc="-15" dirty="0">
                <a:latin typeface="Calibri"/>
                <a:cs typeface="Calibri"/>
              </a:rPr>
              <a:t>mov</a:t>
            </a:r>
            <a:r>
              <a:rPr sz="1800" spc="-5" dirty="0">
                <a:latin typeface="Calibri"/>
                <a:cs typeface="Calibri"/>
              </a:rPr>
              <a:t>i</a:t>
            </a:r>
            <a:r>
              <a:rPr sz="1800" dirty="0">
                <a:latin typeface="Calibri"/>
                <a:cs typeface="Calibri"/>
              </a:rPr>
              <a:t>n</a:t>
            </a:r>
            <a:r>
              <a:rPr sz="1800" spc="-10" dirty="0">
                <a:latin typeface="Calibri"/>
                <a:cs typeface="Calibri"/>
              </a:rPr>
              <a:t>g</a:t>
            </a:r>
            <a:r>
              <a:rPr sz="1800" spc="5" dirty="0">
                <a:latin typeface="Calibri"/>
                <a:cs typeface="Calibri"/>
              </a:rPr>
              <a:t> </a:t>
            </a:r>
            <a:r>
              <a:rPr sz="1800" spc="-5" dirty="0">
                <a:latin typeface="Calibri"/>
                <a:cs typeface="Calibri"/>
              </a:rPr>
              <a:t>s</a:t>
            </a:r>
            <a:r>
              <a:rPr sz="1800" dirty="0">
                <a:latin typeface="Calibri"/>
                <a:cs typeface="Calibri"/>
              </a:rPr>
              <a:t>o</a:t>
            </a:r>
            <a:r>
              <a:rPr sz="1800" spc="5" dirty="0">
                <a:latin typeface="Calibri"/>
                <a:cs typeface="Calibri"/>
              </a:rPr>
              <a:t> </a:t>
            </a:r>
            <a:r>
              <a:rPr sz="1800" spc="-30" dirty="0">
                <a:latin typeface="Calibri"/>
                <a:cs typeface="Calibri"/>
              </a:rPr>
              <a:t>w</a:t>
            </a:r>
            <a:r>
              <a:rPr sz="1800" spc="-10" dirty="0">
                <a:latin typeface="Calibri"/>
                <a:cs typeface="Calibri"/>
              </a:rPr>
              <a:t>e</a:t>
            </a:r>
            <a:r>
              <a:rPr sz="1800" spc="10" dirty="0">
                <a:latin typeface="Calibri"/>
                <a:cs typeface="Calibri"/>
              </a:rPr>
              <a:t> </a:t>
            </a:r>
            <a:r>
              <a:rPr sz="1800" dirty="0">
                <a:latin typeface="Calibri"/>
                <a:cs typeface="Calibri"/>
              </a:rPr>
              <a:t>don</a:t>
            </a:r>
            <a:r>
              <a:rPr sz="1800" spc="-10" dirty="0">
                <a:latin typeface="Calibri"/>
                <a:cs typeface="Calibri"/>
              </a:rPr>
              <a:t>’t</a:t>
            </a:r>
            <a:r>
              <a:rPr sz="1800" dirty="0">
                <a:latin typeface="Calibri"/>
                <a:cs typeface="Calibri"/>
              </a:rPr>
              <a:t> no</a:t>
            </a:r>
            <a:r>
              <a:rPr lang="en-US" sz="1800" spc="75" dirty="0">
                <a:latin typeface="Calibri"/>
                <a:cs typeface="Calibri"/>
              </a:rPr>
              <a:t>ti</a:t>
            </a:r>
            <a:r>
              <a:rPr sz="1800" spc="-10" dirty="0">
                <a:latin typeface="Calibri"/>
                <a:cs typeface="Calibri"/>
              </a:rPr>
              <a:t>ce</a:t>
            </a:r>
            <a:endParaRPr sz="1800" dirty="0">
              <a:latin typeface="Calibri"/>
              <a:cs typeface="Calibri"/>
            </a:endParaRPr>
          </a:p>
        </p:txBody>
      </p:sp>
      <p:sp>
        <p:nvSpPr>
          <p:cNvPr id="6" name="object 6"/>
          <p:cNvSpPr/>
          <p:nvPr/>
        </p:nvSpPr>
        <p:spPr>
          <a:xfrm>
            <a:off x="6706069" y="1761304"/>
            <a:ext cx="5123768" cy="3871290"/>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335360" y="6535419"/>
            <a:ext cx="2795905" cy="114300"/>
          </a:xfrm>
          <a:prstGeom prst="rect">
            <a:avLst/>
          </a:prstGeom>
        </p:spPr>
        <p:txBody>
          <a:bodyPr vert="horz" wrap="square" lIns="0" tIns="0" rIns="0" bIns="0" rtlCol="0">
            <a:spAutoFit/>
          </a:bodyPr>
          <a:lstStyle/>
          <a:p>
            <a:pPr marL="12700">
              <a:lnSpc>
                <a:spcPct val="100000"/>
              </a:lnSpc>
            </a:pPr>
            <a:r>
              <a:rPr sz="700" u="heavy" dirty="0">
                <a:solidFill>
                  <a:srgbClr val="0563C1"/>
                </a:solidFill>
                <a:latin typeface="Calibri"/>
                <a:cs typeface="Calibri"/>
              </a:rPr>
              <a:t>Sa</a:t>
            </a:r>
            <a:r>
              <a:rPr sz="700" u="heavy" spc="-5" dirty="0">
                <a:solidFill>
                  <a:srgbClr val="0563C1"/>
                </a:solidFill>
                <a:latin typeface="Calibri"/>
                <a:cs typeface="Calibri"/>
              </a:rPr>
              <a:t>c</a:t>
            </a:r>
            <a:r>
              <a:rPr sz="700" u="heavy" spc="-15" dirty="0">
                <a:solidFill>
                  <a:srgbClr val="0563C1"/>
                </a:solidFill>
                <a:latin typeface="Calibri"/>
                <a:cs typeface="Calibri"/>
              </a:rPr>
              <a:t>c</a:t>
            </a:r>
            <a:r>
              <a:rPr sz="700" u="heavy" dirty="0">
                <a:solidFill>
                  <a:srgbClr val="0563C1"/>
                </a:solidFill>
                <a:latin typeface="Calibri"/>
                <a:cs typeface="Calibri"/>
              </a:rPr>
              <a:t>a</a:t>
            </a:r>
            <a:r>
              <a:rPr sz="700" u="heavy" spc="-5" dirty="0">
                <a:solidFill>
                  <a:srgbClr val="0563C1"/>
                </a:solidFill>
                <a:latin typeface="Calibri"/>
                <a:cs typeface="Calibri"/>
              </a:rPr>
              <a:t>de</a:t>
            </a:r>
            <a:r>
              <a:rPr sz="700" u="heavy" spc="5" dirty="0">
                <a:solidFill>
                  <a:srgbClr val="0563C1"/>
                </a:solidFill>
                <a:latin typeface="Calibri"/>
                <a:cs typeface="Calibri"/>
              </a:rPr>
              <a:t> </a:t>
            </a:r>
            <a:r>
              <a:rPr sz="700" u="heavy" spc="-10" dirty="0">
                <a:solidFill>
                  <a:srgbClr val="0563C1"/>
                </a:solidFill>
                <a:latin typeface="Calibri"/>
                <a:cs typeface="Calibri"/>
              </a:rPr>
              <a:t>v</a:t>
            </a:r>
            <a:r>
              <a:rPr sz="700" u="heavy" dirty="0">
                <a:solidFill>
                  <a:srgbClr val="0563C1"/>
                </a:solidFill>
                <a:latin typeface="Calibri"/>
                <a:cs typeface="Calibri"/>
              </a:rPr>
              <a:t>i</a:t>
            </a:r>
            <a:r>
              <a:rPr sz="700" u="heavy" spc="-5" dirty="0">
                <a:solidFill>
                  <a:srgbClr val="0563C1"/>
                </a:solidFill>
                <a:latin typeface="Calibri"/>
                <a:cs typeface="Calibri"/>
              </a:rPr>
              <a:t>de</a:t>
            </a:r>
            <a:r>
              <a:rPr sz="700" u="heavy" dirty="0">
                <a:solidFill>
                  <a:srgbClr val="0563C1"/>
                </a:solidFill>
                <a:latin typeface="Calibri"/>
                <a:cs typeface="Calibri"/>
              </a:rPr>
              <a:t>o</a:t>
            </a:r>
            <a:r>
              <a:rPr sz="700" u="heavy" spc="5" dirty="0">
                <a:solidFill>
                  <a:srgbClr val="0563C1"/>
                </a:solidFill>
                <a:latin typeface="Calibri"/>
                <a:cs typeface="Calibri"/>
              </a:rPr>
              <a:t> </a:t>
            </a:r>
            <a:r>
              <a:rPr sz="700" dirty="0">
                <a:latin typeface="Calibri"/>
                <a:cs typeface="Calibri"/>
              </a:rPr>
              <a:t>is</a:t>
            </a:r>
            <a:r>
              <a:rPr sz="700" spc="5" dirty="0">
                <a:latin typeface="Calibri"/>
                <a:cs typeface="Calibri"/>
              </a:rPr>
              <a:t> </a:t>
            </a:r>
            <a:r>
              <a:rPr sz="700" dirty="0">
                <a:latin typeface="Calibri"/>
                <a:cs typeface="Calibri"/>
              </a:rPr>
              <a:t>lic</a:t>
            </a:r>
            <a:r>
              <a:rPr sz="700" spc="-5" dirty="0">
                <a:latin typeface="Calibri"/>
                <a:cs typeface="Calibri"/>
              </a:rPr>
              <a:t>e</a:t>
            </a:r>
            <a:r>
              <a:rPr sz="700" spc="-10" dirty="0">
                <a:latin typeface="Calibri"/>
                <a:cs typeface="Calibri"/>
              </a:rPr>
              <a:t>n</a:t>
            </a:r>
            <a:r>
              <a:rPr sz="700" dirty="0">
                <a:latin typeface="Calibri"/>
                <a:cs typeface="Calibri"/>
              </a:rPr>
              <a:t>s</a:t>
            </a:r>
            <a:r>
              <a:rPr sz="700" spc="-5" dirty="0">
                <a:latin typeface="Calibri"/>
                <a:cs typeface="Calibri"/>
              </a:rPr>
              <a:t>e</a:t>
            </a:r>
            <a:r>
              <a:rPr sz="700" dirty="0">
                <a:latin typeface="Calibri"/>
                <a:cs typeface="Calibri"/>
              </a:rPr>
              <a:t>d</a:t>
            </a:r>
            <a:r>
              <a:rPr sz="700" spc="-5" dirty="0">
                <a:latin typeface="Calibri"/>
                <a:cs typeface="Calibri"/>
              </a:rPr>
              <a:t> </a:t>
            </a:r>
            <a:r>
              <a:rPr sz="700" spc="-10" dirty="0">
                <a:latin typeface="Calibri"/>
                <a:cs typeface="Calibri"/>
              </a:rPr>
              <a:t>und</a:t>
            </a:r>
            <a:r>
              <a:rPr sz="700" spc="-5" dirty="0">
                <a:latin typeface="Calibri"/>
                <a:cs typeface="Calibri"/>
              </a:rPr>
              <a:t>er</a:t>
            </a:r>
            <a:r>
              <a:rPr sz="700" spc="5" dirty="0">
                <a:latin typeface="Calibri"/>
                <a:cs typeface="Calibri"/>
              </a:rPr>
              <a:t> </a:t>
            </a:r>
            <a:r>
              <a:rPr sz="700" u="heavy" dirty="0">
                <a:solidFill>
                  <a:srgbClr val="0563C1"/>
                </a:solidFill>
                <a:latin typeface="Calibri"/>
                <a:cs typeface="Calibri"/>
              </a:rPr>
              <a:t>CC </a:t>
            </a:r>
            <a:r>
              <a:rPr sz="700" u="heavy" spc="-10" dirty="0">
                <a:solidFill>
                  <a:srgbClr val="0563C1"/>
                </a:solidFill>
                <a:latin typeface="Calibri"/>
                <a:cs typeface="Calibri"/>
              </a:rPr>
              <a:t>A</a:t>
            </a:r>
            <a:r>
              <a:rPr sz="700" u="heavy" spc="-5" dirty="0">
                <a:solidFill>
                  <a:srgbClr val="0563C1"/>
                </a:solidFill>
                <a:latin typeface="Calibri"/>
                <a:cs typeface="Calibri"/>
              </a:rPr>
              <a:t>-</a:t>
            </a:r>
            <a:r>
              <a:rPr sz="700" u="heavy" spc="-10" dirty="0">
                <a:solidFill>
                  <a:srgbClr val="0563C1"/>
                </a:solidFill>
                <a:latin typeface="Calibri"/>
                <a:cs typeface="Calibri"/>
              </a:rPr>
              <a:t>SA</a:t>
            </a:r>
            <a:r>
              <a:rPr sz="700" u="heavy" spc="5" dirty="0">
                <a:solidFill>
                  <a:srgbClr val="0563C1"/>
                </a:solidFill>
                <a:latin typeface="Calibri"/>
                <a:cs typeface="Calibri"/>
              </a:rPr>
              <a:t> </a:t>
            </a:r>
            <a:r>
              <a:rPr sz="700" u="heavy" spc="-10" dirty="0">
                <a:solidFill>
                  <a:srgbClr val="0563C1"/>
                </a:solidFill>
                <a:latin typeface="Calibri"/>
                <a:cs typeface="Calibri"/>
              </a:rPr>
              <a:t>4</a:t>
            </a:r>
            <a:r>
              <a:rPr sz="700" u="heavy" spc="-5" dirty="0">
                <a:solidFill>
                  <a:srgbClr val="0563C1"/>
                </a:solidFill>
                <a:latin typeface="Calibri"/>
                <a:cs typeface="Calibri"/>
              </a:rPr>
              <a:t>.0</a:t>
            </a:r>
            <a:r>
              <a:rPr sz="700" u="heavy" dirty="0">
                <a:solidFill>
                  <a:srgbClr val="0563C1"/>
                </a:solidFill>
                <a:latin typeface="Calibri"/>
                <a:cs typeface="Calibri"/>
              </a:rPr>
              <a:t> </a:t>
            </a:r>
            <a:r>
              <a:rPr sz="700" u="heavy" spc="-10" dirty="0">
                <a:solidFill>
                  <a:srgbClr val="0563C1"/>
                </a:solidFill>
                <a:latin typeface="Calibri"/>
                <a:cs typeface="Calibri"/>
              </a:rPr>
              <a:t>I</a:t>
            </a:r>
            <a:r>
              <a:rPr sz="700" u="heavy" spc="-5" dirty="0">
                <a:solidFill>
                  <a:srgbClr val="0563C1"/>
                </a:solidFill>
                <a:latin typeface="Calibri"/>
                <a:cs typeface="Calibri"/>
              </a:rPr>
              <a:t>n</a:t>
            </a:r>
            <a:r>
              <a:rPr sz="700" u="heavy" spc="-15" dirty="0">
                <a:solidFill>
                  <a:srgbClr val="0563C1"/>
                </a:solidFill>
                <a:latin typeface="Calibri"/>
                <a:cs typeface="Calibri"/>
              </a:rPr>
              <a:t>t</a:t>
            </a:r>
            <a:r>
              <a:rPr sz="700" u="heavy" spc="-5" dirty="0">
                <a:solidFill>
                  <a:srgbClr val="0563C1"/>
                </a:solidFill>
                <a:latin typeface="Calibri"/>
                <a:cs typeface="Calibri"/>
              </a:rPr>
              <a:t>e</a:t>
            </a:r>
            <a:r>
              <a:rPr sz="700" u="heavy" dirty="0">
                <a:solidFill>
                  <a:srgbClr val="0563C1"/>
                </a:solidFill>
                <a:latin typeface="Calibri"/>
                <a:cs typeface="Calibri"/>
              </a:rPr>
              <a:t>r</a:t>
            </a:r>
            <a:r>
              <a:rPr sz="700" u="heavy" spc="-5" dirty="0">
                <a:solidFill>
                  <a:srgbClr val="0563C1"/>
                </a:solidFill>
                <a:latin typeface="Calibri"/>
                <a:cs typeface="Calibri"/>
              </a:rPr>
              <a:t>n</a:t>
            </a:r>
            <a:r>
              <a:rPr sz="700" u="heavy" spc="-15" dirty="0">
                <a:solidFill>
                  <a:srgbClr val="0563C1"/>
                </a:solidFill>
                <a:latin typeface="Calibri"/>
                <a:cs typeface="Calibri"/>
              </a:rPr>
              <a:t>a</a:t>
            </a:r>
            <a:r>
              <a:rPr sz="700" u="heavy" spc="25" dirty="0">
                <a:solidFill>
                  <a:srgbClr val="0563C1"/>
                </a:solidFill>
                <a:latin typeface="Calibri"/>
                <a:cs typeface="Calibri"/>
              </a:rPr>
              <a:t>$</a:t>
            </a:r>
            <a:r>
              <a:rPr sz="700" u="heavy" spc="5" dirty="0">
                <a:solidFill>
                  <a:srgbClr val="0563C1"/>
                </a:solidFill>
                <a:latin typeface="Calibri"/>
                <a:cs typeface="Calibri"/>
              </a:rPr>
              <a:t>o</a:t>
            </a:r>
            <a:r>
              <a:rPr sz="700" u="heavy" spc="-5" dirty="0">
                <a:solidFill>
                  <a:srgbClr val="0563C1"/>
                </a:solidFill>
                <a:latin typeface="Calibri"/>
                <a:cs typeface="Calibri"/>
              </a:rPr>
              <a:t>n</a:t>
            </a:r>
            <a:r>
              <a:rPr sz="700" u="heavy" dirty="0">
                <a:solidFill>
                  <a:srgbClr val="0563C1"/>
                </a:solidFill>
                <a:latin typeface="Calibri"/>
                <a:cs typeface="Calibri"/>
              </a:rPr>
              <a:t>a</a:t>
            </a:r>
            <a:r>
              <a:rPr sz="700" dirty="0">
                <a:solidFill>
                  <a:srgbClr val="0563C1"/>
                </a:solidFill>
                <a:latin typeface="Calibri"/>
                <a:cs typeface="Calibri"/>
              </a:rPr>
              <a:t>l </a:t>
            </a:r>
            <a:r>
              <a:rPr sz="700" dirty="0">
                <a:latin typeface="Calibri"/>
                <a:cs typeface="Calibri"/>
              </a:rPr>
              <a:t>(</a:t>
            </a:r>
            <a:r>
              <a:rPr sz="700" spc="-10" dirty="0">
                <a:latin typeface="Calibri"/>
                <a:cs typeface="Calibri"/>
              </a:rPr>
              <a:t>n</a:t>
            </a:r>
            <a:r>
              <a:rPr sz="700" dirty="0">
                <a:latin typeface="Calibri"/>
                <a:cs typeface="Calibri"/>
              </a:rPr>
              <a:t>o</a:t>
            </a:r>
            <a:r>
              <a:rPr sz="700" spc="10" dirty="0">
                <a:latin typeface="Calibri"/>
                <a:cs typeface="Calibri"/>
              </a:rPr>
              <a:t> </a:t>
            </a:r>
            <a:r>
              <a:rPr sz="700" spc="-5" dirty="0">
                <a:latin typeface="Calibri"/>
                <a:cs typeface="Calibri"/>
              </a:rPr>
              <a:t>c</a:t>
            </a:r>
            <a:r>
              <a:rPr sz="700" spc="-10" dirty="0">
                <a:latin typeface="Calibri"/>
                <a:cs typeface="Calibri"/>
              </a:rPr>
              <a:t>h</a:t>
            </a:r>
            <a:r>
              <a:rPr sz="700" dirty="0">
                <a:latin typeface="Calibri"/>
                <a:cs typeface="Calibri"/>
              </a:rPr>
              <a:t>a</a:t>
            </a:r>
            <a:r>
              <a:rPr sz="700" spc="-10" dirty="0">
                <a:latin typeface="Calibri"/>
                <a:cs typeface="Calibri"/>
              </a:rPr>
              <a:t>ng</a:t>
            </a:r>
            <a:r>
              <a:rPr sz="700" spc="-5" dirty="0">
                <a:latin typeface="Calibri"/>
                <a:cs typeface="Calibri"/>
              </a:rPr>
              <a:t>e</a:t>
            </a:r>
            <a:r>
              <a:rPr sz="700" dirty="0">
                <a:latin typeface="Calibri"/>
                <a:cs typeface="Calibri"/>
              </a:rPr>
              <a:t>s</a:t>
            </a:r>
            <a:r>
              <a:rPr sz="700" spc="5" dirty="0">
                <a:latin typeface="Calibri"/>
                <a:cs typeface="Calibri"/>
              </a:rPr>
              <a:t> </a:t>
            </a:r>
            <a:r>
              <a:rPr sz="700" spc="-10" dirty="0">
                <a:latin typeface="Calibri"/>
                <a:cs typeface="Calibri"/>
              </a:rPr>
              <a:t>m</a:t>
            </a:r>
            <a:r>
              <a:rPr sz="700" dirty="0">
                <a:latin typeface="Calibri"/>
                <a:cs typeface="Calibri"/>
              </a:rPr>
              <a:t>a</a:t>
            </a:r>
            <a:r>
              <a:rPr sz="700" spc="-10" dirty="0">
                <a:latin typeface="Calibri"/>
                <a:cs typeface="Calibri"/>
              </a:rPr>
              <a:t>d</a:t>
            </a:r>
            <a:r>
              <a:rPr sz="700" spc="-5" dirty="0">
                <a:latin typeface="Calibri"/>
                <a:cs typeface="Calibri"/>
              </a:rPr>
              <a:t>e</a:t>
            </a:r>
            <a:r>
              <a:rPr sz="700" dirty="0">
                <a:latin typeface="Calibri"/>
                <a:cs typeface="Calibri"/>
              </a:rPr>
              <a:t>)</a:t>
            </a:r>
          </a:p>
        </p:txBody>
      </p:sp>
      <p:sp>
        <p:nvSpPr>
          <p:cNvPr id="8" name="object 8"/>
          <p:cNvSpPr txBox="1"/>
          <p:nvPr/>
        </p:nvSpPr>
        <p:spPr>
          <a:xfrm>
            <a:off x="9229010" y="6543301"/>
            <a:ext cx="2627630" cy="114300"/>
          </a:xfrm>
          <a:prstGeom prst="rect">
            <a:avLst/>
          </a:prstGeom>
        </p:spPr>
        <p:txBody>
          <a:bodyPr vert="horz" wrap="square" lIns="0" tIns="0" rIns="0" bIns="0" rtlCol="0">
            <a:spAutoFit/>
          </a:bodyPr>
          <a:lstStyle/>
          <a:p>
            <a:pPr marL="12700">
              <a:lnSpc>
                <a:spcPct val="100000"/>
              </a:lnSpc>
            </a:pPr>
            <a:r>
              <a:rPr sz="700" u="heavy" spc="-10" dirty="0">
                <a:solidFill>
                  <a:srgbClr val="0563C1"/>
                </a:solidFill>
                <a:latin typeface="Calibri"/>
                <a:cs typeface="Calibri"/>
              </a:rPr>
              <a:t>A</a:t>
            </a:r>
            <a:r>
              <a:rPr sz="700" u="heavy" spc="-5" dirty="0">
                <a:solidFill>
                  <a:srgbClr val="0563C1"/>
                </a:solidFill>
                <a:latin typeface="Calibri"/>
                <a:cs typeface="Calibri"/>
              </a:rPr>
              <a:t>cu</a:t>
            </a:r>
            <a:r>
              <a:rPr sz="700" u="heavy" dirty="0">
                <a:solidFill>
                  <a:srgbClr val="0563C1"/>
                </a:solidFill>
                <a:latin typeface="Calibri"/>
                <a:cs typeface="Calibri"/>
              </a:rPr>
              <a:t>i</a:t>
            </a:r>
            <a:r>
              <a:rPr sz="700" u="heavy" spc="-5" dirty="0">
                <a:solidFill>
                  <a:srgbClr val="0563C1"/>
                </a:solidFill>
                <a:latin typeface="Calibri"/>
                <a:cs typeface="Calibri"/>
              </a:rPr>
              <a:t>ty</a:t>
            </a:r>
            <a:r>
              <a:rPr sz="700" u="heavy" dirty="0">
                <a:solidFill>
                  <a:srgbClr val="0563C1"/>
                </a:solidFill>
                <a:latin typeface="Calibri"/>
                <a:cs typeface="Calibri"/>
              </a:rPr>
              <a:t> </a:t>
            </a:r>
            <a:r>
              <a:rPr sz="700" u="heavy" spc="-10" dirty="0">
                <a:solidFill>
                  <a:srgbClr val="0563C1"/>
                </a:solidFill>
                <a:latin typeface="Calibri"/>
                <a:cs typeface="Calibri"/>
              </a:rPr>
              <a:t>g</a:t>
            </a:r>
            <a:r>
              <a:rPr sz="700" u="heavy" spc="-25" dirty="0">
                <a:solidFill>
                  <a:srgbClr val="0563C1"/>
                </a:solidFill>
                <a:latin typeface="Calibri"/>
                <a:cs typeface="Calibri"/>
              </a:rPr>
              <a:t>r</a:t>
            </a:r>
            <a:r>
              <a:rPr sz="700" u="heavy" dirty="0">
                <a:solidFill>
                  <a:srgbClr val="0563C1"/>
                </a:solidFill>
                <a:latin typeface="Calibri"/>
                <a:cs typeface="Calibri"/>
              </a:rPr>
              <a:t>a</a:t>
            </a:r>
            <a:r>
              <a:rPr sz="700" u="heavy" spc="-5" dirty="0">
                <a:solidFill>
                  <a:srgbClr val="0563C1"/>
                </a:solidFill>
                <a:latin typeface="Calibri"/>
                <a:cs typeface="Calibri"/>
              </a:rPr>
              <a:t>p</a:t>
            </a:r>
            <a:r>
              <a:rPr sz="700" u="heavy" dirty="0">
                <a:solidFill>
                  <a:srgbClr val="0563C1"/>
                </a:solidFill>
                <a:latin typeface="Calibri"/>
                <a:cs typeface="Calibri"/>
              </a:rPr>
              <a:t>h</a:t>
            </a:r>
            <a:r>
              <a:rPr sz="700" spc="-5" dirty="0">
                <a:solidFill>
                  <a:srgbClr val="0563C1"/>
                </a:solidFill>
                <a:latin typeface="Calibri"/>
                <a:cs typeface="Calibri"/>
              </a:rPr>
              <a:t> </a:t>
            </a:r>
            <a:r>
              <a:rPr sz="700" dirty="0">
                <a:latin typeface="Calibri"/>
                <a:cs typeface="Calibri"/>
              </a:rPr>
              <a:t>is</a:t>
            </a:r>
            <a:r>
              <a:rPr sz="700" spc="5" dirty="0">
                <a:latin typeface="Calibri"/>
                <a:cs typeface="Calibri"/>
              </a:rPr>
              <a:t> </a:t>
            </a:r>
            <a:r>
              <a:rPr sz="700" dirty="0">
                <a:latin typeface="Calibri"/>
                <a:cs typeface="Calibri"/>
              </a:rPr>
              <a:t>lic</a:t>
            </a:r>
            <a:r>
              <a:rPr sz="700" spc="-5" dirty="0">
                <a:latin typeface="Calibri"/>
                <a:cs typeface="Calibri"/>
              </a:rPr>
              <a:t>e</a:t>
            </a:r>
            <a:r>
              <a:rPr sz="700" spc="-10" dirty="0">
                <a:latin typeface="Calibri"/>
                <a:cs typeface="Calibri"/>
              </a:rPr>
              <a:t>n</a:t>
            </a:r>
            <a:r>
              <a:rPr sz="700" dirty="0">
                <a:latin typeface="Calibri"/>
                <a:cs typeface="Calibri"/>
              </a:rPr>
              <a:t>s</a:t>
            </a:r>
            <a:r>
              <a:rPr sz="700" spc="-5" dirty="0">
                <a:latin typeface="Calibri"/>
                <a:cs typeface="Calibri"/>
              </a:rPr>
              <a:t>e</a:t>
            </a:r>
            <a:r>
              <a:rPr sz="700" dirty="0">
                <a:latin typeface="Calibri"/>
                <a:cs typeface="Calibri"/>
              </a:rPr>
              <a:t>d</a:t>
            </a:r>
            <a:r>
              <a:rPr sz="700" spc="-5" dirty="0">
                <a:latin typeface="Calibri"/>
                <a:cs typeface="Calibri"/>
              </a:rPr>
              <a:t> </a:t>
            </a:r>
            <a:r>
              <a:rPr sz="700" spc="-10" dirty="0">
                <a:latin typeface="Calibri"/>
                <a:cs typeface="Calibri"/>
              </a:rPr>
              <a:t>und</a:t>
            </a:r>
            <a:r>
              <a:rPr sz="700" spc="-5" dirty="0">
                <a:latin typeface="Calibri"/>
                <a:cs typeface="Calibri"/>
              </a:rPr>
              <a:t>er</a:t>
            </a:r>
            <a:r>
              <a:rPr sz="700" spc="5" dirty="0">
                <a:latin typeface="Calibri"/>
                <a:cs typeface="Calibri"/>
              </a:rPr>
              <a:t> </a:t>
            </a:r>
            <a:r>
              <a:rPr sz="700" u="heavy" dirty="0">
                <a:solidFill>
                  <a:srgbClr val="0563C1"/>
                </a:solidFill>
                <a:latin typeface="Calibri"/>
                <a:cs typeface="Calibri"/>
              </a:rPr>
              <a:t>CC </a:t>
            </a:r>
            <a:r>
              <a:rPr sz="700" u="heavy" spc="-10" dirty="0">
                <a:solidFill>
                  <a:srgbClr val="0563C1"/>
                </a:solidFill>
                <a:latin typeface="Calibri"/>
                <a:cs typeface="Calibri"/>
              </a:rPr>
              <a:t>A</a:t>
            </a:r>
            <a:r>
              <a:rPr sz="700" u="heavy" spc="-5" dirty="0">
                <a:solidFill>
                  <a:srgbClr val="0563C1"/>
                </a:solidFill>
                <a:latin typeface="Calibri"/>
                <a:cs typeface="Calibri"/>
              </a:rPr>
              <a:t>-</a:t>
            </a:r>
            <a:r>
              <a:rPr sz="700" u="heavy" spc="-10" dirty="0">
                <a:solidFill>
                  <a:srgbClr val="0563C1"/>
                </a:solidFill>
                <a:latin typeface="Calibri"/>
                <a:cs typeface="Calibri"/>
              </a:rPr>
              <a:t>SA</a:t>
            </a:r>
            <a:r>
              <a:rPr sz="700" u="heavy" spc="5" dirty="0">
                <a:solidFill>
                  <a:srgbClr val="0563C1"/>
                </a:solidFill>
                <a:latin typeface="Calibri"/>
                <a:cs typeface="Calibri"/>
              </a:rPr>
              <a:t> </a:t>
            </a:r>
            <a:r>
              <a:rPr sz="700" u="heavy" spc="-10" dirty="0">
                <a:solidFill>
                  <a:srgbClr val="0563C1"/>
                </a:solidFill>
                <a:latin typeface="Calibri"/>
                <a:cs typeface="Calibri"/>
              </a:rPr>
              <a:t>3</a:t>
            </a:r>
            <a:r>
              <a:rPr sz="700" u="heavy" spc="-5" dirty="0">
                <a:solidFill>
                  <a:srgbClr val="0563C1"/>
                </a:solidFill>
                <a:latin typeface="Calibri"/>
                <a:cs typeface="Calibri"/>
              </a:rPr>
              <a:t>.0</a:t>
            </a:r>
            <a:r>
              <a:rPr sz="700" u="heavy" dirty="0">
                <a:solidFill>
                  <a:srgbClr val="0563C1"/>
                </a:solidFill>
                <a:latin typeface="Calibri"/>
                <a:cs typeface="Calibri"/>
              </a:rPr>
              <a:t> </a:t>
            </a:r>
            <a:r>
              <a:rPr sz="700" u="heavy" spc="-5" dirty="0">
                <a:solidFill>
                  <a:srgbClr val="0563C1"/>
                </a:solidFill>
                <a:latin typeface="Calibri"/>
                <a:cs typeface="Calibri"/>
              </a:rPr>
              <a:t>Unp</a:t>
            </a:r>
            <a:r>
              <a:rPr sz="700" u="heavy" spc="5" dirty="0">
                <a:solidFill>
                  <a:srgbClr val="0563C1"/>
                </a:solidFill>
                <a:latin typeface="Calibri"/>
                <a:cs typeface="Calibri"/>
              </a:rPr>
              <a:t>o</a:t>
            </a:r>
            <a:r>
              <a:rPr sz="700" u="heavy" dirty="0">
                <a:solidFill>
                  <a:srgbClr val="0563C1"/>
                </a:solidFill>
                <a:latin typeface="Calibri"/>
                <a:cs typeface="Calibri"/>
              </a:rPr>
              <a:t>r</a:t>
            </a:r>
            <a:r>
              <a:rPr sz="700" u="heavy" spc="-15" dirty="0">
                <a:solidFill>
                  <a:srgbClr val="0563C1"/>
                </a:solidFill>
                <a:latin typeface="Calibri"/>
                <a:cs typeface="Calibri"/>
              </a:rPr>
              <a:t>t</a:t>
            </a:r>
            <a:r>
              <a:rPr sz="700" u="heavy" spc="-5" dirty="0">
                <a:solidFill>
                  <a:srgbClr val="0563C1"/>
                </a:solidFill>
                <a:latin typeface="Calibri"/>
                <a:cs typeface="Calibri"/>
              </a:rPr>
              <a:t>e</a:t>
            </a:r>
            <a:r>
              <a:rPr sz="700" u="heavy" dirty="0">
                <a:solidFill>
                  <a:srgbClr val="0563C1"/>
                </a:solidFill>
                <a:latin typeface="Calibri"/>
                <a:cs typeface="Calibri"/>
              </a:rPr>
              <a:t>d</a:t>
            </a:r>
            <a:r>
              <a:rPr sz="700" spc="-5" dirty="0">
                <a:solidFill>
                  <a:srgbClr val="0563C1"/>
                </a:solidFill>
                <a:latin typeface="Calibri"/>
                <a:cs typeface="Calibri"/>
              </a:rPr>
              <a:t> </a:t>
            </a:r>
            <a:r>
              <a:rPr sz="700" spc="-5" dirty="0">
                <a:latin typeface="Calibri"/>
                <a:cs typeface="Calibri"/>
              </a:rPr>
              <a:t>(</a:t>
            </a:r>
            <a:r>
              <a:rPr sz="700" spc="-10" dirty="0">
                <a:latin typeface="Calibri"/>
                <a:cs typeface="Calibri"/>
              </a:rPr>
              <a:t>N</a:t>
            </a:r>
            <a:r>
              <a:rPr sz="700" dirty="0">
                <a:latin typeface="Calibri"/>
                <a:cs typeface="Calibri"/>
              </a:rPr>
              <a:t>o</a:t>
            </a:r>
            <a:r>
              <a:rPr sz="700" spc="10" dirty="0">
                <a:latin typeface="Calibri"/>
                <a:cs typeface="Calibri"/>
              </a:rPr>
              <a:t> </a:t>
            </a:r>
            <a:r>
              <a:rPr sz="700" spc="-5" dirty="0">
                <a:latin typeface="Calibri"/>
                <a:cs typeface="Calibri"/>
              </a:rPr>
              <a:t>c</a:t>
            </a:r>
            <a:r>
              <a:rPr sz="700" spc="-10" dirty="0">
                <a:latin typeface="Calibri"/>
                <a:cs typeface="Calibri"/>
              </a:rPr>
              <a:t>h</a:t>
            </a:r>
            <a:r>
              <a:rPr sz="700" dirty="0">
                <a:latin typeface="Calibri"/>
                <a:cs typeface="Calibri"/>
              </a:rPr>
              <a:t>a</a:t>
            </a:r>
            <a:r>
              <a:rPr sz="700" spc="-10" dirty="0">
                <a:latin typeface="Calibri"/>
                <a:cs typeface="Calibri"/>
              </a:rPr>
              <a:t>ng</a:t>
            </a:r>
            <a:r>
              <a:rPr sz="700" spc="-5" dirty="0">
                <a:latin typeface="Calibri"/>
                <a:cs typeface="Calibri"/>
              </a:rPr>
              <a:t>e</a:t>
            </a:r>
            <a:r>
              <a:rPr sz="700" dirty="0">
                <a:latin typeface="Calibri"/>
                <a:cs typeface="Calibri"/>
              </a:rPr>
              <a:t>s</a:t>
            </a:r>
            <a:r>
              <a:rPr sz="700" spc="5" dirty="0">
                <a:latin typeface="Calibri"/>
                <a:cs typeface="Calibri"/>
              </a:rPr>
              <a:t> </a:t>
            </a:r>
            <a:r>
              <a:rPr sz="700" spc="-10" dirty="0">
                <a:latin typeface="Calibri"/>
                <a:cs typeface="Calibri"/>
              </a:rPr>
              <a:t>m</a:t>
            </a:r>
            <a:r>
              <a:rPr sz="700" dirty="0">
                <a:latin typeface="Calibri"/>
                <a:cs typeface="Calibri"/>
              </a:rPr>
              <a:t>a</a:t>
            </a:r>
            <a:r>
              <a:rPr sz="700" spc="-10" dirty="0">
                <a:latin typeface="Calibri"/>
                <a:cs typeface="Calibri"/>
              </a:rPr>
              <a:t>d</a:t>
            </a:r>
            <a:r>
              <a:rPr sz="700" spc="-5" dirty="0">
                <a:latin typeface="Calibri"/>
                <a:cs typeface="Calibri"/>
              </a:rPr>
              <a:t>e</a:t>
            </a:r>
            <a:r>
              <a:rPr sz="700" dirty="0">
                <a:latin typeface="Calibri"/>
                <a:cs typeface="Calibri"/>
              </a:rPr>
              <a:t>)</a:t>
            </a:r>
          </a:p>
        </p:txBody>
      </p:sp>
      <p:sp>
        <p:nvSpPr>
          <p:cNvPr id="9" name="object 9"/>
          <p:cNvSpPr txBox="1">
            <a:spLocks noGrp="1"/>
          </p:cNvSpPr>
          <p:nvPr>
            <p:ph type="dt" sz="half" idx="6"/>
          </p:nvPr>
        </p:nvSpPr>
        <p:spPr>
          <a:prstGeom prst="rect">
            <a:avLst/>
          </a:prstGeom>
        </p:spPr>
        <p:txBody>
          <a:bodyPr vert="horz" wrap="square" lIns="0" tIns="0" rIns="0" bIns="0" rtlCol="0">
            <a:spAutoFit/>
          </a:bodyPr>
          <a:lstStyle/>
          <a:p>
            <a:pPr marL="12700">
              <a:lnSpc>
                <a:spcPct val="100000"/>
              </a:lnSpc>
            </a:pPr>
            <a:r>
              <a:rPr spc="-15" dirty="0"/>
              <a:t>J</a:t>
            </a:r>
            <a:r>
              <a:rPr spc="-5" dirty="0"/>
              <a:t>u</a:t>
            </a:r>
            <a:r>
              <a:rPr spc="-20" dirty="0"/>
              <a:t>s</a:t>
            </a:r>
            <a:r>
              <a:rPr spc="85" dirty="0"/>
              <a:t>$</a:t>
            </a:r>
            <a:r>
              <a:rPr dirty="0"/>
              <a:t>n</a:t>
            </a:r>
            <a:r>
              <a:rPr spc="-5" dirty="0"/>
              <a:t> </a:t>
            </a:r>
            <a:r>
              <a:rPr spc="-10" dirty="0"/>
              <a:t>J</a:t>
            </a:r>
            <a:r>
              <a:rPr spc="-5" dirty="0"/>
              <a:t>ohn</a:t>
            </a:r>
            <a:r>
              <a:rPr spc="5" dirty="0"/>
              <a:t>s</a:t>
            </a:r>
            <a:r>
              <a:rPr spc="-5" dirty="0"/>
              <a:t>o</a:t>
            </a:r>
            <a:r>
              <a:rPr dirty="0"/>
              <a:t>n</a:t>
            </a: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dirty="0"/>
              <a:t>O</a:t>
            </a:r>
            <a:r>
              <a:rPr spc="-10" dirty="0"/>
              <a:t>c</a:t>
            </a:r>
            <a:r>
              <a:rPr spc="-30" dirty="0"/>
              <a:t>t</a:t>
            </a:r>
            <a:r>
              <a:rPr spc="-5" dirty="0"/>
              <a:t>o</a:t>
            </a:r>
            <a:r>
              <a:rPr spc="-20" dirty="0"/>
              <a:t>b</a:t>
            </a:r>
            <a:r>
              <a:rPr spc="-10" dirty="0"/>
              <a:t>er</a:t>
            </a:r>
            <a:r>
              <a:rPr dirty="0"/>
              <a:t> </a:t>
            </a:r>
            <a:r>
              <a:rPr spc="-20" dirty="0"/>
              <a:t>23</a:t>
            </a:r>
            <a:r>
              <a:rPr spc="-5" dirty="0"/>
              <a:t>, </a:t>
            </a:r>
            <a:r>
              <a:rPr spc="-20" dirty="0"/>
              <a:t>2019</a:t>
            </a:r>
          </a:p>
        </p:txBody>
      </p:sp>
    </p:spTree>
    <p:extLst>
      <p:ext uri="{BB962C8B-B14F-4D97-AF65-F5344CB8AC3E}">
        <p14:creationId xmlns:p14="http://schemas.microsoft.com/office/powerpoint/2010/main" val="1826940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70</a:t>
            </a:fld>
            <a:endParaRPr lang="en-US" dirty="0"/>
          </a:p>
        </p:txBody>
      </p:sp>
      <p:sp>
        <p:nvSpPr>
          <p:cNvPr id="2" name="Title 1"/>
          <p:cNvSpPr>
            <a:spLocks noGrp="1"/>
          </p:cNvSpPr>
          <p:nvPr>
            <p:ph type="title"/>
          </p:nvPr>
        </p:nvSpPr>
        <p:spPr/>
        <p:txBody>
          <a:bodyPr/>
          <a:lstStyle/>
          <a:p>
            <a:r>
              <a:rPr lang="en-US"/>
              <a:t>Recurrent Neural Networks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952" y="1203159"/>
                <a:ext cx="10972800" cy="2314919"/>
              </a:xfrm>
            </p:spPr>
            <p:txBody>
              <a:bodyPr>
                <a:normAutofit fontScale="92500" lnSpcReduction="10000"/>
              </a:bodyPr>
              <a:lstStyle/>
              <a:p>
                <a:r>
                  <a:rPr lang="en-US" dirty="0"/>
                  <a:t>A popular way of formalizing it: </a:t>
                </a:r>
              </a:p>
              <a:p>
                <a:pPr marL="609585" lvl="1"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𝑡</m:t>
                          </m:r>
                        </m:sub>
                      </m:sSub>
                      <m:r>
                        <a:rPr lang="en-US">
                          <a:latin typeface="Cambria Math" panose="02040503050406030204" pitchFamily="18" charset="0"/>
                        </a:rPr>
                        <m:t>=</m:t>
                      </m:r>
                      <m:r>
                        <a:rPr lang="en-US">
                          <a:latin typeface="Cambria Math" panose="02040503050406030204" pitchFamily="18" charset="0"/>
                        </a:rPr>
                        <m:t>𝑓</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h</m:t>
                          </m:r>
                        </m:sub>
                      </m:sSub>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𝑡</m:t>
                          </m:r>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𝑊</m:t>
                          </m:r>
                        </m:e>
                        <m:sub>
                          <m:r>
                            <a:rPr lang="en-US">
                              <a:latin typeface="Cambria Math" panose="02040503050406030204" pitchFamily="18" charset="0"/>
                            </a:rPr>
                            <m:t>𝑖</m:t>
                          </m:r>
                        </m:sub>
                      </m:sSub>
                      <m:sSub>
                        <m:sSubPr>
                          <m:ctrlPr>
                            <a:rPr lang="en-US" i="1">
                              <a:latin typeface="Cambria Math" panose="02040503050406030204" pitchFamily="18" charset="0"/>
                            </a:rPr>
                          </m:ctrlPr>
                        </m:sSubPr>
                        <m:e>
                          <m:r>
                            <a:rPr lang="en-US">
                              <a:latin typeface="Cambria Math" panose="02040503050406030204" pitchFamily="18" charset="0"/>
                            </a:rPr>
                            <m:t>𝑥</m:t>
                          </m:r>
                        </m:e>
                        <m:sub>
                          <m:r>
                            <a:rPr lang="en-US">
                              <a:latin typeface="Cambria Math" panose="02040503050406030204" pitchFamily="18" charset="0"/>
                            </a:rPr>
                            <m:t>𝑡</m:t>
                          </m:r>
                        </m:sub>
                      </m:sSub>
                      <m:r>
                        <a:rPr lang="en-US">
                          <a:latin typeface="Cambria Math" panose="02040503050406030204" pitchFamily="18" charset="0"/>
                        </a:rPr>
                        <m:t>)</m:t>
                      </m:r>
                    </m:oMath>
                  </m:oMathPara>
                </a14:m>
                <a:endParaRPr lang="en-US" dirty="0"/>
              </a:p>
              <a:p>
                <a:pPr lvl="1"/>
                <a:r>
                  <a:rPr lang="en-US" dirty="0"/>
                  <a:t>Where </a:t>
                </a:r>
                <a14:m>
                  <m:oMath xmlns:m="http://schemas.openxmlformats.org/officeDocument/2006/math">
                    <m:r>
                      <a:rPr lang="en-US">
                        <a:latin typeface="Cambria Math" panose="02040503050406030204" pitchFamily="18" charset="0"/>
                      </a:rPr>
                      <m:t>𝑓</m:t>
                    </m:r>
                  </m:oMath>
                </a14:m>
                <a:r>
                  <a:rPr lang="en-US" dirty="0"/>
                  <a:t> is a nonlinear, differentiable (why?) function. </a:t>
                </a:r>
              </a:p>
              <a:p>
                <a:r>
                  <a:rPr lang="en-US" dirty="0"/>
                  <a:t>Outputs?</a:t>
                </a:r>
              </a:p>
              <a:p>
                <a:pPr lvl="1"/>
                <a:r>
                  <a:rPr lang="en-US" dirty="0"/>
                  <a:t>Many options; depending on problem and computational resource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952" y="1203159"/>
                <a:ext cx="10972800" cy="2314919"/>
              </a:xfrm>
              <a:blipFill>
                <a:blip r:embed="rId2"/>
                <a:stretch>
                  <a:fillRect l="-1111" t="-5263" b="-2368"/>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16465B6-99C2-474A-8CF3-A6C10CE02FC4}"/>
              </a:ext>
            </a:extLst>
          </p:cNvPr>
          <p:cNvSpPr/>
          <p:nvPr/>
        </p:nvSpPr>
        <p:spPr>
          <a:xfrm>
            <a:off x="3577873" y="4265262"/>
            <a:ext cx="1340855" cy="209549"/>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25" name="Rectangle 24">
            <a:extLst>
              <a:ext uri="{FF2B5EF4-FFF2-40B4-BE49-F238E27FC236}">
                <a16:creationId xmlns:a16="http://schemas.microsoft.com/office/drawing/2014/main" id="{70A59B67-116E-45F2-BB57-DFD89982FA90}"/>
              </a:ext>
            </a:extLst>
          </p:cNvPr>
          <p:cNvSpPr/>
          <p:nvPr/>
        </p:nvSpPr>
        <p:spPr>
          <a:xfrm>
            <a:off x="5023096" y="4270065"/>
            <a:ext cx="1271547" cy="204745"/>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28" name="Rectangle 27">
            <a:extLst>
              <a:ext uri="{FF2B5EF4-FFF2-40B4-BE49-F238E27FC236}">
                <a16:creationId xmlns:a16="http://schemas.microsoft.com/office/drawing/2014/main" id="{C726B89D-7874-4C36-AB7D-E36A8494FACC}"/>
              </a:ext>
            </a:extLst>
          </p:cNvPr>
          <p:cNvSpPr/>
          <p:nvPr/>
        </p:nvSpPr>
        <p:spPr>
          <a:xfrm>
            <a:off x="6430808" y="4265258"/>
            <a:ext cx="1261376" cy="209551"/>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30" name="Rectangle 29">
            <a:extLst>
              <a:ext uri="{FF2B5EF4-FFF2-40B4-BE49-F238E27FC236}">
                <a16:creationId xmlns:a16="http://schemas.microsoft.com/office/drawing/2014/main" id="{784803CE-C818-48F3-AD46-91CDAA356F94}"/>
              </a:ext>
            </a:extLst>
          </p:cNvPr>
          <p:cNvSpPr/>
          <p:nvPr/>
        </p:nvSpPr>
        <p:spPr>
          <a:xfrm rot="5400000">
            <a:off x="4426177" y="5186472"/>
            <a:ext cx="1232748" cy="247649"/>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33" name="Rectangle 32">
            <a:extLst>
              <a:ext uri="{FF2B5EF4-FFF2-40B4-BE49-F238E27FC236}">
                <a16:creationId xmlns:a16="http://schemas.microsoft.com/office/drawing/2014/main" id="{1909893A-DD14-498D-A6F5-4B8AE5828CA2}"/>
              </a:ext>
            </a:extLst>
          </p:cNvPr>
          <p:cNvSpPr/>
          <p:nvPr/>
        </p:nvSpPr>
        <p:spPr>
          <a:xfrm rot="5400000">
            <a:off x="5678268" y="5210730"/>
            <a:ext cx="1232749" cy="19913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39" name="Rectangle 38">
            <a:extLst>
              <a:ext uri="{FF2B5EF4-FFF2-40B4-BE49-F238E27FC236}">
                <a16:creationId xmlns:a16="http://schemas.microsoft.com/office/drawing/2014/main" id="{E24FFF8A-E552-4889-9DCD-093FD0624173}"/>
              </a:ext>
            </a:extLst>
          </p:cNvPr>
          <p:cNvSpPr/>
          <p:nvPr/>
        </p:nvSpPr>
        <p:spPr>
          <a:xfrm rot="5400000">
            <a:off x="6921727" y="5205522"/>
            <a:ext cx="1232752" cy="209551"/>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cxnSp>
        <p:nvCxnSpPr>
          <p:cNvPr id="44" name="Elbow Connector 10">
            <a:extLst>
              <a:ext uri="{FF2B5EF4-FFF2-40B4-BE49-F238E27FC236}">
                <a16:creationId xmlns:a16="http://schemas.microsoft.com/office/drawing/2014/main" id="{68F249F8-E00B-4E8C-B1A8-0F0AF9FD3A95}"/>
              </a:ext>
            </a:extLst>
          </p:cNvPr>
          <p:cNvCxnSpPr>
            <a:cxnSpLocks/>
            <a:stCxn id="23" idx="2"/>
            <a:endCxn id="30" idx="2"/>
          </p:cNvCxnSpPr>
          <p:nvPr/>
        </p:nvCxnSpPr>
        <p:spPr>
          <a:xfrm rot="16200000" flipH="1">
            <a:off x="4165770" y="4557341"/>
            <a:ext cx="835485" cy="67042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Elbow Connector 19">
            <a:extLst>
              <a:ext uri="{FF2B5EF4-FFF2-40B4-BE49-F238E27FC236}">
                <a16:creationId xmlns:a16="http://schemas.microsoft.com/office/drawing/2014/main" id="{2A80A764-8620-4E61-BCAC-667F5C7D737C}"/>
              </a:ext>
            </a:extLst>
          </p:cNvPr>
          <p:cNvCxnSpPr>
            <a:cxnSpLocks/>
            <a:stCxn id="25" idx="2"/>
            <a:endCxn id="33" idx="2"/>
          </p:cNvCxnSpPr>
          <p:nvPr/>
        </p:nvCxnSpPr>
        <p:spPr>
          <a:xfrm rot="16200000" flipH="1">
            <a:off x="5509230" y="4624449"/>
            <a:ext cx="835487" cy="53620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C66313-0C44-4D2E-80A1-D8E0EA8C7808}"/>
              </a:ext>
            </a:extLst>
          </p:cNvPr>
          <p:cNvCxnSpPr/>
          <p:nvPr/>
        </p:nvCxnSpPr>
        <p:spPr>
          <a:xfrm>
            <a:off x="3756678" y="5357853"/>
            <a:ext cx="11620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4080FA0-3750-4771-B415-BDB2E5CCE60A}"/>
              </a:ext>
            </a:extLst>
          </p:cNvPr>
          <p:cNvCxnSpPr/>
          <p:nvPr/>
        </p:nvCxnSpPr>
        <p:spPr>
          <a:xfrm>
            <a:off x="5128277" y="5357853"/>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B9E5E73-8E13-4C46-B669-4B114D1D5A91}"/>
              </a:ext>
            </a:extLst>
          </p:cNvPr>
          <p:cNvCxnSpPr/>
          <p:nvPr/>
        </p:nvCxnSpPr>
        <p:spPr>
          <a:xfrm>
            <a:off x="6404629" y="5357853"/>
            <a:ext cx="103350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62B4D4A1-3D2B-4EF6-80C5-BFC8AC5900EE}"/>
                  </a:ext>
                </a:extLst>
              </p:cNvPr>
              <p:cNvSpPr txBox="1"/>
              <p:nvPr/>
            </p:nvSpPr>
            <p:spPr>
              <a:xfrm>
                <a:off x="3544955" y="5350244"/>
                <a:ext cx="4555123" cy="369332"/>
              </a:xfrm>
              <a:prstGeom prst="rect">
                <a:avLst/>
              </a:prstGeom>
              <a:noFill/>
            </p:spPr>
            <p:txBody>
              <a:bodyPr wrap="square" rtlCol="0">
                <a:spAutoFit/>
              </a:bodyPr>
              <a:lstStyle/>
              <a:p>
                <a:pPr algn="ct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i="1">
                            <a:latin typeface="Cambria Math"/>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i="1">
                            <a:latin typeface="Cambria Math"/>
                          </a:rPr>
                          <m:t>+1</m:t>
                        </m:r>
                      </m:sub>
                    </m:sSub>
                  </m:oMath>
                </a14:m>
                <a:r>
                  <a:rPr lang="en-US" dirty="0"/>
                  <a:t> </a:t>
                </a:r>
              </a:p>
            </p:txBody>
          </p:sp>
        </mc:Choice>
        <mc:Fallback xmlns="">
          <p:sp>
            <p:nvSpPr>
              <p:cNvPr id="49" name="TextBox 48">
                <a:extLst>
                  <a:ext uri="{FF2B5EF4-FFF2-40B4-BE49-F238E27FC236}">
                    <a16:creationId xmlns:a16="http://schemas.microsoft.com/office/drawing/2014/main" id="{62B4D4A1-3D2B-4EF6-80C5-BFC8AC5900EE}"/>
                  </a:ext>
                </a:extLst>
              </p:cNvPr>
              <p:cNvSpPr txBox="1">
                <a:spLocks noRot="1" noChangeAspect="1" noMove="1" noResize="1" noEditPoints="1" noAdjustHandles="1" noChangeArrowheads="1" noChangeShapeType="1" noTextEdit="1"/>
              </p:cNvSpPr>
              <p:nvPr/>
            </p:nvSpPr>
            <p:spPr>
              <a:xfrm>
                <a:off x="3544955" y="5350244"/>
                <a:ext cx="4555123" cy="369332"/>
              </a:xfrm>
              <a:prstGeom prst="rect">
                <a:avLst/>
              </a:prstGeom>
              <a:blipFill>
                <a:blip r:embed="rId3"/>
                <a:stretch>
                  <a:fillRect/>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03239D86-0828-48BA-849B-D82EB2269333}"/>
              </a:ext>
            </a:extLst>
          </p:cNvPr>
          <p:cNvCxnSpPr/>
          <p:nvPr/>
        </p:nvCxnSpPr>
        <p:spPr>
          <a:xfrm>
            <a:off x="7653298" y="5357853"/>
            <a:ext cx="103350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C5DBB1C-B5DA-4BCB-ABF1-064CB4014C88}"/>
              </a:ext>
            </a:extLst>
          </p:cNvPr>
          <p:cNvSpPr/>
          <p:nvPr/>
        </p:nvSpPr>
        <p:spPr>
          <a:xfrm>
            <a:off x="8770951" y="5154429"/>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Memory layer</a:t>
            </a:r>
          </a:p>
        </p:txBody>
      </p:sp>
      <p:sp>
        <p:nvSpPr>
          <p:cNvPr id="52" name="Rectangle 51">
            <a:extLst>
              <a:ext uri="{FF2B5EF4-FFF2-40B4-BE49-F238E27FC236}">
                <a16:creationId xmlns:a16="http://schemas.microsoft.com/office/drawing/2014/main" id="{28B94A9A-055F-49BE-AB55-DBE62C2AA998}"/>
              </a:ext>
            </a:extLst>
          </p:cNvPr>
          <p:cNvSpPr/>
          <p:nvPr/>
        </p:nvSpPr>
        <p:spPr>
          <a:xfrm>
            <a:off x="8763000" y="4274649"/>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Input layer</a:t>
            </a:r>
          </a:p>
        </p:txBody>
      </p:sp>
      <p:cxnSp>
        <p:nvCxnSpPr>
          <p:cNvPr id="53" name="Elbow Connector 19">
            <a:extLst>
              <a:ext uri="{FF2B5EF4-FFF2-40B4-BE49-F238E27FC236}">
                <a16:creationId xmlns:a16="http://schemas.microsoft.com/office/drawing/2014/main" id="{75165721-5BCB-4447-B63E-46E6E043ACA9}"/>
              </a:ext>
            </a:extLst>
          </p:cNvPr>
          <p:cNvCxnSpPr>
            <a:cxnSpLocks/>
          </p:cNvCxnSpPr>
          <p:nvPr/>
        </p:nvCxnSpPr>
        <p:spPr>
          <a:xfrm rot="16200000" flipH="1">
            <a:off x="6771739" y="4635522"/>
            <a:ext cx="835487" cy="53620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DAFC12F-6F2A-47B3-88C6-CE358DD63107}"/>
                  </a:ext>
                </a:extLst>
              </p:cNvPr>
              <p:cNvSpPr txBox="1"/>
              <p:nvPr/>
            </p:nvSpPr>
            <p:spPr>
              <a:xfrm>
                <a:off x="3544955" y="3824815"/>
                <a:ext cx="4555123" cy="400110"/>
              </a:xfrm>
              <a:prstGeom prst="rect">
                <a:avLst/>
              </a:prstGeom>
              <a:noFill/>
            </p:spPr>
            <p:txBody>
              <a:bodyPr wrap="square" rtlCol="0">
                <a:spAutoFit/>
              </a:bodyPr>
              <a:lstStyle/>
              <a:p>
                <a:pPr algn="ct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𝑡</m:t>
                        </m:r>
                        <m:r>
                          <a:rPr lang="en-US" sz="2000" i="1">
                            <a:latin typeface="Cambria Math"/>
                          </a:rPr>
                          <m:t>−1</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b="1" i="1">
                            <a:latin typeface="Cambria Math"/>
                          </a:rPr>
                          <m:t>𝒙</m:t>
                        </m:r>
                      </m:e>
                      <m:sub>
                        <m:r>
                          <a:rPr lang="en-US" sz="2000" i="1">
                            <a:latin typeface="Cambria Math"/>
                          </a:rPr>
                          <m:t>𝑡</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𝑡</m:t>
                        </m:r>
                        <m:r>
                          <a:rPr lang="en-US" sz="2000" i="1">
                            <a:latin typeface="Cambria Math"/>
                          </a:rPr>
                          <m:t>+1</m:t>
                        </m:r>
                      </m:sub>
                    </m:sSub>
                  </m:oMath>
                </a14:m>
                <a:r>
                  <a:rPr lang="en-US" sz="2000" dirty="0"/>
                  <a:t> </a:t>
                </a:r>
              </a:p>
            </p:txBody>
          </p:sp>
        </mc:Choice>
        <mc:Fallback xmlns="">
          <p:sp>
            <p:nvSpPr>
              <p:cNvPr id="54" name="TextBox 53">
                <a:extLst>
                  <a:ext uri="{FF2B5EF4-FFF2-40B4-BE49-F238E27FC236}">
                    <a16:creationId xmlns:a16="http://schemas.microsoft.com/office/drawing/2014/main" id="{5DAFC12F-6F2A-47B3-88C6-CE358DD63107}"/>
                  </a:ext>
                </a:extLst>
              </p:cNvPr>
              <p:cNvSpPr txBox="1">
                <a:spLocks noRot="1" noChangeAspect="1" noMove="1" noResize="1" noEditPoints="1" noAdjustHandles="1" noChangeArrowheads="1" noChangeShapeType="1" noTextEdit="1"/>
              </p:cNvSpPr>
              <p:nvPr/>
            </p:nvSpPr>
            <p:spPr>
              <a:xfrm>
                <a:off x="3544955" y="3824815"/>
                <a:ext cx="4555123" cy="40011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24450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73952" y="1203159"/>
                <a:ext cx="10972800" cy="4921064"/>
              </a:xfrm>
            </p:spPr>
            <p:txBody>
              <a:bodyPr>
                <a:normAutofit fontScale="77500" lnSpcReduction="20000"/>
              </a:bodyPr>
              <a:lstStyle/>
              <a:p>
                <a:r>
                  <a:rPr lang="en-US" dirty="0"/>
                  <a:t>Prediction for </a:t>
                </a:r>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𝒙</m:t>
                        </m:r>
                      </m:e>
                      <m:sub>
                        <m:r>
                          <a:rPr lang="en-US" i="1" dirty="0" err="1" smtClean="0">
                            <a:latin typeface="Cambria Math" panose="02040503050406030204" pitchFamily="18" charset="0"/>
                          </a:rPr>
                          <m:t>𝑡</m:t>
                        </m:r>
                      </m:sub>
                    </m:sSub>
                  </m:oMath>
                </a14:m>
                <a:r>
                  <a:rPr lang="en-US" dirty="0"/>
                  <a:t>, with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h</m:t>
                        </m:r>
                      </m:e>
                      <m:sub>
                        <m:r>
                          <a:rPr lang="en-US">
                            <a:latin typeface="Cambria Math" panose="02040503050406030204" pitchFamily="18" charset="0"/>
                          </a:rPr>
                          <m:t>𝑡</m:t>
                        </m:r>
                      </m:sub>
                    </m:sSub>
                  </m:oMath>
                </a14:m>
                <a:r>
                  <a:rPr lang="en-US" dirty="0"/>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Some inherent issues with RNNs: </a:t>
                </a:r>
              </a:p>
              <a:p>
                <a:pPr lvl="1"/>
                <a:r>
                  <a:rPr lang="en-US" dirty="0"/>
                  <a:t>Recurrent neural nets cannot capture phrases without prefix context </a:t>
                </a:r>
              </a:p>
              <a:p>
                <a:pPr lvl="1"/>
                <a:r>
                  <a:rPr lang="en-US" dirty="0"/>
                  <a:t>They focus too much on last words in final vector</a:t>
                </a:r>
              </a:p>
              <a:p>
                <a:pPr lvl="2"/>
                <a:r>
                  <a:rPr lang="en-US" dirty="0"/>
                  <a:t>A slightly more sophisticated solution: Long Short-Term Memory (LSTM) units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73952" y="1203159"/>
                <a:ext cx="10972800" cy="4921064"/>
              </a:xfrm>
              <a:blipFill>
                <a:blip r:embed="rId2"/>
                <a:stretch>
                  <a:fillRect l="-778" t="-222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FA6F6034-1516-478C-9756-BC6A8296D6DE}" type="slidenum">
              <a:rPr lang="en-US" smtClean="0"/>
              <a:pPr/>
              <a:t>71</a:t>
            </a:fld>
            <a:endParaRPr lang="en-US" dirty="0"/>
          </a:p>
        </p:txBody>
      </p:sp>
      <p:sp>
        <p:nvSpPr>
          <p:cNvPr id="2" name="Title 1"/>
          <p:cNvSpPr>
            <a:spLocks noGrp="1"/>
          </p:cNvSpPr>
          <p:nvPr>
            <p:ph type="title"/>
          </p:nvPr>
        </p:nvSpPr>
        <p:spPr/>
        <p:txBody>
          <a:bodyPr/>
          <a:lstStyle/>
          <a:p>
            <a:r>
              <a:rPr lang="en-US"/>
              <a:t>Recurrent Neural Networks </a:t>
            </a:r>
            <a:endParaRPr lang="en-US" dirty="0"/>
          </a:p>
        </p:txBody>
      </p:sp>
      <mc:AlternateContent xmlns:mc="http://schemas.openxmlformats.org/markup-compatibility/2006" xmlns:a14="http://schemas.microsoft.com/office/drawing/2010/main">
        <mc:Choice Requires="a14">
          <p:sp>
            <p:nvSpPr>
              <p:cNvPr id="13" name="Rectangle 12"/>
              <p:cNvSpPr/>
              <p:nvPr/>
            </p:nvSpPr>
            <p:spPr>
              <a:xfrm>
                <a:off x="5633886" y="1280216"/>
                <a:ext cx="22782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a:rPr>
                            <m:t>𝑦</m:t>
                          </m:r>
                        </m:e>
                        <m:sub>
                          <m:r>
                            <a:rPr lang="en-US" i="1">
                              <a:latin typeface="Cambria Math"/>
                            </a:rPr>
                            <m:t>𝑡</m:t>
                          </m:r>
                        </m:sub>
                      </m:sSub>
                      <m:r>
                        <a:rPr lang="en-US" i="1">
                          <a:latin typeface="Cambria Math"/>
                        </a:rPr>
                        <m:t>=</m:t>
                      </m:r>
                      <m:r>
                        <m:rPr>
                          <m:sty m:val="p"/>
                        </m:rPr>
                        <a:rPr lang="en-US" i="1">
                          <a:latin typeface="Cambria Math"/>
                        </a:rPr>
                        <m:t>softmax</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𝑊</m:t>
                              </m:r>
                            </m:e>
                            <m:sub>
                              <m:r>
                                <a:rPr lang="en-US" i="1">
                                  <a:latin typeface="Cambria Math"/>
                                </a:rPr>
                                <m:t>𝑜</m:t>
                              </m:r>
                            </m:sub>
                          </m:sSub>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r>
                            <a:rPr lang="en-US" i="1">
                              <a:latin typeface="Cambria Math"/>
                            </a:rPr>
                            <m:t> </m:t>
                          </m:r>
                        </m:e>
                      </m:d>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633886" y="1280216"/>
                <a:ext cx="2278252" cy="369332"/>
              </a:xfrm>
              <a:prstGeom prst="rect">
                <a:avLst/>
              </a:prstGeom>
              <a:blipFill>
                <a:blip r:embed="rId3"/>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503955" y="4038579"/>
                <a:ext cx="4555123" cy="369332"/>
              </a:xfrm>
              <a:prstGeom prst="rect">
                <a:avLst/>
              </a:prstGeom>
              <a:noFill/>
            </p:spPr>
            <p:txBody>
              <a:bodyPr wrap="square" rtlCol="0">
                <a:spAutoFit/>
              </a:bodyPr>
              <a:lstStyle/>
              <a:p>
                <a:pPr algn="ctr"/>
                <a14:m>
                  <m:oMath xmlns:m="http://schemas.openxmlformats.org/officeDocument/2006/math">
                    <m:sSub>
                      <m:sSubPr>
                        <m:ctrlPr>
                          <a:rPr lang="en-US" i="1">
                            <a:latin typeface="Cambria Math" panose="02040503050406030204" pitchFamily="18" charset="0"/>
                          </a:rPr>
                        </m:ctrlPr>
                      </m:sSubPr>
                      <m:e>
                        <m:r>
                          <a:rPr lang="en-US" i="1">
                            <a:latin typeface="Cambria Math" charset="0"/>
                          </a:rPr>
                          <m:t>𝑦</m:t>
                        </m:r>
                      </m:e>
                      <m:sub>
                        <m:r>
                          <a:rPr lang="en-US" i="1">
                            <a:latin typeface="Cambria Math"/>
                          </a:rPr>
                          <m:t>𝑡</m:t>
                        </m:r>
                        <m:r>
                          <a:rPr lang="en-US" i="1">
                            <a:latin typeface="Cambria Math"/>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charset="0"/>
                          </a:rPr>
                          <m:t>𝑦</m:t>
                        </m:r>
                      </m:e>
                      <m:sub>
                        <m:r>
                          <a:rPr lang="en-US" i="1">
                            <a:latin typeface="Cambria Math"/>
                          </a:rPr>
                          <m:t>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𝑦</m:t>
                        </m:r>
                      </m:e>
                      <m:sub>
                        <m:r>
                          <a:rPr lang="en-US" i="1">
                            <a:latin typeface="Cambria Math"/>
                          </a:rPr>
                          <m:t>𝑡</m:t>
                        </m:r>
                        <m:r>
                          <a:rPr lang="en-US" i="1">
                            <a:latin typeface="Cambria Math"/>
                          </a:rPr>
                          <m:t>+1</m:t>
                        </m:r>
                      </m:sub>
                    </m:sSub>
                  </m:oMath>
                </a14:m>
                <a:r>
                  <a:rPr lang="en-US" dirty="0"/>
                  <a:t> </a:t>
                </a:r>
              </a:p>
            </p:txBody>
          </p:sp>
        </mc:Choice>
        <mc:Fallback xmlns="">
          <p:sp>
            <p:nvSpPr>
              <p:cNvPr id="33" name="TextBox 32"/>
              <p:cNvSpPr txBox="1">
                <a:spLocks noRot="1" noChangeAspect="1" noMove="1" noResize="1" noEditPoints="1" noAdjustHandles="1" noChangeArrowheads="1" noChangeShapeType="1" noTextEdit="1"/>
              </p:cNvSpPr>
              <p:nvPr/>
            </p:nvSpPr>
            <p:spPr>
              <a:xfrm>
                <a:off x="3503955" y="4038579"/>
                <a:ext cx="4555123" cy="369332"/>
              </a:xfrm>
              <a:prstGeom prst="rect">
                <a:avLst/>
              </a:prstGeom>
              <a:blipFill>
                <a:blip r:embed="rId4"/>
                <a:stretch>
                  <a:fillRect b="-6557"/>
                </a:stretch>
              </a:blipFill>
            </p:spPr>
            <p:txBody>
              <a:bodyPr/>
              <a:lstStyle/>
              <a:p>
                <a:r>
                  <a:rPr lang="en-US">
                    <a:noFill/>
                  </a:rPr>
                  <a:t> </a:t>
                </a:r>
              </a:p>
            </p:txBody>
          </p:sp>
        </mc:Fallback>
      </mc:AlternateContent>
      <p:sp>
        <p:nvSpPr>
          <p:cNvPr id="35" name="Rectangle 34"/>
          <p:cNvSpPr/>
          <p:nvPr/>
        </p:nvSpPr>
        <p:spPr>
          <a:xfrm>
            <a:off x="7999333" y="3971417"/>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Output layer</a:t>
            </a:r>
          </a:p>
        </p:txBody>
      </p:sp>
      <p:cxnSp>
        <p:nvCxnSpPr>
          <p:cNvPr id="67" name="Elbow Connector 29">
            <a:extLst>
              <a:ext uri="{FF2B5EF4-FFF2-40B4-BE49-F238E27FC236}">
                <a16:creationId xmlns:a16="http://schemas.microsoft.com/office/drawing/2014/main" id="{186F81DB-1DCF-4837-BD09-E444B25D723A}"/>
              </a:ext>
            </a:extLst>
          </p:cNvPr>
          <p:cNvCxnSpPr/>
          <p:nvPr/>
        </p:nvCxnSpPr>
        <p:spPr>
          <a:xfrm rot="16200000" flipH="1">
            <a:off x="4195143" y="3864698"/>
            <a:ext cx="392555" cy="226695"/>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99D18DD4-66EB-4E0A-ACDB-77217E30EDBF}"/>
              </a:ext>
            </a:extLst>
          </p:cNvPr>
          <p:cNvSpPr/>
          <p:nvPr/>
        </p:nvSpPr>
        <p:spPr>
          <a:xfrm>
            <a:off x="2778453" y="2126032"/>
            <a:ext cx="1340855" cy="209549"/>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69" name="Rectangle 68">
            <a:extLst>
              <a:ext uri="{FF2B5EF4-FFF2-40B4-BE49-F238E27FC236}">
                <a16:creationId xmlns:a16="http://schemas.microsoft.com/office/drawing/2014/main" id="{5A5F7F2E-8268-4575-9860-8E9B4CDCD552}"/>
              </a:ext>
            </a:extLst>
          </p:cNvPr>
          <p:cNvSpPr/>
          <p:nvPr/>
        </p:nvSpPr>
        <p:spPr>
          <a:xfrm>
            <a:off x="4223676" y="2130836"/>
            <a:ext cx="1271547" cy="204745"/>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70" name="Rectangle 69">
            <a:extLst>
              <a:ext uri="{FF2B5EF4-FFF2-40B4-BE49-F238E27FC236}">
                <a16:creationId xmlns:a16="http://schemas.microsoft.com/office/drawing/2014/main" id="{1C774F8E-6AAE-4674-B6A5-83ED85D66B4A}"/>
              </a:ext>
            </a:extLst>
          </p:cNvPr>
          <p:cNvSpPr/>
          <p:nvPr/>
        </p:nvSpPr>
        <p:spPr>
          <a:xfrm>
            <a:off x="5631388" y="2126029"/>
            <a:ext cx="1261376" cy="209551"/>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71" name="Rectangle 70">
            <a:extLst>
              <a:ext uri="{FF2B5EF4-FFF2-40B4-BE49-F238E27FC236}">
                <a16:creationId xmlns:a16="http://schemas.microsoft.com/office/drawing/2014/main" id="{1924DEC0-91C1-44AD-A04A-6EAAEF4CBA7B}"/>
              </a:ext>
            </a:extLst>
          </p:cNvPr>
          <p:cNvSpPr/>
          <p:nvPr/>
        </p:nvSpPr>
        <p:spPr>
          <a:xfrm rot="5400000">
            <a:off x="3626757" y="3047242"/>
            <a:ext cx="1232748" cy="247649"/>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72" name="Rectangle 71">
            <a:extLst>
              <a:ext uri="{FF2B5EF4-FFF2-40B4-BE49-F238E27FC236}">
                <a16:creationId xmlns:a16="http://schemas.microsoft.com/office/drawing/2014/main" id="{42F61473-799F-46AD-B998-DC8D6CAD2F05}"/>
              </a:ext>
            </a:extLst>
          </p:cNvPr>
          <p:cNvSpPr/>
          <p:nvPr/>
        </p:nvSpPr>
        <p:spPr>
          <a:xfrm rot="5400000">
            <a:off x="4878848" y="3071500"/>
            <a:ext cx="1232749" cy="199133"/>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sp>
        <p:nvSpPr>
          <p:cNvPr id="73" name="Rectangle 72">
            <a:extLst>
              <a:ext uri="{FF2B5EF4-FFF2-40B4-BE49-F238E27FC236}">
                <a16:creationId xmlns:a16="http://schemas.microsoft.com/office/drawing/2014/main" id="{16A7DFB3-EBFD-40A7-8D15-28659247FF91}"/>
              </a:ext>
            </a:extLst>
          </p:cNvPr>
          <p:cNvSpPr/>
          <p:nvPr/>
        </p:nvSpPr>
        <p:spPr>
          <a:xfrm rot="5400000">
            <a:off x="6122307" y="3066293"/>
            <a:ext cx="1232752" cy="209551"/>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400" b="1" dirty="0">
                <a:solidFill>
                  <a:schemeClr val="tx1"/>
                </a:solidFill>
              </a:rPr>
              <a:t>O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r>
              <a:rPr lang="en-US" sz="1400" b="1" dirty="0" err="1">
                <a:solidFill>
                  <a:schemeClr val="tx1"/>
                </a:solidFill>
              </a:rPr>
              <a:t>O</a:t>
            </a:r>
            <a:r>
              <a:rPr lang="en-US" sz="1400" b="1" dirty="0">
                <a:solidFill>
                  <a:schemeClr val="tx1"/>
                </a:solidFill>
              </a:rPr>
              <a:t> </a:t>
            </a:r>
          </a:p>
        </p:txBody>
      </p:sp>
      <p:cxnSp>
        <p:nvCxnSpPr>
          <p:cNvPr id="74" name="Elbow Connector 10">
            <a:extLst>
              <a:ext uri="{FF2B5EF4-FFF2-40B4-BE49-F238E27FC236}">
                <a16:creationId xmlns:a16="http://schemas.microsoft.com/office/drawing/2014/main" id="{BBC05065-6B04-4828-8702-566DEF6E8129}"/>
              </a:ext>
            </a:extLst>
          </p:cNvPr>
          <p:cNvCxnSpPr>
            <a:cxnSpLocks/>
            <a:stCxn id="68" idx="2"/>
            <a:endCxn id="71" idx="2"/>
          </p:cNvCxnSpPr>
          <p:nvPr/>
        </p:nvCxnSpPr>
        <p:spPr>
          <a:xfrm rot="16200000" flipH="1">
            <a:off x="3366350" y="2418112"/>
            <a:ext cx="835485" cy="670425"/>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19">
            <a:extLst>
              <a:ext uri="{FF2B5EF4-FFF2-40B4-BE49-F238E27FC236}">
                <a16:creationId xmlns:a16="http://schemas.microsoft.com/office/drawing/2014/main" id="{A3F8559E-2938-40F7-AD10-7934EAD36C4C}"/>
              </a:ext>
            </a:extLst>
          </p:cNvPr>
          <p:cNvCxnSpPr>
            <a:cxnSpLocks/>
            <a:stCxn id="69" idx="2"/>
            <a:endCxn id="72" idx="2"/>
          </p:cNvCxnSpPr>
          <p:nvPr/>
        </p:nvCxnSpPr>
        <p:spPr>
          <a:xfrm rot="16200000" flipH="1">
            <a:off x="4709810" y="2485219"/>
            <a:ext cx="835487" cy="53620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A8D3329-1992-430B-8D18-7A248E3E7A9F}"/>
              </a:ext>
            </a:extLst>
          </p:cNvPr>
          <p:cNvCxnSpPr/>
          <p:nvPr/>
        </p:nvCxnSpPr>
        <p:spPr>
          <a:xfrm>
            <a:off x="2957258" y="3218624"/>
            <a:ext cx="11620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7CD8E81-4523-472C-A163-F96E9E72D7ED}"/>
              </a:ext>
            </a:extLst>
          </p:cNvPr>
          <p:cNvCxnSpPr/>
          <p:nvPr/>
        </p:nvCxnSpPr>
        <p:spPr>
          <a:xfrm>
            <a:off x="4328857" y="3218624"/>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D110A5A-5F17-44A8-98D7-027DEB151336}"/>
              </a:ext>
            </a:extLst>
          </p:cNvPr>
          <p:cNvCxnSpPr/>
          <p:nvPr/>
        </p:nvCxnSpPr>
        <p:spPr>
          <a:xfrm>
            <a:off x="5605209" y="3218624"/>
            <a:ext cx="103350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F7606D51-2440-484E-8D06-D136930E02F1}"/>
                  </a:ext>
                </a:extLst>
              </p:cNvPr>
              <p:cNvSpPr txBox="1"/>
              <p:nvPr/>
            </p:nvSpPr>
            <p:spPr>
              <a:xfrm>
                <a:off x="2745535" y="3211015"/>
                <a:ext cx="4555123" cy="369332"/>
              </a:xfrm>
              <a:prstGeom prst="rect">
                <a:avLst/>
              </a:prstGeom>
              <a:noFill/>
            </p:spPr>
            <p:txBody>
              <a:bodyPr wrap="square" rtlCol="0">
                <a:spAutoFit/>
              </a:bodyPr>
              <a:lstStyle/>
              <a:p>
                <a:pPr algn="ct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i="1">
                            <a:latin typeface="Cambria Math"/>
                          </a:rPr>
                          <m:t>−1</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a:rPr>
                          <m:t>h</m:t>
                        </m:r>
                      </m:e>
                      <m:sub>
                        <m:r>
                          <a:rPr lang="en-US" i="1">
                            <a:latin typeface="Cambria Math"/>
                          </a:rPr>
                          <m:t>𝑡</m:t>
                        </m:r>
                        <m:r>
                          <a:rPr lang="en-US" i="1">
                            <a:latin typeface="Cambria Math"/>
                          </a:rPr>
                          <m:t>+1</m:t>
                        </m:r>
                      </m:sub>
                    </m:sSub>
                  </m:oMath>
                </a14:m>
                <a:r>
                  <a:rPr lang="en-US" dirty="0"/>
                  <a:t> </a:t>
                </a:r>
              </a:p>
            </p:txBody>
          </p:sp>
        </mc:Choice>
        <mc:Fallback xmlns="">
          <p:sp>
            <p:nvSpPr>
              <p:cNvPr id="79" name="TextBox 78">
                <a:extLst>
                  <a:ext uri="{FF2B5EF4-FFF2-40B4-BE49-F238E27FC236}">
                    <a16:creationId xmlns:a16="http://schemas.microsoft.com/office/drawing/2014/main" id="{F7606D51-2440-484E-8D06-D136930E02F1}"/>
                  </a:ext>
                </a:extLst>
              </p:cNvPr>
              <p:cNvSpPr txBox="1">
                <a:spLocks noRot="1" noChangeAspect="1" noMove="1" noResize="1" noEditPoints="1" noAdjustHandles="1" noChangeArrowheads="1" noChangeShapeType="1" noTextEdit="1"/>
              </p:cNvSpPr>
              <p:nvPr/>
            </p:nvSpPr>
            <p:spPr>
              <a:xfrm>
                <a:off x="2745535" y="3211015"/>
                <a:ext cx="4555123" cy="369332"/>
              </a:xfrm>
              <a:prstGeom prst="rect">
                <a:avLst/>
              </a:prstGeom>
              <a:blipFill>
                <a:blip r:embed="rId5"/>
                <a:stretch>
                  <a:fillRect/>
                </a:stretch>
              </a:blipFill>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11EAE670-3B13-48B3-A874-75E887BED1CE}"/>
              </a:ext>
            </a:extLst>
          </p:cNvPr>
          <p:cNvCxnSpPr/>
          <p:nvPr/>
        </p:nvCxnSpPr>
        <p:spPr>
          <a:xfrm>
            <a:off x="6853878" y="3218624"/>
            <a:ext cx="1033503"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D43116F5-53A4-4C71-931B-0F1800B34C00}"/>
              </a:ext>
            </a:extLst>
          </p:cNvPr>
          <p:cNvSpPr/>
          <p:nvPr/>
        </p:nvSpPr>
        <p:spPr>
          <a:xfrm>
            <a:off x="7971531" y="3015200"/>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Memory layer</a:t>
            </a:r>
          </a:p>
        </p:txBody>
      </p:sp>
      <p:sp>
        <p:nvSpPr>
          <p:cNvPr id="82" name="Rectangle 81">
            <a:extLst>
              <a:ext uri="{FF2B5EF4-FFF2-40B4-BE49-F238E27FC236}">
                <a16:creationId xmlns:a16="http://schemas.microsoft.com/office/drawing/2014/main" id="{6BF2BFD0-9FAB-4B14-AD87-B6070C6A8CBF}"/>
              </a:ext>
            </a:extLst>
          </p:cNvPr>
          <p:cNvSpPr/>
          <p:nvPr/>
        </p:nvSpPr>
        <p:spPr>
          <a:xfrm>
            <a:off x="7963580" y="2135420"/>
            <a:ext cx="1447800" cy="3543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Input layer</a:t>
            </a:r>
          </a:p>
        </p:txBody>
      </p:sp>
      <p:cxnSp>
        <p:nvCxnSpPr>
          <p:cNvPr id="83" name="Elbow Connector 19">
            <a:extLst>
              <a:ext uri="{FF2B5EF4-FFF2-40B4-BE49-F238E27FC236}">
                <a16:creationId xmlns:a16="http://schemas.microsoft.com/office/drawing/2014/main" id="{CBBDB5B1-0721-43A0-8BB5-74E45A83D50E}"/>
              </a:ext>
            </a:extLst>
          </p:cNvPr>
          <p:cNvCxnSpPr>
            <a:cxnSpLocks/>
          </p:cNvCxnSpPr>
          <p:nvPr/>
        </p:nvCxnSpPr>
        <p:spPr>
          <a:xfrm rot="16200000" flipH="1">
            <a:off x="5972319" y="2496293"/>
            <a:ext cx="835487" cy="536207"/>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9CD1A49-E1BF-4598-9C89-45CE7126507C}"/>
                  </a:ext>
                </a:extLst>
              </p:cNvPr>
              <p:cNvSpPr txBox="1"/>
              <p:nvPr/>
            </p:nvSpPr>
            <p:spPr>
              <a:xfrm>
                <a:off x="2745535" y="1685585"/>
                <a:ext cx="4555123" cy="400110"/>
              </a:xfrm>
              <a:prstGeom prst="rect">
                <a:avLst/>
              </a:prstGeom>
              <a:noFill/>
            </p:spPr>
            <p:txBody>
              <a:bodyPr wrap="square" rtlCol="0">
                <a:spAutoFit/>
              </a:bodyPr>
              <a:lstStyle/>
              <a:p>
                <a:pPr algn="ct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𝑡</m:t>
                        </m:r>
                        <m:r>
                          <a:rPr lang="en-US" sz="2000" i="1">
                            <a:latin typeface="Cambria Math"/>
                          </a:rPr>
                          <m:t>−1</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    </m:t>
                        </m:r>
                        <m:r>
                          <a:rPr lang="en-US" sz="2000" b="1" i="1">
                            <a:latin typeface="Cambria Math"/>
                          </a:rPr>
                          <m:t>𝒙</m:t>
                        </m:r>
                      </m:e>
                      <m:sub>
                        <m:r>
                          <a:rPr lang="en-US" sz="2000" i="1">
                            <a:latin typeface="Cambria Math"/>
                          </a:rPr>
                          <m:t>𝑡</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1" i="1">
                            <a:latin typeface="Cambria Math"/>
                          </a:rPr>
                          <m:t>𝒙</m:t>
                        </m:r>
                      </m:e>
                      <m:sub>
                        <m:r>
                          <a:rPr lang="en-US" sz="2000" i="1">
                            <a:latin typeface="Cambria Math"/>
                          </a:rPr>
                          <m:t>𝑡</m:t>
                        </m:r>
                        <m:r>
                          <a:rPr lang="en-US" sz="2000" i="1">
                            <a:latin typeface="Cambria Math"/>
                          </a:rPr>
                          <m:t>+1</m:t>
                        </m:r>
                      </m:sub>
                    </m:sSub>
                  </m:oMath>
                </a14:m>
                <a:r>
                  <a:rPr lang="en-US" sz="2000" dirty="0"/>
                  <a:t> </a:t>
                </a:r>
              </a:p>
            </p:txBody>
          </p:sp>
        </mc:Choice>
        <mc:Fallback xmlns="">
          <p:sp>
            <p:nvSpPr>
              <p:cNvPr id="84" name="TextBox 83">
                <a:extLst>
                  <a:ext uri="{FF2B5EF4-FFF2-40B4-BE49-F238E27FC236}">
                    <a16:creationId xmlns:a16="http://schemas.microsoft.com/office/drawing/2014/main" id="{09CD1A49-E1BF-4598-9C89-45CE7126507C}"/>
                  </a:ext>
                </a:extLst>
              </p:cNvPr>
              <p:cNvSpPr txBox="1">
                <a:spLocks noRot="1" noChangeAspect="1" noMove="1" noResize="1" noEditPoints="1" noAdjustHandles="1" noChangeArrowheads="1" noChangeShapeType="1" noTextEdit="1"/>
              </p:cNvSpPr>
              <p:nvPr/>
            </p:nvSpPr>
            <p:spPr>
              <a:xfrm>
                <a:off x="2745535" y="1685585"/>
                <a:ext cx="4555123" cy="400110"/>
              </a:xfrm>
              <a:prstGeom prst="rect">
                <a:avLst/>
              </a:prstGeom>
              <a:blipFill>
                <a:blip r:embed="rId6"/>
                <a:stretch>
                  <a:fillRect/>
                </a:stretch>
              </a:blipFill>
            </p:spPr>
            <p:txBody>
              <a:bodyPr/>
              <a:lstStyle/>
              <a:p>
                <a:r>
                  <a:rPr lang="en-US">
                    <a:noFill/>
                  </a:rPr>
                  <a:t> </a:t>
                </a:r>
              </a:p>
            </p:txBody>
          </p:sp>
        </mc:Fallback>
      </mc:AlternateContent>
      <p:cxnSp>
        <p:nvCxnSpPr>
          <p:cNvPr id="85" name="Elbow Connector 29">
            <a:extLst>
              <a:ext uri="{FF2B5EF4-FFF2-40B4-BE49-F238E27FC236}">
                <a16:creationId xmlns:a16="http://schemas.microsoft.com/office/drawing/2014/main" id="{9B6B822D-26DB-42A1-B2C7-53A7C18FDA18}"/>
              </a:ext>
            </a:extLst>
          </p:cNvPr>
          <p:cNvCxnSpPr/>
          <p:nvPr/>
        </p:nvCxnSpPr>
        <p:spPr>
          <a:xfrm rot="16200000" flipH="1">
            <a:off x="5412293" y="3864698"/>
            <a:ext cx="392555" cy="226695"/>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29">
            <a:extLst>
              <a:ext uri="{FF2B5EF4-FFF2-40B4-BE49-F238E27FC236}">
                <a16:creationId xmlns:a16="http://schemas.microsoft.com/office/drawing/2014/main" id="{9FCEFCE1-1267-48D4-95A4-701D422A80C0}"/>
              </a:ext>
            </a:extLst>
          </p:cNvPr>
          <p:cNvCxnSpPr/>
          <p:nvPr/>
        </p:nvCxnSpPr>
        <p:spPr>
          <a:xfrm rot="16200000" flipH="1">
            <a:off x="6644965" y="3892233"/>
            <a:ext cx="392555" cy="226695"/>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72</a:t>
            </a:fld>
            <a:endParaRPr lang="en-US" dirty="0"/>
          </a:p>
        </p:txBody>
      </p:sp>
      <p:sp>
        <p:nvSpPr>
          <p:cNvPr id="2" name="Title 1"/>
          <p:cNvSpPr>
            <a:spLocks noGrp="1"/>
          </p:cNvSpPr>
          <p:nvPr>
            <p:ph type="title"/>
          </p:nvPr>
        </p:nvSpPr>
        <p:spPr/>
        <p:txBody>
          <a:bodyPr/>
          <a:lstStyle/>
          <a:p>
            <a:r>
              <a:rPr lang="en-US"/>
              <a:t>Recurrent Neural Networks </a:t>
            </a:r>
            <a:endParaRPr lang="en-US" dirty="0"/>
          </a:p>
        </p:txBody>
      </p:sp>
      <p:sp>
        <p:nvSpPr>
          <p:cNvPr id="3" name="Content Placeholder 2"/>
          <p:cNvSpPr>
            <a:spLocks noGrp="1"/>
          </p:cNvSpPr>
          <p:nvPr>
            <p:ph idx="1"/>
          </p:nvPr>
        </p:nvSpPr>
        <p:spPr/>
        <p:txBody>
          <a:bodyPr>
            <a:normAutofit/>
          </a:bodyPr>
          <a:lstStyle/>
          <a:p>
            <a:r>
              <a:rPr lang="en-US" dirty="0"/>
              <a:t>Multi-layer feed-forward NN: </a:t>
            </a:r>
            <a:r>
              <a:rPr lang="en-US" dirty="0">
                <a:solidFill>
                  <a:srgbClr val="FF0000"/>
                </a:solidFill>
              </a:rPr>
              <a:t>DAG</a:t>
            </a:r>
            <a:endParaRPr lang="en-US" altLang="en-US" dirty="0">
              <a:solidFill>
                <a:srgbClr val="FF0000"/>
              </a:solidFill>
            </a:endParaRPr>
          </a:p>
          <a:p>
            <a:pPr lvl="1"/>
            <a:r>
              <a:rPr lang="en-US" altLang="en-US" dirty="0"/>
              <a:t>Just computes a fixed sequence of </a:t>
            </a:r>
          </a:p>
          <a:p>
            <a:pPr lvl="1"/>
            <a:r>
              <a:rPr lang="en-US" altLang="en-US" dirty="0"/>
              <a:t>non-linear learned transformations to convert an input patter into an output pattern</a:t>
            </a:r>
            <a:endParaRPr lang="en-US" dirty="0"/>
          </a:p>
          <a:p>
            <a:r>
              <a:rPr lang="en-US" dirty="0"/>
              <a:t>Recurrent Neural Network: </a:t>
            </a:r>
            <a:r>
              <a:rPr lang="en-US" dirty="0">
                <a:solidFill>
                  <a:srgbClr val="FF0000"/>
                </a:solidFill>
              </a:rPr>
              <a:t>Digraph</a:t>
            </a:r>
            <a:r>
              <a:rPr lang="en-US" dirty="0"/>
              <a:t> </a:t>
            </a:r>
          </a:p>
          <a:p>
            <a:pPr lvl="1"/>
            <a:r>
              <a:rPr lang="en-US" dirty="0"/>
              <a:t>Has cycles. </a:t>
            </a:r>
          </a:p>
          <a:p>
            <a:pPr lvl="1"/>
            <a:r>
              <a:rPr lang="en-US" dirty="0"/>
              <a:t>Cycle can act as a memory; </a:t>
            </a:r>
          </a:p>
          <a:p>
            <a:pPr lvl="1"/>
            <a:r>
              <a:rPr lang="en-US" altLang="en-US" dirty="0"/>
              <a:t>The hidden state of a recurrent net can carry along  information about a “potentially” unbounded number of previous inputs.</a:t>
            </a:r>
          </a:p>
          <a:p>
            <a:pPr lvl="1"/>
            <a:r>
              <a:rPr lang="en-US" altLang="en-US" dirty="0"/>
              <a:t>They can model sequential data in a much more natural way.</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3401" y="1268896"/>
            <a:ext cx="2017163" cy="93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58201" y="2819401"/>
            <a:ext cx="1257300" cy="121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471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73</a:t>
            </a:fld>
            <a:endParaRPr lang="en-US" dirty="0"/>
          </a:p>
        </p:txBody>
      </p:sp>
      <p:sp>
        <p:nvSpPr>
          <p:cNvPr id="2" name="Title 1"/>
          <p:cNvSpPr>
            <a:spLocks noGrp="1"/>
          </p:cNvSpPr>
          <p:nvPr>
            <p:ph type="title"/>
          </p:nvPr>
        </p:nvSpPr>
        <p:spPr>
          <a:xfrm>
            <a:off x="413535" y="20647"/>
            <a:ext cx="11282519" cy="924807"/>
          </a:xfrm>
        </p:spPr>
        <p:txBody>
          <a:bodyPr>
            <a:noAutofit/>
          </a:bodyPr>
          <a:lstStyle/>
          <a:p>
            <a:r>
              <a:rPr lang="en-US" sz="3600" dirty="0"/>
              <a:t>Equivalence between RNN and Feed-forward NN</a:t>
            </a:r>
          </a:p>
        </p:txBody>
      </p:sp>
      <p:sp>
        <p:nvSpPr>
          <p:cNvPr id="3" name="Content Placeholder 2"/>
          <p:cNvSpPr>
            <a:spLocks noGrp="1"/>
          </p:cNvSpPr>
          <p:nvPr>
            <p:ph idx="1"/>
          </p:nvPr>
        </p:nvSpPr>
        <p:spPr>
          <a:xfrm>
            <a:off x="573952" y="1203159"/>
            <a:ext cx="10972800" cy="1491976"/>
          </a:xfrm>
        </p:spPr>
        <p:txBody>
          <a:bodyPr>
            <a:normAutofit fontScale="92500" lnSpcReduction="10000"/>
          </a:bodyPr>
          <a:lstStyle/>
          <a:p>
            <a:r>
              <a:rPr lang="en-US" dirty="0"/>
              <a:t>Assume that there is a time delay of 1 in using each connection.</a:t>
            </a:r>
          </a:p>
          <a:p>
            <a:r>
              <a:rPr lang="en-US" dirty="0"/>
              <a:t>The recurrent net is just a layered net that keeps reusing the same weights.</a:t>
            </a:r>
          </a:p>
          <a:p>
            <a:endParaRPr lang="en-US" dirty="0"/>
          </a:p>
        </p:txBody>
      </p:sp>
      <p:sp>
        <p:nvSpPr>
          <p:cNvPr id="6" name="Rectangle 5"/>
          <p:cNvSpPr/>
          <p:nvPr/>
        </p:nvSpPr>
        <p:spPr>
          <a:xfrm>
            <a:off x="5062611" y="6093024"/>
            <a:ext cx="2842894" cy="400110"/>
          </a:xfrm>
          <a:prstGeom prst="rect">
            <a:avLst/>
          </a:prstGeom>
        </p:spPr>
        <p:txBody>
          <a:bodyPr wrap="none">
            <a:spAutoFit/>
          </a:bodyPr>
          <a:lstStyle/>
          <a:p>
            <a:r>
              <a:rPr lang="en-US" sz="2000" dirty="0">
                <a:solidFill>
                  <a:schemeClr val="bg1">
                    <a:lumMod val="75000"/>
                  </a:schemeClr>
                </a:solidFill>
              </a:rPr>
              <a:t>Slide Credit: Geoff Hinton</a:t>
            </a:r>
          </a:p>
        </p:txBody>
      </p:sp>
      <p:grpSp>
        <p:nvGrpSpPr>
          <p:cNvPr id="53" name="Group 52"/>
          <p:cNvGrpSpPr/>
          <p:nvPr/>
        </p:nvGrpSpPr>
        <p:grpSpPr>
          <a:xfrm>
            <a:off x="6677265" y="2750981"/>
            <a:ext cx="4409763" cy="2862381"/>
            <a:chOff x="5221287" y="1781175"/>
            <a:chExt cx="3909363" cy="3517451"/>
          </a:xfrm>
        </p:grpSpPr>
        <p:sp>
          <p:nvSpPr>
            <p:cNvPr id="7" name="Oval 6"/>
            <p:cNvSpPr>
              <a:spLocks noChangeArrowheads="1"/>
            </p:cNvSpPr>
            <p:nvPr/>
          </p:nvSpPr>
          <p:spPr bwMode="auto">
            <a:xfrm>
              <a:off x="6192837" y="378142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1</a:t>
              </a:r>
            </a:p>
          </p:txBody>
        </p:sp>
        <p:sp>
          <p:nvSpPr>
            <p:cNvPr id="8" name="Oval 7"/>
            <p:cNvSpPr>
              <a:spLocks noChangeArrowheads="1"/>
            </p:cNvSpPr>
            <p:nvPr/>
          </p:nvSpPr>
          <p:spPr bwMode="auto">
            <a:xfrm>
              <a:off x="7273925" y="378142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2</a:t>
              </a:r>
            </a:p>
          </p:txBody>
        </p:sp>
        <p:sp>
          <p:nvSpPr>
            <p:cNvPr id="9" name="Oval 8"/>
            <p:cNvSpPr>
              <a:spLocks noChangeArrowheads="1"/>
            </p:cNvSpPr>
            <p:nvPr/>
          </p:nvSpPr>
          <p:spPr bwMode="auto">
            <a:xfrm>
              <a:off x="8353425" y="378142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3</a:t>
              </a:r>
            </a:p>
          </p:txBody>
        </p:sp>
        <p:sp>
          <p:nvSpPr>
            <p:cNvPr id="10" name="Oval 9"/>
            <p:cNvSpPr>
              <a:spLocks noChangeArrowheads="1"/>
            </p:cNvSpPr>
            <p:nvPr/>
          </p:nvSpPr>
          <p:spPr bwMode="auto">
            <a:xfrm>
              <a:off x="6192837" y="477761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1</a:t>
              </a:r>
            </a:p>
          </p:txBody>
        </p:sp>
        <p:sp>
          <p:nvSpPr>
            <p:cNvPr id="11" name="Oval 10"/>
            <p:cNvSpPr>
              <a:spLocks noChangeArrowheads="1"/>
            </p:cNvSpPr>
            <p:nvPr/>
          </p:nvSpPr>
          <p:spPr bwMode="auto">
            <a:xfrm>
              <a:off x="7273925" y="477761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2</a:t>
              </a:r>
            </a:p>
          </p:txBody>
        </p:sp>
        <p:sp>
          <p:nvSpPr>
            <p:cNvPr id="12" name="Oval 11"/>
            <p:cNvSpPr>
              <a:spLocks noChangeArrowheads="1"/>
            </p:cNvSpPr>
            <p:nvPr/>
          </p:nvSpPr>
          <p:spPr bwMode="auto">
            <a:xfrm>
              <a:off x="8353425" y="4779962"/>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3</a:t>
              </a:r>
            </a:p>
          </p:txBody>
        </p:sp>
        <p:sp>
          <p:nvSpPr>
            <p:cNvPr id="13" name="Line 21"/>
            <p:cNvSpPr>
              <a:spLocks noChangeShapeType="1"/>
            </p:cNvSpPr>
            <p:nvPr/>
          </p:nvSpPr>
          <p:spPr bwMode="auto">
            <a:xfrm flipV="1">
              <a:off x="6516687" y="4078287"/>
              <a:ext cx="792163" cy="701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14" name="Line 22"/>
            <p:cNvSpPr>
              <a:spLocks noChangeShapeType="1"/>
            </p:cNvSpPr>
            <p:nvPr/>
          </p:nvSpPr>
          <p:spPr bwMode="auto">
            <a:xfrm flipH="1" flipV="1">
              <a:off x="7669212" y="4078287"/>
              <a:ext cx="792163" cy="701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15" name="Line 23"/>
            <p:cNvSpPr>
              <a:spLocks noChangeShapeType="1"/>
            </p:cNvSpPr>
            <p:nvPr/>
          </p:nvSpPr>
          <p:spPr bwMode="auto">
            <a:xfrm flipH="1" flipV="1">
              <a:off x="6553200" y="4078287"/>
              <a:ext cx="828675" cy="7016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16" name="Line 24"/>
            <p:cNvSpPr>
              <a:spLocks noChangeShapeType="1"/>
            </p:cNvSpPr>
            <p:nvPr/>
          </p:nvSpPr>
          <p:spPr bwMode="auto">
            <a:xfrm flipV="1">
              <a:off x="7634287" y="4105275"/>
              <a:ext cx="755650" cy="6746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17" name="Oval 16"/>
            <p:cNvSpPr>
              <a:spLocks noChangeArrowheads="1"/>
            </p:cNvSpPr>
            <p:nvPr/>
          </p:nvSpPr>
          <p:spPr bwMode="auto">
            <a:xfrm>
              <a:off x="6192837" y="2781300"/>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1</a:t>
              </a:r>
            </a:p>
          </p:txBody>
        </p:sp>
        <p:sp>
          <p:nvSpPr>
            <p:cNvPr id="18" name="Oval 17"/>
            <p:cNvSpPr>
              <a:spLocks noChangeArrowheads="1"/>
            </p:cNvSpPr>
            <p:nvPr/>
          </p:nvSpPr>
          <p:spPr bwMode="auto">
            <a:xfrm>
              <a:off x="7273925" y="2811201"/>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2</a:t>
              </a:r>
            </a:p>
          </p:txBody>
        </p:sp>
        <p:sp>
          <p:nvSpPr>
            <p:cNvPr id="19" name="Oval 18"/>
            <p:cNvSpPr>
              <a:spLocks noChangeArrowheads="1"/>
            </p:cNvSpPr>
            <p:nvPr/>
          </p:nvSpPr>
          <p:spPr bwMode="auto">
            <a:xfrm>
              <a:off x="8353425" y="2781300"/>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3</a:t>
              </a:r>
            </a:p>
          </p:txBody>
        </p:sp>
        <p:sp>
          <p:nvSpPr>
            <p:cNvPr id="23" name="Line 31"/>
            <p:cNvSpPr>
              <a:spLocks noChangeShapeType="1"/>
            </p:cNvSpPr>
            <p:nvPr/>
          </p:nvSpPr>
          <p:spPr bwMode="auto">
            <a:xfrm flipV="1">
              <a:off x="6516687" y="3078162"/>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24" name="Line 32"/>
            <p:cNvSpPr>
              <a:spLocks noChangeShapeType="1"/>
            </p:cNvSpPr>
            <p:nvPr/>
          </p:nvSpPr>
          <p:spPr bwMode="auto">
            <a:xfrm flipH="1" flipV="1">
              <a:off x="7669212" y="3078162"/>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25" name="Line 33"/>
            <p:cNvSpPr>
              <a:spLocks noChangeShapeType="1"/>
            </p:cNvSpPr>
            <p:nvPr/>
          </p:nvSpPr>
          <p:spPr bwMode="auto">
            <a:xfrm flipH="1" flipV="1">
              <a:off x="6553200" y="3078162"/>
              <a:ext cx="828675"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26" name="Line 34"/>
            <p:cNvSpPr>
              <a:spLocks noChangeShapeType="1"/>
            </p:cNvSpPr>
            <p:nvPr/>
          </p:nvSpPr>
          <p:spPr bwMode="auto">
            <a:xfrm flipV="1">
              <a:off x="7634287" y="3106737"/>
              <a:ext cx="755650" cy="674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27" name="Oval 26"/>
            <p:cNvSpPr>
              <a:spLocks noChangeArrowheads="1"/>
            </p:cNvSpPr>
            <p:nvPr/>
          </p:nvSpPr>
          <p:spPr bwMode="auto">
            <a:xfrm>
              <a:off x="6192837" y="178117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1</a:t>
              </a:r>
            </a:p>
          </p:txBody>
        </p:sp>
        <p:sp>
          <p:nvSpPr>
            <p:cNvPr id="28" name="Oval 27"/>
            <p:cNvSpPr>
              <a:spLocks noChangeArrowheads="1"/>
            </p:cNvSpPr>
            <p:nvPr/>
          </p:nvSpPr>
          <p:spPr bwMode="auto">
            <a:xfrm>
              <a:off x="7257175" y="178117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2</a:t>
              </a:r>
            </a:p>
          </p:txBody>
        </p:sp>
        <p:sp>
          <p:nvSpPr>
            <p:cNvPr id="29" name="Oval 28"/>
            <p:cNvSpPr>
              <a:spLocks noChangeArrowheads="1"/>
            </p:cNvSpPr>
            <p:nvPr/>
          </p:nvSpPr>
          <p:spPr bwMode="auto">
            <a:xfrm>
              <a:off x="8353425" y="1781175"/>
              <a:ext cx="431800" cy="323850"/>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3</a:t>
              </a:r>
            </a:p>
          </p:txBody>
        </p:sp>
        <p:sp>
          <p:nvSpPr>
            <p:cNvPr id="33" name="Line 41"/>
            <p:cNvSpPr>
              <a:spLocks noChangeShapeType="1"/>
            </p:cNvSpPr>
            <p:nvPr/>
          </p:nvSpPr>
          <p:spPr bwMode="auto">
            <a:xfrm flipV="1">
              <a:off x="6516687" y="2078037"/>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34" name="Line 42"/>
            <p:cNvSpPr>
              <a:spLocks noChangeShapeType="1"/>
            </p:cNvSpPr>
            <p:nvPr/>
          </p:nvSpPr>
          <p:spPr bwMode="auto">
            <a:xfrm flipH="1" flipV="1">
              <a:off x="7669212" y="2078037"/>
              <a:ext cx="792163"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35" name="Line 43"/>
            <p:cNvSpPr>
              <a:spLocks noChangeShapeType="1"/>
            </p:cNvSpPr>
            <p:nvPr/>
          </p:nvSpPr>
          <p:spPr bwMode="auto">
            <a:xfrm flipH="1" flipV="1">
              <a:off x="6553200" y="2078037"/>
              <a:ext cx="828675" cy="703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36" name="Line 44"/>
            <p:cNvSpPr>
              <a:spLocks noChangeShapeType="1"/>
            </p:cNvSpPr>
            <p:nvPr/>
          </p:nvSpPr>
          <p:spPr bwMode="auto">
            <a:xfrm flipV="1">
              <a:off x="7634287" y="2106612"/>
              <a:ext cx="755650" cy="6746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ts val="0"/>
                </a:spcBef>
                <a:spcAft>
                  <a:spcPts val="0"/>
                </a:spcAft>
                <a:defRPr/>
              </a:pPr>
              <a:endParaRPr lang="en-US">
                <a:latin typeface="+mn-lt"/>
                <a:ea typeface="+mn-ea"/>
              </a:endParaRPr>
            </a:p>
          </p:txBody>
        </p:sp>
        <p:sp>
          <p:nvSpPr>
            <p:cNvPr id="37" name="Text Box 56"/>
            <p:cNvSpPr txBox="1">
              <a:spLocks noChangeArrowheads="1"/>
            </p:cNvSpPr>
            <p:nvPr/>
          </p:nvSpPr>
          <p:spPr bwMode="auto">
            <a:xfrm>
              <a:off x="6488406" y="2153711"/>
              <a:ext cx="2628901" cy="41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50000"/>
                </a:spcBef>
              </a:pPr>
              <a:r>
                <a:rPr lang="en-US" altLang="en-US" sz="1600" dirty="0">
                  <a:solidFill>
                    <a:srgbClr val="3333CC"/>
                  </a:solidFill>
                </a:rPr>
                <a:t>W1    W2       W3   W4</a:t>
              </a:r>
            </a:p>
          </p:txBody>
        </p:sp>
        <p:sp>
          <p:nvSpPr>
            <p:cNvPr id="38" name="Text Box 58"/>
            <p:cNvSpPr txBox="1">
              <a:spLocks noChangeArrowheads="1"/>
            </p:cNvSpPr>
            <p:nvPr/>
          </p:nvSpPr>
          <p:spPr bwMode="auto">
            <a:xfrm>
              <a:off x="5221287" y="4806949"/>
              <a:ext cx="971551" cy="49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2000" dirty="0">
                  <a:solidFill>
                    <a:srgbClr val="FF0000"/>
                  </a:solidFill>
                  <a:latin typeface="Gill Sans"/>
                  <a:ea typeface="+mn-ea"/>
                </a:rPr>
                <a:t>time=0</a:t>
              </a:r>
            </a:p>
          </p:txBody>
        </p:sp>
        <p:sp>
          <p:nvSpPr>
            <p:cNvPr id="39" name="Text Box 59"/>
            <p:cNvSpPr txBox="1">
              <a:spLocks noChangeArrowheads="1"/>
            </p:cNvSpPr>
            <p:nvPr/>
          </p:nvSpPr>
          <p:spPr bwMode="auto">
            <a:xfrm>
              <a:off x="5221287" y="2806700"/>
              <a:ext cx="971551" cy="49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2000" dirty="0">
                  <a:solidFill>
                    <a:srgbClr val="FF0000"/>
                  </a:solidFill>
                  <a:latin typeface="Gill Sans"/>
                  <a:ea typeface="+mn-ea"/>
                </a:rPr>
                <a:t>time=2</a:t>
              </a:r>
            </a:p>
          </p:txBody>
        </p:sp>
        <p:sp>
          <p:nvSpPr>
            <p:cNvPr id="40" name="Text Box 60"/>
            <p:cNvSpPr txBox="1">
              <a:spLocks noChangeArrowheads="1"/>
            </p:cNvSpPr>
            <p:nvPr/>
          </p:nvSpPr>
          <p:spPr bwMode="auto">
            <a:xfrm>
              <a:off x="5221287" y="3806826"/>
              <a:ext cx="971551" cy="49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2000" dirty="0">
                  <a:solidFill>
                    <a:srgbClr val="FF0000"/>
                  </a:solidFill>
                  <a:latin typeface="Gill Sans"/>
                  <a:ea typeface="+mn-ea"/>
                </a:rPr>
                <a:t>time=1</a:t>
              </a:r>
            </a:p>
          </p:txBody>
        </p:sp>
        <p:sp>
          <p:nvSpPr>
            <p:cNvPr id="41" name="Text Box 61"/>
            <p:cNvSpPr txBox="1">
              <a:spLocks noChangeArrowheads="1"/>
            </p:cNvSpPr>
            <p:nvPr/>
          </p:nvSpPr>
          <p:spPr bwMode="auto">
            <a:xfrm>
              <a:off x="5221287" y="1809750"/>
              <a:ext cx="971551" cy="49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2000" dirty="0">
                  <a:solidFill>
                    <a:srgbClr val="FF0000"/>
                  </a:solidFill>
                  <a:latin typeface="Gill Sans"/>
                  <a:ea typeface="+mn-ea"/>
                </a:rPr>
                <a:t>time=3</a:t>
              </a:r>
            </a:p>
          </p:txBody>
        </p:sp>
        <p:sp>
          <p:nvSpPr>
            <p:cNvPr id="42" name="Text Box 56"/>
            <p:cNvSpPr txBox="1">
              <a:spLocks noChangeArrowheads="1"/>
            </p:cNvSpPr>
            <p:nvPr/>
          </p:nvSpPr>
          <p:spPr bwMode="auto">
            <a:xfrm>
              <a:off x="6501749" y="3163625"/>
              <a:ext cx="2628901" cy="41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50000"/>
                </a:spcBef>
              </a:pPr>
              <a:r>
                <a:rPr lang="en-US" altLang="en-US" sz="1600" dirty="0">
                  <a:solidFill>
                    <a:srgbClr val="3333CC"/>
                  </a:solidFill>
                </a:rPr>
                <a:t>W1    W2      W3     W4</a:t>
              </a:r>
            </a:p>
          </p:txBody>
        </p:sp>
        <p:sp>
          <p:nvSpPr>
            <p:cNvPr id="43" name="Text Box 56"/>
            <p:cNvSpPr txBox="1">
              <a:spLocks noChangeArrowheads="1"/>
            </p:cNvSpPr>
            <p:nvPr/>
          </p:nvSpPr>
          <p:spPr bwMode="auto">
            <a:xfrm>
              <a:off x="6488405" y="4175207"/>
              <a:ext cx="2628901" cy="41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spcBef>
                  <a:spcPct val="50000"/>
                </a:spcBef>
              </a:pPr>
              <a:r>
                <a:rPr lang="en-US" altLang="en-US" sz="1600" dirty="0">
                  <a:solidFill>
                    <a:srgbClr val="3333CC"/>
                  </a:solidFill>
                </a:rPr>
                <a:t>W1     W2     W3       W4</a:t>
              </a:r>
            </a:p>
          </p:txBody>
        </p:sp>
      </p:grpSp>
      <p:sp>
        <p:nvSpPr>
          <p:cNvPr id="44" name="Oval 43"/>
          <p:cNvSpPr>
            <a:spLocks noChangeArrowheads="1"/>
          </p:cNvSpPr>
          <p:nvPr/>
        </p:nvSpPr>
        <p:spPr bwMode="auto">
          <a:xfrm>
            <a:off x="3275013" y="3827463"/>
            <a:ext cx="431800" cy="323851"/>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1</a:t>
            </a:r>
          </a:p>
        </p:txBody>
      </p:sp>
      <p:sp>
        <p:nvSpPr>
          <p:cNvPr id="45" name="Oval 44"/>
          <p:cNvSpPr>
            <a:spLocks noChangeArrowheads="1"/>
          </p:cNvSpPr>
          <p:nvPr/>
        </p:nvSpPr>
        <p:spPr bwMode="auto">
          <a:xfrm>
            <a:off x="4356100" y="3827463"/>
            <a:ext cx="431800" cy="323851"/>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2</a:t>
            </a:r>
          </a:p>
        </p:txBody>
      </p:sp>
      <p:sp>
        <p:nvSpPr>
          <p:cNvPr id="46" name="Oval 45"/>
          <p:cNvSpPr>
            <a:spLocks noChangeArrowheads="1"/>
          </p:cNvSpPr>
          <p:nvPr/>
        </p:nvSpPr>
        <p:spPr bwMode="auto">
          <a:xfrm>
            <a:off x="5435600" y="3827463"/>
            <a:ext cx="431800" cy="323851"/>
          </a:xfrm>
          <a:prstGeom prst="ellipse">
            <a:avLst/>
          </a:prstGeom>
          <a:solidFill>
            <a:srgbClr val="EEECE1"/>
          </a:solidFill>
          <a:ln w="28575">
            <a:solidFill>
              <a:schemeClr val="tx1"/>
            </a:solidFill>
            <a:round/>
            <a:headEnd/>
            <a:tailEnd/>
          </a:ln>
        </p:spPr>
        <p:txBody>
          <a:bodyPr wrap="none" anchor="ct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altLang="en-US" sz="1500" dirty="0"/>
              <a:t>3</a:t>
            </a:r>
          </a:p>
        </p:txBody>
      </p:sp>
      <p:cxnSp>
        <p:nvCxnSpPr>
          <p:cNvPr id="47" name="AutoShape 46"/>
          <p:cNvCxnSpPr>
            <a:cxnSpLocks noChangeShapeType="1"/>
            <a:stCxn id="46" idx="4"/>
            <a:endCxn id="45" idx="5"/>
          </p:cNvCxnSpPr>
          <p:nvPr/>
        </p:nvCxnSpPr>
        <p:spPr bwMode="auto">
          <a:xfrm rot="16200000" flipV="1">
            <a:off x="5164138" y="3675063"/>
            <a:ext cx="47625" cy="927100"/>
          </a:xfrm>
          <a:prstGeom prst="curvedConnector3">
            <a:avLst>
              <a:gd name="adj1" fmla="val -870839"/>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AutoShape 48"/>
          <p:cNvCxnSpPr>
            <a:cxnSpLocks noChangeShapeType="1"/>
            <a:stCxn id="45" idx="1"/>
            <a:endCxn id="44" idx="0"/>
          </p:cNvCxnSpPr>
          <p:nvPr/>
        </p:nvCxnSpPr>
        <p:spPr bwMode="auto">
          <a:xfrm rot="5400000" flipH="1">
            <a:off x="3931445" y="3377409"/>
            <a:ext cx="47625" cy="928687"/>
          </a:xfrm>
          <a:prstGeom prst="curvedConnector3">
            <a:avLst>
              <a:gd name="adj1" fmla="val 1148609"/>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 name="AutoShape 49"/>
          <p:cNvCxnSpPr>
            <a:cxnSpLocks noChangeShapeType="1"/>
            <a:stCxn id="45" idx="7"/>
            <a:endCxn id="46" idx="0"/>
          </p:cNvCxnSpPr>
          <p:nvPr/>
        </p:nvCxnSpPr>
        <p:spPr bwMode="auto">
          <a:xfrm rot="16200000">
            <a:off x="5164138" y="3378202"/>
            <a:ext cx="47625" cy="927100"/>
          </a:xfrm>
          <a:prstGeom prst="curvedConnector3">
            <a:avLst>
              <a:gd name="adj1" fmla="val 1113054"/>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0" name="Text Box 50"/>
          <p:cNvSpPr txBox="1">
            <a:spLocks noChangeArrowheads="1"/>
          </p:cNvSpPr>
          <p:nvPr/>
        </p:nvSpPr>
        <p:spPr bwMode="auto">
          <a:xfrm>
            <a:off x="3706813" y="2869307"/>
            <a:ext cx="1981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2400" dirty="0">
                <a:solidFill>
                  <a:srgbClr val="3333CC"/>
                </a:solidFill>
                <a:latin typeface="Gill Sans"/>
                <a:ea typeface="+mn-ea"/>
              </a:rPr>
              <a:t>w</a:t>
            </a:r>
            <a:r>
              <a:rPr lang="en-US" dirty="0">
                <a:solidFill>
                  <a:srgbClr val="3333CC"/>
                </a:solidFill>
                <a:latin typeface="Gill Sans"/>
                <a:ea typeface="+mn-ea"/>
              </a:rPr>
              <a:t>1</a:t>
            </a:r>
            <a:r>
              <a:rPr lang="en-US" sz="2400" dirty="0">
                <a:solidFill>
                  <a:srgbClr val="3333CC"/>
                </a:solidFill>
                <a:latin typeface="+mn-lt"/>
                <a:ea typeface="+mn-ea"/>
              </a:rPr>
              <a:t>           </a:t>
            </a:r>
            <a:r>
              <a:rPr lang="en-US" sz="2400" dirty="0">
                <a:solidFill>
                  <a:srgbClr val="3333CC"/>
                </a:solidFill>
                <a:latin typeface="Gill Sans"/>
                <a:ea typeface="+mn-ea"/>
              </a:rPr>
              <a:t>w</a:t>
            </a:r>
            <a:r>
              <a:rPr lang="en-US" dirty="0">
                <a:solidFill>
                  <a:srgbClr val="3333CC"/>
                </a:solidFill>
                <a:latin typeface="Gill Sans"/>
                <a:ea typeface="+mn-ea"/>
              </a:rPr>
              <a:t>4</a:t>
            </a:r>
          </a:p>
        </p:txBody>
      </p:sp>
      <p:sp>
        <p:nvSpPr>
          <p:cNvPr id="51" name="Text Box 51"/>
          <p:cNvSpPr txBox="1">
            <a:spLocks noChangeArrowheads="1"/>
          </p:cNvSpPr>
          <p:nvPr/>
        </p:nvSpPr>
        <p:spPr bwMode="auto">
          <a:xfrm>
            <a:off x="3657519" y="4490518"/>
            <a:ext cx="20797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fontAlgn="auto">
              <a:spcBef>
                <a:spcPct val="50000"/>
              </a:spcBef>
              <a:spcAft>
                <a:spcPts val="0"/>
              </a:spcAft>
              <a:defRPr/>
            </a:pPr>
            <a:r>
              <a:rPr lang="en-US" sz="2400" dirty="0">
                <a:solidFill>
                  <a:srgbClr val="3333CC"/>
                </a:solidFill>
                <a:latin typeface="Gill Sans"/>
                <a:ea typeface="+mn-ea"/>
              </a:rPr>
              <a:t>w</a:t>
            </a:r>
            <a:r>
              <a:rPr lang="en-US" dirty="0">
                <a:solidFill>
                  <a:srgbClr val="3333CC"/>
                </a:solidFill>
                <a:latin typeface="Gill Sans"/>
                <a:ea typeface="+mn-ea"/>
              </a:rPr>
              <a:t>2 </a:t>
            </a:r>
            <a:r>
              <a:rPr lang="en-US" sz="2400" dirty="0">
                <a:solidFill>
                  <a:srgbClr val="3333CC"/>
                </a:solidFill>
                <a:latin typeface="Gill Sans"/>
                <a:ea typeface="+mn-ea"/>
              </a:rPr>
              <a:t>            w</a:t>
            </a:r>
            <a:r>
              <a:rPr lang="en-US" dirty="0">
                <a:solidFill>
                  <a:srgbClr val="3333CC"/>
                </a:solidFill>
                <a:latin typeface="Gill Sans"/>
                <a:ea typeface="+mn-ea"/>
              </a:rPr>
              <a:t>3</a:t>
            </a:r>
          </a:p>
        </p:txBody>
      </p:sp>
      <p:cxnSp>
        <p:nvCxnSpPr>
          <p:cNvPr id="52" name="Curved Connector 51"/>
          <p:cNvCxnSpPr>
            <a:cxnSpLocks noChangeShapeType="1"/>
          </p:cNvCxnSpPr>
          <p:nvPr/>
        </p:nvCxnSpPr>
        <p:spPr bwMode="auto">
          <a:xfrm rot="16200000" flipH="1">
            <a:off x="3947319" y="3610769"/>
            <a:ext cx="12700" cy="1081088"/>
          </a:xfrm>
          <a:prstGeom prst="curvedConnector3">
            <a:avLst>
              <a:gd name="adj1" fmla="val 3400000"/>
            </a:avLst>
          </a:prstGeom>
          <a:noFill/>
          <a:ln w="28575">
            <a:solidFill>
              <a:schemeClr val="tx1"/>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541347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74</a:t>
            </a:fld>
            <a:endParaRPr lang="en-US" dirty="0"/>
          </a:p>
        </p:txBody>
      </p:sp>
      <p:sp>
        <p:nvSpPr>
          <p:cNvPr id="2" name="Title 1"/>
          <p:cNvSpPr>
            <a:spLocks noGrp="1"/>
          </p:cNvSpPr>
          <p:nvPr>
            <p:ph type="title"/>
          </p:nvPr>
        </p:nvSpPr>
        <p:spPr/>
        <p:txBody>
          <a:bodyPr/>
          <a:lstStyle/>
          <a:p>
            <a:r>
              <a:rPr lang="en-US" dirty="0"/>
              <a:t>Bi-directional RNN</a:t>
            </a:r>
          </a:p>
        </p:txBody>
      </p:sp>
      <p:sp>
        <p:nvSpPr>
          <p:cNvPr id="103" name="Content Placeholder 102"/>
          <p:cNvSpPr>
            <a:spLocks noGrp="1"/>
          </p:cNvSpPr>
          <p:nvPr>
            <p:ph idx="1"/>
          </p:nvPr>
        </p:nvSpPr>
        <p:spPr>
          <a:xfrm>
            <a:off x="573952" y="1203160"/>
            <a:ext cx="10972800" cy="1533509"/>
          </a:xfrm>
        </p:spPr>
        <p:txBody>
          <a:bodyPr>
            <a:normAutofit fontScale="92500" lnSpcReduction="10000"/>
          </a:bodyPr>
          <a:lstStyle/>
          <a:p>
            <a:r>
              <a:rPr lang="en-US" dirty="0"/>
              <a:t>One of the issues with RNN: </a:t>
            </a:r>
          </a:p>
          <a:p>
            <a:pPr lvl="1"/>
            <a:r>
              <a:rPr lang="en-US" dirty="0"/>
              <a:t>Hidden variables capture only one side context </a:t>
            </a:r>
          </a:p>
          <a:p>
            <a:r>
              <a:rPr lang="en-US" dirty="0"/>
              <a:t>A bi-directional structure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2" y="2689069"/>
            <a:ext cx="3259471" cy="2649433"/>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1" y="2736669"/>
            <a:ext cx="1917700" cy="2261903"/>
          </a:xfrm>
          <a:prstGeom prst="rect">
            <a:avLst/>
          </a:prstGeom>
        </p:spPr>
      </p:pic>
      <p:sp>
        <p:nvSpPr>
          <p:cNvPr id="21" name="TextBox 20"/>
          <p:cNvSpPr txBox="1"/>
          <p:nvPr/>
        </p:nvSpPr>
        <p:spPr>
          <a:xfrm>
            <a:off x="3657602" y="5488887"/>
            <a:ext cx="654346" cy="400110"/>
          </a:xfrm>
          <a:prstGeom prst="rect">
            <a:avLst/>
          </a:prstGeom>
          <a:noFill/>
        </p:spPr>
        <p:txBody>
          <a:bodyPr wrap="none" rtlCol="0">
            <a:spAutoFit/>
          </a:bodyPr>
          <a:lstStyle/>
          <a:p>
            <a:r>
              <a:rPr lang="en-US" sz="2000" dirty="0"/>
              <a:t>RNN</a:t>
            </a:r>
          </a:p>
        </p:txBody>
      </p:sp>
      <p:sp>
        <p:nvSpPr>
          <p:cNvPr id="54" name="TextBox 53"/>
          <p:cNvSpPr txBox="1"/>
          <p:nvPr/>
        </p:nvSpPr>
        <p:spPr>
          <a:xfrm>
            <a:off x="6500824" y="5488887"/>
            <a:ext cx="2104872" cy="400110"/>
          </a:xfrm>
          <a:prstGeom prst="rect">
            <a:avLst/>
          </a:prstGeom>
          <a:noFill/>
        </p:spPr>
        <p:txBody>
          <a:bodyPr wrap="none" rtlCol="0">
            <a:spAutoFit/>
          </a:bodyPr>
          <a:lstStyle/>
          <a:p>
            <a:r>
              <a:rPr lang="en-US" sz="2000"/>
              <a:t>Bi-directional RNN</a:t>
            </a:r>
            <a:endParaRPr lang="en-US" sz="2000" dirty="0"/>
          </a:p>
        </p:txBody>
      </p:sp>
    </p:spTree>
    <p:extLst>
      <p:ext uri="{BB962C8B-B14F-4D97-AF65-F5344CB8AC3E}">
        <p14:creationId xmlns:p14="http://schemas.microsoft.com/office/powerpoint/2010/main" val="1486674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Training: Backpropagation through time (BPTT)</a:t>
            </a:r>
          </a:p>
        </p:txBody>
      </p:sp>
      <p:sp>
        <p:nvSpPr>
          <p:cNvPr id="9"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cs typeface="CMU Bright Roman"/>
              </a:rPr>
              <a:t>The unfolded network (used during forward pass) is treated as one big feed-forward network that accepts the whole time series as input</a:t>
            </a:r>
          </a:p>
          <a:p>
            <a:pPr marL="457200" indent="-457200">
              <a:buFont typeface="Arial" panose="020B0604020202020204" pitchFamily="34" charset="0"/>
              <a:buChar char="•"/>
            </a:pPr>
            <a:r>
              <a:rPr lang="en-US" sz="2800" dirty="0">
                <a:cs typeface="CMU Bright Roman"/>
              </a:rPr>
              <a:t>The weight updates are computed for each copy in the unfolded network, then summed (or averaged) and applied to the RNN weights</a:t>
            </a:r>
          </a:p>
        </p:txBody>
      </p:sp>
    </p:spTree>
    <p:extLst>
      <p:ext uri="{BB962C8B-B14F-4D97-AF65-F5344CB8AC3E}">
        <p14:creationId xmlns:p14="http://schemas.microsoft.com/office/powerpoint/2010/main" val="5417765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Backpropagation through time</a:t>
            </a:r>
          </a:p>
        </p:txBody>
      </p:sp>
      <p:sp>
        <p:nvSpPr>
          <p:cNvPr id="140" name="Content Placeholder 139">
            <a:extLst>
              <a:ext uri="{FF2B5EF4-FFF2-40B4-BE49-F238E27FC236}">
                <a16:creationId xmlns:a16="http://schemas.microsoft.com/office/drawing/2014/main" id="{ECB7DA0E-6CD9-4443-8003-F7A97DB4F39B}"/>
              </a:ext>
            </a:extLst>
          </p:cNvPr>
          <p:cNvSpPr>
            <a:spLocks noGrp="1"/>
          </p:cNvSpPr>
          <p:nvPr>
            <p:ph idx="1"/>
          </p:nvPr>
        </p:nvSpPr>
        <p:spPr/>
        <p:txBody>
          <a:bodyPr/>
          <a:lstStyle/>
          <a:p>
            <a:endParaRPr lang="en-US"/>
          </a:p>
        </p:txBody>
      </p:sp>
      <p:sp>
        <p:nvSpPr>
          <p:cNvPr id="4" name="Google Shape;904;p48"/>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905;p48"/>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906;p48"/>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907;p48"/>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908;p48"/>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909;p48"/>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910;p48"/>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911;p48"/>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912;p48"/>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913;p48"/>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914;p48"/>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915;p48"/>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916;p48"/>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917;p48"/>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918;p48"/>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919;p48"/>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920;p48"/>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921;p48"/>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922;p48"/>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923;p48"/>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924;p48"/>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925;p48"/>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926;p48"/>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927;p48"/>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928;p48"/>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929;p48"/>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930;p48"/>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931;p48"/>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932;p48"/>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933;p48"/>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934;p48"/>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935;p48"/>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936;p48"/>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937;p48"/>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938;p48"/>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939;p48"/>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940;p48"/>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941;p48"/>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942;p48"/>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943;p48"/>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944;p48"/>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945;p48"/>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946;p48"/>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47" name="Google Shape;947;p48"/>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48" name="Google Shape;948;p48"/>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9" name="Google Shape;949;p48"/>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0" name="Google Shape;950;p48"/>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951;p48"/>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2" name="Google Shape;952;p48"/>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3" name="Google Shape;953;p48"/>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4" name="Google Shape;954;p48"/>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5" name="Google Shape;955;p48"/>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6" name="Google Shape;956;p48"/>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957;p48"/>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958;p48"/>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9" name="Google Shape;959;p48"/>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0" name="Google Shape;960;p48"/>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1" name="Google Shape;961;p48"/>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2" name="Google Shape;962;p48"/>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3" name="Google Shape;963;p48"/>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4" name="Google Shape;964;p48"/>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5" name="Google Shape;965;p48"/>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6" name="Google Shape;966;p48"/>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7" name="Google Shape;967;p48"/>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8" name="Google Shape;968;p48"/>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9" name="Google Shape;969;p48"/>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0" name="Google Shape;970;p48"/>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1" name="Google Shape;971;p48"/>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2" name="Google Shape;972;p48"/>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3" name="Google Shape;973;p48"/>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4" name="Google Shape;974;p48"/>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5" name="Google Shape;975;p48"/>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976;p48"/>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7" name="Google Shape;977;p48"/>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8" name="Google Shape;978;p48"/>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9" name="Google Shape;979;p48"/>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0" name="Google Shape;980;p48"/>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1" name="Google Shape;981;p48"/>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982;p48"/>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3" name="Google Shape;983;p48"/>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4" name="Google Shape;984;p48"/>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5" name="Google Shape;985;p48"/>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86" name="Google Shape;986;p48"/>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987;p48"/>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8" name="Google Shape;988;p48"/>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9" name="Google Shape;989;p48"/>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0" name="Google Shape;990;p48"/>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1" name="Google Shape;991;p48"/>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2" name="Google Shape;992;p48"/>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993;p48"/>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4" name="Google Shape;994;p48"/>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5" name="Google Shape;995;p48"/>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6" name="Google Shape;996;p48"/>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7" name="Google Shape;997;p48"/>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8" name="Google Shape;998;p48"/>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9" name="Google Shape;999;p48"/>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0" name="Google Shape;1000;p48"/>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001;p48"/>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2" name="Google Shape;1002;p48"/>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3" name="Google Shape;1003;p48"/>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4" name="Google Shape;1004;p48"/>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5" name="Google Shape;1005;p48"/>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6" name="Google Shape;1006;p48"/>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7" name="Google Shape;1007;p48"/>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008;p48"/>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9" name="Google Shape;1009;p48"/>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0" name="Google Shape;1010;p48"/>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1" name="Google Shape;1011;p48"/>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2" name="Google Shape;1012;p48"/>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013;p48"/>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4" name="Google Shape;1014;p48"/>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5" name="Google Shape;1015;p48"/>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6" name="Google Shape;1016;p48"/>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sp>
        <p:nvSpPr>
          <p:cNvPr id="117" name="Google Shape;1017;p48"/>
          <p:cNvSpPr/>
          <p:nvPr/>
        </p:nvSpPr>
        <p:spPr>
          <a:xfrm>
            <a:off x="5216307" y="1182552"/>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a:t>Loss</a:t>
            </a:r>
            <a:endParaRPr sz="2487" b="0"/>
          </a:p>
        </p:txBody>
      </p:sp>
      <p:cxnSp>
        <p:nvCxnSpPr>
          <p:cNvPr id="118" name="Google Shape;1018;p48"/>
          <p:cNvCxnSpPr/>
          <p:nvPr/>
        </p:nvCxnSpPr>
        <p:spPr>
          <a:xfrm rot="10800000" flipH="1">
            <a:off x="618810" y="1166305"/>
            <a:ext cx="4552814" cy="1305260"/>
          </a:xfrm>
          <a:prstGeom prst="straightConnector1">
            <a:avLst/>
          </a:prstGeom>
          <a:noFill/>
          <a:ln w="19050" cap="flat" cmpd="sng">
            <a:solidFill>
              <a:srgbClr val="666666"/>
            </a:solidFill>
            <a:prstDash val="solid"/>
            <a:round/>
            <a:headEnd type="none" w="med" len="med"/>
            <a:tailEnd type="triangle" w="med" len="med"/>
          </a:ln>
        </p:spPr>
      </p:cxnSp>
      <p:cxnSp>
        <p:nvCxnSpPr>
          <p:cNvPr id="119" name="Google Shape;1019;p48"/>
          <p:cNvCxnSpPr/>
          <p:nvPr/>
        </p:nvCxnSpPr>
        <p:spPr>
          <a:xfrm rot="10800000" flipH="1">
            <a:off x="1216090" y="1328263"/>
            <a:ext cx="3826203" cy="1143302"/>
          </a:xfrm>
          <a:prstGeom prst="straightConnector1">
            <a:avLst/>
          </a:prstGeom>
          <a:noFill/>
          <a:ln w="19050" cap="flat" cmpd="sng">
            <a:solidFill>
              <a:srgbClr val="666666"/>
            </a:solidFill>
            <a:prstDash val="solid"/>
            <a:round/>
            <a:headEnd type="none" w="med" len="med"/>
            <a:tailEnd type="triangle" w="med" len="med"/>
          </a:ln>
        </p:spPr>
      </p:cxnSp>
      <p:cxnSp>
        <p:nvCxnSpPr>
          <p:cNvPr id="120" name="Google Shape;1020;p48"/>
          <p:cNvCxnSpPr/>
          <p:nvPr/>
        </p:nvCxnSpPr>
        <p:spPr>
          <a:xfrm rot="10800000" flipH="1">
            <a:off x="1813403" y="1368653"/>
            <a:ext cx="3402714" cy="1102913"/>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021;p48"/>
          <p:cNvCxnSpPr/>
          <p:nvPr/>
        </p:nvCxnSpPr>
        <p:spPr>
          <a:xfrm rot="10800000" flipH="1">
            <a:off x="2410682" y="1473825"/>
            <a:ext cx="2647710" cy="997740"/>
          </a:xfrm>
          <a:prstGeom prst="straightConnector1">
            <a:avLst/>
          </a:prstGeom>
          <a:noFill/>
          <a:ln w="19050" cap="flat" cmpd="sng">
            <a:solidFill>
              <a:srgbClr val="666666"/>
            </a:solidFill>
            <a:prstDash val="solid"/>
            <a:round/>
            <a:headEnd type="none" w="med" len="med"/>
            <a:tailEnd type="triangle" w="med" len="med"/>
          </a:ln>
        </p:spPr>
      </p:cxnSp>
      <p:cxnSp>
        <p:nvCxnSpPr>
          <p:cNvPr id="122" name="Google Shape;1022;p48"/>
          <p:cNvCxnSpPr/>
          <p:nvPr/>
        </p:nvCxnSpPr>
        <p:spPr>
          <a:xfrm rot="10800000" flipH="1">
            <a:off x="3007961" y="1538608"/>
            <a:ext cx="2001879" cy="932957"/>
          </a:xfrm>
          <a:prstGeom prst="straightConnector1">
            <a:avLst/>
          </a:prstGeom>
          <a:noFill/>
          <a:ln w="19050" cap="flat" cmpd="sng">
            <a:solidFill>
              <a:srgbClr val="666666"/>
            </a:solidFill>
            <a:prstDash val="solid"/>
            <a:round/>
            <a:headEnd type="none" w="med" len="med"/>
            <a:tailEnd type="triangle" w="med" len="med"/>
          </a:ln>
        </p:spPr>
      </p:cxnSp>
      <p:cxnSp>
        <p:nvCxnSpPr>
          <p:cNvPr id="123" name="Google Shape;1023;p48"/>
          <p:cNvCxnSpPr/>
          <p:nvPr/>
        </p:nvCxnSpPr>
        <p:spPr>
          <a:xfrm rot="10800000" flipH="1">
            <a:off x="3605242" y="1571000"/>
            <a:ext cx="1518005" cy="900565"/>
          </a:xfrm>
          <a:prstGeom prst="straightConnector1">
            <a:avLst/>
          </a:prstGeom>
          <a:noFill/>
          <a:ln w="19050" cap="flat" cmpd="sng">
            <a:solidFill>
              <a:srgbClr val="666666"/>
            </a:solidFill>
            <a:prstDash val="solid"/>
            <a:round/>
            <a:headEnd type="none" w="med" len="med"/>
            <a:tailEnd type="triangle" w="med" len="med"/>
          </a:ln>
        </p:spPr>
      </p:cxnSp>
      <p:cxnSp>
        <p:nvCxnSpPr>
          <p:cNvPr id="124" name="Google Shape;1024;p48"/>
          <p:cNvCxnSpPr/>
          <p:nvPr/>
        </p:nvCxnSpPr>
        <p:spPr>
          <a:xfrm rot="10800000" flipH="1">
            <a:off x="4202521" y="1587396"/>
            <a:ext cx="1082518" cy="884170"/>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025;p48"/>
          <p:cNvCxnSpPr/>
          <p:nvPr/>
        </p:nvCxnSpPr>
        <p:spPr>
          <a:xfrm rot="10800000" flipH="1">
            <a:off x="4767296" y="1603391"/>
            <a:ext cx="744206" cy="868174"/>
          </a:xfrm>
          <a:prstGeom prst="straightConnector1">
            <a:avLst/>
          </a:prstGeom>
          <a:noFill/>
          <a:ln w="19050" cap="flat" cmpd="sng">
            <a:solidFill>
              <a:srgbClr val="666666"/>
            </a:solidFill>
            <a:prstDash val="solid"/>
            <a:round/>
            <a:headEnd type="none" w="med" len="med"/>
            <a:tailEnd type="triangle" w="med" len="med"/>
          </a:ln>
        </p:spPr>
      </p:cxnSp>
      <p:cxnSp>
        <p:nvCxnSpPr>
          <p:cNvPr id="126" name="Google Shape;1026;p48"/>
          <p:cNvCxnSpPr/>
          <p:nvPr/>
        </p:nvCxnSpPr>
        <p:spPr>
          <a:xfrm rot="10800000" flipH="1">
            <a:off x="5364575" y="1619787"/>
            <a:ext cx="422290" cy="851778"/>
          </a:xfrm>
          <a:prstGeom prst="straightConnector1">
            <a:avLst/>
          </a:prstGeom>
          <a:noFill/>
          <a:ln w="19050" cap="flat" cmpd="sng">
            <a:solidFill>
              <a:srgbClr val="666666"/>
            </a:solidFill>
            <a:prstDash val="solid"/>
            <a:round/>
            <a:headEnd type="none" w="med" len="med"/>
            <a:tailEnd type="triangle" w="med" len="med"/>
          </a:ln>
        </p:spPr>
      </p:cxnSp>
      <p:cxnSp>
        <p:nvCxnSpPr>
          <p:cNvPr id="127" name="Google Shape;1027;p48"/>
          <p:cNvCxnSpPr/>
          <p:nvPr/>
        </p:nvCxnSpPr>
        <p:spPr>
          <a:xfrm rot="10800000" flipH="1">
            <a:off x="5961889" y="1555004"/>
            <a:ext cx="116370" cy="916561"/>
          </a:xfrm>
          <a:prstGeom prst="straightConnector1">
            <a:avLst/>
          </a:prstGeom>
          <a:noFill/>
          <a:ln w="19050" cap="flat" cmpd="sng">
            <a:solidFill>
              <a:srgbClr val="666666"/>
            </a:solidFill>
            <a:prstDash val="solid"/>
            <a:round/>
            <a:headEnd type="none" w="med" len="med"/>
            <a:tailEnd type="triangle" w="med" len="med"/>
          </a:ln>
        </p:spPr>
      </p:cxnSp>
      <p:cxnSp>
        <p:nvCxnSpPr>
          <p:cNvPr id="128" name="Google Shape;1028;p48"/>
          <p:cNvCxnSpPr/>
          <p:nvPr/>
        </p:nvCxnSpPr>
        <p:spPr>
          <a:xfrm rot="10800000">
            <a:off x="6434401" y="1587396"/>
            <a:ext cx="124768" cy="884170"/>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029;p48"/>
          <p:cNvCxnSpPr/>
          <p:nvPr/>
        </p:nvCxnSpPr>
        <p:spPr>
          <a:xfrm rot="10800000">
            <a:off x="6758151" y="1571000"/>
            <a:ext cx="398296" cy="900565"/>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030;p48"/>
          <p:cNvCxnSpPr/>
          <p:nvPr/>
        </p:nvCxnSpPr>
        <p:spPr>
          <a:xfrm rot="10800000">
            <a:off x="7049511" y="1571000"/>
            <a:ext cx="704217" cy="900565"/>
          </a:xfrm>
          <a:prstGeom prst="straightConnector1">
            <a:avLst/>
          </a:prstGeom>
          <a:noFill/>
          <a:ln w="19050" cap="flat" cmpd="sng">
            <a:solidFill>
              <a:srgbClr val="666666"/>
            </a:solidFill>
            <a:prstDash val="solid"/>
            <a:round/>
            <a:headEnd type="none" w="med" len="med"/>
            <a:tailEnd type="triangle" w="med" len="med"/>
          </a:ln>
        </p:spPr>
      </p:cxnSp>
      <p:cxnSp>
        <p:nvCxnSpPr>
          <p:cNvPr id="131" name="Google Shape;1031;p48"/>
          <p:cNvCxnSpPr/>
          <p:nvPr/>
        </p:nvCxnSpPr>
        <p:spPr>
          <a:xfrm rot="10800000">
            <a:off x="7211304" y="1619787"/>
            <a:ext cx="1139703" cy="851778"/>
          </a:xfrm>
          <a:prstGeom prst="straightConnector1">
            <a:avLst/>
          </a:prstGeom>
          <a:noFill/>
          <a:ln w="19050" cap="flat" cmpd="sng">
            <a:solidFill>
              <a:srgbClr val="666666"/>
            </a:solidFill>
            <a:prstDash val="solid"/>
            <a:round/>
            <a:headEnd type="none" w="med" len="med"/>
            <a:tailEnd type="triangle" w="med" len="med"/>
          </a:ln>
        </p:spPr>
      </p:cxnSp>
      <p:cxnSp>
        <p:nvCxnSpPr>
          <p:cNvPr id="132" name="Google Shape;1032;p48"/>
          <p:cNvCxnSpPr/>
          <p:nvPr/>
        </p:nvCxnSpPr>
        <p:spPr>
          <a:xfrm rot="10800000">
            <a:off x="7324701" y="1555004"/>
            <a:ext cx="1623577" cy="916561"/>
          </a:xfrm>
          <a:prstGeom prst="straightConnector1">
            <a:avLst/>
          </a:prstGeom>
          <a:noFill/>
          <a:ln w="19050" cap="flat" cmpd="sng">
            <a:solidFill>
              <a:srgbClr val="666666"/>
            </a:solidFill>
            <a:prstDash val="solid"/>
            <a:round/>
            <a:headEnd type="none" w="med" len="med"/>
            <a:tailEnd type="triangle" w="med" len="med"/>
          </a:ln>
        </p:spPr>
      </p:cxnSp>
      <p:cxnSp>
        <p:nvCxnSpPr>
          <p:cNvPr id="133" name="Google Shape;1033;p48"/>
          <p:cNvCxnSpPr/>
          <p:nvPr/>
        </p:nvCxnSpPr>
        <p:spPr>
          <a:xfrm rot="10800000">
            <a:off x="7304541" y="1368653"/>
            <a:ext cx="2241016" cy="1102913"/>
          </a:xfrm>
          <a:prstGeom prst="straightConnector1">
            <a:avLst/>
          </a:prstGeom>
          <a:noFill/>
          <a:ln w="19050" cap="flat" cmpd="sng">
            <a:solidFill>
              <a:srgbClr val="666666"/>
            </a:solidFill>
            <a:prstDash val="solid"/>
            <a:round/>
            <a:headEnd type="none" w="med" len="med"/>
            <a:tailEnd type="triangle" w="med" len="med"/>
          </a:ln>
        </p:spPr>
      </p:cxnSp>
      <p:cxnSp>
        <p:nvCxnSpPr>
          <p:cNvPr id="134" name="Google Shape;1034;p48"/>
          <p:cNvCxnSpPr/>
          <p:nvPr/>
        </p:nvCxnSpPr>
        <p:spPr>
          <a:xfrm rot="10800000">
            <a:off x="7373157" y="1215093"/>
            <a:ext cx="2769679" cy="1256473"/>
          </a:xfrm>
          <a:prstGeom prst="straightConnector1">
            <a:avLst/>
          </a:prstGeom>
          <a:noFill/>
          <a:ln w="19050" cap="flat" cmpd="sng">
            <a:solidFill>
              <a:srgbClr val="666666"/>
            </a:solidFill>
            <a:prstDash val="solid"/>
            <a:round/>
            <a:headEnd type="none" w="med" len="med"/>
            <a:tailEnd type="triangle" w="med" len="med"/>
          </a:ln>
        </p:spPr>
      </p:cxnSp>
      <p:cxnSp>
        <p:nvCxnSpPr>
          <p:cNvPr id="135" name="Google Shape;1035;p48"/>
          <p:cNvCxnSpPr/>
          <p:nvPr/>
        </p:nvCxnSpPr>
        <p:spPr>
          <a:xfrm rot="10800000">
            <a:off x="7340602" y="1133914"/>
            <a:ext cx="3399514" cy="1337652"/>
          </a:xfrm>
          <a:prstGeom prst="straightConnector1">
            <a:avLst/>
          </a:prstGeom>
          <a:noFill/>
          <a:ln w="19050" cap="flat" cmpd="sng">
            <a:solidFill>
              <a:srgbClr val="666666"/>
            </a:solidFill>
            <a:prstDash val="solid"/>
            <a:round/>
            <a:headEnd type="none" w="med" len="med"/>
            <a:tailEnd type="triangle" w="med" len="med"/>
          </a:ln>
        </p:spPr>
      </p:cxnSp>
      <p:cxnSp>
        <p:nvCxnSpPr>
          <p:cNvPr id="136" name="Google Shape;1036;p48"/>
          <p:cNvCxnSpPr/>
          <p:nvPr/>
        </p:nvCxnSpPr>
        <p:spPr>
          <a:xfrm rot="10800000">
            <a:off x="7405220" y="1036739"/>
            <a:ext cx="3932176" cy="1434826"/>
          </a:xfrm>
          <a:prstGeom prst="straightConnector1">
            <a:avLst/>
          </a:prstGeom>
          <a:noFill/>
          <a:ln w="19050" cap="flat" cmpd="sng">
            <a:solidFill>
              <a:srgbClr val="666666"/>
            </a:solidFill>
            <a:prstDash val="solid"/>
            <a:round/>
            <a:headEnd type="none" w="med" len="med"/>
            <a:tailEnd type="triangle" w="med" len="med"/>
          </a:ln>
        </p:spPr>
      </p:cxnSp>
      <p:cxnSp>
        <p:nvCxnSpPr>
          <p:cNvPr id="137" name="Google Shape;1037;p48"/>
          <p:cNvCxnSpPr/>
          <p:nvPr/>
        </p:nvCxnSpPr>
        <p:spPr>
          <a:xfrm>
            <a:off x="461346" y="5795850"/>
            <a:ext cx="11039524" cy="0"/>
          </a:xfrm>
          <a:prstGeom prst="straightConnector1">
            <a:avLst/>
          </a:prstGeom>
          <a:noFill/>
          <a:ln w="38100" cap="flat" cmpd="sng">
            <a:solidFill>
              <a:schemeClr val="dk2"/>
            </a:solidFill>
            <a:prstDash val="solid"/>
            <a:round/>
            <a:headEnd type="none" w="med" len="med"/>
            <a:tailEnd type="triangle" w="med" len="med"/>
          </a:ln>
        </p:spPr>
      </p:cxnSp>
      <p:cxnSp>
        <p:nvCxnSpPr>
          <p:cNvPr id="138" name="Google Shape;1038;p48"/>
          <p:cNvCxnSpPr/>
          <p:nvPr/>
        </p:nvCxnSpPr>
        <p:spPr>
          <a:xfrm>
            <a:off x="461346" y="6031355"/>
            <a:ext cx="11039524" cy="0"/>
          </a:xfrm>
          <a:prstGeom prst="straightConnector1">
            <a:avLst/>
          </a:prstGeom>
          <a:noFill/>
          <a:ln w="38100" cap="flat" cmpd="sng">
            <a:solidFill>
              <a:srgbClr val="FF0000"/>
            </a:solidFill>
            <a:prstDash val="solid"/>
            <a:round/>
            <a:headEnd type="triangle" w="med" len="med"/>
            <a:tailEnd type="none" w="med" len="med"/>
          </a:ln>
        </p:spPr>
      </p:cxnSp>
      <p:sp>
        <p:nvSpPr>
          <p:cNvPr id="139" name="Google Shape;1039;p48"/>
          <p:cNvSpPr txBox="1"/>
          <p:nvPr/>
        </p:nvSpPr>
        <p:spPr>
          <a:xfrm>
            <a:off x="673042" y="6048609"/>
            <a:ext cx="10810910" cy="2048311"/>
          </a:xfrm>
          <a:prstGeom prst="rect">
            <a:avLst/>
          </a:prstGeom>
          <a:noFill/>
          <a:ln>
            <a:noFill/>
          </a:ln>
        </p:spPr>
        <p:txBody>
          <a:bodyPr spcFirstLastPara="1" wrap="square" lIns="121868" tIns="121868" rIns="121868" bIns="121868" anchor="t" anchorCtr="0">
            <a:noAutofit/>
          </a:bodyPr>
          <a:lstStyle/>
          <a:p>
            <a:r>
              <a:rPr lang="en" sz="2000" b="0" dirty="0"/>
              <a:t>Forward through entire sequence to compute loss, then backward to compute gradient</a:t>
            </a:r>
            <a:endParaRPr sz="2000" b="0" dirty="0"/>
          </a:p>
        </p:txBody>
      </p:sp>
      <p:sp>
        <p:nvSpPr>
          <p:cNvPr id="141" name="TextBox 140">
            <a:extLst>
              <a:ext uri="{FF2B5EF4-FFF2-40B4-BE49-F238E27FC236}">
                <a16:creationId xmlns:a16="http://schemas.microsoft.com/office/drawing/2014/main" id="{EB602AA6-C834-C842-B7DB-02C7AE666C91}"/>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8536290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Backpropagation through time</a:t>
            </a:r>
          </a:p>
        </p:txBody>
      </p:sp>
      <p:sp>
        <p:nvSpPr>
          <p:cNvPr id="141" name="Content Placeholder 140">
            <a:extLst>
              <a:ext uri="{FF2B5EF4-FFF2-40B4-BE49-F238E27FC236}">
                <a16:creationId xmlns:a16="http://schemas.microsoft.com/office/drawing/2014/main" id="{230B5DF6-904A-3D4F-9062-F88862DAFFF7}"/>
              </a:ext>
            </a:extLst>
          </p:cNvPr>
          <p:cNvSpPr>
            <a:spLocks noGrp="1"/>
          </p:cNvSpPr>
          <p:nvPr>
            <p:ph idx="1"/>
          </p:nvPr>
        </p:nvSpPr>
        <p:spPr/>
        <p:txBody>
          <a:bodyPr/>
          <a:lstStyle/>
          <a:p>
            <a:endParaRPr lang="en-US"/>
          </a:p>
        </p:txBody>
      </p:sp>
      <p:sp>
        <p:nvSpPr>
          <p:cNvPr id="4" name="Google Shape;904;p48"/>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905;p48"/>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906;p48"/>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907;p48"/>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908;p48"/>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909;p48"/>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910;p48"/>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911;p48"/>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912;p48"/>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913;p48"/>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914;p48"/>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915;p48"/>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916;p48"/>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917;p48"/>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918;p48"/>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919;p48"/>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920;p48"/>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921;p48"/>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922;p48"/>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923;p48"/>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924;p48"/>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925;p48"/>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926;p48"/>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927;p48"/>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928;p48"/>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929;p48"/>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930;p48"/>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931;p48"/>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932;p48"/>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933;p48"/>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934;p48"/>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935;p48"/>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936;p48"/>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937;p48"/>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938;p48"/>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939;p48"/>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940;p48"/>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941;p48"/>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942;p48"/>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943;p48"/>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944;p48"/>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945;p48"/>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6" name="Google Shape;946;p48"/>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47" name="Google Shape;947;p48"/>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48" name="Google Shape;948;p48"/>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49" name="Google Shape;949;p48"/>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0" name="Google Shape;950;p48"/>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951;p48"/>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2" name="Google Shape;952;p48"/>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3" name="Google Shape;953;p48"/>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4" name="Google Shape;954;p48"/>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5" name="Google Shape;955;p48"/>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56" name="Google Shape;956;p48"/>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957;p48"/>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958;p48"/>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59" name="Google Shape;959;p48"/>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0" name="Google Shape;960;p48"/>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1" name="Google Shape;961;p48"/>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2" name="Google Shape;962;p48"/>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3" name="Google Shape;963;p48"/>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4" name="Google Shape;964;p48"/>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5" name="Google Shape;965;p48"/>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6" name="Google Shape;966;p48"/>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7" name="Google Shape;967;p48"/>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8" name="Google Shape;968;p48"/>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9" name="Google Shape;969;p48"/>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0" name="Google Shape;970;p48"/>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1" name="Google Shape;971;p48"/>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2" name="Google Shape;972;p48"/>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3" name="Google Shape;973;p48"/>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4" name="Google Shape;974;p48"/>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5" name="Google Shape;975;p48"/>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976;p48"/>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7" name="Google Shape;977;p48"/>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8" name="Google Shape;978;p48"/>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9" name="Google Shape;979;p48"/>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0" name="Google Shape;980;p48"/>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1" name="Google Shape;981;p48"/>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982;p48"/>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3" name="Google Shape;983;p48"/>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4" name="Google Shape;984;p48"/>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85" name="Google Shape;985;p48"/>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86" name="Google Shape;986;p48"/>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987;p48"/>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8" name="Google Shape;988;p48"/>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9" name="Google Shape;989;p48"/>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0" name="Google Shape;990;p48"/>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1" name="Google Shape;991;p48"/>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2" name="Google Shape;992;p48"/>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993;p48"/>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4" name="Google Shape;994;p48"/>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5" name="Google Shape;995;p48"/>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6" name="Google Shape;996;p48"/>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97" name="Google Shape;997;p48"/>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98" name="Google Shape;998;p48"/>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99" name="Google Shape;999;p48"/>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0" name="Google Shape;1000;p48"/>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001;p48"/>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2" name="Google Shape;1002;p48"/>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3" name="Google Shape;1003;p48"/>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4" name="Google Shape;1004;p48"/>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5" name="Google Shape;1005;p48"/>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06" name="Google Shape;1006;p48"/>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7" name="Google Shape;1007;p48"/>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008;p48"/>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9" name="Google Shape;1009;p48"/>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0" name="Google Shape;1010;p48"/>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1" name="Google Shape;1011;p48"/>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2" name="Google Shape;1012;p48"/>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013;p48"/>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4" name="Google Shape;1014;p48"/>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5" name="Google Shape;1015;p48"/>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16" name="Google Shape;1016;p48"/>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sp>
        <p:nvSpPr>
          <p:cNvPr id="117" name="Google Shape;1017;p48"/>
          <p:cNvSpPr/>
          <p:nvPr/>
        </p:nvSpPr>
        <p:spPr>
          <a:xfrm>
            <a:off x="5216307" y="1182552"/>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118" name="Google Shape;1018;p48"/>
          <p:cNvCxnSpPr/>
          <p:nvPr/>
        </p:nvCxnSpPr>
        <p:spPr>
          <a:xfrm rot="10800000" flipH="1">
            <a:off x="618810" y="1166305"/>
            <a:ext cx="4552814" cy="1305260"/>
          </a:xfrm>
          <a:prstGeom prst="straightConnector1">
            <a:avLst/>
          </a:prstGeom>
          <a:noFill/>
          <a:ln w="19050" cap="flat" cmpd="sng">
            <a:solidFill>
              <a:srgbClr val="666666"/>
            </a:solidFill>
            <a:prstDash val="solid"/>
            <a:round/>
            <a:headEnd type="none" w="med" len="med"/>
            <a:tailEnd type="triangle" w="med" len="med"/>
          </a:ln>
        </p:spPr>
      </p:cxnSp>
      <p:cxnSp>
        <p:nvCxnSpPr>
          <p:cNvPr id="119" name="Google Shape;1019;p48"/>
          <p:cNvCxnSpPr/>
          <p:nvPr/>
        </p:nvCxnSpPr>
        <p:spPr>
          <a:xfrm rot="10800000" flipH="1">
            <a:off x="1216090" y="1328263"/>
            <a:ext cx="3826203" cy="1143302"/>
          </a:xfrm>
          <a:prstGeom prst="straightConnector1">
            <a:avLst/>
          </a:prstGeom>
          <a:noFill/>
          <a:ln w="19050" cap="flat" cmpd="sng">
            <a:solidFill>
              <a:srgbClr val="666666"/>
            </a:solidFill>
            <a:prstDash val="solid"/>
            <a:round/>
            <a:headEnd type="none" w="med" len="med"/>
            <a:tailEnd type="triangle" w="med" len="med"/>
          </a:ln>
        </p:spPr>
      </p:cxnSp>
      <p:cxnSp>
        <p:nvCxnSpPr>
          <p:cNvPr id="120" name="Google Shape;1020;p48"/>
          <p:cNvCxnSpPr/>
          <p:nvPr/>
        </p:nvCxnSpPr>
        <p:spPr>
          <a:xfrm rot="10800000" flipH="1">
            <a:off x="1813403" y="1368653"/>
            <a:ext cx="3402714" cy="1102913"/>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021;p48"/>
          <p:cNvCxnSpPr/>
          <p:nvPr/>
        </p:nvCxnSpPr>
        <p:spPr>
          <a:xfrm rot="10800000" flipH="1">
            <a:off x="2410682" y="1473825"/>
            <a:ext cx="2647710" cy="997740"/>
          </a:xfrm>
          <a:prstGeom prst="straightConnector1">
            <a:avLst/>
          </a:prstGeom>
          <a:noFill/>
          <a:ln w="19050" cap="flat" cmpd="sng">
            <a:solidFill>
              <a:srgbClr val="666666"/>
            </a:solidFill>
            <a:prstDash val="solid"/>
            <a:round/>
            <a:headEnd type="none" w="med" len="med"/>
            <a:tailEnd type="triangle" w="med" len="med"/>
          </a:ln>
        </p:spPr>
      </p:cxnSp>
      <p:cxnSp>
        <p:nvCxnSpPr>
          <p:cNvPr id="122" name="Google Shape;1022;p48"/>
          <p:cNvCxnSpPr/>
          <p:nvPr/>
        </p:nvCxnSpPr>
        <p:spPr>
          <a:xfrm rot="10800000" flipH="1">
            <a:off x="3007961" y="1538608"/>
            <a:ext cx="2001879" cy="932957"/>
          </a:xfrm>
          <a:prstGeom prst="straightConnector1">
            <a:avLst/>
          </a:prstGeom>
          <a:noFill/>
          <a:ln w="19050" cap="flat" cmpd="sng">
            <a:solidFill>
              <a:srgbClr val="666666"/>
            </a:solidFill>
            <a:prstDash val="solid"/>
            <a:round/>
            <a:headEnd type="none" w="med" len="med"/>
            <a:tailEnd type="triangle" w="med" len="med"/>
          </a:ln>
        </p:spPr>
      </p:cxnSp>
      <p:cxnSp>
        <p:nvCxnSpPr>
          <p:cNvPr id="123" name="Google Shape;1023;p48"/>
          <p:cNvCxnSpPr/>
          <p:nvPr/>
        </p:nvCxnSpPr>
        <p:spPr>
          <a:xfrm rot="10800000" flipH="1">
            <a:off x="3605242" y="1571000"/>
            <a:ext cx="1518005" cy="900565"/>
          </a:xfrm>
          <a:prstGeom prst="straightConnector1">
            <a:avLst/>
          </a:prstGeom>
          <a:noFill/>
          <a:ln w="19050" cap="flat" cmpd="sng">
            <a:solidFill>
              <a:srgbClr val="666666"/>
            </a:solidFill>
            <a:prstDash val="solid"/>
            <a:round/>
            <a:headEnd type="none" w="med" len="med"/>
            <a:tailEnd type="triangle" w="med" len="med"/>
          </a:ln>
        </p:spPr>
      </p:cxnSp>
      <p:cxnSp>
        <p:nvCxnSpPr>
          <p:cNvPr id="124" name="Google Shape;1024;p48"/>
          <p:cNvCxnSpPr/>
          <p:nvPr/>
        </p:nvCxnSpPr>
        <p:spPr>
          <a:xfrm rot="10800000" flipH="1">
            <a:off x="4202521" y="1587396"/>
            <a:ext cx="1082518" cy="884170"/>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025;p48"/>
          <p:cNvCxnSpPr/>
          <p:nvPr/>
        </p:nvCxnSpPr>
        <p:spPr>
          <a:xfrm rot="10800000" flipH="1">
            <a:off x="4767296" y="1603391"/>
            <a:ext cx="744206" cy="868174"/>
          </a:xfrm>
          <a:prstGeom prst="straightConnector1">
            <a:avLst/>
          </a:prstGeom>
          <a:noFill/>
          <a:ln w="19050" cap="flat" cmpd="sng">
            <a:solidFill>
              <a:srgbClr val="666666"/>
            </a:solidFill>
            <a:prstDash val="solid"/>
            <a:round/>
            <a:headEnd type="none" w="med" len="med"/>
            <a:tailEnd type="triangle" w="med" len="med"/>
          </a:ln>
        </p:spPr>
      </p:cxnSp>
      <p:cxnSp>
        <p:nvCxnSpPr>
          <p:cNvPr id="126" name="Google Shape;1026;p48"/>
          <p:cNvCxnSpPr/>
          <p:nvPr/>
        </p:nvCxnSpPr>
        <p:spPr>
          <a:xfrm rot="10800000" flipH="1">
            <a:off x="5364575" y="1619787"/>
            <a:ext cx="422290" cy="851778"/>
          </a:xfrm>
          <a:prstGeom prst="straightConnector1">
            <a:avLst/>
          </a:prstGeom>
          <a:noFill/>
          <a:ln w="19050" cap="flat" cmpd="sng">
            <a:solidFill>
              <a:srgbClr val="666666"/>
            </a:solidFill>
            <a:prstDash val="solid"/>
            <a:round/>
            <a:headEnd type="none" w="med" len="med"/>
            <a:tailEnd type="triangle" w="med" len="med"/>
          </a:ln>
        </p:spPr>
      </p:cxnSp>
      <p:cxnSp>
        <p:nvCxnSpPr>
          <p:cNvPr id="127" name="Google Shape;1027;p48"/>
          <p:cNvCxnSpPr/>
          <p:nvPr/>
        </p:nvCxnSpPr>
        <p:spPr>
          <a:xfrm rot="10800000" flipH="1">
            <a:off x="5961889" y="1555004"/>
            <a:ext cx="116370" cy="916561"/>
          </a:xfrm>
          <a:prstGeom prst="straightConnector1">
            <a:avLst/>
          </a:prstGeom>
          <a:noFill/>
          <a:ln w="19050" cap="flat" cmpd="sng">
            <a:solidFill>
              <a:srgbClr val="666666"/>
            </a:solidFill>
            <a:prstDash val="solid"/>
            <a:round/>
            <a:headEnd type="none" w="med" len="med"/>
            <a:tailEnd type="triangle" w="med" len="med"/>
          </a:ln>
        </p:spPr>
      </p:cxnSp>
      <p:cxnSp>
        <p:nvCxnSpPr>
          <p:cNvPr id="128" name="Google Shape;1028;p48"/>
          <p:cNvCxnSpPr/>
          <p:nvPr/>
        </p:nvCxnSpPr>
        <p:spPr>
          <a:xfrm rot="10800000">
            <a:off x="6434401" y="1587396"/>
            <a:ext cx="124768" cy="884170"/>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029;p48"/>
          <p:cNvCxnSpPr/>
          <p:nvPr/>
        </p:nvCxnSpPr>
        <p:spPr>
          <a:xfrm rot="10800000">
            <a:off x="6758151" y="1571000"/>
            <a:ext cx="398296" cy="900565"/>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030;p48"/>
          <p:cNvCxnSpPr/>
          <p:nvPr/>
        </p:nvCxnSpPr>
        <p:spPr>
          <a:xfrm rot="10800000">
            <a:off x="7049511" y="1571000"/>
            <a:ext cx="704217" cy="900565"/>
          </a:xfrm>
          <a:prstGeom prst="straightConnector1">
            <a:avLst/>
          </a:prstGeom>
          <a:noFill/>
          <a:ln w="19050" cap="flat" cmpd="sng">
            <a:solidFill>
              <a:srgbClr val="666666"/>
            </a:solidFill>
            <a:prstDash val="solid"/>
            <a:round/>
            <a:headEnd type="none" w="med" len="med"/>
            <a:tailEnd type="triangle" w="med" len="med"/>
          </a:ln>
        </p:spPr>
      </p:cxnSp>
      <p:cxnSp>
        <p:nvCxnSpPr>
          <p:cNvPr id="131" name="Google Shape;1031;p48"/>
          <p:cNvCxnSpPr/>
          <p:nvPr/>
        </p:nvCxnSpPr>
        <p:spPr>
          <a:xfrm rot="10800000">
            <a:off x="7211304" y="1619787"/>
            <a:ext cx="1139703" cy="851778"/>
          </a:xfrm>
          <a:prstGeom prst="straightConnector1">
            <a:avLst/>
          </a:prstGeom>
          <a:noFill/>
          <a:ln w="19050" cap="flat" cmpd="sng">
            <a:solidFill>
              <a:srgbClr val="666666"/>
            </a:solidFill>
            <a:prstDash val="solid"/>
            <a:round/>
            <a:headEnd type="none" w="med" len="med"/>
            <a:tailEnd type="triangle" w="med" len="med"/>
          </a:ln>
        </p:spPr>
      </p:cxnSp>
      <p:cxnSp>
        <p:nvCxnSpPr>
          <p:cNvPr id="132" name="Google Shape;1032;p48"/>
          <p:cNvCxnSpPr/>
          <p:nvPr/>
        </p:nvCxnSpPr>
        <p:spPr>
          <a:xfrm rot="10800000">
            <a:off x="7324701" y="1555004"/>
            <a:ext cx="1623577" cy="916561"/>
          </a:xfrm>
          <a:prstGeom prst="straightConnector1">
            <a:avLst/>
          </a:prstGeom>
          <a:noFill/>
          <a:ln w="19050" cap="flat" cmpd="sng">
            <a:solidFill>
              <a:srgbClr val="666666"/>
            </a:solidFill>
            <a:prstDash val="solid"/>
            <a:round/>
            <a:headEnd type="none" w="med" len="med"/>
            <a:tailEnd type="triangle" w="med" len="med"/>
          </a:ln>
        </p:spPr>
      </p:cxnSp>
      <p:cxnSp>
        <p:nvCxnSpPr>
          <p:cNvPr id="133" name="Google Shape;1033;p48"/>
          <p:cNvCxnSpPr/>
          <p:nvPr/>
        </p:nvCxnSpPr>
        <p:spPr>
          <a:xfrm rot="10800000">
            <a:off x="7304541" y="1368653"/>
            <a:ext cx="2241016" cy="1102913"/>
          </a:xfrm>
          <a:prstGeom prst="straightConnector1">
            <a:avLst/>
          </a:prstGeom>
          <a:noFill/>
          <a:ln w="19050" cap="flat" cmpd="sng">
            <a:solidFill>
              <a:srgbClr val="666666"/>
            </a:solidFill>
            <a:prstDash val="solid"/>
            <a:round/>
            <a:headEnd type="none" w="med" len="med"/>
            <a:tailEnd type="triangle" w="med" len="med"/>
          </a:ln>
        </p:spPr>
      </p:cxnSp>
      <p:cxnSp>
        <p:nvCxnSpPr>
          <p:cNvPr id="134" name="Google Shape;1034;p48"/>
          <p:cNvCxnSpPr/>
          <p:nvPr/>
        </p:nvCxnSpPr>
        <p:spPr>
          <a:xfrm rot="10800000">
            <a:off x="7373157" y="1215093"/>
            <a:ext cx="2769679" cy="1256473"/>
          </a:xfrm>
          <a:prstGeom prst="straightConnector1">
            <a:avLst/>
          </a:prstGeom>
          <a:noFill/>
          <a:ln w="19050" cap="flat" cmpd="sng">
            <a:solidFill>
              <a:srgbClr val="666666"/>
            </a:solidFill>
            <a:prstDash val="solid"/>
            <a:round/>
            <a:headEnd type="none" w="med" len="med"/>
            <a:tailEnd type="triangle" w="med" len="med"/>
          </a:ln>
        </p:spPr>
      </p:cxnSp>
      <p:cxnSp>
        <p:nvCxnSpPr>
          <p:cNvPr id="135" name="Google Shape;1035;p48"/>
          <p:cNvCxnSpPr/>
          <p:nvPr/>
        </p:nvCxnSpPr>
        <p:spPr>
          <a:xfrm rot="10800000">
            <a:off x="7340602" y="1133914"/>
            <a:ext cx="3399514" cy="1337652"/>
          </a:xfrm>
          <a:prstGeom prst="straightConnector1">
            <a:avLst/>
          </a:prstGeom>
          <a:noFill/>
          <a:ln w="19050" cap="flat" cmpd="sng">
            <a:solidFill>
              <a:srgbClr val="666666"/>
            </a:solidFill>
            <a:prstDash val="solid"/>
            <a:round/>
            <a:headEnd type="none" w="med" len="med"/>
            <a:tailEnd type="triangle" w="med" len="med"/>
          </a:ln>
        </p:spPr>
      </p:cxnSp>
      <p:cxnSp>
        <p:nvCxnSpPr>
          <p:cNvPr id="136" name="Google Shape;1036;p48"/>
          <p:cNvCxnSpPr/>
          <p:nvPr/>
        </p:nvCxnSpPr>
        <p:spPr>
          <a:xfrm rot="10800000">
            <a:off x="7405220" y="1036739"/>
            <a:ext cx="3932176" cy="1434826"/>
          </a:xfrm>
          <a:prstGeom prst="straightConnector1">
            <a:avLst/>
          </a:prstGeom>
          <a:noFill/>
          <a:ln w="19050" cap="flat" cmpd="sng">
            <a:solidFill>
              <a:srgbClr val="666666"/>
            </a:solidFill>
            <a:prstDash val="solid"/>
            <a:round/>
            <a:headEnd type="none" w="med" len="med"/>
            <a:tailEnd type="triangle" w="med" len="med"/>
          </a:ln>
        </p:spPr>
      </p:cxnSp>
      <p:cxnSp>
        <p:nvCxnSpPr>
          <p:cNvPr id="137" name="Google Shape;1037;p48"/>
          <p:cNvCxnSpPr/>
          <p:nvPr/>
        </p:nvCxnSpPr>
        <p:spPr>
          <a:xfrm>
            <a:off x="461346" y="5795850"/>
            <a:ext cx="11039524" cy="0"/>
          </a:xfrm>
          <a:prstGeom prst="straightConnector1">
            <a:avLst/>
          </a:prstGeom>
          <a:noFill/>
          <a:ln w="38100" cap="flat" cmpd="sng">
            <a:solidFill>
              <a:schemeClr val="dk2"/>
            </a:solidFill>
            <a:prstDash val="solid"/>
            <a:round/>
            <a:headEnd type="none" w="med" len="med"/>
            <a:tailEnd type="triangle" w="med" len="med"/>
          </a:ln>
        </p:spPr>
      </p:cxnSp>
      <p:cxnSp>
        <p:nvCxnSpPr>
          <p:cNvPr id="138" name="Google Shape;1038;p48"/>
          <p:cNvCxnSpPr/>
          <p:nvPr/>
        </p:nvCxnSpPr>
        <p:spPr>
          <a:xfrm>
            <a:off x="461346" y="6031355"/>
            <a:ext cx="11039524" cy="0"/>
          </a:xfrm>
          <a:prstGeom prst="straightConnector1">
            <a:avLst/>
          </a:prstGeom>
          <a:noFill/>
          <a:ln w="38100" cap="flat" cmpd="sng">
            <a:solidFill>
              <a:srgbClr val="FF0000"/>
            </a:solidFill>
            <a:prstDash val="solid"/>
            <a:round/>
            <a:headEnd type="triangle" w="med" len="med"/>
            <a:tailEnd type="none" w="med" len="med"/>
          </a:ln>
        </p:spPr>
      </p:cxnSp>
      <p:sp>
        <p:nvSpPr>
          <p:cNvPr id="140" name="Google Shape;1039;p48"/>
          <p:cNvSpPr txBox="1"/>
          <p:nvPr/>
        </p:nvSpPr>
        <p:spPr>
          <a:xfrm>
            <a:off x="2918658" y="6058263"/>
            <a:ext cx="7292142" cy="753872"/>
          </a:xfrm>
          <a:prstGeom prst="rect">
            <a:avLst/>
          </a:prstGeom>
          <a:noFill/>
          <a:ln>
            <a:noFill/>
          </a:ln>
        </p:spPr>
        <p:txBody>
          <a:bodyPr spcFirstLastPara="1" wrap="square" lIns="121868" tIns="121868" rIns="121868" bIns="121868" anchor="t" anchorCtr="0">
            <a:noAutofit/>
          </a:bodyPr>
          <a:lstStyle/>
          <a:p>
            <a:r>
              <a:rPr lang="en-US" sz="2000" b="0" dirty="0">
                <a:solidFill>
                  <a:srgbClr val="FF0000"/>
                </a:solidFill>
              </a:rPr>
              <a:t>Problem: Takes a lot of memory for </a:t>
            </a:r>
            <a:r>
              <a:rPr lang="en-US" sz="2000" b="0">
                <a:solidFill>
                  <a:srgbClr val="FF0000"/>
                </a:solidFill>
              </a:rPr>
              <a:t>long sequences!</a:t>
            </a:r>
            <a:endParaRPr sz="2000" b="0" dirty="0">
              <a:solidFill>
                <a:srgbClr val="FF0000"/>
              </a:solidFill>
            </a:endParaRPr>
          </a:p>
        </p:txBody>
      </p:sp>
      <p:sp>
        <p:nvSpPr>
          <p:cNvPr id="142" name="TextBox 141">
            <a:extLst>
              <a:ext uri="{FF2B5EF4-FFF2-40B4-BE49-F238E27FC236}">
                <a16:creationId xmlns:a16="http://schemas.microsoft.com/office/drawing/2014/main" id="{9D4F1618-0969-6E43-9224-F634554AB0A5}"/>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9802605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cs typeface="CMU Bright SemiBold"/>
              </a:rPr>
              <a:t>Training: Backpropagation through time (BPTT)</a:t>
            </a:r>
          </a:p>
        </p:txBody>
      </p:sp>
      <mc:AlternateContent xmlns:mc="http://schemas.openxmlformats.org/markup-compatibility/2006" xmlns:a14="http://schemas.microsoft.com/office/drawing/2010/main">
        <mc:Choice Requires="a14">
          <p:sp>
            <p:nvSpPr>
              <p:cNvPr id="9" name="Content Placeholder 2"/>
              <p:cNvSpPr>
                <a:spLocks noGrp="1"/>
              </p:cNvSpPr>
              <p:nvPr>
                <p:ph idx="1"/>
              </p:nvPr>
            </p:nvSpPr>
            <p:spPr/>
            <p:txBody>
              <a:bodyPr>
                <a:normAutofit/>
              </a:bodyPr>
              <a:lstStyle/>
              <a:p>
                <a:pPr marL="457200" indent="-457200">
                  <a:buFont typeface="Arial" panose="020B0604020202020204" pitchFamily="34" charset="0"/>
                  <a:buChar char="•"/>
                </a:pPr>
                <a:r>
                  <a:rPr lang="en-US" sz="2800" dirty="0">
                    <a:cs typeface="CMU Bright Roman"/>
                  </a:rPr>
                  <a:t>The unfolded network (used during forward pass) is treated as one big feed-forward network that accepts the whole time series as input</a:t>
                </a:r>
              </a:p>
              <a:p>
                <a:pPr marL="457200" indent="-457200">
                  <a:buFont typeface="Arial" panose="020B0604020202020204" pitchFamily="34" charset="0"/>
                  <a:buChar char="•"/>
                </a:pPr>
                <a:r>
                  <a:rPr lang="en-US" sz="2800" dirty="0">
                    <a:cs typeface="CMU Bright Roman"/>
                  </a:rPr>
                  <a:t>The weight updates are computed for each copy in the unfolded network, then summed (or averaged) and applied to the RNN weights</a:t>
                </a:r>
              </a:p>
              <a:p>
                <a:pPr marL="457200" indent="-457200">
                  <a:buFont typeface="Arial" panose="020B0604020202020204" pitchFamily="34" charset="0"/>
                  <a:buChar char="•"/>
                </a:pPr>
                <a:r>
                  <a:rPr lang="en-US" sz="2800" dirty="0">
                    <a:cs typeface="CMU Bright Roman"/>
                  </a:rPr>
                  <a:t>In practice, </a:t>
                </a:r>
                <a:r>
                  <a:rPr lang="en-US" sz="2800" i="1" dirty="0">
                    <a:cs typeface="CMU Bright Roman"/>
                  </a:rPr>
                  <a:t>truncated</a:t>
                </a:r>
                <a:r>
                  <a:rPr lang="en-US" sz="2800" dirty="0">
                    <a:cs typeface="CMU Bright Roman"/>
                  </a:rPr>
                  <a:t> BPTT is used: run the RNN forward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𝑘</m:t>
                        </m:r>
                      </m:e>
                      <m:sub>
                        <m:r>
                          <a:rPr lang="en-US" sz="2800" i="1" dirty="0">
                            <a:latin typeface="Cambria Math" panose="02040503050406030204" pitchFamily="18" charset="0"/>
                          </a:rPr>
                          <m:t>1</m:t>
                        </m:r>
                      </m:sub>
                    </m:sSub>
                  </m:oMath>
                </a14:m>
                <a:r>
                  <a:rPr lang="en-US" sz="2800" dirty="0">
                    <a:cs typeface="CMU Bright Roman"/>
                  </a:rPr>
                  <a:t> time steps, propagate backward for </a:t>
                </a:r>
                <a14:m>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rPr>
                          <m:t>𝑘</m:t>
                        </m:r>
                      </m:e>
                      <m:sub>
                        <m:r>
                          <a:rPr lang="en-US" sz="2800" i="1" dirty="0">
                            <a:latin typeface="Cambria Math" panose="02040503050406030204" pitchFamily="18" charset="0"/>
                          </a:rPr>
                          <m:t>2</m:t>
                        </m:r>
                      </m:sub>
                    </m:sSub>
                  </m:oMath>
                </a14:m>
                <a:r>
                  <a:rPr lang="en-US" sz="2800" dirty="0">
                    <a:cs typeface="CMU Bright Roman"/>
                  </a:rPr>
                  <a:t> time steps</a:t>
                </a:r>
              </a:p>
            </p:txBody>
          </p:sp>
        </mc:Choice>
        <mc:Fallback xmlns="">
          <p:sp>
            <p:nvSpPr>
              <p:cNvPr id="9" name="Content Placeholder 2"/>
              <p:cNvSpPr>
                <a:spLocks noGrp="1" noRot="1" noChangeAspect="1" noMove="1" noResize="1" noEditPoints="1" noAdjustHandles="1" noChangeArrowheads="1" noChangeShapeType="1" noTextEdit="1"/>
              </p:cNvSpPr>
              <p:nvPr>
                <p:ph idx="1"/>
              </p:nvPr>
            </p:nvSpPr>
            <p:spPr>
              <a:blipFill>
                <a:blip r:embed="rId2"/>
                <a:stretch>
                  <a:fillRect l="-1103" t="-1449" r="-147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782C1E3A-8AC4-134E-A147-422BF11A28B7}"/>
              </a:ext>
            </a:extLst>
          </p:cNvPr>
          <p:cNvSpPr/>
          <p:nvPr/>
        </p:nvSpPr>
        <p:spPr>
          <a:xfrm>
            <a:off x="1600199" y="6059269"/>
            <a:ext cx="8915401" cy="646331"/>
          </a:xfrm>
          <a:prstGeom prst="rect">
            <a:avLst/>
          </a:prstGeom>
        </p:spPr>
        <p:txBody>
          <a:bodyPr wrap="square">
            <a:spAutoFit/>
          </a:bodyPr>
          <a:lstStyle/>
          <a:p>
            <a:pPr algn="ctr"/>
            <a:r>
              <a:rPr lang="en-US" sz="1800" b="0" dirty="0">
                <a:hlinkClick r:id="rId3"/>
              </a:rPr>
              <a:t>https://machinelearningmastery.com/gentle-introduction-backpropagation-time/</a:t>
            </a:r>
            <a:endParaRPr lang="en-US" sz="1800" b="0" dirty="0"/>
          </a:p>
          <a:p>
            <a:pPr algn="ctr"/>
            <a:r>
              <a:rPr lang="en-US" sz="1800" b="0" dirty="0">
                <a:hlinkClick r:id="rId4"/>
              </a:rPr>
              <a:t>http://www.cs.utoronto.ca/~ilya/pubs/ilya_sutskever_phd_thesis.pdf</a:t>
            </a:r>
            <a:endParaRPr lang="en-US" sz="1800" b="0" dirty="0"/>
          </a:p>
        </p:txBody>
      </p:sp>
    </p:spTree>
    <p:extLst>
      <p:ext uri="{BB962C8B-B14F-4D97-AF65-F5344CB8AC3E}">
        <p14:creationId xmlns:p14="http://schemas.microsoft.com/office/powerpoint/2010/main" val="81704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56" name="Content Placeholder 55">
            <a:extLst>
              <a:ext uri="{FF2B5EF4-FFF2-40B4-BE49-F238E27FC236}">
                <a16:creationId xmlns:a16="http://schemas.microsoft.com/office/drawing/2014/main" id="{7C000283-4D85-F64A-AEF3-AA099097DB7E}"/>
              </a:ext>
            </a:extLst>
          </p:cNvPr>
          <p:cNvSpPr>
            <a:spLocks noGrp="1"/>
          </p:cNvSpPr>
          <p:nvPr>
            <p:ph idx="1"/>
          </p:nvPr>
        </p:nvSpPr>
        <p:spPr/>
        <p:txBody>
          <a:bodyPr/>
          <a:lstStyle/>
          <a:p>
            <a:endParaRPr lang="en-US"/>
          </a:p>
        </p:txBody>
      </p:sp>
      <p:sp>
        <p:nvSpPr>
          <p:cNvPr id="4" name="Google Shape;1046;p49"/>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 name="Google Shape;1047;p49"/>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 name="Google Shape;1048;p49"/>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7" name="Google Shape;1049;p49"/>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 name="Google Shape;1050;p49"/>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 name="Google Shape;1051;p49"/>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0" name="Google Shape;1052;p49"/>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 name="Google Shape;1053;p49"/>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 name="Google Shape;1054;p49"/>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 name="Google Shape;1055;p49"/>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4" name="Google Shape;1056;p49"/>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 name="Google Shape;1057;p49"/>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 name="Google Shape;1058;p49"/>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 name="Google Shape;1059;p49"/>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8" name="Google Shape;1060;p49"/>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9" name="Google Shape;1061;p49"/>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 name="Google Shape;1062;p49"/>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 name="Google Shape;1063;p49"/>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2" name="Google Shape;1064;p49"/>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 name="Google Shape;1065;p49"/>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 name="Google Shape;1066;p49"/>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 name="Google Shape;1067;p49"/>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6" name="Google Shape;1068;p49"/>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7" name="Google Shape;1069;p49"/>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8" name="Google Shape;1070;p49"/>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9" name="Google Shape;1071;p49"/>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30" name="Google Shape;1072;p49"/>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31" name="Google Shape;1073;p49"/>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2" name="Google Shape;1074;p49"/>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3" name="Google Shape;1075;p49"/>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4" name="Google Shape;1076;p49"/>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5" name="Google Shape;1077;p49"/>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6" name="Google Shape;1078;p49"/>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37" name="Google Shape;1079;p49"/>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38" name="Google Shape;1080;p49"/>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39" name="Google Shape;1081;p49"/>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0" name="Google Shape;1082;p49"/>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1" name="Google Shape;1083;p49"/>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2" name="Google Shape;1084;p49"/>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3" name="Google Shape;1085;p49"/>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44" name="Google Shape;1086;p49"/>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45" name="Google Shape;1087;p49"/>
          <p:cNvSpPr/>
          <p:nvPr/>
        </p:nvSpPr>
        <p:spPr>
          <a:xfrm>
            <a:off x="1724384"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46" name="Google Shape;1088;p49"/>
          <p:cNvCxnSpPr/>
          <p:nvPr/>
        </p:nvCxnSpPr>
        <p:spPr>
          <a:xfrm rot="10800000" flipH="1">
            <a:off x="1317663"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47" name="Google Shape;1089;p49"/>
          <p:cNvCxnSpPr/>
          <p:nvPr/>
        </p:nvCxnSpPr>
        <p:spPr>
          <a:xfrm rot="10800000" flipH="1">
            <a:off x="1914977"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48" name="Google Shape;1090;p49"/>
          <p:cNvCxnSpPr/>
          <p:nvPr/>
        </p:nvCxnSpPr>
        <p:spPr>
          <a:xfrm rot="10800000" flipH="1">
            <a:off x="2512256"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49" name="Google Shape;1091;p49"/>
          <p:cNvCxnSpPr/>
          <p:nvPr/>
        </p:nvCxnSpPr>
        <p:spPr>
          <a:xfrm rot="10800000">
            <a:off x="3023157"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50" name="Google Shape;1092;p49"/>
          <p:cNvCxnSpPr/>
          <p:nvPr/>
        </p:nvCxnSpPr>
        <p:spPr>
          <a:xfrm rot="10800000">
            <a:off x="3330913"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51" name="Google Shape;1093;p49"/>
          <p:cNvCxnSpPr/>
          <p:nvPr/>
        </p:nvCxnSpPr>
        <p:spPr>
          <a:xfrm rot="10800000">
            <a:off x="3654663"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52" name="Google Shape;1094;p49"/>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cxnSp>
        <p:nvCxnSpPr>
          <p:cNvPr id="53" name="Google Shape;1095;p49"/>
          <p:cNvCxnSpPr/>
          <p:nvPr/>
        </p:nvCxnSpPr>
        <p:spPr>
          <a:xfrm>
            <a:off x="461346" y="6031355"/>
            <a:ext cx="3836201" cy="0"/>
          </a:xfrm>
          <a:prstGeom prst="straightConnector1">
            <a:avLst/>
          </a:prstGeom>
          <a:noFill/>
          <a:ln w="38100" cap="flat" cmpd="sng">
            <a:solidFill>
              <a:srgbClr val="FF0000"/>
            </a:solidFill>
            <a:prstDash val="solid"/>
            <a:round/>
            <a:headEnd type="triangle" w="med" len="med"/>
            <a:tailEnd type="none" w="med" len="med"/>
          </a:ln>
        </p:spPr>
      </p:cxnSp>
      <p:cxnSp>
        <p:nvCxnSpPr>
          <p:cNvPr id="54" name="Google Shape;1097;p49"/>
          <p:cNvCxnSpPr/>
          <p:nvPr/>
        </p:nvCxnSpPr>
        <p:spPr>
          <a:xfrm rot="10800000" flipH="1">
            <a:off x="618810" y="1360655"/>
            <a:ext cx="959750" cy="1110911"/>
          </a:xfrm>
          <a:prstGeom prst="straightConnector1">
            <a:avLst/>
          </a:prstGeom>
          <a:noFill/>
          <a:ln w="19050" cap="flat" cmpd="sng">
            <a:solidFill>
              <a:srgbClr val="666666"/>
            </a:solidFill>
            <a:prstDash val="solid"/>
            <a:round/>
            <a:headEnd type="none" w="med" len="med"/>
            <a:tailEnd type="triangle" w="med" len="med"/>
          </a:ln>
        </p:spPr>
      </p:cxnSp>
      <p:sp>
        <p:nvSpPr>
          <p:cNvPr id="55" name="Google Shape;1096;p49"/>
          <p:cNvSpPr txBox="1"/>
          <p:nvPr/>
        </p:nvSpPr>
        <p:spPr>
          <a:xfrm>
            <a:off x="5212137" y="2292528"/>
            <a:ext cx="4850163" cy="1761941"/>
          </a:xfrm>
          <a:prstGeom prst="rect">
            <a:avLst/>
          </a:prstGeom>
          <a:noFill/>
          <a:ln>
            <a:noFill/>
          </a:ln>
        </p:spPr>
        <p:txBody>
          <a:bodyPr spcFirstLastPara="1" wrap="square" lIns="121868" tIns="121868" rIns="121868" bIns="121868" anchor="t" anchorCtr="0">
            <a:noAutofit/>
          </a:bodyPr>
          <a:lstStyle/>
          <a:p>
            <a:r>
              <a:rPr lang="en" sz="2399" b="0" dirty="0"/>
              <a:t>Run forward and backward through chunks of the sequence instead of whole sequence</a:t>
            </a:r>
            <a:endParaRPr sz="2399" b="0" dirty="0"/>
          </a:p>
        </p:txBody>
      </p:sp>
      <p:sp>
        <p:nvSpPr>
          <p:cNvPr id="57" name="TextBox 56">
            <a:extLst>
              <a:ext uri="{FF2B5EF4-FFF2-40B4-BE49-F238E27FC236}">
                <a16:creationId xmlns:a16="http://schemas.microsoft.com/office/drawing/2014/main" id="{F605F018-6B6B-DA46-BD60-CCD0C5501FF1}"/>
              </a:ext>
            </a:extLst>
          </p:cNvPr>
          <p:cNvSpPr txBox="1"/>
          <p:nvPr/>
        </p:nvSpPr>
        <p:spPr>
          <a:xfrm>
            <a:off x="10332259" y="6477000"/>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635669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8</a:t>
            </a:fld>
            <a:endParaRPr lang="en-US" dirty="0"/>
          </a:p>
        </p:txBody>
      </p:sp>
      <p:sp>
        <p:nvSpPr>
          <p:cNvPr id="2" name="Title 1"/>
          <p:cNvSpPr>
            <a:spLocks noGrp="1"/>
          </p:cNvSpPr>
          <p:nvPr>
            <p:ph type="title"/>
          </p:nvPr>
        </p:nvSpPr>
        <p:spPr/>
        <p:txBody>
          <a:bodyPr/>
          <a:lstStyle/>
          <a:p>
            <a:r>
              <a:rPr lang="en-US" dirty="0"/>
              <a:t>Receptive Fields </a:t>
            </a:r>
          </a:p>
        </p:txBody>
      </p:sp>
      <p:sp>
        <p:nvSpPr>
          <p:cNvPr id="3" name="Content Placeholder 2"/>
          <p:cNvSpPr>
            <a:spLocks noGrp="1"/>
          </p:cNvSpPr>
          <p:nvPr>
            <p:ph idx="1"/>
          </p:nvPr>
        </p:nvSpPr>
        <p:spPr>
          <a:xfrm>
            <a:off x="573952" y="1203159"/>
            <a:ext cx="10972800" cy="2950628"/>
          </a:xfrm>
        </p:spPr>
        <p:txBody>
          <a:bodyPr>
            <a:normAutofit fontScale="92500" lnSpcReduction="20000"/>
          </a:bodyPr>
          <a:lstStyle/>
          <a:p>
            <a:r>
              <a:rPr lang="en-US" dirty="0"/>
              <a:t>The </a:t>
            </a:r>
            <a:r>
              <a:rPr lang="en-US" dirty="0">
                <a:solidFill>
                  <a:srgbClr val="FF0000"/>
                </a:solidFill>
              </a:rPr>
              <a:t>receptive field</a:t>
            </a:r>
            <a:r>
              <a:rPr lang="en-US" dirty="0"/>
              <a:t> of an individual sensory neuron is the particular region of the sensory space (e.g., the body surface, or the retina) in which a stimulus will trigger the firing of that neuron.</a:t>
            </a:r>
          </a:p>
          <a:p>
            <a:pPr lvl="1"/>
            <a:r>
              <a:rPr lang="en-US" dirty="0"/>
              <a:t>In the auditory system, receptive fields can correspond to wave amplitudes in auditory space</a:t>
            </a:r>
          </a:p>
          <a:p>
            <a:r>
              <a:rPr lang="en-US" dirty="0"/>
              <a:t>Designing “proper” receptive fields for the input Neurons is a significant challenge. </a:t>
            </a:r>
          </a:p>
        </p:txBody>
      </p:sp>
      <p:pic>
        <p:nvPicPr>
          <p:cNvPr id="6" name="Picture 5">
            <a:extLst>
              <a:ext uri="{FF2B5EF4-FFF2-40B4-BE49-F238E27FC236}">
                <a16:creationId xmlns:a16="http://schemas.microsoft.com/office/drawing/2014/main" id="{B9F94C8A-2AB6-F740-8C49-D28DAB1C8128}"/>
              </a:ext>
            </a:extLst>
          </p:cNvPr>
          <p:cNvPicPr>
            <a:picLocks noChangeAspect="1"/>
          </p:cNvPicPr>
          <p:nvPr/>
        </p:nvPicPr>
        <p:blipFill>
          <a:blip r:embed="rId2"/>
          <a:stretch>
            <a:fillRect/>
          </a:stretch>
        </p:blipFill>
        <p:spPr>
          <a:xfrm>
            <a:off x="4533012" y="3605698"/>
            <a:ext cx="6014485" cy="3207725"/>
          </a:xfrm>
          <a:prstGeom prst="rect">
            <a:avLst/>
          </a:prstGeom>
        </p:spPr>
      </p:pic>
    </p:spTree>
    <p:extLst>
      <p:ext uri="{BB962C8B-B14F-4D97-AF65-F5344CB8AC3E}">
        <p14:creationId xmlns:p14="http://schemas.microsoft.com/office/powerpoint/2010/main" val="7304008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4" name="Content Placeholder 3">
            <a:extLst>
              <a:ext uri="{FF2B5EF4-FFF2-40B4-BE49-F238E27FC236}">
                <a16:creationId xmlns:a16="http://schemas.microsoft.com/office/drawing/2014/main" id="{CB1EA356-6BE9-824F-9CD7-B4B0886237C1}"/>
              </a:ext>
            </a:extLst>
          </p:cNvPr>
          <p:cNvSpPr>
            <a:spLocks noGrp="1"/>
          </p:cNvSpPr>
          <p:nvPr>
            <p:ph idx="1"/>
          </p:nvPr>
        </p:nvSpPr>
        <p:spPr/>
        <p:txBody>
          <a:bodyPr/>
          <a:lstStyle/>
          <a:p>
            <a:endParaRPr lang="en-US"/>
          </a:p>
        </p:txBody>
      </p:sp>
      <p:sp>
        <p:nvSpPr>
          <p:cNvPr id="56" name="Google Shape;1104;p50"/>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57" name="Google Shape;1105;p50"/>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58" name="Google Shape;1106;p50"/>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59" name="Google Shape;1107;p50"/>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0" name="Google Shape;1108;p50"/>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1" name="Google Shape;1109;p50"/>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2" name="Google Shape;1110;p50"/>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3" name="Google Shape;1111;p50"/>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4" name="Google Shape;1112;p50"/>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5" name="Google Shape;1113;p50"/>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66" name="Google Shape;1114;p50"/>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67" name="Google Shape;1115;p50"/>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68" name="Google Shape;1116;p50"/>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69" name="Google Shape;1117;p50"/>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0" name="Google Shape;1118;p50"/>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1" name="Google Shape;1119;p50"/>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2" name="Google Shape;1120;p50"/>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3" name="Google Shape;1121;p50"/>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4" name="Google Shape;1122;p50"/>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5" name="Google Shape;1123;p50"/>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76" name="Google Shape;1124;p50"/>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77" name="Google Shape;1125;p50"/>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78" name="Google Shape;1126;p50"/>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79" name="Google Shape;1127;p50"/>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0" name="Google Shape;1128;p50"/>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81" name="Google Shape;1129;p50"/>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82" name="Google Shape;1130;p50"/>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83" name="Google Shape;1131;p50"/>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4" name="Google Shape;1132;p50"/>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5" name="Google Shape;1133;p50"/>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6" name="Google Shape;1134;p50"/>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7" name="Google Shape;1135;p50"/>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8" name="Google Shape;1136;p50"/>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89" name="Google Shape;1137;p50"/>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90" name="Google Shape;1138;p50"/>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1" name="Google Shape;1139;p50"/>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2" name="Google Shape;1140;p50"/>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3" name="Google Shape;1141;p50"/>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4" name="Google Shape;1142;p50"/>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5" name="Google Shape;1143;p50"/>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96" name="Google Shape;1144;p50"/>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97" name="Google Shape;1145;p50"/>
          <p:cNvSpPr/>
          <p:nvPr/>
        </p:nvSpPr>
        <p:spPr>
          <a:xfrm>
            <a:off x="5177884"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98" name="Google Shape;1146;p50"/>
          <p:cNvCxnSpPr/>
          <p:nvPr/>
        </p:nvCxnSpPr>
        <p:spPr>
          <a:xfrm rot="10800000" flipH="1">
            <a:off x="4771164"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99" name="Google Shape;1147;p50"/>
          <p:cNvCxnSpPr/>
          <p:nvPr/>
        </p:nvCxnSpPr>
        <p:spPr>
          <a:xfrm rot="10800000" flipH="1">
            <a:off x="5368477"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100" name="Google Shape;1148;p50"/>
          <p:cNvCxnSpPr/>
          <p:nvPr/>
        </p:nvCxnSpPr>
        <p:spPr>
          <a:xfrm rot="10800000" flipH="1">
            <a:off x="5965756"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101" name="Google Shape;1149;p50"/>
          <p:cNvCxnSpPr/>
          <p:nvPr/>
        </p:nvCxnSpPr>
        <p:spPr>
          <a:xfrm rot="10800000">
            <a:off x="6476658"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102" name="Google Shape;1150;p50"/>
          <p:cNvCxnSpPr/>
          <p:nvPr/>
        </p:nvCxnSpPr>
        <p:spPr>
          <a:xfrm rot="10800000">
            <a:off x="6784414"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103" name="Google Shape;1151;p50"/>
          <p:cNvCxnSpPr/>
          <p:nvPr/>
        </p:nvCxnSpPr>
        <p:spPr>
          <a:xfrm rot="10800000">
            <a:off x="7108164"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104" name="Google Shape;1152;p50"/>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cxnSp>
        <p:nvCxnSpPr>
          <p:cNvPr id="105" name="Google Shape;1153;p50"/>
          <p:cNvCxnSpPr/>
          <p:nvPr/>
        </p:nvCxnSpPr>
        <p:spPr>
          <a:xfrm>
            <a:off x="4219567" y="6031355"/>
            <a:ext cx="3836201" cy="0"/>
          </a:xfrm>
          <a:prstGeom prst="straightConnector1">
            <a:avLst/>
          </a:prstGeom>
          <a:noFill/>
          <a:ln w="38100" cap="flat" cmpd="sng">
            <a:solidFill>
              <a:srgbClr val="FF0000"/>
            </a:solidFill>
            <a:prstDash val="solid"/>
            <a:round/>
            <a:headEnd type="triangle" w="med" len="med"/>
            <a:tailEnd type="none" w="med" len="med"/>
          </a:ln>
        </p:spPr>
      </p:cxnSp>
      <p:sp>
        <p:nvSpPr>
          <p:cNvPr id="106" name="Google Shape;1154;p50"/>
          <p:cNvSpPr txBox="1"/>
          <p:nvPr/>
        </p:nvSpPr>
        <p:spPr>
          <a:xfrm>
            <a:off x="8487855" y="2153931"/>
            <a:ext cx="3444703" cy="2037069"/>
          </a:xfrm>
          <a:prstGeom prst="rect">
            <a:avLst/>
          </a:prstGeom>
          <a:noFill/>
          <a:ln>
            <a:noFill/>
          </a:ln>
        </p:spPr>
        <p:txBody>
          <a:bodyPr spcFirstLastPara="1" wrap="square" lIns="121868" tIns="121868" rIns="121868" bIns="121868" anchor="t" anchorCtr="0">
            <a:noAutofit/>
          </a:bodyPr>
          <a:lstStyle/>
          <a:p>
            <a:r>
              <a:rPr lang="en" sz="2399" b="0" dirty="0"/>
              <a:t>Carry hidden states forward in time farther, but only backpropagate for some smaller number of steps</a:t>
            </a:r>
            <a:endParaRPr sz="2399" b="0" dirty="0"/>
          </a:p>
        </p:txBody>
      </p:sp>
      <p:sp>
        <p:nvSpPr>
          <p:cNvPr id="107" name="Google Shape;1155;p50"/>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08" name="Google Shape;1156;p50"/>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09" name="Google Shape;1157;p50"/>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10" name="Google Shape;1158;p50"/>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1" name="Google Shape;1159;p50"/>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2" name="Google Shape;1160;p50"/>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13" name="Google Shape;1161;p50"/>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4" name="Google Shape;1162;p50"/>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5" name="Google Shape;1163;p50"/>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16" name="Google Shape;1164;p50"/>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17" name="Google Shape;1165;p50"/>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18" name="Google Shape;1166;p50"/>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19" name="Google Shape;1167;p50"/>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0" name="Google Shape;1168;p50"/>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1" name="Google Shape;1169;p50"/>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22" name="Google Shape;1170;p50"/>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3" name="Google Shape;1171;p50"/>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4" name="Google Shape;1172;p50"/>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5" name="Google Shape;1173;p50"/>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26" name="Google Shape;1174;p50"/>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27" name="Google Shape;1175;p50"/>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28" name="Google Shape;1176;p50"/>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29" name="Google Shape;1177;p50"/>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cxnSp>
        <p:nvCxnSpPr>
          <p:cNvPr id="130" name="Google Shape;1178;p50"/>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31" name="Google Shape;1179;p50"/>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2" name="Google Shape;1180;p50"/>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3" name="Google Shape;1181;p50"/>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4" name="Google Shape;1182;p50"/>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5" name="Google Shape;1183;p50"/>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6" name="Google Shape;1184;p50"/>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37" name="Google Shape;1185;p50"/>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38" name="Google Shape;1186;p50"/>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39" name="Google Shape;1187;p50"/>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0" name="Google Shape;1188;p50"/>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1" name="Google Shape;1189;p50"/>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2" name="Google Shape;1190;p50"/>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43" name="Google Shape;1191;p50"/>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cxnSp>
        <p:nvCxnSpPr>
          <p:cNvPr id="144" name="Google Shape;1192;p50"/>
          <p:cNvCxnSpPr/>
          <p:nvPr/>
        </p:nvCxnSpPr>
        <p:spPr>
          <a:xfrm>
            <a:off x="4484631" y="5795850"/>
            <a:ext cx="3617058" cy="0"/>
          </a:xfrm>
          <a:prstGeom prst="straightConnector1">
            <a:avLst/>
          </a:prstGeom>
          <a:noFill/>
          <a:ln w="38100" cap="flat" cmpd="sng">
            <a:solidFill>
              <a:schemeClr val="dk2"/>
            </a:solidFill>
            <a:prstDash val="solid"/>
            <a:round/>
            <a:headEnd type="none" w="med" len="med"/>
            <a:tailEnd type="triangle" w="med" len="med"/>
          </a:ln>
        </p:spPr>
      </p:cxnSp>
      <p:sp>
        <p:nvSpPr>
          <p:cNvPr id="145" name="Google Shape;1193;p50"/>
          <p:cNvSpPr/>
          <p:nvPr/>
        </p:nvSpPr>
        <p:spPr>
          <a:xfrm>
            <a:off x="4491896" y="2267069"/>
            <a:ext cx="3512685" cy="3431506"/>
          </a:xfrm>
          <a:prstGeom prst="rect">
            <a:avLst/>
          </a:prstGeom>
          <a:noFill/>
          <a:ln w="28575" cap="flat" cmpd="sng">
            <a:solidFill>
              <a:srgbClr val="B7B7B7"/>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6" name="TextBox 145">
            <a:extLst>
              <a:ext uri="{FF2B5EF4-FFF2-40B4-BE49-F238E27FC236}">
                <a16:creationId xmlns:a16="http://schemas.microsoft.com/office/drawing/2014/main" id="{CBCD4A7B-4E2E-A540-986A-C8B76223F2D0}"/>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38787209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Truncated backpropagation through time</a:t>
            </a:r>
          </a:p>
        </p:txBody>
      </p:sp>
      <p:sp>
        <p:nvSpPr>
          <p:cNvPr id="4" name="Content Placeholder 3">
            <a:extLst>
              <a:ext uri="{FF2B5EF4-FFF2-40B4-BE49-F238E27FC236}">
                <a16:creationId xmlns:a16="http://schemas.microsoft.com/office/drawing/2014/main" id="{E07FA634-917F-724C-9AE8-A47738770326}"/>
              </a:ext>
            </a:extLst>
          </p:cNvPr>
          <p:cNvSpPr>
            <a:spLocks noGrp="1"/>
          </p:cNvSpPr>
          <p:nvPr>
            <p:ph idx="1"/>
          </p:nvPr>
        </p:nvSpPr>
        <p:spPr/>
        <p:txBody>
          <a:bodyPr/>
          <a:lstStyle/>
          <a:p>
            <a:endParaRPr lang="en-US"/>
          </a:p>
        </p:txBody>
      </p:sp>
      <p:sp>
        <p:nvSpPr>
          <p:cNvPr id="146" name="Google Shape;1200;p51"/>
          <p:cNvSpPr/>
          <p:nvPr/>
        </p:nvSpPr>
        <p:spPr>
          <a:xfrm>
            <a:off x="47224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47" name="Google Shape;1201;p51"/>
          <p:cNvSpPr/>
          <p:nvPr/>
        </p:nvSpPr>
        <p:spPr>
          <a:xfrm>
            <a:off x="47224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48" name="Google Shape;1202;p51"/>
          <p:cNvCxnSpPr/>
          <p:nvPr/>
        </p:nvCxnSpPr>
        <p:spPr>
          <a:xfrm rot="10800000">
            <a:off x="618805"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49" name="Google Shape;1203;p51"/>
          <p:cNvSpPr/>
          <p:nvPr/>
        </p:nvSpPr>
        <p:spPr>
          <a:xfrm>
            <a:off x="10695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0" name="Google Shape;1204;p51"/>
          <p:cNvSpPr/>
          <p:nvPr/>
        </p:nvSpPr>
        <p:spPr>
          <a:xfrm>
            <a:off x="10695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1" name="Google Shape;1205;p51"/>
          <p:cNvCxnSpPr/>
          <p:nvPr/>
        </p:nvCxnSpPr>
        <p:spPr>
          <a:xfrm rot="10800000">
            <a:off x="12160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52" name="Google Shape;1206;p51"/>
          <p:cNvCxnSpPr/>
          <p:nvPr/>
        </p:nvCxnSpPr>
        <p:spPr>
          <a:xfrm>
            <a:off x="765367"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3" name="Google Shape;1207;p51"/>
          <p:cNvSpPr/>
          <p:nvPr/>
        </p:nvSpPr>
        <p:spPr>
          <a:xfrm>
            <a:off x="166683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4" name="Google Shape;1208;p51"/>
          <p:cNvSpPr/>
          <p:nvPr/>
        </p:nvSpPr>
        <p:spPr>
          <a:xfrm>
            <a:off x="166683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5" name="Google Shape;1209;p51"/>
          <p:cNvCxnSpPr/>
          <p:nvPr/>
        </p:nvCxnSpPr>
        <p:spPr>
          <a:xfrm rot="10800000">
            <a:off x="181339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56" name="Google Shape;1210;p51"/>
          <p:cNvCxnSpPr/>
          <p:nvPr/>
        </p:nvCxnSpPr>
        <p:spPr>
          <a:xfrm>
            <a:off x="1362515"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57" name="Google Shape;1211;p51"/>
          <p:cNvSpPr/>
          <p:nvPr/>
        </p:nvSpPr>
        <p:spPr>
          <a:xfrm>
            <a:off x="2264116"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58" name="Google Shape;1212;p51"/>
          <p:cNvSpPr/>
          <p:nvPr/>
        </p:nvSpPr>
        <p:spPr>
          <a:xfrm>
            <a:off x="2264116"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59" name="Google Shape;1213;p51"/>
          <p:cNvCxnSpPr/>
          <p:nvPr/>
        </p:nvCxnSpPr>
        <p:spPr>
          <a:xfrm rot="10800000">
            <a:off x="2410678"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0" name="Google Shape;1214;p51"/>
          <p:cNvCxnSpPr/>
          <p:nvPr/>
        </p:nvCxnSpPr>
        <p:spPr>
          <a:xfrm>
            <a:off x="1959796"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1" name="Google Shape;1215;p51"/>
          <p:cNvSpPr/>
          <p:nvPr/>
        </p:nvSpPr>
        <p:spPr>
          <a:xfrm>
            <a:off x="286139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2" name="Google Shape;1216;p51"/>
          <p:cNvSpPr/>
          <p:nvPr/>
        </p:nvSpPr>
        <p:spPr>
          <a:xfrm>
            <a:off x="286139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63" name="Google Shape;1217;p51"/>
          <p:cNvCxnSpPr/>
          <p:nvPr/>
        </p:nvCxnSpPr>
        <p:spPr>
          <a:xfrm rot="10800000">
            <a:off x="300795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4" name="Google Shape;1218;p51"/>
          <p:cNvCxnSpPr/>
          <p:nvPr/>
        </p:nvCxnSpPr>
        <p:spPr>
          <a:xfrm>
            <a:off x="255707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5" name="Google Shape;1219;p51"/>
          <p:cNvSpPr/>
          <p:nvPr/>
        </p:nvSpPr>
        <p:spPr>
          <a:xfrm>
            <a:off x="3458674"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66" name="Google Shape;1220;p51"/>
          <p:cNvSpPr/>
          <p:nvPr/>
        </p:nvSpPr>
        <p:spPr>
          <a:xfrm>
            <a:off x="3458674"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67" name="Google Shape;1221;p51"/>
          <p:cNvCxnSpPr/>
          <p:nvPr/>
        </p:nvCxnSpPr>
        <p:spPr>
          <a:xfrm rot="10800000">
            <a:off x="3605236"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68" name="Google Shape;1222;p51"/>
          <p:cNvCxnSpPr/>
          <p:nvPr/>
        </p:nvCxnSpPr>
        <p:spPr>
          <a:xfrm>
            <a:off x="3154354"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69" name="Google Shape;1223;p51"/>
          <p:cNvSpPr/>
          <p:nvPr/>
        </p:nvSpPr>
        <p:spPr>
          <a:xfrm>
            <a:off x="4055953"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0" name="Google Shape;1224;p51"/>
          <p:cNvSpPr/>
          <p:nvPr/>
        </p:nvSpPr>
        <p:spPr>
          <a:xfrm>
            <a:off x="4055953"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71" name="Google Shape;1225;p51"/>
          <p:cNvCxnSpPr/>
          <p:nvPr/>
        </p:nvCxnSpPr>
        <p:spPr>
          <a:xfrm rot="10800000">
            <a:off x="4202515"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172" name="Google Shape;1226;p51"/>
          <p:cNvCxnSpPr/>
          <p:nvPr/>
        </p:nvCxnSpPr>
        <p:spPr>
          <a:xfrm>
            <a:off x="375163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173" name="Google Shape;1227;p51"/>
          <p:cNvSpPr/>
          <p:nvPr/>
        </p:nvSpPr>
        <p:spPr>
          <a:xfrm>
            <a:off x="472248"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4" name="Google Shape;1228;p51"/>
          <p:cNvSpPr/>
          <p:nvPr/>
        </p:nvSpPr>
        <p:spPr>
          <a:xfrm>
            <a:off x="10695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5" name="Google Shape;1229;p51"/>
          <p:cNvSpPr/>
          <p:nvPr/>
        </p:nvSpPr>
        <p:spPr>
          <a:xfrm>
            <a:off x="1666841"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6" name="Google Shape;1230;p51"/>
          <p:cNvSpPr/>
          <p:nvPr/>
        </p:nvSpPr>
        <p:spPr>
          <a:xfrm>
            <a:off x="226412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7" name="Google Shape;1231;p51"/>
          <p:cNvSpPr/>
          <p:nvPr/>
        </p:nvSpPr>
        <p:spPr>
          <a:xfrm>
            <a:off x="286139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8" name="Google Shape;1232;p51"/>
          <p:cNvSpPr/>
          <p:nvPr/>
        </p:nvSpPr>
        <p:spPr>
          <a:xfrm>
            <a:off x="3458680"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79" name="Google Shape;1233;p51"/>
          <p:cNvSpPr/>
          <p:nvPr/>
        </p:nvSpPr>
        <p:spPr>
          <a:xfrm>
            <a:off x="4055959"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80" name="Google Shape;1234;p51"/>
          <p:cNvCxnSpPr/>
          <p:nvPr/>
        </p:nvCxnSpPr>
        <p:spPr>
          <a:xfrm rot="10800000">
            <a:off x="618832"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1" name="Google Shape;1235;p51"/>
          <p:cNvCxnSpPr/>
          <p:nvPr/>
        </p:nvCxnSpPr>
        <p:spPr>
          <a:xfrm rot="10800000">
            <a:off x="12161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2" name="Google Shape;1236;p51"/>
          <p:cNvCxnSpPr/>
          <p:nvPr/>
        </p:nvCxnSpPr>
        <p:spPr>
          <a:xfrm rot="10800000">
            <a:off x="181342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3" name="Google Shape;1237;p51"/>
          <p:cNvCxnSpPr/>
          <p:nvPr/>
        </p:nvCxnSpPr>
        <p:spPr>
          <a:xfrm rot="10800000">
            <a:off x="2410704"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4" name="Google Shape;1238;p51"/>
          <p:cNvCxnSpPr/>
          <p:nvPr/>
        </p:nvCxnSpPr>
        <p:spPr>
          <a:xfrm rot="10800000">
            <a:off x="300798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5" name="Google Shape;1239;p51"/>
          <p:cNvCxnSpPr/>
          <p:nvPr/>
        </p:nvCxnSpPr>
        <p:spPr>
          <a:xfrm rot="10800000">
            <a:off x="3605263"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186" name="Google Shape;1240;p51"/>
          <p:cNvCxnSpPr/>
          <p:nvPr/>
        </p:nvCxnSpPr>
        <p:spPr>
          <a:xfrm rot="10800000">
            <a:off x="4202542"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187" name="Google Shape;1241;p51"/>
          <p:cNvSpPr/>
          <p:nvPr/>
        </p:nvSpPr>
        <p:spPr>
          <a:xfrm>
            <a:off x="8732958" y="1101506"/>
            <a:ext cx="2088256" cy="37230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r>
              <a:rPr lang="en" sz="2487" b="0" dirty="0"/>
              <a:t>Loss</a:t>
            </a:r>
            <a:endParaRPr sz="2487" b="0" dirty="0"/>
          </a:p>
        </p:txBody>
      </p:sp>
      <p:cxnSp>
        <p:nvCxnSpPr>
          <p:cNvPr id="188" name="Google Shape;1242;p51"/>
          <p:cNvCxnSpPr/>
          <p:nvPr/>
        </p:nvCxnSpPr>
        <p:spPr>
          <a:xfrm rot="10800000" flipH="1">
            <a:off x="8326238" y="1571000"/>
            <a:ext cx="378301" cy="900565"/>
          </a:xfrm>
          <a:prstGeom prst="straightConnector1">
            <a:avLst/>
          </a:prstGeom>
          <a:noFill/>
          <a:ln w="19050" cap="flat" cmpd="sng">
            <a:solidFill>
              <a:srgbClr val="666666"/>
            </a:solidFill>
            <a:prstDash val="solid"/>
            <a:round/>
            <a:headEnd type="none" w="med" len="med"/>
            <a:tailEnd type="triangle" w="med" len="med"/>
          </a:ln>
        </p:spPr>
      </p:cxnSp>
      <p:cxnSp>
        <p:nvCxnSpPr>
          <p:cNvPr id="189" name="Google Shape;1243;p51"/>
          <p:cNvCxnSpPr/>
          <p:nvPr/>
        </p:nvCxnSpPr>
        <p:spPr>
          <a:xfrm rot="10800000" flipH="1">
            <a:off x="8923551" y="1555004"/>
            <a:ext cx="88377" cy="916561"/>
          </a:xfrm>
          <a:prstGeom prst="straightConnector1">
            <a:avLst/>
          </a:prstGeom>
          <a:noFill/>
          <a:ln w="19050" cap="flat" cmpd="sng">
            <a:solidFill>
              <a:srgbClr val="666666"/>
            </a:solidFill>
            <a:prstDash val="solid"/>
            <a:round/>
            <a:headEnd type="none" w="med" len="med"/>
            <a:tailEnd type="triangle" w="med" len="med"/>
          </a:ln>
        </p:spPr>
      </p:cxnSp>
      <p:cxnSp>
        <p:nvCxnSpPr>
          <p:cNvPr id="190" name="Google Shape;1244;p51"/>
          <p:cNvCxnSpPr/>
          <p:nvPr/>
        </p:nvCxnSpPr>
        <p:spPr>
          <a:xfrm rot="10800000" flipH="1">
            <a:off x="9520830" y="1619787"/>
            <a:ext cx="57985" cy="851778"/>
          </a:xfrm>
          <a:prstGeom prst="straightConnector1">
            <a:avLst/>
          </a:prstGeom>
          <a:noFill/>
          <a:ln w="19050" cap="flat" cmpd="sng">
            <a:solidFill>
              <a:srgbClr val="666666"/>
            </a:solidFill>
            <a:prstDash val="solid"/>
            <a:round/>
            <a:headEnd type="none" w="med" len="med"/>
            <a:tailEnd type="triangle" w="med" len="med"/>
          </a:ln>
        </p:spPr>
      </p:cxnSp>
      <p:cxnSp>
        <p:nvCxnSpPr>
          <p:cNvPr id="191" name="Google Shape;1245;p51"/>
          <p:cNvCxnSpPr/>
          <p:nvPr/>
        </p:nvCxnSpPr>
        <p:spPr>
          <a:xfrm rot="10800000">
            <a:off x="10031731" y="1555004"/>
            <a:ext cx="86378" cy="916561"/>
          </a:xfrm>
          <a:prstGeom prst="straightConnector1">
            <a:avLst/>
          </a:prstGeom>
          <a:noFill/>
          <a:ln w="19050" cap="flat" cmpd="sng">
            <a:solidFill>
              <a:srgbClr val="666666"/>
            </a:solidFill>
            <a:prstDash val="solid"/>
            <a:round/>
            <a:headEnd type="none" w="med" len="med"/>
            <a:tailEnd type="triangle" w="med" len="med"/>
          </a:ln>
        </p:spPr>
      </p:cxnSp>
      <p:cxnSp>
        <p:nvCxnSpPr>
          <p:cNvPr id="192" name="Google Shape;1246;p51"/>
          <p:cNvCxnSpPr/>
          <p:nvPr/>
        </p:nvCxnSpPr>
        <p:spPr>
          <a:xfrm rot="10800000">
            <a:off x="10339488" y="1603391"/>
            <a:ext cx="375902" cy="868174"/>
          </a:xfrm>
          <a:prstGeom prst="straightConnector1">
            <a:avLst/>
          </a:prstGeom>
          <a:noFill/>
          <a:ln w="19050" cap="flat" cmpd="sng">
            <a:solidFill>
              <a:srgbClr val="666666"/>
            </a:solidFill>
            <a:prstDash val="solid"/>
            <a:round/>
            <a:headEnd type="none" w="med" len="med"/>
            <a:tailEnd type="triangle" w="med" len="med"/>
          </a:ln>
        </p:spPr>
      </p:cxnSp>
      <p:cxnSp>
        <p:nvCxnSpPr>
          <p:cNvPr id="193" name="Google Shape;1247;p51"/>
          <p:cNvCxnSpPr/>
          <p:nvPr/>
        </p:nvCxnSpPr>
        <p:spPr>
          <a:xfrm rot="10800000">
            <a:off x="10663238" y="1603391"/>
            <a:ext cx="649431" cy="868174"/>
          </a:xfrm>
          <a:prstGeom prst="straightConnector1">
            <a:avLst/>
          </a:prstGeom>
          <a:noFill/>
          <a:ln w="19050" cap="flat" cmpd="sng">
            <a:solidFill>
              <a:srgbClr val="666666"/>
            </a:solidFill>
            <a:prstDash val="solid"/>
            <a:round/>
            <a:headEnd type="none" w="med" len="med"/>
            <a:tailEnd type="triangle" w="med" len="med"/>
          </a:ln>
        </p:spPr>
      </p:cxnSp>
      <p:cxnSp>
        <p:nvCxnSpPr>
          <p:cNvPr id="194" name="Google Shape;1248;p51"/>
          <p:cNvCxnSpPr/>
          <p:nvPr/>
        </p:nvCxnSpPr>
        <p:spPr>
          <a:xfrm>
            <a:off x="461346" y="5795850"/>
            <a:ext cx="3868592" cy="0"/>
          </a:xfrm>
          <a:prstGeom prst="straightConnector1">
            <a:avLst/>
          </a:prstGeom>
          <a:noFill/>
          <a:ln w="38100" cap="flat" cmpd="sng">
            <a:solidFill>
              <a:schemeClr val="dk2"/>
            </a:solidFill>
            <a:prstDash val="solid"/>
            <a:round/>
            <a:headEnd type="none" w="med" len="med"/>
            <a:tailEnd type="triangle" w="med" len="med"/>
          </a:ln>
        </p:spPr>
      </p:cxnSp>
      <p:sp>
        <p:nvSpPr>
          <p:cNvPr id="195" name="Google Shape;1249;p51"/>
          <p:cNvSpPr/>
          <p:nvPr/>
        </p:nvSpPr>
        <p:spPr>
          <a:xfrm>
            <a:off x="462072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6" name="Google Shape;1250;p51"/>
          <p:cNvSpPr/>
          <p:nvPr/>
        </p:nvSpPr>
        <p:spPr>
          <a:xfrm>
            <a:off x="462072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197" name="Google Shape;1251;p51"/>
          <p:cNvCxnSpPr/>
          <p:nvPr/>
        </p:nvCxnSpPr>
        <p:spPr>
          <a:xfrm rot="10800000">
            <a:off x="4767291" y="4475282"/>
            <a:ext cx="0" cy="320317"/>
          </a:xfrm>
          <a:prstGeom prst="straightConnector1">
            <a:avLst/>
          </a:prstGeom>
          <a:noFill/>
          <a:ln w="19050" cap="flat" cmpd="sng">
            <a:solidFill>
              <a:srgbClr val="666666"/>
            </a:solidFill>
            <a:prstDash val="solid"/>
            <a:round/>
            <a:headEnd type="none" w="med" len="med"/>
            <a:tailEnd type="triangle" w="med" len="med"/>
          </a:ln>
        </p:spPr>
      </p:cxnSp>
      <p:sp>
        <p:nvSpPr>
          <p:cNvPr id="198" name="Google Shape;1252;p51"/>
          <p:cNvSpPr/>
          <p:nvPr/>
        </p:nvSpPr>
        <p:spPr>
          <a:xfrm>
            <a:off x="521800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99" name="Google Shape;1253;p51"/>
          <p:cNvSpPr/>
          <p:nvPr/>
        </p:nvSpPr>
        <p:spPr>
          <a:xfrm>
            <a:off x="521800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0" name="Google Shape;1254;p51"/>
          <p:cNvCxnSpPr/>
          <p:nvPr/>
        </p:nvCxnSpPr>
        <p:spPr>
          <a:xfrm rot="10800000">
            <a:off x="536457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1" name="Google Shape;1255;p51"/>
          <p:cNvCxnSpPr/>
          <p:nvPr/>
        </p:nvCxnSpPr>
        <p:spPr>
          <a:xfrm>
            <a:off x="4913853"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02" name="Google Shape;1256;p51"/>
          <p:cNvSpPr/>
          <p:nvPr/>
        </p:nvSpPr>
        <p:spPr>
          <a:xfrm>
            <a:off x="581532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3" name="Google Shape;1257;p51"/>
          <p:cNvSpPr/>
          <p:nvPr/>
        </p:nvSpPr>
        <p:spPr>
          <a:xfrm>
            <a:off x="581532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4" name="Google Shape;1258;p51"/>
          <p:cNvCxnSpPr/>
          <p:nvPr/>
        </p:nvCxnSpPr>
        <p:spPr>
          <a:xfrm rot="10800000">
            <a:off x="596188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5" name="Google Shape;1259;p51"/>
          <p:cNvCxnSpPr/>
          <p:nvPr/>
        </p:nvCxnSpPr>
        <p:spPr>
          <a:xfrm>
            <a:off x="5511001"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06" name="Google Shape;1260;p51"/>
          <p:cNvSpPr/>
          <p:nvPr/>
        </p:nvSpPr>
        <p:spPr>
          <a:xfrm>
            <a:off x="6412602"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07" name="Google Shape;1261;p51"/>
          <p:cNvSpPr/>
          <p:nvPr/>
        </p:nvSpPr>
        <p:spPr>
          <a:xfrm>
            <a:off x="6412602"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08" name="Google Shape;1262;p51"/>
          <p:cNvCxnSpPr/>
          <p:nvPr/>
        </p:nvCxnSpPr>
        <p:spPr>
          <a:xfrm rot="10800000">
            <a:off x="6559164"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09" name="Google Shape;1263;p51"/>
          <p:cNvCxnSpPr/>
          <p:nvPr/>
        </p:nvCxnSpPr>
        <p:spPr>
          <a:xfrm>
            <a:off x="6108282"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0" name="Google Shape;1264;p51"/>
          <p:cNvSpPr/>
          <p:nvPr/>
        </p:nvSpPr>
        <p:spPr>
          <a:xfrm>
            <a:off x="700988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1" name="Google Shape;1265;p51"/>
          <p:cNvSpPr/>
          <p:nvPr/>
        </p:nvSpPr>
        <p:spPr>
          <a:xfrm>
            <a:off x="700988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2" name="Google Shape;1266;p51"/>
          <p:cNvCxnSpPr/>
          <p:nvPr/>
        </p:nvCxnSpPr>
        <p:spPr>
          <a:xfrm rot="10800000">
            <a:off x="715644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13" name="Google Shape;1267;p51"/>
          <p:cNvCxnSpPr/>
          <p:nvPr/>
        </p:nvCxnSpPr>
        <p:spPr>
          <a:xfrm>
            <a:off x="670555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4" name="Google Shape;1268;p51"/>
          <p:cNvSpPr/>
          <p:nvPr/>
        </p:nvSpPr>
        <p:spPr>
          <a:xfrm>
            <a:off x="760716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15" name="Google Shape;1269;p51"/>
          <p:cNvSpPr/>
          <p:nvPr/>
        </p:nvSpPr>
        <p:spPr>
          <a:xfrm>
            <a:off x="760716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16" name="Google Shape;1270;p51"/>
          <p:cNvCxnSpPr/>
          <p:nvPr/>
        </p:nvCxnSpPr>
        <p:spPr>
          <a:xfrm rot="10800000">
            <a:off x="775372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17" name="Google Shape;1271;p51"/>
          <p:cNvCxnSpPr/>
          <p:nvPr/>
        </p:nvCxnSpPr>
        <p:spPr>
          <a:xfrm>
            <a:off x="7302840" y="4054469"/>
            <a:ext cx="304321" cy="0"/>
          </a:xfrm>
          <a:prstGeom prst="straightConnector1">
            <a:avLst/>
          </a:prstGeom>
          <a:noFill/>
          <a:ln w="19050" cap="flat" cmpd="sng">
            <a:solidFill>
              <a:srgbClr val="666666"/>
            </a:solidFill>
            <a:prstDash val="solid"/>
            <a:round/>
            <a:headEnd type="none" w="med" len="med"/>
            <a:tailEnd type="triangle" w="med" len="med"/>
          </a:ln>
        </p:spPr>
      </p:cxnSp>
      <p:cxnSp>
        <p:nvCxnSpPr>
          <p:cNvPr id="218" name="Google Shape;1272;p51"/>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19" name="Google Shape;1273;p51"/>
          <p:cNvSpPr/>
          <p:nvPr/>
        </p:nvSpPr>
        <p:spPr>
          <a:xfrm>
            <a:off x="46207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0" name="Google Shape;1274;p51"/>
          <p:cNvSpPr/>
          <p:nvPr/>
        </p:nvSpPr>
        <p:spPr>
          <a:xfrm>
            <a:off x="5218013"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1" name="Google Shape;1275;p51"/>
          <p:cNvSpPr/>
          <p:nvPr/>
        </p:nvSpPr>
        <p:spPr>
          <a:xfrm>
            <a:off x="5815327"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2" name="Google Shape;1276;p51"/>
          <p:cNvSpPr/>
          <p:nvPr/>
        </p:nvSpPr>
        <p:spPr>
          <a:xfrm>
            <a:off x="641260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3" name="Google Shape;1277;p51"/>
          <p:cNvSpPr/>
          <p:nvPr/>
        </p:nvSpPr>
        <p:spPr>
          <a:xfrm>
            <a:off x="700988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24" name="Google Shape;1278;p51"/>
          <p:cNvSpPr/>
          <p:nvPr/>
        </p:nvSpPr>
        <p:spPr>
          <a:xfrm>
            <a:off x="760716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25" name="Google Shape;1279;p51"/>
          <p:cNvCxnSpPr/>
          <p:nvPr/>
        </p:nvCxnSpPr>
        <p:spPr>
          <a:xfrm rot="10800000">
            <a:off x="476731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6" name="Google Shape;1280;p51"/>
          <p:cNvCxnSpPr/>
          <p:nvPr/>
        </p:nvCxnSpPr>
        <p:spPr>
          <a:xfrm rot="10800000">
            <a:off x="536459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7" name="Google Shape;1281;p51"/>
          <p:cNvCxnSpPr/>
          <p:nvPr/>
        </p:nvCxnSpPr>
        <p:spPr>
          <a:xfrm rot="10800000">
            <a:off x="5961911"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8" name="Google Shape;1282;p51"/>
          <p:cNvCxnSpPr/>
          <p:nvPr/>
        </p:nvCxnSpPr>
        <p:spPr>
          <a:xfrm rot="10800000">
            <a:off x="6559190"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29" name="Google Shape;1283;p51"/>
          <p:cNvCxnSpPr/>
          <p:nvPr/>
        </p:nvCxnSpPr>
        <p:spPr>
          <a:xfrm rot="10800000">
            <a:off x="715646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30" name="Google Shape;1284;p51"/>
          <p:cNvCxnSpPr/>
          <p:nvPr/>
        </p:nvCxnSpPr>
        <p:spPr>
          <a:xfrm rot="10800000">
            <a:off x="775374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31" name="Google Shape;1285;p51"/>
          <p:cNvCxnSpPr/>
          <p:nvPr/>
        </p:nvCxnSpPr>
        <p:spPr>
          <a:xfrm>
            <a:off x="4349077" y="4054469"/>
            <a:ext cx="271529" cy="0"/>
          </a:xfrm>
          <a:prstGeom prst="straightConnector1">
            <a:avLst/>
          </a:prstGeom>
          <a:noFill/>
          <a:ln w="19050" cap="flat" cmpd="sng">
            <a:solidFill>
              <a:srgbClr val="666666"/>
            </a:solidFill>
            <a:prstDash val="solid"/>
            <a:round/>
            <a:headEnd type="none" w="med" len="med"/>
            <a:tailEnd type="triangle" w="med" len="med"/>
          </a:ln>
        </p:spPr>
      </p:cxnSp>
      <p:cxnSp>
        <p:nvCxnSpPr>
          <p:cNvPr id="232" name="Google Shape;1286;p51"/>
          <p:cNvCxnSpPr/>
          <p:nvPr/>
        </p:nvCxnSpPr>
        <p:spPr>
          <a:xfrm>
            <a:off x="4484632" y="5795850"/>
            <a:ext cx="3422708" cy="0"/>
          </a:xfrm>
          <a:prstGeom prst="straightConnector1">
            <a:avLst/>
          </a:prstGeom>
          <a:noFill/>
          <a:ln w="38100" cap="flat" cmpd="sng">
            <a:solidFill>
              <a:schemeClr val="dk2"/>
            </a:solidFill>
            <a:prstDash val="solid"/>
            <a:round/>
            <a:headEnd type="none" w="med" len="med"/>
            <a:tailEnd type="triangle" w="med" len="med"/>
          </a:ln>
        </p:spPr>
      </p:cxnSp>
      <p:sp>
        <p:nvSpPr>
          <p:cNvPr id="233" name="Google Shape;1287;p51"/>
          <p:cNvSpPr/>
          <p:nvPr/>
        </p:nvSpPr>
        <p:spPr>
          <a:xfrm>
            <a:off x="8204440"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34" name="Google Shape;1288;p51"/>
          <p:cNvSpPr/>
          <p:nvPr/>
        </p:nvSpPr>
        <p:spPr>
          <a:xfrm>
            <a:off x="8204440"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35" name="Google Shape;1289;p51"/>
          <p:cNvCxnSpPr/>
          <p:nvPr/>
        </p:nvCxnSpPr>
        <p:spPr>
          <a:xfrm rot="10800000">
            <a:off x="8351002"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36" name="Google Shape;1290;p51"/>
          <p:cNvCxnSpPr/>
          <p:nvPr/>
        </p:nvCxnSpPr>
        <p:spPr>
          <a:xfrm>
            <a:off x="790011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37" name="Google Shape;1291;p51"/>
          <p:cNvSpPr/>
          <p:nvPr/>
        </p:nvSpPr>
        <p:spPr>
          <a:xfrm>
            <a:off x="820444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38" name="Google Shape;1292;p51"/>
          <p:cNvCxnSpPr/>
          <p:nvPr/>
        </p:nvCxnSpPr>
        <p:spPr>
          <a:xfrm rot="10800000">
            <a:off x="8351028" y="3312857"/>
            <a:ext cx="0" cy="320716"/>
          </a:xfrm>
          <a:prstGeom prst="straightConnector1">
            <a:avLst/>
          </a:prstGeom>
          <a:noFill/>
          <a:ln w="19050" cap="flat" cmpd="sng">
            <a:solidFill>
              <a:srgbClr val="666666"/>
            </a:solidFill>
            <a:prstDash val="solid"/>
            <a:round/>
            <a:headEnd type="none" w="med" len="med"/>
            <a:tailEnd type="triangle" w="med" len="med"/>
          </a:ln>
        </p:spPr>
      </p:cxnSp>
      <p:sp>
        <p:nvSpPr>
          <p:cNvPr id="239" name="Google Shape;1293;p51"/>
          <p:cNvSpPr/>
          <p:nvPr/>
        </p:nvSpPr>
        <p:spPr>
          <a:xfrm>
            <a:off x="880171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0" name="Google Shape;1294;p51"/>
          <p:cNvSpPr/>
          <p:nvPr/>
        </p:nvSpPr>
        <p:spPr>
          <a:xfrm>
            <a:off x="880171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1" name="Google Shape;1295;p51"/>
          <p:cNvCxnSpPr/>
          <p:nvPr/>
        </p:nvCxnSpPr>
        <p:spPr>
          <a:xfrm rot="10800000">
            <a:off x="894827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42" name="Google Shape;1296;p51"/>
          <p:cNvCxnSpPr/>
          <p:nvPr/>
        </p:nvCxnSpPr>
        <p:spPr>
          <a:xfrm>
            <a:off x="849739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43" name="Google Shape;1297;p51"/>
          <p:cNvSpPr/>
          <p:nvPr/>
        </p:nvSpPr>
        <p:spPr>
          <a:xfrm>
            <a:off x="9398991"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4" name="Google Shape;1298;p51"/>
          <p:cNvSpPr/>
          <p:nvPr/>
        </p:nvSpPr>
        <p:spPr>
          <a:xfrm>
            <a:off x="9398991"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5" name="Google Shape;1299;p51"/>
          <p:cNvCxnSpPr/>
          <p:nvPr/>
        </p:nvCxnSpPr>
        <p:spPr>
          <a:xfrm rot="10800000">
            <a:off x="9545553"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46" name="Google Shape;1300;p51"/>
          <p:cNvCxnSpPr/>
          <p:nvPr/>
        </p:nvCxnSpPr>
        <p:spPr>
          <a:xfrm>
            <a:off x="9094670"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47" name="Google Shape;1301;p51"/>
          <p:cNvSpPr/>
          <p:nvPr/>
        </p:nvSpPr>
        <p:spPr>
          <a:xfrm>
            <a:off x="999626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48" name="Google Shape;1302;p51"/>
          <p:cNvSpPr/>
          <p:nvPr/>
        </p:nvSpPr>
        <p:spPr>
          <a:xfrm>
            <a:off x="999626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49" name="Google Shape;1303;p51"/>
          <p:cNvCxnSpPr/>
          <p:nvPr/>
        </p:nvCxnSpPr>
        <p:spPr>
          <a:xfrm rot="10800000">
            <a:off x="1014283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0" name="Google Shape;1304;p51"/>
          <p:cNvCxnSpPr/>
          <p:nvPr/>
        </p:nvCxnSpPr>
        <p:spPr>
          <a:xfrm>
            <a:off x="969194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1" name="Google Shape;1305;p51"/>
          <p:cNvSpPr/>
          <p:nvPr/>
        </p:nvSpPr>
        <p:spPr>
          <a:xfrm>
            <a:off x="10593549"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2" name="Google Shape;1306;p51"/>
          <p:cNvSpPr/>
          <p:nvPr/>
        </p:nvSpPr>
        <p:spPr>
          <a:xfrm>
            <a:off x="10593549"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3" name="Google Shape;1307;p51"/>
          <p:cNvCxnSpPr/>
          <p:nvPr/>
        </p:nvCxnSpPr>
        <p:spPr>
          <a:xfrm rot="10800000">
            <a:off x="10740111"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4" name="Google Shape;1308;p51"/>
          <p:cNvCxnSpPr/>
          <p:nvPr/>
        </p:nvCxnSpPr>
        <p:spPr>
          <a:xfrm>
            <a:off x="10289229"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5" name="Google Shape;1309;p51"/>
          <p:cNvSpPr/>
          <p:nvPr/>
        </p:nvSpPr>
        <p:spPr>
          <a:xfrm>
            <a:off x="11190828" y="4795599"/>
            <a:ext cx="293124" cy="841781"/>
          </a:xfrm>
          <a:prstGeom prst="rect">
            <a:avLst/>
          </a:prstGeom>
          <a:solidFill>
            <a:srgbClr val="F4CCCC"/>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56" name="Google Shape;1310;p51"/>
          <p:cNvSpPr/>
          <p:nvPr/>
        </p:nvSpPr>
        <p:spPr>
          <a:xfrm>
            <a:off x="11190828" y="3633579"/>
            <a:ext cx="293124" cy="841781"/>
          </a:xfrm>
          <a:prstGeom prst="rect">
            <a:avLst/>
          </a:prstGeom>
          <a:solidFill>
            <a:srgbClr val="D9EAD3"/>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57" name="Google Shape;1311;p51"/>
          <p:cNvCxnSpPr/>
          <p:nvPr/>
        </p:nvCxnSpPr>
        <p:spPr>
          <a:xfrm rot="10800000">
            <a:off x="11337390" y="4475282"/>
            <a:ext cx="0" cy="320317"/>
          </a:xfrm>
          <a:prstGeom prst="straightConnector1">
            <a:avLst/>
          </a:prstGeom>
          <a:noFill/>
          <a:ln w="19050" cap="flat" cmpd="sng">
            <a:solidFill>
              <a:srgbClr val="666666"/>
            </a:solidFill>
            <a:prstDash val="solid"/>
            <a:round/>
            <a:headEnd type="none" w="med" len="med"/>
            <a:tailEnd type="triangle" w="med" len="med"/>
          </a:ln>
        </p:spPr>
      </p:cxnSp>
      <p:cxnSp>
        <p:nvCxnSpPr>
          <p:cNvPr id="258" name="Google Shape;1312;p51"/>
          <p:cNvCxnSpPr/>
          <p:nvPr/>
        </p:nvCxnSpPr>
        <p:spPr>
          <a:xfrm>
            <a:off x="10886508" y="4054469"/>
            <a:ext cx="304321" cy="0"/>
          </a:xfrm>
          <a:prstGeom prst="straightConnector1">
            <a:avLst/>
          </a:prstGeom>
          <a:noFill/>
          <a:ln w="19050" cap="flat" cmpd="sng">
            <a:solidFill>
              <a:srgbClr val="666666"/>
            </a:solidFill>
            <a:prstDash val="solid"/>
            <a:round/>
            <a:headEnd type="none" w="med" len="med"/>
            <a:tailEnd type="triangle" w="med" len="med"/>
          </a:ln>
        </p:spPr>
      </p:cxnSp>
      <p:sp>
        <p:nvSpPr>
          <p:cNvPr id="259" name="Google Shape;1313;p51"/>
          <p:cNvSpPr/>
          <p:nvPr/>
        </p:nvSpPr>
        <p:spPr>
          <a:xfrm>
            <a:off x="8801716"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0" name="Google Shape;1314;p51"/>
          <p:cNvSpPr/>
          <p:nvPr/>
        </p:nvSpPr>
        <p:spPr>
          <a:xfrm>
            <a:off x="939899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1" name="Google Shape;1315;p51"/>
          <p:cNvSpPr/>
          <p:nvPr/>
        </p:nvSpPr>
        <p:spPr>
          <a:xfrm>
            <a:off x="999627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2" name="Google Shape;1316;p51"/>
          <p:cNvSpPr/>
          <p:nvPr/>
        </p:nvSpPr>
        <p:spPr>
          <a:xfrm>
            <a:off x="10593555"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263" name="Google Shape;1317;p51"/>
          <p:cNvSpPr/>
          <p:nvPr/>
        </p:nvSpPr>
        <p:spPr>
          <a:xfrm>
            <a:off x="11190834" y="2471565"/>
            <a:ext cx="293124" cy="841781"/>
          </a:xfrm>
          <a:prstGeom prst="rect">
            <a:avLst/>
          </a:prstGeom>
          <a:solidFill>
            <a:srgbClr val="C9DAF8"/>
          </a:solidFill>
          <a:ln w="9525" cap="flat" cmpd="sng">
            <a:solidFill>
              <a:srgbClr val="666666"/>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cxnSp>
        <p:nvCxnSpPr>
          <p:cNvPr id="264" name="Google Shape;1318;p51"/>
          <p:cNvCxnSpPr/>
          <p:nvPr/>
        </p:nvCxnSpPr>
        <p:spPr>
          <a:xfrm rot="10800000">
            <a:off x="8948299"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5" name="Google Shape;1319;p51"/>
          <p:cNvCxnSpPr/>
          <p:nvPr/>
        </p:nvCxnSpPr>
        <p:spPr>
          <a:xfrm rot="10800000">
            <a:off x="954557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6" name="Google Shape;1320;p51"/>
          <p:cNvCxnSpPr/>
          <p:nvPr/>
        </p:nvCxnSpPr>
        <p:spPr>
          <a:xfrm rot="10800000">
            <a:off x="1014285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7" name="Google Shape;1321;p51"/>
          <p:cNvCxnSpPr/>
          <p:nvPr/>
        </p:nvCxnSpPr>
        <p:spPr>
          <a:xfrm rot="10800000">
            <a:off x="10740138"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8" name="Google Shape;1322;p51"/>
          <p:cNvCxnSpPr/>
          <p:nvPr/>
        </p:nvCxnSpPr>
        <p:spPr>
          <a:xfrm rot="10800000">
            <a:off x="11337417" y="3312857"/>
            <a:ext cx="0" cy="320716"/>
          </a:xfrm>
          <a:prstGeom prst="straightConnector1">
            <a:avLst/>
          </a:prstGeom>
          <a:noFill/>
          <a:ln w="19050" cap="flat" cmpd="sng">
            <a:solidFill>
              <a:srgbClr val="666666"/>
            </a:solidFill>
            <a:prstDash val="solid"/>
            <a:round/>
            <a:headEnd type="none" w="med" len="med"/>
            <a:tailEnd type="triangle" w="med" len="med"/>
          </a:ln>
        </p:spPr>
      </p:cxnSp>
      <p:cxnSp>
        <p:nvCxnSpPr>
          <p:cNvPr id="269" name="Google Shape;1323;p51"/>
          <p:cNvCxnSpPr/>
          <p:nvPr/>
        </p:nvCxnSpPr>
        <p:spPr>
          <a:xfrm>
            <a:off x="7774641" y="6031355"/>
            <a:ext cx="3836201" cy="0"/>
          </a:xfrm>
          <a:prstGeom prst="straightConnector1">
            <a:avLst/>
          </a:prstGeom>
          <a:noFill/>
          <a:ln w="38100" cap="flat" cmpd="sng">
            <a:solidFill>
              <a:srgbClr val="FF0000"/>
            </a:solidFill>
            <a:prstDash val="solid"/>
            <a:round/>
            <a:headEnd type="triangle" w="med" len="med"/>
            <a:tailEnd type="none" w="med" len="med"/>
          </a:ln>
        </p:spPr>
      </p:cxnSp>
      <p:cxnSp>
        <p:nvCxnSpPr>
          <p:cNvPr id="270" name="Google Shape;1324;p51"/>
          <p:cNvCxnSpPr/>
          <p:nvPr/>
        </p:nvCxnSpPr>
        <p:spPr>
          <a:xfrm>
            <a:off x="8039705" y="5795850"/>
            <a:ext cx="3617058" cy="0"/>
          </a:xfrm>
          <a:prstGeom prst="straightConnector1">
            <a:avLst/>
          </a:prstGeom>
          <a:noFill/>
          <a:ln w="38100" cap="flat" cmpd="sng">
            <a:solidFill>
              <a:schemeClr val="dk2"/>
            </a:solidFill>
            <a:prstDash val="solid"/>
            <a:round/>
            <a:headEnd type="none" w="med" len="med"/>
            <a:tailEnd type="triangle" w="med" len="med"/>
          </a:ln>
        </p:spPr>
      </p:cxnSp>
      <p:sp>
        <p:nvSpPr>
          <p:cNvPr id="271" name="Google Shape;1325;p51"/>
          <p:cNvSpPr/>
          <p:nvPr/>
        </p:nvSpPr>
        <p:spPr>
          <a:xfrm>
            <a:off x="8046970" y="2267069"/>
            <a:ext cx="3512685" cy="3431506"/>
          </a:xfrm>
          <a:prstGeom prst="rect">
            <a:avLst/>
          </a:prstGeom>
          <a:noFill/>
          <a:ln w="28575" cap="flat" cmpd="sng">
            <a:solidFill>
              <a:srgbClr val="B7B7B7"/>
            </a:solidFill>
            <a:prstDash val="solid"/>
            <a:round/>
            <a:headEnd type="none" w="sm" len="sm"/>
            <a:tailEnd type="none" w="sm" len="sm"/>
          </a:ln>
        </p:spPr>
        <p:txBody>
          <a:bodyPr spcFirstLastPara="1" wrap="square" lIns="121868" tIns="121868" rIns="121868" bIns="121868" anchor="ctr" anchorCtr="0">
            <a:noAutofit/>
          </a:bodyPr>
          <a:lstStyle/>
          <a:p>
            <a:endParaRPr sz="2487"/>
          </a:p>
        </p:txBody>
      </p:sp>
      <p:sp>
        <p:nvSpPr>
          <p:cNvPr id="131" name="TextBox 130">
            <a:extLst>
              <a:ext uri="{FF2B5EF4-FFF2-40B4-BE49-F238E27FC236}">
                <a16:creationId xmlns:a16="http://schemas.microsoft.com/office/drawing/2014/main" id="{13AE6566-BDC6-514B-95EA-471827B60552}"/>
              </a:ext>
            </a:extLst>
          </p:cNvPr>
          <p:cNvSpPr txBox="1"/>
          <p:nvPr/>
        </p:nvSpPr>
        <p:spPr>
          <a:xfrm>
            <a:off x="10332259" y="6465865"/>
            <a:ext cx="1717137" cy="307777"/>
          </a:xfrm>
          <a:prstGeom prst="rect">
            <a:avLst/>
          </a:prstGeom>
          <a:noFill/>
        </p:spPr>
        <p:txBody>
          <a:bodyPr wrap="none" rtlCol="0">
            <a:spAutoFit/>
          </a:bodyPr>
          <a:lstStyle/>
          <a:p>
            <a:r>
              <a:rPr lang="en-US" sz="1400" b="0" dirty="0"/>
              <a:t>Source: </a:t>
            </a:r>
            <a:r>
              <a:rPr lang="en-US" sz="1400" b="0" dirty="0">
                <a:hlinkClick r:id="rId2"/>
              </a:rPr>
              <a:t>J. Johnson</a:t>
            </a:r>
            <a:endParaRPr lang="en-US" sz="1400" b="0" dirty="0"/>
          </a:p>
        </p:txBody>
      </p:sp>
    </p:spTree>
    <p:extLst>
      <p:ext uri="{BB962C8B-B14F-4D97-AF65-F5344CB8AC3E}">
        <p14:creationId xmlns:p14="http://schemas.microsoft.com/office/powerpoint/2010/main" val="16492452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51975" y="2594863"/>
            <a:ext cx="1308092" cy="2423293"/>
            <a:chOff x="3782905" y="1696053"/>
            <a:chExt cx="1308092" cy="2423293"/>
          </a:xfrm>
        </p:grpSpPr>
        <p:sp>
          <p:nvSpPr>
            <p:cNvPr id="32" name="Rectangle 31"/>
            <p:cNvSpPr/>
            <p:nvPr/>
          </p:nvSpPr>
          <p:spPr>
            <a:xfrm>
              <a:off x="4041634" y="2449058"/>
              <a:ext cx="1049363" cy="1023306"/>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sp>
          <p:nvSpPr>
            <p:cNvPr id="33" name="Oval 32"/>
            <p:cNvSpPr/>
            <p:nvPr/>
          </p:nvSpPr>
          <p:spPr>
            <a:xfrm>
              <a:off x="4311145" y="2718829"/>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sp>
          <p:nvSpPr>
            <p:cNvPr id="34" name="Freeform 33"/>
            <p:cNvSpPr/>
            <p:nvPr/>
          </p:nvSpPr>
          <p:spPr>
            <a:xfrm>
              <a:off x="4417083" y="2872886"/>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a:p>
          </p:txBody>
        </p:sp>
        <p:cxnSp>
          <p:nvCxnSpPr>
            <p:cNvPr id="62" name="Straight Arrow Connector 61"/>
            <p:cNvCxnSpPr>
              <a:cxnSpLocks/>
            </p:cNvCxnSpPr>
            <p:nvPr/>
          </p:nvCxnSpPr>
          <p:spPr>
            <a:xfrm flipV="1">
              <a:off x="4562061" y="2147610"/>
              <a:ext cx="0" cy="571219"/>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cxnSpLocks/>
              <a:endCxn id="33" idx="5"/>
            </p:cNvCxnSpPr>
            <p:nvPr/>
          </p:nvCxnSpPr>
          <p:spPr>
            <a:xfrm flipH="1" flipV="1">
              <a:off x="4750905" y="3158589"/>
              <a:ext cx="190566" cy="51859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cxnSpLocks/>
              <a:stCxn id="60" idx="0"/>
              <a:endCxn id="33" idx="3"/>
            </p:cNvCxnSpPr>
            <p:nvPr/>
          </p:nvCxnSpPr>
          <p:spPr>
            <a:xfrm flipV="1">
              <a:off x="4222866" y="3158589"/>
              <a:ext cx="163730" cy="507620"/>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4324388" y="1696053"/>
                  <a:ext cx="488724"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4324388" y="1696053"/>
                  <a:ext cx="488724" cy="453137"/>
                </a:xfrm>
                <a:prstGeom prst="rect">
                  <a:avLst/>
                </a:prstGeom>
                <a:blipFill>
                  <a:blip r:embed="rId2"/>
                  <a:stretch>
                    <a:fillRect l="-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3782905" y="3666209"/>
                  <a:ext cx="879921" cy="453137"/>
                </a:xfrm>
                <a:prstGeom prst="rect">
                  <a:avLst/>
                </a:prstGeom>
                <a:noFill/>
              </p:spPr>
              <p:txBody>
                <a:bodyPr wrap="none" rtlCol="0">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3782905" y="3666209"/>
                  <a:ext cx="879921" cy="453137"/>
                </a:xfrm>
                <a:prstGeom prst="rect">
                  <a:avLst/>
                </a:prstGeom>
                <a:blipFill>
                  <a:blip r:embed="rId3"/>
                  <a:stretch>
                    <a:fillRect l="-2857" b="-2162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16"/>
              <p:cNvSpPr txBox="1"/>
              <p:nvPr/>
            </p:nvSpPr>
            <p:spPr>
              <a:xfrm>
                <a:off x="2047106" y="3657600"/>
                <a:ext cx="534955" cy="45313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SemiBold Oblique"/>
                        </a:rPr>
                        <m:t>𝑊</m:t>
                      </m:r>
                    </m:oMath>
                  </m:oMathPara>
                </a14:m>
                <a:endParaRPr lang="en-US" b="0" i="1" baseline="-25000" dirty="0">
                  <a:latin typeface="CMU Bright SemiBold Oblique"/>
                  <a:cs typeface="CMU Bright SemiBold Oblique"/>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047106" y="3657600"/>
                <a:ext cx="534955" cy="4531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46D7C6E-4C7E-BA43-8E94-811AB05ECACD}"/>
                  </a:ext>
                </a:extLst>
              </p:cNvPr>
              <p:cNvSpPr/>
              <p:nvPr/>
            </p:nvSpPr>
            <p:spPr>
              <a:xfrm>
                <a:off x="3531153" y="4493940"/>
                <a:ext cx="520784"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m:oMathPara>
                </a14:m>
                <a:endParaRPr lang="en-US" b="0" dirty="0"/>
              </a:p>
            </p:txBody>
          </p:sp>
        </mc:Choice>
        <mc:Fallback xmlns="">
          <p:sp>
            <p:nvSpPr>
              <p:cNvPr id="11" name="Rectangle 10">
                <a:extLst>
                  <a:ext uri="{FF2B5EF4-FFF2-40B4-BE49-F238E27FC236}">
                    <a16:creationId xmlns:a16="http://schemas.microsoft.com/office/drawing/2014/main" id="{C46D7C6E-4C7E-BA43-8E94-811AB05ECACD}"/>
                  </a:ext>
                </a:extLst>
              </p:cNvPr>
              <p:cNvSpPr>
                <a:spLocks noRot="1" noChangeAspect="1" noMove="1" noResize="1" noEditPoints="1" noAdjustHandles="1" noChangeArrowheads="1" noChangeShapeType="1" noTextEdit="1"/>
              </p:cNvSpPr>
              <p:nvPr/>
            </p:nvSpPr>
            <p:spPr>
              <a:xfrm>
                <a:off x="3531153" y="4493940"/>
                <a:ext cx="520784" cy="4616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C70CD1A9-0FD3-E944-BAA6-C29276C4C95B}"/>
                  </a:ext>
                </a:extLst>
              </p:cNvPr>
              <p:cNvSpPr txBox="1"/>
              <p:nvPr/>
            </p:nvSpPr>
            <p:spPr>
              <a:xfrm>
                <a:off x="5624079" y="2587967"/>
                <a:ext cx="5501121" cy="3235116"/>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func>
                        <m:funcPr>
                          <m:ctrlPr>
                            <a:rPr lang="en-US" sz="2000" i="1">
                              <a:solidFill>
                                <a:srgbClr val="9900CC"/>
                              </a:solidFill>
                              <a:latin typeface="Cambria Math" panose="02040503050406030204" pitchFamily="18" charset="0"/>
                            </a:rPr>
                          </m:ctrlPr>
                        </m:funcPr>
                        <m:fName>
                          <m:r>
                            <m:rPr>
                              <m:sty m:val="p"/>
                            </m:rPr>
                            <a:rPr lang="en-US" sz="2000">
                              <a:solidFill>
                                <a:srgbClr val="9900CC"/>
                              </a:solidFill>
                              <a:latin typeface="Cambria Math" panose="02040503050406030204" pitchFamily="18" charset="0"/>
                            </a:rPr>
                            <m:t>tanh</m:t>
                          </m:r>
                        </m:fName>
                        <m:e>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func>
                    </m:oMath>
                  </m:oMathPara>
                </a14:m>
                <a:endParaRPr lang="en-US" sz="2000" dirty="0">
                  <a:solidFill>
                    <a:srgbClr val="9900CC"/>
                  </a:solidFill>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𝑒</m:t>
                          </m:r>
                        </m:num>
                        <m:den>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𝑊</m:t>
                              </m:r>
                            </m:e>
                            <m:sub>
                              <m:r>
                                <a:rPr lang="en-US" sz="2000" i="1">
                                  <a:solidFill>
                                    <a:srgbClr val="FF0000"/>
                                  </a:solidFill>
                                  <a:latin typeface="Cambria Math" panose="02040503050406030204" pitchFamily="18" charset="0"/>
                                </a:rPr>
                                <m:t>h</m:t>
                              </m:r>
                            </m:sub>
                          </m:sSub>
                        </m:den>
                      </m:f>
                      <m:r>
                        <a:rPr lang="en-US" sz="2000" i="1">
                          <a:solidFill>
                            <a:srgbClr val="9900CC"/>
                          </a:solidFill>
                          <a:latin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r>
                        <a:rPr lang="en-US" sz="2000" i="1">
                          <a:solidFill>
                            <a:srgbClr val="9900CC"/>
                          </a:solidFill>
                          <a:latin typeface="Cambria Math" panose="02040503050406030204" pitchFamily="18" charset="0"/>
                          <a:ea typeface="Cambria Math" panose="02040503050406030204" pitchFamily="18" charset="0"/>
                        </a:rPr>
                        <m:t>⨀</m:t>
                      </m:r>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rPr>
                        <m:t> </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up>
                          <m:r>
                            <a:rPr lang="en-US" sz="2000" i="1">
                              <a:solidFill>
                                <a:srgbClr val="9900CC"/>
                              </a:solidFill>
                              <a:latin typeface="Cambria Math" panose="02040503050406030204" pitchFamily="18" charset="0"/>
                            </a:rPr>
                            <m:t>𝑇</m:t>
                          </m:r>
                        </m:sup>
                      </m:sSubSup>
                    </m:oMath>
                  </m:oMathPara>
                </a14:m>
                <a:endParaRPr lang="en-US" sz="2000" dirty="0">
                  <a:solidFill>
                    <a:srgbClr val="9900CC"/>
                  </a:solidFill>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FF0000"/>
                              </a:solidFill>
                              <a:latin typeface="Cambria Math" panose="02040503050406030204" pitchFamily="18" charset="0"/>
                            </a:rPr>
                          </m:ctrlPr>
                        </m:fPr>
                        <m:num>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𝑒</m:t>
                          </m:r>
                        </m:num>
                        <m:den>
                          <m:r>
                            <a:rPr lang="en-US" sz="2000" i="1">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𝑊</m:t>
                              </m:r>
                            </m:e>
                            <m:sub>
                              <m:r>
                                <a:rPr lang="en-US" sz="2000" i="1">
                                  <a:solidFill>
                                    <a:srgbClr val="FF0000"/>
                                  </a:solidFill>
                                  <a:latin typeface="Cambria Math" panose="02040503050406030204" pitchFamily="18" charset="0"/>
                                </a:rPr>
                                <m:t>𝑥</m:t>
                              </m:r>
                            </m:sub>
                          </m:sSub>
                        </m:den>
                      </m:f>
                      <m:r>
                        <a:rPr lang="en-US" sz="2000" i="1">
                          <a:solidFill>
                            <a:srgbClr val="9900CC"/>
                          </a:solidFill>
                          <a:latin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r>
                        <a:rPr lang="en-US" sz="2000" i="1">
                          <a:solidFill>
                            <a:srgbClr val="9900CC"/>
                          </a:solidFill>
                          <a:latin typeface="Cambria Math" panose="02040503050406030204" pitchFamily="18" charset="0"/>
                          <a:ea typeface="Cambria Math" panose="02040503050406030204" pitchFamily="18" charset="0"/>
                        </a:rPr>
                        <m:t>⨀</m:t>
                      </m:r>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 </m:t>
                          </m:r>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up>
                          <m:r>
                            <a:rPr lang="en-US" sz="2000" i="1">
                              <a:solidFill>
                                <a:srgbClr val="9900CC"/>
                              </a:solidFill>
                              <a:latin typeface="Cambria Math" panose="02040503050406030204" pitchFamily="18" charset="0"/>
                            </a:rPr>
                            <m:t>𝑇</m:t>
                          </m:r>
                        </m:sup>
                      </m:sSubSup>
                    </m:oMath>
                  </m:oMathPara>
                </a14:m>
                <a:endParaRPr lang="en-US" sz="2000" i="1" dirty="0">
                  <a:solidFill>
                    <a:srgbClr val="9900CC"/>
                  </a:solidFill>
                  <a:latin typeface="Cambria Math" panose="02040503050406030204" pitchFamily="18" charset="0"/>
                </a:endParaRPr>
              </a:p>
              <a:p>
                <a:endParaRPr lang="en-US" sz="2000" i="1" dirty="0">
                  <a:solidFill>
                    <a:srgbClr val="9900CC"/>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f>
                        <m:fPr>
                          <m:ctrlPr>
                            <a:rPr lang="en-US" sz="2000" i="1" smtClean="0">
                              <a:solidFill>
                                <a:srgbClr val="0000FF"/>
                              </a:solidFill>
                              <a:latin typeface="Cambria Math" panose="02040503050406030204" pitchFamily="18" charset="0"/>
                            </a:rPr>
                          </m:ctrlPr>
                        </m:fPr>
                        <m:num>
                          <m:r>
                            <a:rPr lang="en-US" sz="2000" i="1">
                              <a:solidFill>
                                <a:srgbClr val="0000FF"/>
                              </a:solidFill>
                              <a:latin typeface="Cambria Math" panose="02040503050406030204" pitchFamily="18" charset="0"/>
                            </a:rPr>
                            <m:t>𝜕</m:t>
                          </m:r>
                          <m:r>
                            <a:rPr lang="en-US" sz="2000" i="1">
                              <a:solidFill>
                                <a:srgbClr val="0000FF"/>
                              </a:solidFill>
                              <a:latin typeface="Cambria Math" panose="02040503050406030204" pitchFamily="18" charset="0"/>
                            </a:rPr>
                            <m:t>𝑒</m:t>
                          </m:r>
                        </m:num>
                        <m:den>
                          <m:r>
                            <a:rPr lang="en-US" sz="2000" i="1">
                              <a:solidFill>
                                <a:srgbClr val="0000FF"/>
                              </a:solidFill>
                              <a:latin typeface="Cambria Math" panose="02040503050406030204" pitchFamily="18" charset="0"/>
                            </a:rPr>
                            <m:t>𝜕</m:t>
                          </m:r>
                          <m:sSub>
                            <m:sSubPr>
                              <m:ctrlPr>
                                <a:rPr lang="en-US" sz="2000" i="1">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h</m:t>
                              </m:r>
                            </m:e>
                            <m:sub>
                              <m:r>
                                <a:rPr lang="en-US" sz="2000" i="1">
                                  <a:solidFill>
                                    <a:srgbClr val="0000FF"/>
                                  </a:solidFill>
                                  <a:latin typeface="Cambria Math" panose="02040503050406030204" pitchFamily="18" charset="0"/>
                                </a:rPr>
                                <m:t>𝑡</m:t>
                              </m:r>
                              <m:r>
                                <a:rPr lang="en-US" sz="2000" i="1">
                                  <a:solidFill>
                                    <a:srgbClr val="0000FF"/>
                                  </a:solidFill>
                                  <a:latin typeface="Cambria Math" panose="02040503050406030204" pitchFamily="18" charset="0"/>
                                </a:rPr>
                                <m:t>−1</m:t>
                              </m:r>
                            </m:sub>
                          </m:sSub>
                        </m:den>
                      </m:f>
                      <m:r>
                        <a:rPr lang="en-US" sz="2000" i="1">
                          <a:solidFill>
                            <a:srgbClr val="9900CC"/>
                          </a:solidFill>
                          <a:latin typeface="Cambria Math" panose="02040503050406030204" pitchFamily="18" charset="0"/>
                        </a:rPr>
                        <m:t>=</m:t>
                      </m:r>
                      <m:sSubSup>
                        <m:sSubSupPr>
                          <m:ctrlPr>
                            <a:rPr lang="en-US" sz="2000" i="1">
                              <a:solidFill>
                                <a:srgbClr val="9900CC"/>
                              </a:solidFill>
                              <a:latin typeface="Cambria Math" panose="02040503050406030204" pitchFamily="18" charset="0"/>
                            </a:rPr>
                          </m:ctrlPr>
                        </m:sSubSup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up>
                          <m:r>
                            <a:rPr lang="en-US" sz="2000" i="1">
                              <a:solidFill>
                                <a:srgbClr val="9900CC"/>
                              </a:solidFill>
                              <a:latin typeface="Cambria Math" panose="02040503050406030204" pitchFamily="18" charset="0"/>
                            </a:rPr>
                            <m:t>𝑇</m:t>
                          </m:r>
                        </m:sup>
                      </m:sSubSup>
                      <m:d>
                        <m:dPr>
                          <m:ctrlPr>
                            <a:rPr lang="en-US" sz="2000" i="1">
                              <a:solidFill>
                                <a:srgbClr val="9900CC"/>
                              </a:solidFill>
                              <a:latin typeface="Cambria Math" panose="02040503050406030204" pitchFamily="18" charset="0"/>
                            </a:rPr>
                          </m:ctrlPr>
                        </m:dPr>
                        <m:e>
                          <m:r>
                            <a:rPr lang="en-US" sz="2000" i="1">
                              <a:solidFill>
                                <a:srgbClr val="9900CC"/>
                              </a:solidFill>
                              <a:latin typeface="Cambria Math" panose="02040503050406030204" pitchFamily="18" charset="0"/>
                            </a:rPr>
                            <m:t>1−</m:t>
                          </m:r>
                          <m:sSup>
                            <m:sSupPr>
                              <m:ctrlPr>
                                <a:rPr lang="en-US" sz="2000" i="1">
                                  <a:solidFill>
                                    <a:srgbClr val="9900CC"/>
                                  </a:solidFill>
                                  <a:latin typeface="Cambria Math" panose="02040503050406030204" pitchFamily="18" charset="0"/>
                                </a:rPr>
                              </m:ctrlPr>
                            </m:sSupPr>
                            <m:e>
                              <m:r>
                                <m:rPr>
                                  <m:sty m:val="p"/>
                                </m:rPr>
                                <a:rPr lang="en-US" sz="2000">
                                  <a:solidFill>
                                    <a:srgbClr val="9900CC"/>
                                  </a:solidFill>
                                  <a:latin typeface="Cambria Math" panose="02040503050406030204" pitchFamily="18" charset="0"/>
                                </a:rPr>
                                <m:t>tanh</m:t>
                              </m:r>
                            </m:e>
                            <m:sup>
                              <m:r>
                                <a:rPr lang="en-US" sz="2000" i="1">
                                  <a:solidFill>
                                    <a:srgbClr val="9900CC"/>
                                  </a:solidFill>
                                  <a:latin typeface="Cambria Math" panose="02040503050406030204" pitchFamily="18" charset="0"/>
                                </a:rPr>
                                <m:t>2</m:t>
                              </m:r>
                            </m:sup>
                          </m:sSup>
                          <m:d>
                            <m:dPr>
                              <m:ctrlPr>
                                <a:rPr lang="en-US" sz="2000" i="1">
                                  <a:solidFill>
                                    <a:srgbClr val="9900CC"/>
                                  </a:solidFill>
                                  <a:latin typeface="Cambria Math" panose="02040503050406030204" pitchFamily="18" charset="0"/>
                                </a:rPr>
                              </m:ctrlPr>
                            </m:dPr>
                            <m:e>
                              <m:sSub>
                                <m:sSubPr>
                                  <m:ctrlPr>
                                    <a:rPr lang="en-US" sz="2000" i="1">
                                      <a:solidFill>
                                        <a:srgbClr val="9900CC"/>
                                      </a:solidFill>
                                      <a:latin typeface="Cambria Math" panose="02040503050406030204" pitchFamily="18" charset="0"/>
                                    </a:rPr>
                                  </m:ctrlPr>
                                </m:sSubPr>
                                <m:e>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𝑥</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𝑥</m:t>
                                      </m:r>
                                    </m:e>
                                    <m:sub>
                                      <m:r>
                                        <a:rPr lang="en-US" sz="2000" i="1">
                                          <a:solidFill>
                                            <a:srgbClr val="9900CC"/>
                                          </a:solidFill>
                                          <a:latin typeface="Cambria Math" panose="02040503050406030204" pitchFamily="18" charset="0"/>
                                        </a:rPr>
                                        <m:t>𝑡</m:t>
                                      </m:r>
                                    </m:sub>
                                  </m:sSub>
                                  <m:r>
                                    <a:rPr lang="en-US" sz="2000" i="1">
                                      <a:solidFill>
                                        <a:srgbClr val="9900CC"/>
                                      </a:solidFill>
                                      <a:latin typeface="Cambria Math" panose="02040503050406030204" pitchFamily="18" charset="0"/>
                                    </a:rPr>
                                    <m:t>+</m:t>
                                  </m:r>
                                  <m:r>
                                    <a:rPr lang="en-US" sz="2000" i="1">
                                      <a:solidFill>
                                        <a:srgbClr val="9900CC"/>
                                      </a:solidFill>
                                      <a:latin typeface="Cambria Math" panose="02040503050406030204" pitchFamily="18" charset="0"/>
                                    </a:rPr>
                                    <m:t>𝑊</m:t>
                                  </m:r>
                                </m:e>
                                <m:sub>
                                  <m:r>
                                    <a:rPr lang="en-US" sz="2000" i="1">
                                      <a:solidFill>
                                        <a:srgbClr val="9900CC"/>
                                      </a:solidFill>
                                      <a:latin typeface="Cambria Math" panose="02040503050406030204" pitchFamily="18" charset="0"/>
                                    </a:rPr>
                                    <m:t>h</m:t>
                                  </m:r>
                                </m:sub>
                              </m:sSub>
                              <m:sSub>
                                <m:sSubPr>
                                  <m:ctrlPr>
                                    <a:rPr lang="en-US" sz="2000" i="1">
                                      <a:solidFill>
                                        <a:srgbClr val="9900CC"/>
                                      </a:solidFill>
                                      <a:latin typeface="Cambria Math" panose="02040503050406030204" pitchFamily="18" charset="0"/>
                                    </a:rPr>
                                  </m:ctrlPr>
                                </m:sSubPr>
                                <m:e>
                                  <m:r>
                                    <a:rPr lang="en-US" sz="2000" i="1">
                                      <a:solidFill>
                                        <a:srgbClr val="9900CC"/>
                                      </a:solidFill>
                                      <a:latin typeface="Cambria Math" panose="02040503050406030204" pitchFamily="18" charset="0"/>
                                    </a:rPr>
                                    <m:t>h</m:t>
                                  </m:r>
                                </m:e>
                                <m:sub>
                                  <m:r>
                                    <a:rPr lang="en-US" sz="2000" i="1">
                                      <a:solidFill>
                                        <a:srgbClr val="9900CC"/>
                                      </a:solidFill>
                                      <a:latin typeface="Cambria Math" panose="02040503050406030204" pitchFamily="18" charset="0"/>
                                    </a:rPr>
                                    <m:t>𝑡</m:t>
                                  </m:r>
                                  <m:r>
                                    <a:rPr lang="en-US" sz="2000" i="1">
                                      <a:solidFill>
                                        <a:srgbClr val="9900CC"/>
                                      </a:solidFill>
                                      <a:latin typeface="Cambria Math" panose="02040503050406030204" pitchFamily="18" charset="0"/>
                                    </a:rPr>
                                    <m:t>−1</m:t>
                                  </m:r>
                                </m:sub>
                              </m:sSub>
                            </m:e>
                          </m:d>
                        </m:e>
                      </m:d>
                      <m:r>
                        <a:rPr lang="en-US" sz="2000" i="1">
                          <a:solidFill>
                            <a:srgbClr val="9900CC"/>
                          </a:solidFill>
                          <a:latin typeface="Cambria Math" panose="02040503050406030204" pitchFamily="18" charset="0"/>
                          <a:ea typeface="Cambria Math" panose="02040503050406030204" pitchFamily="18" charset="0"/>
                        </a:rPr>
                        <m:t>⨀</m:t>
                      </m:r>
                      <m:f>
                        <m:fPr>
                          <m:ctrlPr>
                            <a:rPr lang="en-US" sz="2000" i="1" smtClean="0">
                              <a:solidFill>
                                <a:srgbClr val="C00000"/>
                              </a:solidFill>
                              <a:latin typeface="Cambria Math" panose="02040503050406030204" pitchFamily="18" charset="0"/>
                            </a:rPr>
                          </m:ctrlPr>
                        </m:fPr>
                        <m:num>
                          <m:r>
                            <a:rPr lang="en-US" sz="2000" i="1">
                              <a:solidFill>
                                <a:srgbClr val="C00000"/>
                              </a:solidFill>
                              <a:latin typeface="Cambria Math" panose="02040503050406030204" pitchFamily="18" charset="0"/>
                            </a:rPr>
                            <m:t>𝜕</m:t>
                          </m:r>
                          <m:r>
                            <a:rPr lang="en-US" sz="2000" i="1">
                              <a:solidFill>
                                <a:srgbClr val="C00000"/>
                              </a:solidFill>
                              <a:latin typeface="Cambria Math" panose="02040503050406030204" pitchFamily="18" charset="0"/>
                            </a:rPr>
                            <m:t>𝑒</m:t>
                          </m:r>
                        </m:num>
                        <m:den>
                          <m:r>
                            <a:rPr lang="en-US" sz="2000" i="1">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h</m:t>
                              </m:r>
                            </m:e>
                            <m:sub>
                              <m:r>
                                <a:rPr lang="en-US" sz="2000" i="1">
                                  <a:solidFill>
                                    <a:srgbClr val="C00000"/>
                                  </a:solidFill>
                                  <a:latin typeface="Cambria Math" panose="02040503050406030204" pitchFamily="18" charset="0"/>
                                </a:rPr>
                                <m:t>𝑡</m:t>
                              </m:r>
                            </m:sub>
                          </m:sSub>
                        </m:den>
                      </m:f>
                    </m:oMath>
                  </m:oMathPara>
                </a14:m>
                <a:endParaRPr lang="en-US" sz="2000" dirty="0"/>
              </a:p>
            </p:txBody>
          </p:sp>
        </mc:Choice>
        <mc:Fallback xmlns="">
          <p:sp>
            <p:nvSpPr>
              <p:cNvPr id="15" name="TextBox 14">
                <a:extLst>
                  <a:ext uri="{FF2B5EF4-FFF2-40B4-BE49-F238E27FC236}">
                    <a16:creationId xmlns:a16="http://schemas.microsoft.com/office/drawing/2014/main" id="{C70CD1A9-0FD3-E944-BAA6-C29276C4C95B}"/>
                  </a:ext>
                </a:extLst>
              </p:cNvPr>
              <p:cNvSpPr txBox="1">
                <a:spLocks noRot="1" noChangeAspect="1" noMove="1" noResize="1" noEditPoints="1" noAdjustHandles="1" noChangeArrowheads="1" noChangeShapeType="1" noTextEdit="1"/>
              </p:cNvSpPr>
              <p:nvPr/>
            </p:nvSpPr>
            <p:spPr>
              <a:xfrm>
                <a:off x="5624079" y="2587967"/>
                <a:ext cx="5501121" cy="3235116"/>
              </a:xfrm>
              <a:prstGeom prst="rect">
                <a:avLst/>
              </a:prstGeom>
              <a:blipFill>
                <a:blip r:embed="rId6"/>
                <a:stretch>
                  <a:fillRect/>
                </a:stretch>
              </a:blipFill>
            </p:spPr>
            <p:txBody>
              <a:bodyPr/>
              <a:lstStyle/>
              <a:p>
                <a:r>
                  <a:rPr lang="en-US">
                    <a:noFill/>
                  </a:rPr>
                  <a:t> </a:t>
                </a:r>
              </a:p>
            </p:txBody>
          </p:sp>
        </mc:Fallback>
      </mc:AlternateContent>
      <p:sp>
        <p:nvSpPr>
          <p:cNvPr id="26" name="Freeform 25">
            <a:extLst>
              <a:ext uri="{FF2B5EF4-FFF2-40B4-BE49-F238E27FC236}">
                <a16:creationId xmlns:a16="http://schemas.microsoft.com/office/drawing/2014/main" id="{E6E4D2BB-F703-9340-B682-52EC5499CD5B}"/>
              </a:ext>
            </a:extLst>
          </p:cNvPr>
          <p:cNvSpPr/>
          <p:nvPr/>
        </p:nvSpPr>
        <p:spPr>
          <a:xfrm rot="19054850">
            <a:off x="3235847" y="2449295"/>
            <a:ext cx="713271" cy="113611"/>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587914 h 3080159"/>
              <a:gd name="connsiteX1" fmla="*/ 361324 w 992921"/>
              <a:gd name="connsiteY1" fmla="*/ 118676 h 3080159"/>
              <a:gd name="connsiteX2" fmla="*/ 678133 w 992921"/>
              <a:gd name="connsiteY2" fmla="*/ 2930422 h 3080159"/>
              <a:gd name="connsiteX3" fmla="*/ 992921 w 992921"/>
              <a:gd name="connsiteY3" fmla="*/ 2790023 h 3080159"/>
              <a:gd name="connsiteX0" fmla="*/ 0 w 678133"/>
              <a:gd name="connsiteY0" fmla="*/ 587914 h 2930422"/>
              <a:gd name="connsiteX1" fmla="*/ 361324 w 678133"/>
              <a:gd name="connsiteY1" fmla="*/ 118676 h 2930422"/>
              <a:gd name="connsiteX2" fmla="*/ 678133 w 678133"/>
              <a:gd name="connsiteY2" fmla="*/ 2930422 h 2930422"/>
              <a:gd name="connsiteX0" fmla="*/ 0 w 652867"/>
              <a:gd name="connsiteY0" fmla="*/ 618184 h 3410669"/>
              <a:gd name="connsiteX1" fmla="*/ 361324 w 652867"/>
              <a:gd name="connsiteY1" fmla="*/ 148946 h 3410669"/>
              <a:gd name="connsiteX2" fmla="*/ 652867 w 652867"/>
              <a:gd name="connsiteY2" fmla="*/ 3410668 h 3410669"/>
              <a:gd name="connsiteX0" fmla="*/ 0 w 652867"/>
              <a:gd name="connsiteY0" fmla="*/ 618184 h 3410669"/>
              <a:gd name="connsiteX1" fmla="*/ 361324 w 652867"/>
              <a:gd name="connsiteY1" fmla="*/ 148946 h 3410669"/>
              <a:gd name="connsiteX2" fmla="*/ 652867 w 652867"/>
              <a:gd name="connsiteY2" fmla="*/ 3410668 h 3410669"/>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498831 h 2556349"/>
              <a:gd name="connsiteX1" fmla="*/ 396852 w 664120"/>
              <a:gd name="connsiteY1" fmla="*/ 109593 h 2556349"/>
              <a:gd name="connsiteX2" fmla="*/ 664120 w 664120"/>
              <a:gd name="connsiteY2" fmla="*/ 2556350 h 2556349"/>
              <a:gd name="connsiteX0" fmla="*/ 0 w 644975"/>
              <a:gd name="connsiteY0" fmla="*/ 462247 h 1969788"/>
              <a:gd name="connsiteX1" fmla="*/ 396852 w 644975"/>
              <a:gd name="connsiteY1" fmla="*/ 73009 h 1969788"/>
              <a:gd name="connsiteX2" fmla="*/ 644975 w 644975"/>
              <a:gd name="connsiteY2" fmla="*/ 1969791 h 1969788"/>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410952 h 1058537"/>
              <a:gd name="connsiteX1" fmla="*/ 396852 w 713271"/>
              <a:gd name="connsiteY1" fmla="*/ 21714 h 1058537"/>
              <a:gd name="connsiteX2" fmla="*/ 713271 w 713271"/>
              <a:gd name="connsiteY2" fmla="*/ 1058535 h 1058537"/>
            </a:gdLst>
            <a:ahLst/>
            <a:cxnLst>
              <a:cxn ang="0">
                <a:pos x="connsiteX0" y="connsiteY0"/>
              </a:cxn>
              <a:cxn ang="0">
                <a:pos x="connsiteX1" y="connsiteY1"/>
              </a:cxn>
              <a:cxn ang="0">
                <a:pos x="connsiteX2" y="connsiteY2"/>
              </a:cxn>
            </a:cxnLst>
            <a:rect l="l" t="t" r="r" b="b"/>
            <a:pathLst>
              <a:path w="713271" h="1058537">
                <a:moveTo>
                  <a:pt x="0" y="410952"/>
                </a:moveTo>
                <a:cubicBezTo>
                  <a:pt x="109939" y="234236"/>
                  <a:pt x="277974" y="-86217"/>
                  <a:pt x="396852" y="21714"/>
                </a:cubicBezTo>
                <a:cubicBezTo>
                  <a:pt x="515731" y="129645"/>
                  <a:pt x="634993" y="619745"/>
                  <a:pt x="713271" y="1058535"/>
                </a:cubicBezTo>
              </a:path>
            </a:pathLst>
          </a:custGeom>
          <a:ln>
            <a:solidFill>
              <a:srgbClr val="C00000"/>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E963726-A716-144F-89B1-83B78F6A9266}"/>
                  </a:ext>
                </a:extLst>
              </p:cNvPr>
              <p:cNvSpPr/>
              <p:nvPr/>
            </p:nvSpPr>
            <p:spPr>
              <a:xfrm>
                <a:off x="2762912" y="1591700"/>
                <a:ext cx="737061" cy="856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𝑒</m:t>
                          </m:r>
                        </m:num>
                        <m:den>
                          <m:r>
                            <a:rPr lang="en-US" b="0" i="1" smtClean="0">
                              <a:solidFill>
                                <a:srgbClr val="C00000"/>
                              </a:solidFill>
                              <a:latin typeface="Cambria Math" panose="02040503050406030204" pitchFamily="18" charset="0"/>
                            </a:rPr>
                            <m:t>𝜕</m:t>
                          </m:r>
                          <m:sSub>
                            <m:sSubPr>
                              <m:ctrlPr>
                                <a:rPr lang="en-US" b="0" i="1">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h</m:t>
                              </m:r>
                            </m:e>
                            <m:sub>
                              <m:r>
                                <a:rPr lang="en-US" b="0" i="1" smtClean="0">
                                  <a:solidFill>
                                    <a:srgbClr val="C00000"/>
                                  </a:solidFill>
                                  <a:latin typeface="Cambria Math" panose="02040503050406030204" pitchFamily="18" charset="0"/>
                                </a:rPr>
                                <m:t>𝑡</m:t>
                              </m:r>
                            </m:sub>
                          </m:sSub>
                        </m:den>
                      </m:f>
                    </m:oMath>
                  </m:oMathPara>
                </a14:m>
                <a:endParaRPr lang="en-US" b="0" dirty="0">
                  <a:solidFill>
                    <a:srgbClr val="9900CC"/>
                  </a:solidFill>
                </a:endParaRPr>
              </a:p>
            </p:txBody>
          </p:sp>
        </mc:Choice>
        <mc:Fallback xmlns="">
          <p:sp>
            <p:nvSpPr>
              <p:cNvPr id="4" name="Rectangle 3">
                <a:extLst>
                  <a:ext uri="{FF2B5EF4-FFF2-40B4-BE49-F238E27FC236}">
                    <a16:creationId xmlns:a16="http://schemas.microsoft.com/office/drawing/2014/main" id="{8E963726-A716-144F-89B1-83B78F6A9266}"/>
                  </a:ext>
                </a:extLst>
              </p:cNvPr>
              <p:cNvSpPr>
                <a:spLocks noRot="1" noChangeAspect="1" noMove="1" noResize="1" noEditPoints="1" noAdjustHandles="1" noChangeArrowheads="1" noChangeShapeType="1" noTextEdit="1"/>
              </p:cNvSpPr>
              <p:nvPr/>
            </p:nvSpPr>
            <p:spPr>
              <a:xfrm>
                <a:off x="2762912" y="1591700"/>
                <a:ext cx="737061" cy="856966"/>
              </a:xfrm>
              <a:prstGeom prst="rect">
                <a:avLst/>
              </a:prstGeom>
              <a:blipFill>
                <a:blip r:embed="rId7"/>
                <a:stretch>
                  <a:fillRect b="-1449"/>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D4391A6F-C953-CB46-BD45-B44CC617F711}"/>
              </a:ext>
            </a:extLst>
          </p:cNvPr>
          <p:cNvCxnSpPr>
            <a:cxnSpLocks/>
            <a:stCxn id="17" idx="3"/>
            <a:endCxn id="33" idx="2"/>
          </p:cNvCxnSpPr>
          <p:nvPr/>
        </p:nvCxnSpPr>
        <p:spPr>
          <a:xfrm flipV="1">
            <a:off x="2582061" y="3875245"/>
            <a:ext cx="398154" cy="8924"/>
          </a:xfrm>
          <a:prstGeom prst="straightConnector1">
            <a:avLst/>
          </a:prstGeom>
          <a:ln w="12700">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A2E2B2C3-B824-6D49-A26B-0AD5845E9CF4}"/>
                  </a:ext>
                </a:extLst>
              </p:cNvPr>
              <p:cNvSpPr/>
              <p:nvPr/>
            </p:nvSpPr>
            <p:spPr>
              <a:xfrm>
                <a:off x="1219200" y="3488308"/>
                <a:ext cx="744948" cy="7945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𝑒</m:t>
                          </m:r>
                        </m:num>
                        <m:den>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𝑊</m:t>
                          </m:r>
                        </m:den>
                      </m:f>
                    </m:oMath>
                  </m:oMathPara>
                </a14:m>
                <a:endParaRPr lang="en-US" b="0" dirty="0">
                  <a:solidFill>
                    <a:srgbClr val="9900CC"/>
                  </a:solidFill>
                </a:endParaRPr>
              </a:p>
            </p:txBody>
          </p:sp>
        </mc:Choice>
        <mc:Fallback xmlns="">
          <p:sp>
            <p:nvSpPr>
              <p:cNvPr id="31" name="Rectangle 30">
                <a:extLst>
                  <a:ext uri="{FF2B5EF4-FFF2-40B4-BE49-F238E27FC236}">
                    <a16:creationId xmlns:a16="http://schemas.microsoft.com/office/drawing/2014/main" id="{A2E2B2C3-B824-6D49-A26B-0AD5845E9CF4}"/>
                  </a:ext>
                </a:extLst>
              </p:cNvPr>
              <p:cNvSpPr>
                <a:spLocks noRot="1" noChangeAspect="1" noMove="1" noResize="1" noEditPoints="1" noAdjustHandles="1" noChangeArrowheads="1" noChangeShapeType="1" noTextEdit="1"/>
              </p:cNvSpPr>
              <p:nvPr/>
            </p:nvSpPr>
            <p:spPr>
              <a:xfrm>
                <a:off x="1219200" y="3488308"/>
                <a:ext cx="744948" cy="794576"/>
              </a:xfrm>
              <a:prstGeom prst="rect">
                <a:avLst/>
              </a:prstGeom>
              <a:blipFill>
                <a:blip r:embed="rId8"/>
                <a:stretch>
                  <a:fillRect b="-79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E22F087-9E42-154D-9361-3E9E026E24EE}"/>
                  </a:ext>
                </a:extLst>
              </p:cNvPr>
              <p:cNvSpPr/>
              <p:nvPr/>
            </p:nvSpPr>
            <p:spPr>
              <a:xfrm>
                <a:off x="1379117" y="4838250"/>
                <a:ext cx="1030410" cy="8569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0000FF"/>
                              </a:solidFill>
                              <a:latin typeface="Cambria Math" panose="02040503050406030204" pitchFamily="18" charset="0"/>
                            </a:rPr>
                          </m:ctrlPr>
                        </m:fPr>
                        <m:num>
                          <m:r>
                            <a:rPr lang="en-US" b="0" i="1" smtClean="0">
                              <a:solidFill>
                                <a:srgbClr val="0000FF"/>
                              </a:solidFill>
                              <a:latin typeface="Cambria Math" panose="02040503050406030204" pitchFamily="18" charset="0"/>
                            </a:rPr>
                            <m:t>𝜕</m:t>
                          </m:r>
                          <m:r>
                            <a:rPr lang="en-US" b="0" i="1" smtClean="0">
                              <a:solidFill>
                                <a:srgbClr val="0000FF"/>
                              </a:solidFill>
                              <a:latin typeface="Cambria Math" panose="02040503050406030204" pitchFamily="18" charset="0"/>
                            </a:rPr>
                            <m:t>𝑒</m:t>
                          </m:r>
                        </m:num>
                        <m:den>
                          <m:r>
                            <a:rPr lang="en-US" b="0" i="1" smtClean="0">
                              <a:solidFill>
                                <a:srgbClr val="0000FF"/>
                              </a:solidFill>
                              <a:latin typeface="Cambria Math" panose="02040503050406030204" pitchFamily="18" charset="0"/>
                            </a:rPr>
                            <m:t>𝜕</m:t>
                          </m:r>
                          <m:sSub>
                            <m:sSubPr>
                              <m:ctrlPr>
                                <a:rPr lang="en-US" b="0" i="1">
                                  <a:solidFill>
                                    <a:srgbClr val="0000FF"/>
                                  </a:solidFill>
                                  <a:latin typeface="Cambria Math" panose="02040503050406030204" pitchFamily="18" charset="0"/>
                                </a:rPr>
                              </m:ctrlPr>
                            </m:sSubPr>
                            <m:e>
                              <m:r>
                                <a:rPr lang="en-US" b="0" i="1" smtClean="0">
                                  <a:solidFill>
                                    <a:srgbClr val="0000FF"/>
                                  </a:solidFill>
                                  <a:latin typeface="Cambria Math" panose="02040503050406030204" pitchFamily="18" charset="0"/>
                                </a:rPr>
                                <m:t>h</m:t>
                              </m:r>
                            </m:e>
                            <m:sub>
                              <m:r>
                                <a:rPr lang="en-US" b="0" i="1" smtClean="0">
                                  <a:solidFill>
                                    <a:srgbClr val="0000FF"/>
                                  </a:solidFill>
                                  <a:latin typeface="Cambria Math" panose="02040503050406030204" pitchFamily="18" charset="0"/>
                                </a:rPr>
                                <m:t>𝑡</m:t>
                              </m:r>
                              <m:r>
                                <a:rPr lang="en-US" b="0" i="1" smtClean="0">
                                  <a:solidFill>
                                    <a:srgbClr val="0000FF"/>
                                  </a:solidFill>
                                  <a:latin typeface="Cambria Math" panose="02040503050406030204" pitchFamily="18" charset="0"/>
                                </a:rPr>
                                <m:t>−1</m:t>
                              </m:r>
                            </m:sub>
                          </m:sSub>
                        </m:den>
                      </m:f>
                    </m:oMath>
                  </m:oMathPara>
                </a14:m>
                <a:endParaRPr lang="en-US" b="0" dirty="0">
                  <a:solidFill>
                    <a:srgbClr val="9900CC"/>
                  </a:solidFill>
                </a:endParaRPr>
              </a:p>
            </p:txBody>
          </p:sp>
        </mc:Choice>
        <mc:Fallback xmlns="">
          <p:sp>
            <p:nvSpPr>
              <p:cNvPr id="9" name="Rectangle 8">
                <a:extLst>
                  <a:ext uri="{FF2B5EF4-FFF2-40B4-BE49-F238E27FC236}">
                    <a16:creationId xmlns:a16="http://schemas.microsoft.com/office/drawing/2014/main" id="{1E22F087-9E42-154D-9361-3E9E026E24EE}"/>
                  </a:ext>
                </a:extLst>
              </p:cNvPr>
              <p:cNvSpPr>
                <a:spLocks noRot="1" noChangeAspect="1" noMove="1" noResize="1" noEditPoints="1" noAdjustHandles="1" noChangeArrowheads="1" noChangeShapeType="1" noTextEdit="1"/>
              </p:cNvSpPr>
              <p:nvPr/>
            </p:nvSpPr>
            <p:spPr>
              <a:xfrm>
                <a:off x="1379117" y="4838250"/>
                <a:ext cx="1030410" cy="856966"/>
              </a:xfrm>
              <a:prstGeom prst="rect">
                <a:avLst/>
              </a:prstGeom>
              <a:blipFill>
                <a:blip r:embed="rId9"/>
                <a:stretch>
                  <a:fillRect b="-2941"/>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8BE95246-C694-0D4F-80CE-65C7E97BB935}"/>
              </a:ext>
            </a:extLst>
          </p:cNvPr>
          <p:cNvSpPr txBox="1"/>
          <p:nvPr/>
        </p:nvSpPr>
        <p:spPr>
          <a:xfrm>
            <a:off x="3800326" y="1591700"/>
            <a:ext cx="1857014" cy="923330"/>
          </a:xfrm>
          <a:prstGeom prst="rect">
            <a:avLst/>
          </a:prstGeom>
          <a:noFill/>
        </p:spPr>
        <p:txBody>
          <a:bodyPr wrap="square" rtlCol="0">
            <a:spAutoFit/>
          </a:bodyPr>
          <a:lstStyle/>
          <a:p>
            <a:pPr algn="ctr"/>
            <a:r>
              <a:rPr lang="en-US" sz="1800" b="0" dirty="0">
                <a:latin typeface="+mn-lt"/>
              </a:rPr>
              <a:t>Error from predictions at future steps</a:t>
            </a:r>
            <a:endParaRPr lang="en-US" sz="1800" b="0" baseline="-25000" dirty="0">
              <a:latin typeface="+mn-lt"/>
              <a:cs typeface="CMU Bright Roman"/>
            </a:endParaRPr>
          </a:p>
        </p:txBody>
      </p:sp>
      <p:sp>
        <p:nvSpPr>
          <p:cNvPr id="24" name="Freeform 23">
            <a:extLst>
              <a:ext uri="{FF2B5EF4-FFF2-40B4-BE49-F238E27FC236}">
                <a16:creationId xmlns:a16="http://schemas.microsoft.com/office/drawing/2014/main" id="{A2BF3A2E-8A8B-6849-A0C4-01EA046FB4A7}"/>
              </a:ext>
            </a:extLst>
          </p:cNvPr>
          <p:cNvSpPr/>
          <p:nvPr/>
        </p:nvSpPr>
        <p:spPr>
          <a:xfrm rot="20253516">
            <a:off x="1865329" y="5299353"/>
            <a:ext cx="1003556" cy="629654"/>
          </a:xfrm>
          <a:custGeom>
            <a:avLst/>
            <a:gdLst>
              <a:gd name="connsiteX0" fmla="*/ 0 w 1430243"/>
              <a:gd name="connsiteY0" fmla="*/ 197287 h 2670005"/>
              <a:gd name="connsiteX1" fmla="*/ 332901 w 1430243"/>
              <a:gd name="connsiteY1" fmla="*/ 234274 h 2670005"/>
              <a:gd name="connsiteX2" fmla="*/ 678133 w 1430243"/>
              <a:gd name="connsiteY2" fmla="*/ 2539795 h 2670005"/>
              <a:gd name="connsiteX3" fmla="*/ 1430243 w 1430243"/>
              <a:gd name="connsiteY3" fmla="*/ 2379518 h 2670005"/>
              <a:gd name="connsiteX0" fmla="*/ 0 w 992921"/>
              <a:gd name="connsiteY0" fmla="*/ 197287 h 2673560"/>
              <a:gd name="connsiteX1" fmla="*/ 332901 w 992921"/>
              <a:gd name="connsiteY1" fmla="*/ 234274 h 2673560"/>
              <a:gd name="connsiteX2" fmla="*/ 678133 w 992921"/>
              <a:gd name="connsiteY2" fmla="*/ 2539795 h 2673560"/>
              <a:gd name="connsiteX3" fmla="*/ 992921 w 992921"/>
              <a:gd name="connsiteY3" fmla="*/ 2399396 h 2673560"/>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197287 h 2689532"/>
              <a:gd name="connsiteX1" fmla="*/ 332901 w 992921"/>
              <a:gd name="connsiteY1" fmla="*/ 234274 h 2689532"/>
              <a:gd name="connsiteX2" fmla="*/ 678133 w 992921"/>
              <a:gd name="connsiteY2" fmla="*/ 2539795 h 2689532"/>
              <a:gd name="connsiteX3" fmla="*/ 992921 w 992921"/>
              <a:gd name="connsiteY3" fmla="*/ 2399396 h 2689532"/>
              <a:gd name="connsiteX0" fmla="*/ 0 w 992921"/>
              <a:gd name="connsiteY0" fmla="*/ 587914 h 3080159"/>
              <a:gd name="connsiteX1" fmla="*/ 361324 w 992921"/>
              <a:gd name="connsiteY1" fmla="*/ 118676 h 3080159"/>
              <a:gd name="connsiteX2" fmla="*/ 678133 w 992921"/>
              <a:gd name="connsiteY2" fmla="*/ 2930422 h 3080159"/>
              <a:gd name="connsiteX3" fmla="*/ 992921 w 992921"/>
              <a:gd name="connsiteY3" fmla="*/ 2790023 h 3080159"/>
              <a:gd name="connsiteX0" fmla="*/ 0 w 678133"/>
              <a:gd name="connsiteY0" fmla="*/ 587914 h 2930422"/>
              <a:gd name="connsiteX1" fmla="*/ 361324 w 678133"/>
              <a:gd name="connsiteY1" fmla="*/ 118676 h 2930422"/>
              <a:gd name="connsiteX2" fmla="*/ 678133 w 678133"/>
              <a:gd name="connsiteY2" fmla="*/ 2930422 h 2930422"/>
              <a:gd name="connsiteX0" fmla="*/ 0 w 652867"/>
              <a:gd name="connsiteY0" fmla="*/ 618184 h 3410669"/>
              <a:gd name="connsiteX1" fmla="*/ 361324 w 652867"/>
              <a:gd name="connsiteY1" fmla="*/ 148946 h 3410669"/>
              <a:gd name="connsiteX2" fmla="*/ 652867 w 652867"/>
              <a:gd name="connsiteY2" fmla="*/ 3410668 h 3410669"/>
              <a:gd name="connsiteX0" fmla="*/ 0 w 652867"/>
              <a:gd name="connsiteY0" fmla="*/ 618184 h 3410669"/>
              <a:gd name="connsiteX1" fmla="*/ 361324 w 652867"/>
              <a:gd name="connsiteY1" fmla="*/ 148946 h 3410669"/>
              <a:gd name="connsiteX2" fmla="*/ 652867 w 652867"/>
              <a:gd name="connsiteY2" fmla="*/ 3410668 h 3410669"/>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569175 h 2626693"/>
              <a:gd name="connsiteX1" fmla="*/ 361324 w 664120"/>
              <a:gd name="connsiteY1" fmla="*/ 99937 h 2626693"/>
              <a:gd name="connsiteX2" fmla="*/ 664120 w 664120"/>
              <a:gd name="connsiteY2" fmla="*/ 2626694 h 2626693"/>
              <a:gd name="connsiteX0" fmla="*/ 0 w 664120"/>
              <a:gd name="connsiteY0" fmla="*/ 498831 h 2556349"/>
              <a:gd name="connsiteX1" fmla="*/ 396852 w 664120"/>
              <a:gd name="connsiteY1" fmla="*/ 109593 h 2556349"/>
              <a:gd name="connsiteX2" fmla="*/ 664120 w 664120"/>
              <a:gd name="connsiteY2" fmla="*/ 2556350 h 2556349"/>
              <a:gd name="connsiteX0" fmla="*/ 0 w 644975"/>
              <a:gd name="connsiteY0" fmla="*/ 462247 h 1969788"/>
              <a:gd name="connsiteX1" fmla="*/ 396852 w 644975"/>
              <a:gd name="connsiteY1" fmla="*/ 73009 h 1969788"/>
              <a:gd name="connsiteX2" fmla="*/ 644975 w 644975"/>
              <a:gd name="connsiteY2" fmla="*/ 1969791 h 1969788"/>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410952 h 1058537"/>
              <a:gd name="connsiteX1" fmla="*/ 396852 w 713271"/>
              <a:gd name="connsiteY1" fmla="*/ 21714 h 1058537"/>
              <a:gd name="connsiteX2" fmla="*/ 713271 w 713271"/>
              <a:gd name="connsiteY2" fmla="*/ 1058535 h 1058537"/>
              <a:gd name="connsiteX0" fmla="*/ 0 w 713271"/>
              <a:gd name="connsiteY0" fmla="*/ 13489 h 1566371"/>
              <a:gd name="connsiteX1" fmla="*/ 448247 w 713271"/>
              <a:gd name="connsiteY1" fmla="*/ 1560595 h 1566371"/>
              <a:gd name="connsiteX2" fmla="*/ 713271 w 713271"/>
              <a:gd name="connsiteY2" fmla="*/ 661072 h 1566371"/>
              <a:gd name="connsiteX0" fmla="*/ 0 w 1056376"/>
              <a:gd name="connsiteY0" fmla="*/ 13489 h 2083317"/>
              <a:gd name="connsiteX1" fmla="*/ 448247 w 1056376"/>
              <a:gd name="connsiteY1" fmla="*/ 1560595 h 2083317"/>
              <a:gd name="connsiteX2" fmla="*/ 1056376 w 1056376"/>
              <a:gd name="connsiteY2" fmla="*/ 2083319 h 2083317"/>
              <a:gd name="connsiteX0" fmla="*/ 0 w 1056376"/>
              <a:gd name="connsiteY0" fmla="*/ 7806 h 2827296"/>
              <a:gd name="connsiteX1" fmla="*/ 790598 w 1056376"/>
              <a:gd name="connsiteY1" fmla="*/ 2820852 h 2827296"/>
              <a:gd name="connsiteX2" fmla="*/ 1056376 w 1056376"/>
              <a:gd name="connsiteY2" fmla="*/ 2077636 h 2827296"/>
              <a:gd name="connsiteX0" fmla="*/ 0 w 528860"/>
              <a:gd name="connsiteY0" fmla="*/ 2812306 h 2812305"/>
              <a:gd name="connsiteX1" fmla="*/ 263082 w 528860"/>
              <a:gd name="connsiteY1" fmla="*/ 834592 h 2812305"/>
              <a:gd name="connsiteX2" fmla="*/ 528860 w 528860"/>
              <a:gd name="connsiteY2" fmla="*/ 91376 h 2812305"/>
              <a:gd name="connsiteX0" fmla="*/ 0 w 528860"/>
              <a:gd name="connsiteY0" fmla="*/ 2792759 h 2792758"/>
              <a:gd name="connsiteX1" fmla="*/ 263082 w 528860"/>
              <a:gd name="connsiteY1" fmla="*/ 815045 h 2792758"/>
              <a:gd name="connsiteX2" fmla="*/ 528860 w 528860"/>
              <a:gd name="connsiteY2" fmla="*/ 71829 h 2792758"/>
              <a:gd name="connsiteX0" fmla="*/ 0 w 528860"/>
              <a:gd name="connsiteY0" fmla="*/ 2757549 h 2759673"/>
              <a:gd name="connsiteX1" fmla="*/ 348032 w 528860"/>
              <a:gd name="connsiteY1" fmla="*/ 2702075 h 2759673"/>
              <a:gd name="connsiteX2" fmla="*/ 528860 w 528860"/>
              <a:gd name="connsiteY2" fmla="*/ 36619 h 2759673"/>
              <a:gd name="connsiteX0" fmla="*/ 0 w 528860"/>
              <a:gd name="connsiteY0" fmla="*/ 2720932 h 2720932"/>
              <a:gd name="connsiteX1" fmla="*/ 528860 w 528860"/>
              <a:gd name="connsiteY1" fmla="*/ 2 h 2720932"/>
              <a:gd name="connsiteX0" fmla="*/ 0 w 528860"/>
              <a:gd name="connsiteY0" fmla="*/ 2720932 h 2720932"/>
              <a:gd name="connsiteX1" fmla="*/ 528860 w 528860"/>
              <a:gd name="connsiteY1" fmla="*/ 2 h 2720932"/>
              <a:gd name="connsiteX0" fmla="*/ 0 w 528860"/>
              <a:gd name="connsiteY0" fmla="*/ 2720932 h 2720932"/>
              <a:gd name="connsiteX1" fmla="*/ 528860 w 528860"/>
              <a:gd name="connsiteY1" fmla="*/ 2 h 2720932"/>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 name="connsiteX0" fmla="*/ 0 w 523119"/>
              <a:gd name="connsiteY0" fmla="*/ 2170304 h 2170304"/>
              <a:gd name="connsiteX1" fmla="*/ 523119 w 523119"/>
              <a:gd name="connsiteY1" fmla="*/ -1 h 2170304"/>
            </a:gdLst>
            <a:ahLst/>
            <a:cxnLst>
              <a:cxn ang="0">
                <a:pos x="connsiteX0" y="connsiteY0"/>
              </a:cxn>
              <a:cxn ang="0">
                <a:pos x="connsiteX1" y="connsiteY1"/>
              </a:cxn>
            </a:cxnLst>
            <a:rect l="l" t="t" r="r" b="b"/>
            <a:pathLst>
              <a:path w="523119" h="2170304">
                <a:moveTo>
                  <a:pt x="0" y="2170304"/>
                </a:moveTo>
                <a:cubicBezTo>
                  <a:pt x="195333" y="1725234"/>
                  <a:pt x="348344" y="1219613"/>
                  <a:pt x="523119" y="-1"/>
                </a:cubicBezTo>
              </a:path>
            </a:pathLst>
          </a:custGeom>
          <a:ln>
            <a:solidFill>
              <a:srgbClr val="0000FF"/>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b="0" dirty="0"/>
          </a:p>
        </p:txBody>
      </p:sp>
      <p:sp>
        <p:nvSpPr>
          <p:cNvPr id="25" name="TextBox 24">
            <a:extLst>
              <a:ext uri="{FF2B5EF4-FFF2-40B4-BE49-F238E27FC236}">
                <a16:creationId xmlns:a16="http://schemas.microsoft.com/office/drawing/2014/main" id="{F6631624-82DB-BB40-AFEC-DE3837638463}"/>
              </a:ext>
            </a:extLst>
          </p:cNvPr>
          <p:cNvSpPr txBox="1"/>
          <p:nvPr/>
        </p:nvSpPr>
        <p:spPr>
          <a:xfrm>
            <a:off x="685800" y="6096712"/>
            <a:ext cx="2540867" cy="646331"/>
          </a:xfrm>
          <a:prstGeom prst="rect">
            <a:avLst/>
          </a:prstGeom>
          <a:noFill/>
        </p:spPr>
        <p:txBody>
          <a:bodyPr wrap="square" rtlCol="0">
            <a:spAutoFit/>
          </a:bodyPr>
          <a:lstStyle/>
          <a:p>
            <a:pPr algn="ctr"/>
            <a:r>
              <a:rPr lang="en-US" sz="1800" b="0" dirty="0"/>
              <a:t>Propagate to earlier time steps</a:t>
            </a:r>
            <a:endParaRPr lang="en-US" sz="1800" b="0" baseline="-25000" dirty="0">
              <a:latin typeface="CMU Bright Roman"/>
              <a:cs typeface="CMU Bright Roman"/>
            </a:endParaRPr>
          </a:p>
        </p:txBody>
      </p:sp>
      <p:sp>
        <p:nvSpPr>
          <p:cNvPr id="7" name="Title 6">
            <a:extLst>
              <a:ext uri="{FF2B5EF4-FFF2-40B4-BE49-F238E27FC236}">
                <a16:creationId xmlns:a16="http://schemas.microsoft.com/office/drawing/2014/main" id="{FF7829BA-C0BF-C54F-B0B2-F297CEE020C5}"/>
              </a:ext>
            </a:extLst>
          </p:cNvPr>
          <p:cNvSpPr>
            <a:spLocks noGrp="1"/>
          </p:cNvSpPr>
          <p:nvPr>
            <p:ph type="title"/>
          </p:nvPr>
        </p:nvSpPr>
        <p:spPr/>
        <p:txBody>
          <a:bodyPr/>
          <a:lstStyle/>
          <a:p>
            <a:r>
              <a:rPr lang="en-US" dirty="0"/>
              <a:t>RNN backward pass</a:t>
            </a:r>
          </a:p>
        </p:txBody>
      </p:sp>
      <p:sp>
        <p:nvSpPr>
          <p:cNvPr id="29" name="TextBox 28">
            <a:extLst>
              <a:ext uri="{FF2B5EF4-FFF2-40B4-BE49-F238E27FC236}">
                <a16:creationId xmlns:a16="http://schemas.microsoft.com/office/drawing/2014/main" id="{8738B1A3-B90C-8A4D-897A-DF9670F197BB}"/>
              </a:ext>
            </a:extLst>
          </p:cNvPr>
          <p:cNvSpPr txBox="1"/>
          <p:nvPr/>
        </p:nvSpPr>
        <p:spPr>
          <a:xfrm>
            <a:off x="233081" y="2767401"/>
            <a:ext cx="1727506" cy="646331"/>
          </a:xfrm>
          <a:prstGeom prst="rect">
            <a:avLst/>
          </a:prstGeom>
          <a:noFill/>
        </p:spPr>
        <p:txBody>
          <a:bodyPr wrap="square" rtlCol="0">
            <a:spAutoFit/>
          </a:bodyPr>
          <a:lstStyle/>
          <a:p>
            <a:pPr algn="ctr"/>
            <a:r>
              <a:rPr lang="en-US" sz="1800" b="0" dirty="0"/>
              <a:t>Parameter update</a:t>
            </a:r>
            <a:endParaRPr lang="en-US" sz="1800" b="0" baseline="-25000" dirty="0">
              <a:latin typeface="CMU Bright Roman"/>
              <a:cs typeface="CMU Bright Roman"/>
            </a:endParaRPr>
          </a:p>
        </p:txBody>
      </p:sp>
    </p:spTree>
    <p:extLst>
      <p:ext uri="{BB962C8B-B14F-4D97-AF65-F5344CB8AC3E}">
        <p14:creationId xmlns:p14="http://schemas.microsoft.com/office/powerpoint/2010/main" val="21138069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2217" y="249773"/>
            <a:ext cx="10849205" cy="553998"/>
          </a:xfrm>
          <a:prstGeom prst="rect">
            <a:avLst/>
          </a:prstGeom>
        </p:spPr>
        <p:txBody>
          <a:bodyPr vert="horz" wrap="square" lIns="0" tIns="0" rIns="0" bIns="0" rtlCol="0" anchor="ctr">
            <a:spAutoFit/>
          </a:bodyPr>
          <a:lstStyle/>
          <a:p>
            <a:pPr marL="12700"/>
            <a:r>
              <a:rPr spc="-5" dirty="0">
                <a:solidFill>
                  <a:schemeClr val="tx1"/>
                </a:solidFill>
              </a:rPr>
              <a:t>The vanishing/exploding </a:t>
            </a:r>
            <a:r>
              <a:rPr spc="-15" dirty="0">
                <a:solidFill>
                  <a:schemeClr val="tx1"/>
                </a:solidFill>
              </a:rPr>
              <a:t>gradient</a:t>
            </a:r>
            <a:r>
              <a:rPr spc="110" dirty="0">
                <a:solidFill>
                  <a:schemeClr val="tx1"/>
                </a:solidFill>
              </a:rPr>
              <a:t> </a:t>
            </a:r>
            <a:r>
              <a:rPr spc="-20" dirty="0">
                <a:solidFill>
                  <a:schemeClr val="tx1"/>
                </a:solidFill>
              </a:rPr>
              <a:t>problem</a:t>
            </a:r>
          </a:p>
        </p:txBody>
      </p:sp>
      <p:sp>
        <p:nvSpPr>
          <p:cNvPr id="3" name="object 3"/>
          <p:cNvSpPr txBox="1"/>
          <p:nvPr/>
        </p:nvSpPr>
        <p:spPr>
          <a:xfrm>
            <a:off x="1907541" y="1112520"/>
            <a:ext cx="7780655" cy="1115434"/>
          </a:xfrm>
          <a:prstGeom prst="rect">
            <a:avLst/>
          </a:prstGeom>
        </p:spPr>
        <p:txBody>
          <a:bodyPr vert="horz" wrap="square" lIns="0" tIns="0" rIns="0" bIns="0" rtlCol="0">
            <a:spAutoFit/>
          </a:bodyPr>
          <a:lstStyle/>
          <a:p>
            <a:pPr marL="355600" indent="-342900">
              <a:buClr>
                <a:srgbClr val="CC0000"/>
              </a:buClr>
              <a:buFont typeface="Times New Roman"/>
              <a:buChar char="•"/>
              <a:tabLst>
                <a:tab pos="354965" algn="l"/>
                <a:tab pos="355600" algn="l"/>
              </a:tabLst>
              <a:defRPr/>
            </a:pPr>
            <a:r>
              <a:rPr lang="en-US" sz="2400" spc="20" dirty="0">
                <a:solidFill>
                  <a:prstClr val="black"/>
                </a:solidFill>
                <a:cs typeface="Calibri"/>
              </a:rPr>
              <a:t>The </a:t>
            </a:r>
            <a:r>
              <a:rPr lang="en-US" sz="2400" spc="-10" dirty="0">
                <a:solidFill>
                  <a:prstClr val="black"/>
                </a:solidFill>
                <a:cs typeface="Calibri"/>
              </a:rPr>
              <a:t>error </a:t>
            </a:r>
            <a:r>
              <a:rPr lang="en-US" sz="2400" spc="-30" dirty="0">
                <a:solidFill>
                  <a:prstClr val="black"/>
                </a:solidFill>
                <a:cs typeface="Calibri"/>
              </a:rPr>
              <a:t>at </a:t>
            </a:r>
            <a:r>
              <a:rPr lang="en-US" sz="2400" dirty="0">
                <a:solidFill>
                  <a:prstClr val="black"/>
                </a:solidFill>
                <a:cs typeface="Calibri"/>
              </a:rPr>
              <a:t>a </a:t>
            </a:r>
            <a:r>
              <a:rPr lang="en-US" sz="2400" spc="5" dirty="0">
                <a:solidFill>
                  <a:prstClr val="black"/>
                </a:solidFill>
                <a:cs typeface="Calibri"/>
              </a:rPr>
              <a:t>time </a:t>
            </a:r>
            <a:r>
              <a:rPr lang="en-US" sz="2400" spc="-10" dirty="0">
                <a:solidFill>
                  <a:prstClr val="black"/>
                </a:solidFill>
                <a:cs typeface="Calibri"/>
              </a:rPr>
              <a:t>step </a:t>
            </a:r>
            <a:r>
              <a:rPr lang="en-US" sz="2400" spc="15" dirty="0">
                <a:solidFill>
                  <a:prstClr val="black"/>
                </a:solidFill>
                <a:cs typeface="Calibri"/>
              </a:rPr>
              <a:t>ideally </a:t>
            </a:r>
            <a:r>
              <a:rPr lang="en-US" sz="2400" spc="-25" dirty="0">
                <a:solidFill>
                  <a:prstClr val="black"/>
                </a:solidFill>
                <a:cs typeface="Calibri"/>
              </a:rPr>
              <a:t>can </a:t>
            </a:r>
            <a:r>
              <a:rPr lang="en-US" sz="2400" spc="10" dirty="0">
                <a:solidFill>
                  <a:prstClr val="black"/>
                </a:solidFill>
                <a:cs typeface="Calibri"/>
              </a:rPr>
              <a:t>tell </a:t>
            </a:r>
            <a:r>
              <a:rPr lang="en-US" sz="2400" dirty="0">
                <a:solidFill>
                  <a:prstClr val="black"/>
                </a:solidFill>
                <a:cs typeface="Calibri"/>
              </a:rPr>
              <a:t>a </a:t>
            </a:r>
            <a:r>
              <a:rPr lang="en-US" sz="2400" spc="15" dirty="0">
                <a:solidFill>
                  <a:prstClr val="black"/>
                </a:solidFill>
                <a:cs typeface="Calibri"/>
              </a:rPr>
              <a:t>previous</a:t>
            </a:r>
            <a:r>
              <a:rPr lang="en-US" sz="2400" spc="-385" dirty="0">
                <a:solidFill>
                  <a:prstClr val="black"/>
                </a:solidFill>
                <a:cs typeface="Calibri"/>
              </a:rPr>
              <a:t>    </a:t>
            </a:r>
            <a:r>
              <a:rPr lang="en-US" sz="2400" spc="5" dirty="0">
                <a:solidFill>
                  <a:prstClr val="black"/>
                </a:solidFill>
                <a:cs typeface="Calibri"/>
              </a:rPr>
              <a:t>time </a:t>
            </a:r>
            <a:r>
              <a:rPr lang="en-US" sz="2400" spc="-10" dirty="0">
                <a:solidFill>
                  <a:prstClr val="black"/>
                </a:solidFill>
                <a:cs typeface="Calibri"/>
              </a:rPr>
              <a:t>step  </a:t>
            </a:r>
            <a:r>
              <a:rPr lang="en-US" sz="2400" spc="-15" dirty="0">
                <a:solidFill>
                  <a:prstClr val="black"/>
                </a:solidFill>
                <a:cs typeface="Calibri"/>
              </a:rPr>
              <a:t>from </a:t>
            </a:r>
            <a:r>
              <a:rPr lang="en-US" sz="2400" spc="-10" dirty="0">
                <a:solidFill>
                  <a:prstClr val="black"/>
                </a:solidFill>
                <a:cs typeface="Calibri"/>
              </a:rPr>
              <a:t>many </a:t>
            </a:r>
            <a:r>
              <a:rPr lang="en-US" sz="2400" spc="-5" dirty="0">
                <a:solidFill>
                  <a:prstClr val="black"/>
                </a:solidFill>
                <a:cs typeface="Calibri"/>
              </a:rPr>
              <a:t>steps </a:t>
            </a:r>
            <a:r>
              <a:rPr lang="en-US" sz="2400" spc="-30" dirty="0">
                <a:solidFill>
                  <a:prstClr val="black"/>
                </a:solidFill>
                <a:cs typeface="Calibri"/>
              </a:rPr>
              <a:t>away </a:t>
            </a:r>
            <a:r>
              <a:rPr lang="en-US" sz="2400" spc="-5" dirty="0">
                <a:solidFill>
                  <a:prstClr val="black"/>
                </a:solidFill>
                <a:cs typeface="Calibri"/>
              </a:rPr>
              <a:t>to change </a:t>
            </a:r>
            <a:r>
              <a:rPr lang="en-US" sz="2400" spc="15" dirty="0">
                <a:solidFill>
                  <a:prstClr val="black"/>
                </a:solidFill>
                <a:cs typeface="Calibri"/>
              </a:rPr>
              <a:t>during</a:t>
            </a:r>
            <a:r>
              <a:rPr lang="en-US" sz="2400" dirty="0">
                <a:solidFill>
                  <a:prstClr val="black"/>
                </a:solidFill>
                <a:cs typeface="Calibri"/>
              </a:rPr>
              <a:t> backprop</a:t>
            </a:r>
          </a:p>
          <a:p>
            <a:pPr marL="355600" indent="-342900">
              <a:buClr>
                <a:srgbClr val="CC0000"/>
              </a:buClr>
              <a:buFont typeface="Times New Roman"/>
              <a:buChar char="•"/>
              <a:tabLst>
                <a:tab pos="354965" algn="l"/>
                <a:tab pos="355600" algn="l"/>
              </a:tabLst>
              <a:defRPr/>
            </a:pPr>
            <a:r>
              <a:rPr sz="2400" spc="30" dirty="0">
                <a:solidFill>
                  <a:prstClr val="black"/>
                </a:solidFill>
                <a:latin typeface="Calibri"/>
                <a:cs typeface="Calibri"/>
              </a:rPr>
              <a:t>Multiply </a:t>
            </a:r>
            <a:r>
              <a:rPr sz="2400" spc="10" dirty="0">
                <a:solidFill>
                  <a:prstClr val="black"/>
                </a:solidFill>
                <a:latin typeface="Calibri"/>
                <a:cs typeface="Calibri"/>
              </a:rPr>
              <a:t>the </a:t>
            </a:r>
            <a:r>
              <a:rPr sz="2400" spc="-30" dirty="0">
                <a:solidFill>
                  <a:prstClr val="black"/>
                </a:solidFill>
                <a:latin typeface="Calibri"/>
                <a:cs typeface="Calibri"/>
              </a:rPr>
              <a:t>same </a:t>
            </a:r>
            <a:r>
              <a:rPr sz="2400" spc="-15" dirty="0">
                <a:solidFill>
                  <a:prstClr val="black"/>
                </a:solidFill>
                <a:latin typeface="Calibri"/>
                <a:cs typeface="Calibri"/>
              </a:rPr>
              <a:t>matrix </a:t>
            </a:r>
            <a:r>
              <a:rPr sz="2400" spc="-30" dirty="0">
                <a:solidFill>
                  <a:prstClr val="black"/>
                </a:solidFill>
                <a:latin typeface="Calibri"/>
                <a:cs typeface="Calibri"/>
              </a:rPr>
              <a:t>at </a:t>
            </a:r>
            <a:r>
              <a:rPr sz="2400" spc="-20" dirty="0">
                <a:solidFill>
                  <a:prstClr val="black"/>
                </a:solidFill>
                <a:latin typeface="Calibri"/>
                <a:cs typeface="Calibri"/>
              </a:rPr>
              <a:t>each </a:t>
            </a:r>
            <a:r>
              <a:rPr sz="2400" spc="5" dirty="0">
                <a:solidFill>
                  <a:prstClr val="black"/>
                </a:solidFill>
                <a:latin typeface="Calibri"/>
                <a:cs typeface="Calibri"/>
              </a:rPr>
              <a:t>time </a:t>
            </a:r>
            <a:r>
              <a:rPr sz="2400" spc="-10" dirty="0">
                <a:solidFill>
                  <a:prstClr val="black"/>
                </a:solidFill>
                <a:latin typeface="Calibri"/>
                <a:cs typeface="Calibri"/>
              </a:rPr>
              <a:t>step </a:t>
            </a:r>
            <a:r>
              <a:rPr sz="2400" spc="15" dirty="0">
                <a:solidFill>
                  <a:prstClr val="black"/>
                </a:solidFill>
                <a:latin typeface="Calibri"/>
                <a:cs typeface="Calibri"/>
              </a:rPr>
              <a:t>during</a:t>
            </a:r>
            <a:r>
              <a:rPr sz="2400" spc="-240" dirty="0">
                <a:solidFill>
                  <a:prstClr val="black"/>
                </a:solidFill>
                <a:latin typeface="Calibri"/>
                <a:cs typeface="Calibri"/>
              </a:rPr>
              <a:t> </a:t>
            </a:r>
            <a:r>
              <a:rPr sz="2400" dirty="0">
                <a:solidFill>
                  <a:prstClr val="black"/>
                </a:solidFill>
                <a:latin typeface="Calibri"/>
                <a:cs typeface="Calibri"/>
              </a:rPr>
              <a:t>backprop</a:t>
            </a:r>
          </a:p>
        </p:txBody>
      </p:sp>
      <p:sp>
        <p:nvSpPr>
          <p:cNvPr id="4" name="object 4"/>
          <p:cNvSpPr/>
          <p:nvPr/>
        </p:nvSpPr>
        <p:spPr>
          <a:xfrm>
            <a:off x="4178300" y="3838678"/>
            <a:ext cx="736600" cy="355600"/>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ndParaRPr>
          </a:p>
        </p:txBody>
      </p:sp>
      <p:sp>
        <p:nvSpPr>
          <p:cNvPr id="5" name="object 5"/>
          <p:cNvSpPr/>
          <p:nvPr/>
        </p:nvSpPr>
        <p:spPr>
          <a:xfrm>
            <a:off x="4241559" y="3941091"/>
            <a:ext cx="497205" cy="116839"/>
          </a:xfrm>
          <a:custGeom>
            <a:avLst/>
            <a:gdLst/>
            <a:ahLst/>
            <a:cxnLst/>
            <a:rect l="l" t="t" r="r" b="b"/>
            <a:pathLst>
              <a:path w="497205" h="116839">
                <a:moveTo>
                  <a:pt x="482" y="37287"/>
                </a:moveTo>
                <a:lnTo>
                  <a:pt x="0" y="62687"/>
                </a:lnTo>
                <a:lnTo>
                  <a:pt x="424522" y="70815"/>
                </a:lnTo>
                <a:lnTo>
                  <a:pt x="382384" y="94322"/>
                </a:lnTo>
                <a:lnTo>
                  <a:pt x="380199" y="102057"/>
                </a:lnTo>
                <a:lnTo>
                  <a:pt x="387032" y="114312"/>
                </a:lnTo>
                <a:lnTo>
                  <a:pt x="394766" y="116509"/>
                </a:lnTo>
                <a:lnTo>
                  <a:pt x="496938" y="59499"/>
                </a:lnTo>
                <a:lnTo>
                  <a:pt x="473821" y="45415"/>
                </a:lnTo>
                <a:lnTo>
                  <a:pt x="425018" y="45415"/>
                </a:lnTo>
                <a:lnTo>
                  <a:pt x="482" y="37287"/>
                </a:lnTo>
                <a:close/>
              </a:path>
              <a:path w="497205" h="116839">
                <a:moveTo>
                  <a:pt x="396570" y="0"/>
                </a:moveTo>
                <a:lnTo>
                  <a:pt x="390245" y="1536"/>
                </a:lnTo>
                <a:lnTo>
                  <a:pt x="387388" y="3505"/>
                </a:lnTo>
                <a:lnTo>
                  <a:pt x="381914" y="12496"/>
                </a:lnTo>
                <a:lnTo>
                  <a:pt x="383806" y="20307"/>
                </a:lnTo>
                <a:lnTo>
                  <a:pt x="425018" y="45415"/>
                </a:lnTo>
                <a:lnTo>
                  <a:pt x="473821" y="45415"/>
                </a:lnTo>
                <a:lnTo>
                  <a:pt x="400011" y="444"/>
                </a:lnTo>
                <a:lnTo>
                  <a:pt x="39657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6" name="object 6"/>
          <p:cNvSpPr/>
          <p:nvPr/>
        </p:nvSpPr>
        <p:spPr>
          <a:xfrm>
            <a:off x="4381500" y="4219678"/>
            <a:ext cx="482600" cy="939800"/>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7" name="object 7"/>
          <p:cNvSpPr/>
          <p:nvPr/>
        </p:nvSpPr>
        <p:spPr>
          <a:xfrm>
            <a:off x="4445001" y="4311143"/>
            <a:ext cx="248285" cy="770890"/>
          </a:xfrm>
          <a:custGeom>
            <a:avLst/>
            <a:gdLst/>
            <a:ahLst/>
            <a:cxnLst/>
            <a:rect l="l" t="t" r="r" b="b"/>
            <a:pathLst>
              <a:path w="248285" h="770889">
                <a:moveTo>
                  <a:pt x="147866" y="0"/>
                </a:moveTo>
                <a:lnTo>
                  <a:pt x="140055" y="1892"/>
                </a:lnTo>
                <a:lnTo>
                  <a:pt x="132753" y="13868"/>
                </a:lnTo>
                <a:lnTo>
                  <a:pt x="134645" y="21678"/>
                </a:lnTo>
                <a:lnTo>
                  <a:pt x="177355" y="47739"/>
                </a:lnTo>
                <a:lnTo>
                  <a:pt x="5689" y="47739"/>
                </a:lnTo>
                <a:lnTo>
                  <a:pt x="0" y="53428"/>
                </a:lnTo>
                <a:lnTo>
                  <a:pt x="0" y="770801"/>
                </a:lnTo>
                <a:lnTo>
                  <a:pt x="25400" y="770801"/>
                </a:lnTo>
                <a:lnTo>
                  <a:pt x="25400" y="73139"/>
                </a:lnTo>
                <a:lnTo>
                  <a:pt x="225846" y="73139"/>
                </a:lnTo>
                <a:lnTo>
                  <a:pt x="247751" y="60934"/>
                </a:lnTo>
                <a:lnTo>
                  <a:pt x="147866" y="0"/>
                </a:lnTo>
                <a:close/>
              </a:path>
              <a:path w="248285" h="770889">
                <a:moveTo>
                  <a:pt x="225846" y="73139"/>
                </a:moveTo>
                <a:lnTo>
                  <a:pt x="173659" y="73139"/>
                </a:lnTo>
                <a:lnTo>
                  <a:pt x="133184" y="95694"/>
                </a:lnTo>
                <a:lnTo>
                  <a:pt x="130975" y="103428"/>
                </a:lnTo>
                <a:lnTo>
                  <a:pt x="137807" y="115684"/>
                </a:lnTo>
                <a:lnTo>
                  <a:pt x="145542" y="117881"/>
                </a:lnTo>
                <a:lnTo>
                  <a:pt x="225846" y="73139"/>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8" name="object 8"/>
          <p:cNvSpPr/>
          <p:nvPr/>
        </p:nvSpPr>
        <p:spPr>
          <a:xfrm>
            <a:off x="5067300" y="3838678"/>
            <a:ext cx="1346200" cy="342900"/>
          </a:xfrm>
          <a:prstGeom prst="rect">
            <a:avLst/>
          </a:prstGeom>
          <a:blipFill>
            <a:blip r:embed="rId4" cstate="print"/>
            <a:stretch>
              <a:fillRect/>
            </a:stretch>
          </a:blipFill>
        </p:spPr>
        <p:txBody>
          <a:bodyPr wrap="square" lIns="0" tIns="0" rIns="0" bIns="0" rtlCol="0"/>
          <a:lstStyle/>
          <a:p>
            <a:pPr>
              <a:defRPr/>
            </a:pPr>
            <a:endParaRPr>
              <a:solidFill>
                <a:prstClr val="black"/>
              </a:solidFill>
              <a:latin typeface="Calibri"/>
            </a:endParaRPr>
          </a:p>
        </p:txBody>
      </p:sp>
      <p:sp>
        <p:nvSpPr>
          <p:cNvPr id="9" name="object 9"/>
          <p:cNvSpPr/>
          <p:nvPr/>
        </p:nvSpPr>
        <p:spPr>
          <a:xfrm>
            <a:off x="5130800" y="3933522"/>
            <a:ext cx="1107440" cy="116839"/>
          </a:xfrm>
          <a:custGeom>
            <a:avLst/>
            <a:gdLst/>
            <a:ahLst/>
            <a:cxnLst/>
            <a:rect l="l" t="t" r="r" b="b"/>
            <a:pathLst>
              <a:path w="1107439" h="116839">
                <a:moveTo>
                  <a:pt x="1005776" y="0"/>
                </a:moveTo>
                <a:lnTo>
                  <a:pt x="999489" y="1650"/>
                </a:lnTo>
                <a:lnTo>
                  <a:pt x="996657" y="3682"/>
                </a:lnTo>
                <a:lnTo>
                  <a:pt x="991362" y="12763"/>
                </a:lnTo>
                <a:lnTo>
                  <a:pt x="993406" y="20548"/>
                </a:lnTo>
                <a:lnTo>
                  <a:pt x="1035088" y="44856"/>
                </a:lnTo>
                <a:lnTo>
                  <a:pt x="0" y="44856"/>
                </a:lnTo>
                <a:lnTo>
                  <a:pt x="0" y="70256"/>
                </a:lnTo>
                <a:lnTo>
                  <a:pt x="1035088" y="70256"/>
                </a:lnTo>
                <a:lnTo>
                  <a:pt x="993406" y="94576"/>
                </a:lnTo>
                <a:lnTo>
                  <a:pt x="991362" y="102349"/>
                </a:lnTo>
                <a:lnTo>
                  <a:pt x="998423" y="114465"/>
                </a:lnTo>
                <a:lnTo>
                  <a:pt x="1006208" y="116509"/>
                </a:lnTo>
                <a:lnTo>
                  <a:pt x="1107274" y="57556"/>
                </a:lnTo>
                <a:lnTo>
                  <a:pt x="1009230" y="368"/>
                </a:lnTo>
                <a:lnTo>
                  <a:pt x="1005776"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10" name="object 10"/>
          <p:cNvSpPr/>
          <p:nvPr/>
        </p:nvSpPr>
        <p:spPr>
          <a:xfrm>
            <a:off x="5930900" y="4029178"/>
            <a:ext cx="482600" cy="1143000"/>
          </a:xfrm>
          <a:prstGeom prst="rect">
            <a:avLst/>
          </a:prstGeom>
          <a:blipFill>
            <a:blip r:embed="rId5" cstate="print"/>
            <a:stretch>
              <a:fillRect/>
            </a:stretch>
          </a:blipFill>
        </p:spPr>
        <p:txBody>
          <a:bodyPr wrap="square" lIns="0" tIns="0" rIns="0" bIns="0" rtlCol="0"/>
          <a:lstStyle/>
          <a:p>
            <a:pPr>
              <a:defRPr/>
            </a:pPr>
            <a:endParaRPr>
              <a:solidFill>
                <a:prstClr val="black"/>
              </a:solidFill>
              <a:latin typeface="Calibri"/>
            </a:endParaRPr>
          </a:p>
        </p:txBody>
      </p:sp>
      <p:sp>
        <p:nvSpPr>
          <p:cNvPr id="11" name="object 11"/>
          <p:cNvSpPr/>
          <p:nvPr/>
        </p:nvSpPr>
        <p:spPr>
          <a:xfrm>
            <a:off x="5994400" y="4122180"/>
            <a:ext cx="247650" cy="971550"/>
          </a:xfrm>
          <a:custGeom>
            <a:avLst/>
            <a:gdLst/>
            <a:ahLst/>
            <a:cxnLst/>
            <a:rect l="l" t="t" r="r" b="b"/>
            <a:pathLst>
              <a:path w="247650" h="971550">
                <a:moveTo>
                  <a:pt x="146291" y="0"/>
                </a:moveTo>
                <a:lnTo>
                  <a:pt x="138506" y="2019"/>
                </a:lnTo>
                <a:lnTo>
                  <a:pt x="131394" y="14097"/>
                </a:lnTo>
                <a:lnTo>
                  <a:pt x="133400" y="21882"/>
                </a:lnTo>
                <a:lnTo>
                  <a:pt x="175323" y="46583"/>
                </a:lnTo>
                <a:lnTo>
                  <a:pt x="5689" y="46583"/>
                </a:lnTo>
                <a:lnTo>
                  <a:pt x="0" y="52273"/>
                </a:lnTo>
                <a:lnTo>
                  <a:pt x="0" y="971080"/>
                </a:lnTo>
                <a:lnTo>
                  <a:pt x="25400" y="971080"/>
                </a:lnTo>
                <a:lnTo>
                  <a:pt x="25400" y="71983"/>
                </a:lnTo>
                <a:lnTo>
                  <a:pt x="225309" y="71983"/>
                </a:lnTo>
                <a:lnTo>
                  <a:pt x="247103" y="59397"/>
                </a:lnTo>
                <a:lnTo>
                  <a:pt x="146291" y="0"/>
                </a:lnTo>
                <a:close/>
              </a:path>
              <a:path w="247650" h="971550">
                <a:moveTo>
                  <a:pt x="225309" y="71983"/>
                </a:moveTo>
                <a:lnTo>
                  <a:pt x="174510" y="71983"/>
                </a:lnTo>
                <a:lnTo>
                  <a:pt x="133070" y="95910"/>
                </a:lnTo>
                <a:lnTo>
                  <a:pt x="131000" y="103682"/>
                </a:lnTo>
                <a:lnTo>
                  <a:pt x="138010" y="115836"/>
                </a:lnTo>
                <a:lnTo>
                  <a:pt x="145783" y="117906"/>
                </a:lnTo>
                <a:lnTo>
                  <a:pt x="225309" y="71983"/>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12" name="object 12"/>
          <p:cNvSpPr/>
          <p:nvPr/>
        </p:nvSpPr>
        <p:spPr>
          <a:xfrm>
            <a:off x="6578600" y="3864078"/>
            <a:ext cx="1473200" cy="342900"/>
          </a:xfrm>
          <a:prstGeom prst="rect">
            <a:avLst/>
          </a:prstGeom>
          <a:blipFill>
            <a:blip r:embed="rId6" cstate="print"/>
            <a:stretch>
              <a:fillRect/>
            </a:stretch>
          </a:blipFill>
        </p:spPr>
        <p:txBody>
          <a:bodyPr wrap="square" lIns="0" tIns="0" rIns="0" bIns="0" rtlCol="0"/>
          <a:lstStyle/>
          <a:p>
            <a:pPr>
              <a:defRPr/>
            </a:pPr>
            <a:endParaRPr>
              <a:solidFill>
                <a:prstClr val="black"/>
              </a:solidFill>
              <a:latin typeface="Calibri"/>
            </a:endParaRPr>
          </a:p>
        </p:txBody>
      </p:sp>
      <p:sp>
        <p:nvSpPr>
          <p:cNvPr id="13" name="object 13"/>
          <p:cNvSpPr/>
          <p:nvPr/>
        </p:nvSpPr>
        <p:spPr>
          <a:xfrm>
            <a:off x="6642087" y="3957627"/>
            <a:ext cx="1233170" cy="116839"/>
          </a:xfrm>
          <a:custGeom>
            <a:avLst/>
            <a:gdLst/>
            <a:ahLst/>
            <a:cxnLst/>
            <a:rect l="l" t="t" r="r" b="b"/>
            <a:pathLst>
              <a:path w="1233170" h="116839">
                <a:moveTo>
                  <a:pt x="1211149" y="71627"/>
                </a:moveTo>
                <a:lnTo>
                  <a:pt x="1160830" y="71627"/>
                </a:lnTo>
                <a:lnTo>
                  <a:pt x="1119174" y="95973"/>
                </a:lnTo>
                <a:lnTo>
                  <a:pt x="1117142" y="103759"/>
                </a:lnTo>
                <a:lnTo>
                  <a:pt x="1122451" y="112839"/>
                </a:lnTo>
                <a:lnTo>
                  <a:pt x="1125270" y="114858"/>
                </a:lnTo>
                <a:lnTo>
                  <a:pt x="1131569" y="116509"/>
                </a:lnTo>
                <a:lnTo>
                  <a:pt x="1135024" y="116128"/>
                </a:lnTo>
                <a:lnTo>
                  <a:pt x="1211149" y="71627"/>
                </a:lnTo>
                <a:close/>
              </a:path>
              <a:path w="1233170" h="116839">
                <a:moveTo>
                  <a:pt x="1131887" y="0"/>
                </a:moveTo>
                <a:lnTo>
                  <a:pt x="1124102" y="2044"/>
                </a:lnTo>
                <a:lnTo>
                  <a:pt x="1117053" y="14173"/>
                </a:lnTo>
                <a:lnTo>
                  <a:pt x="1119111" y="21945"/>
                </a:lnTo>
                <a:lnTo>
                  <a:pt x="1160805" y="46227"/>
                </a:lnTo>
                <a:lnTo>
                  <a:pt x="0" y="47332"/>
                </a:lnTo>
                <a:lnTo>
                  <a:pt x="25" y="72732"/>
                </a:lnTo>
                <a:lnTo>
                  <a:pt x="1211149" y="71627"/>
                </a:lnTo>
                <a:lnTo>
                  <a:pt x="1233004" y="58851"/>
                </a:lnTo>
                <a:lnTo>
                  <a:pt x="1131887"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14" name="object 14"/>
          <p:cNvSpPr/>
          <p:nvPr/>
        </p:nvSpPr>
        <p:spPr>
          <a:xfrm>
            <a:off x="7493000" y="4105378"/>
            <a:ext cx="508000" cy="1066800"/>
          </a:xfrm>
          <a:prstGeom prst="rect">
            <a:avLst/>
          </a:prstGeom>
          <a:blipFill>
            <a:blip r:embed="rId7" cstate="print"/>
            <a:stretch>
              <a:fillRect/>
            </a:stretch>
          </a:blipFill>
        </p:spPr>
        <p:txBody>
          <a:bodyPr wrap="square" lIns="0" tIns="0" rIns="0" bIns="0" rtlCol="0"/>
          <a:lstStyle/>
          <a:p>
            <a:pPr>
              <a:defRPr/>
            </a:pPr>
            <a:endParaRPr>
              <a:solidFill>
                <a:prstClr val="black"/>
              </a:solidFill>
              <a:latin typeface="Calibri"/>
            </a:endParaRPr>
          </a:p>
        </p:txBody>
      </p:sp>
      <p:sp>
        <p:nvSpPr>
          <p:cNvPr id="15" name="object 15"/>
          <p:cNvSpPr/>
          <p:nvPr/>
        </p:nvSpPr>
        <p:spPr>
          <a:xfrm>
            <a:off x="7556500" y="4192576"/>
            <a:ext cx="269240" cy="895350"/>
          </a:xfrm>
          <a:custGeom>
            <a:avLst/>
            <a:gdLst/>
            <a:ahLst/>
            <a:cxnLst/>
            <a:rect l="l" t="t" r="r" b="b"/>
            <a:pathLst>
              <a:path w="269239" h="895350">
                <a:moveTo>
                  <a:pt x="171881" y="0"/>
                </a:moveTo>
                <a:lnTo>
                  <a:pt x="163995" y="1549"/>
                </a:lnTo>
                <a:lnTo>
                  <a:pt x="156184" y="13195"/>
                </a:lnTo>
                <a:lnTo>
                  <a:pt x="157734" y="21082"/>
                </a:lnTo>
                <a:lnTo>
                  <a:pt x="202171" y="50914"/>
                </a:lnTo>
                <a:lnTo>
                  <a:pt x="5689" y="50914"/>
                </a:lnTo>
                <a:lnTo>
                  <a:pt x="0" y="56603"/>
                </a:lnTo>
                <a:lnTo>
                  <a:pt x="0" y="894956"/>
                </a:lnTo>
                <a:lnTo>
                  <a:pt x="25400" y="894956"/>
                </a:lnTo>
                <a:lnTo>
                  <a:pt x="25400" y="76314"/>
                </a:lnTo>
                <a:lnTo>
                  <a:pt x="246884" y="76314"/>
                </a:lnTo>
                <a:lnTo>
                  <a:pt x="269036" y="65201"/>
                </a:lnTo>
                <a:lnTo>
                  <a:pt x="171881" y="0"/>
                </a:lnTo>
                <a:close/>
              </a:path>
              <a:path w="269239" h="895350">
                <a:moveTo>
                  <a:pt x="246884" y="76314"/>
                </a:moveTo>
                <a:lnTo>
                  <a:pt x="190246" y="76314"/>
                </a:lnTo>
                <a:lnTo>
                  <a:pt x="153060" y="94970"/>
                </a:lnTo>
                <a:lnTo>
                  <a:pt x="150533" y="102603"/>
                </a:lnTo>
                <a:lnTo>
                  <a:pt x="156819" y="115138"/>
                </a:lnTo>
                <a:lnTo>
                  <a:pt x="164452" y="117665"/>
                </a:lnTo>
                <a:lnTo>
                  <a:pt x="246884" y="76314"/>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16" name="object 16"/>
          <p:cNvSpPr/>
          <p:nvPr/>
        </p:nvSpPr>
        <p:spPr>
          <a:xfrm>
            <a:off x="8204200" y="3838678"/>
            <a:ext cx="647700" cy="342900"/>
          </a:xfrm>
          <a:prstGeom prst="rect">
            <a:avLst/>
          </a:prstGeom>
          <a:blipFill>
            <a:blip r:embed="rId8" cstate="print"/>
            <a:stretch>
              <a:fillRect/>
            </a:stretch>
          </a:blipFill>
        </p:spPr>
        <p:txBody>
          <a:bodyPr wrap="square" lIns="0" tIns="0" rIns="0" bIns="0" rtlCol="0"/>
          <a:lstStyle/>
          <a:p>
            <a:pPr>
              <a:defRPr/>
            </a:pPr>
            <a:endParaRPr>
              <a:solidFill>
                <a:prstClr val="black"/>
              </a:solidFill>
              <a:latin typeface="Calibri"/>
            </a:endParaRPr>
          </a:p>
        </p:txBody>
      </p:sp>
      <p:sp>
        <p:nvSpPr>
          <p:cNvPr id="17" name="object 17"/>
          <p:cNvSpPr/>
          <p:nvPr/>
        </p:nvSpPr>
        <p:spPr>
          <a:xfrm>
            <a:off x="8267701" y="3933522"/>
            <a:ext cx="410209" cy="116839"/>
          </a:xfrm>
          <a:custGeom>
            <a:avLst/>
            <a:gdLst/>
            <a:ahLst/>
            <a:cxnLst/>
            <a:rect l="l" t="t" r="r" b="b"/>
            <a:pathLst>
              <a:path w="410209" h="116839">
                <a:moveTo>
                  <a:pt x="308609" y="0"/>
                </a:moveTo>
                <a:lnTo>
                  <a:pt x="302323" y="1650"/>
                </a:lnTo>
                <a:lnTo>
                  <a:pt x="299491" y="3682"/>
                </a:lnTo>
                <a:lnTo>
                  <a:pt x="294195" y="12763"/>
                </a:lnTo>
                <a:lnTo>
                  <a:pt x="296240" y="20548"/>
                </a:lnTo>
                <a:lnTo>
                  <a:pt x="337921" y="44856"/>
                </a:lnTo>
                <a:lnTo>
                  <a:pt x="0" y="44856"/>
                </a:lnTo>
                <a:lnTo>
                  <a:pt x="0" y="70256"/>
                </a:lnTo>
                <a:lnTo>
                  <a:pt x="337921" y="70256"/>
                </a:lnTo>
                <a:lnTo>
                  <a:pt x="296240" y="94576"/>
                </a:lnTo>
                <a:lnTo>
                  <a:pt x="294195" y="102349"/>
                </a:lnTo>
                <a:lnTo>
                  <a:pt x="301256" y="114465"/>
                </a:lnTo>
                <a:lnTo>
                  <a:pt x="309029" y="116509"/>
                </a:lnTo>
                <a:lnTo>
                  <a:pt x="410095" y="57556"/>
                </a:lnTo>
                <a:lnTo>
                  <a:pt x="312064" y="368"/>
                </a:lnTo>
                <a:lnTo>
                  <a:pt x="308609"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18" name="object 18"/>
          <p:cNvSpPr txBox="1"/>
          <p:nvPr/>
        </p:nvSpPr>
        <p:spPr>
          <a:xfrm>
            <a:off x="3869677" y="4554705"/>
            <a:ext cx="331470" cy="274955"/>
          </a:xfrm>
          <a:prstGeom prst="rect">
            <a:avLst/>
          </a:prstGeom>
        </p:spPr>
        <p:txBody>
          <a:bodyPr vert="horz" wrap="square" lIns="0" tIns="0" rIns="0" bIns="0" rtlCol="0">
            <a:spAutoFit/>
          </a:bodyPr>
          <a:lstStyle/>
          <a:p>
            <a:pPr marL="12700">
              <a:defRPr/>
            </a:pPr>
            <a:r>
              <a:rPr sz="2700" i="1" spc="30" baseline="9259" dirty="0">
                <a:solidFill>
                  <a:prstClr val="black"/>
                </a:solidFill>
                <a:latin typeface="Calibri"/>
                <a:cs typeface="Calibri"/>
              </a:rPr>
              <a:t>x</a:t>
            </a:r>
            <a:r>
              <a:rPr sz="1200" i="1" spc="-5" dirty="0">
                <a:solidFill>
                  <a:prstClr val="black"/>
                </a:solidFill>
                <a:latin typeface="Calibri"/>
                <a:cs typeface="Calibri"/>
              </a:rPr>
              <a:t>t</a:t>
            </a:r>
            <a:r>
              <a:rPr sz="1200" i="1" dirty="0">
                <a:solidFill>
                  <a:prstClr val="black"/>
                </a:solidFill>
                <a:latin typeface="Calibri"/>
                <a:cs typeface="Calibri"/>
              </a:rPr>
              <a:t>−</a:t>
            </a:r>
            <a:r>
              <a:rPr sz="1200" dirty="0">
                <a:solidFill>
                  <a:prstClr val="black"/>
                </a:solidFill>
                <a:latin typeface="Calibri"/>
                <a:cs typeface="Calibri"/>
              </a:rPr>
              <a:t>1</a:t>
            </a:r>
            <a:endParaRPr sz="1200">
              <a:solidFill>
                <a:prstClr val="black"/>
              </a:solidFill>
              <a:latin typeface="Calibri"/>
              <a:cs typeface="Calibri"/>
            </a:endParaRPr>
          </a:p>
        </p:txBody>
      </p:sp>
      <p:sp>
        <p:nvSpPr>
          <p:cNvPr id="19" name="object 19"/>
          <p:cNvSpPr txBox="1"/>
          <p:nvPr/>
        </p:nvSpPr>
        <p:spPr>
          <a:xfrm>
            <a:off x="5553444" y="4557625"/>
            <a:ext cx="178435" cy="276999"/>
          </a:xfrm>
          <a:prstGeom prst="rect">
            <a:avLst/>
          </a:prstGeom>
        </p:spPr>
        <p:txBody>
          <a:bodyPr vert="horz" wrap="square" lIns="0" tIns="0" rIns="0" bIns="0" rtlCol="0">
            <a:spAutoFit/>
          </a:bodyPr>
          <a:lstStyle/>
          <a:p>
            <a:pPr marL="12700">
              <a:defRPr/>
            </a:pPr>
            <a:r>
              <a:rPr i="1" spc="20" dirty="0">
                <a:solidFill>
                  <a:prstClr val="black"/>
                </a:solidFill>
                <a:latin typeface="Calibri"/>
                <a:cs typeface="Calibri"/>
              </a:rPr>
              <a:t>x</a:t>
            </a:r>
            <a:r>
              <a:rPr i="1" baseline="-13888" dirty="0">
                <a:solidFill>
                  <a:prstClr val="black"/>
                </a:solidFill>
                <a:latin typeface="Calibri"/>
                <a:cs typeface="Calibri"/>
              </a:rPr>
              <a:t>t</a:t>
            </a:r>
            <a:endParaRPr baseline="-13888">
              <a:solidFill>
                <a:prstClr val="black"/>
              </a:solidFill>
              <a:latin typeface="Calibri"/>
              <a:cs typeface="Calibri"/>
            </a:endParaRPr>
          </a:p>
        </p:txBody>
      </p:sp>
      <p:sp>
        <p:nvSpPr>
          <p:cNvPr id="20" name="object 20"/>
          <p:cNvSpPr txBox="1"/>
          <p:nvPr/>
        </p:nvSpPr>
        <p:spPr>
          <a:xfrm>
            <a:off x="7017678" y="4595725"/>
            <a:ext cx="332105" cy="274955"/>
          </a:xfrm>
          <a:prstGeom prst="rect">
            <a:avLst/>
          </a:prstGeom>
        </p:spPr>
        <p:txBody>
          <a:bodyPr vert="horz" wrap="square" lIns="0" tIns="0" rIns="0" bIns="0" rtlCol="0">
            <a:spAutoFit/>
          </a:bodyPr>
          <a:lstStyle/>
          <a:p>
            <a:pPr marL="12700">
              <a:defRPr/>
            </a:pPr>
            <a:r>
              <a:rPr sz="2700" i="1" spc="30" baseline="9259" dirty="0">
                <a:solidFill>
                  <a:prstClr val="black"/>
                </a:solidFill>
                <a:latin typeface="Calibri"/>
                <a:cs typeface="Calibri"/>
              </a:rPr>
              <a:t>x</a:t>
            </a:r>
            <a:r>
              <a:rPr sz="1200" i="1" spc="-5" dirty="0">
                <a:solidFill>
                  <a:prstClr val="black"/>
                </a:solidFill>
                <a:latin typeface="Calibri"/>
                <a:cs typeface="Calibri"/>
              </a:rPr>
              <a:t>t</a:t>
            </a:r>
            <a:r>
              <a:rPr sz="1200" dirty="0">
                <a:solidFill>
                  <a:prstClr val="black"/>
                </a:solidFill>
                <a:latin typeface="Calibri"/>
                <a:cs typeface="Calibri"/>
              </a:rPr>
              <a:t>+1</a:t>
            </a:r>
            <a:endParaRPr sz="1200">
              <a:solidFill>
                <a:prstClr val="black"/>
              </a:solidFill>
              <a:latin typeface="Calibri"/>
              <a:cs typeface="Calibri"/>
            </a:endParaRPr>
          </a:p>
        </p:txBody>
      </p:sp>
      <p:sp>
        <p:nvSpPr>
          <p:cNvPr id="21" name="object 21"/>
          <p:cNvSpPr txBox="1"/>
          <p:nvPr/>
        </p:nvSpPr>
        <p:spPr>
          <a:xfrm>
            <a:off x="4274947" y="3305672"/>
            <a:ext cx="344170" cy="274955"/>
          </a:xfrm>
          <a:prstGeom prst="rect">
            <a:avLst/>
          </a:prstGeom>
        </p:spPr>
        <p:txBody>
          <a:bodyPr vert="horz" wrap="square" lIns="0" tIns="0" rIns="0" bIns="0" rtlCol="0">
            <a:spAutoFit/>
          </a:bodyPr>
          <a:lstStyle/>
          <a:p>
            <a:pPr marL="12700">
              <a:defRPr/>
            </a:pPr>
            <a:r>
              <a:rPr sz="2700" i="1" spc="-44" baseline="9259" dirty="0">
                <a:solidFill>
                  <a:prstClr val="black"/>
                </a:solidFill>
                <a:latin typeface="Calibri"/>
                <a:cs typeface="Calibri"/>
              </a:rPr>
              <a:t>h</a:t>
            </a:r>
            <a:r>
              <a:rPr sz="1200" i="1" spc="-5" dirty="0">
                <a:solidFill>
                  <a:prstClr val="black"/>
                </a:solidFill>
                <a:latin typeface="Calibri"/>
                <a:cs typeface="Calibri"/>
              </a:rPr>
              <a:t>t</a:t>
            </a:r>
            <a:r>
              <a:rPr sz="1200" i="1" dirty="0">
                <a:solidFill>
                  <a:prstClr val="black"/>
                </a:solidFill>
                <a:latin typeface="Calibri"/>
                <a:cs typeface="Calibri"/>
              </a:rPr>
              <a:t>−</a:t>
            </a:r>
            <a:r>
              <a:rPr sz="1200" dirty="0">
                <a:solidFill>
                  <a:prstClr val="black"/>
                </a:solidFill>
                <a:latin typeface="Calibri"/>
                <a:cs typeface="Calibri"/>
              </a:rPr>
              <a:t>1</a:t>
            </a:r>
            <a:endParaRPr sz="1200">
              <a:solidFill>
                <a:prstClr val="black"/>
              </a:solidFill>
              <a:latin typeface="Calibri"/>
              <a:cs typeface="Calibri"/>
            </a:endParaRPr>
          </a:p>
        </p:txBody>
      </p:sp>
      <p:sp>
        <p:nvSpPr>
          <p:cNvPr id="22" name="object 22"/>
          <p:cNvSpPr txBox="1"/>
          <p:nvPr/>
        </p:nvSpPr>
        <p:spPr>
          <a:xfrm>
            <a:off x="5742344" y="3273605"/>
            <a:ext cx="191135" cy="276999"/>
          </a:xfrm>
          <a:prstGeom prst="rect">
            <a:avLst/>
          </a:prstGeom>
        </p:spPr>
        <p:txBody>
          <a:bodyPr vert="horz" wrap="square" lIns="0" tIns="0" rIns="0" bIns="0" rtlCol="0">
            <a:spAutoFit/>
          </a:bodyPr>
          <a:lstStyle/>
          <a:p>
            <a:pPr marL="12700">
              <a:defRPr/>
            </a:pPr>
            <a:r>
              <a:rPr i="1" spc="-30" dirty="0">
                <a:solidFill>
                  <a:prstClr val="black"/>
                </a:solidFill>
                <a:latin typeface="Calibri"/>
                <a:cs typeface="Calibri"/>
              </a:rPr>
              <a:t>h</a:t>
            </a:r>
            <a:r>
              <a:rPr i="1" baseline="-13888" dirty="0">
                <a:solidFill>
                  <a:prstClr val="black"/>
                </a:solidFill>
                <a:latin typeface="Calibri"/>
                <a:cs typeface="Calibri"/>
              </a:rPr>
              <a:t>t</a:t>
            </a:r>
            <a:endParaRPr baseline="-13888">
              <a:solidFill>
                <a:prstClr val="black"/>
              </a:solidFill>
              <a:latin typeface="Calibri"/>
              <a:cs typeface="Calibri"/>
            </a:endParaRPr>
          </a:p>
        </p:txBody>
      </p:sp>
      <p:sp>
        <p:nvSpPr>
          <p:cNvPr id="23" name="object 23"/>
          <p:cNvSpPr/>
          <p:nvPr/>
        </p:nvSpPr>
        <p:spPr>
          <a:xfrm>
            <a:off x="4864100" y="35211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24" name="object 24"/>
          <p:cNvSpPr/>
          <p:nvPr/>
        </p:nvSpPr>
        <p:spPr>
          <a:xfrm>
            <a:off x="4864100" y="35211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25" name="object 25"/>
          <p:cNvSpPr/>
          <p:nvPr/>
        </p:nvSpPr>
        <p:spPr>
          <a:xfrm>
            <a:off x="4864100" y="37751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26" name="object 26"/>
          <p:cNvSpPr/>
          <p:nvPr/>
        </p:nvSpPr>
        <p:spPr>
          <a:xfrm>
            <a:off x="4864100" y="37751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27" name="object 27"/>
          <p:cNvSpPr/>
          <p:nvPr/>
        </p:nvSpPr>
        <p:spPr>
          <a:xfrm>
            <a:off x="4864100" y="40291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28" name="object 28"/>
          <p:cNvSpPr/>
          <p:nvPr/>
        </p:nvSpPr>
        <p:spPr>
          <a:xfrm>
            <a:off x="4864100" y="40291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29" name="object 29"/>
          <p:cNvSpPr/>
          <p:nvPr/>
        </p:nvSpPr>
        <p:spPr>
          <a:xfrm>
            <a:off x="4864100" y="42831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30" name="object 30"/>
          <p:cNvSpPr/>
          <p:nvPr/>
        </p:nvSpPr>
        <p:spPr>
          <a:xfrm>
            <a:off x="4864100" y="42831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31" name="object 31"/>
          <p:cNvSpPr/>
          <p:nvPr/>
        </p:nvSpPr>
        <p:spPr>
          <a:xfrm>
            <a:off x="4737099" y="3406878"/>
            <a:ext cx="393700" cy="1168400"/>
          </a:xfrm>
          <a:custGeom>
            <a:avLst/>
            <a:gdLst/>
            <a:ahLst/>
            <a:cxnLst/>
            <a:rect l="l" t="t" r="r" b="b"/>
            <a:pathLst>
              <a:path w="393700" h="1168400">
                <a:moveTo>
                  <a:pt x="328082" y="0"/>
                </a:moveTo>
                <a:lnTo>
                  <a:pt x="353623" y="5156"/>
                </a:lnTo>
                <a:lnTo>
                  <a:pt x="374481" y="19218"/>
                </a:lnTo>
                <a:lnTo>
                  <a:pt x="388543" y="40076"/>
                </a:lnTo>
                <a:lnTo>
                  <a:pt x="393700" y="65617"/>
                </a:lnTo>
                <a:lnTo>
                  <a:pt x="393700" y="1102780"/>
                </a:lnTo>
                <a:lnTo>
                  <a:pt x="388543" y="1128322"/>
                </a:lnTo>
                <a:lnTo>
                  <a:pt x="374481" y="1149180"/>
                </a:lnTo>
                <a:lnTo>
                  <a:pt x="353623" y="1163243"/>
                </a:lnTo>
                <a:lnTo>
                  <a:pt x="328082" y="1168400"/>
                </a:lnTo>
                <a:lnTo>
                  <a:pt x="65618" y="1168400"/>
                </a:lnTo>
                <a:lnTo>
                  <a:pt x="40076" y="1163243"/>
                </a:lnTo>
                <a:lnTo>
                  <a:pt x="19219" y="1149180"/>
                </a:lnTo>
                <a:lnTo>
                  <a:pt x="5156" y="1128322"/>
                </a:lnTo>
                <a:lnTo>
                  <a:pt x="0" y="1102780"/>
                </a:lnTo>
                <a:lnTo>
                  <a:pt x="0" y="65617"/>
                </a:lnTo>
                <a:lnTo>
                  <a:pt x="5156" y="40076"/>
                </a:lnTo>
                <a:lnTo>
                  <a:pt x="19219" y="19218"/>
                </a:lnTo>
                <a:lnTo>
                  <a:pt x="40076" y="5156"/>
                </a:lnTo>
                <a:lnTo>
                  <a:pt x="65618" y="0"/>
                </a:lnTo>
                <a:lnTo>
                  <a:pt x="328082" y="0"/>
                </a:lnTo>
                <a:close/>
              </a:path>
            </a:pathLst>
          </a:custGeom>
          <a:ln w="25400">
            <a:solidFill>
              <a:srgbClr val="605435"/>
            </a:solidFill>
          </a:ln>
        </p:spPr>
        <p:txBody>
          <a:bodyPr wrap="square" lIns="0" tIns="0" rIns="0" bIns="0" rtlCol="0"/>
          <a:lstStyle/>
          <a:p>
            <a:pPr>
              <a:defRPr/>
            </a:pPr>
            <a:endParaRPr>
              <a:solidFill>
                <a:prstClr val="black"/>
              </a:solidFill>
              <a:latin typeface="Calibri"/>
            </a:endParaRPr>
          </a:p>
        </p:txBody>
      </p:sp>
      <p:sp>
        <p:nvSpPr>
          <p:cNvPr id="32" name="object 32"/>
          <p:cNvSpPr/>
          <p:nvPr/>
        </p:nvSpPr>
        <p:spPr>
          <a:xfrm>
            <a:off x="8001000" y="35465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33" name="object 33"/>
          <p:cNvSpPr/>
          <p:nvPr/>
        </p:nvSpPr>
        <p:spPr>
          <a:xfrm>
            <a:off x="8001000" y="35465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34" name="object 34"/>
          <p:cNvSpPr/>
          <p:nvPr/>
        </p:nvSpPr>
        <p:spPr>
          <a:xfrm>
            <a:off x="8001000" y="38005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35" name="object 35"/>
          <p:cNvSpPr/>
          <p:nvPr/>
        </p:nvSpPr>
        <p:spPr>
          <a:xfrm>
            <a:off x="8001000" y="38005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36" name="object 36"/>
          <p:cNvSpPr/>
          <p:nvPr/>
        </p:nvSpPr>
        <p:spPr>
          <a:xfrm>
            <a:off x="8001000" y="40545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37" name="object 37"/>
          <p:cNvSpPr/>
          <p:nvPr/>
        </p:nvSpPr>
        <p:spPr>
          <a:xfrm>
            <a:off x="8001000" y="4054578"/>
            <a:ext cx="152400" cy="165100"/>
          </a:xfrm>
          <a:custGeom>
            <a:avLst/>
            <a:gdLst/>
            <a:ahLst/>
            <a:cxnLst/>
            <a:rect l="l" t="t" r="r" b="b"/>
            <a:pathLst>
              <a:path w="152400" h="165100">
                <a:moveTo>
                  <a:pt x="0" y="82550"/>
                </a:move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lnTo>
                  <a:pt x="46539" y="158612"/>
                </a:lnTo>
                <a:lnTo>
                  <a:pt x="22318" y="140921"/>
                </a:lnTo>
                <a:lnTo>
                  <a:pt x="5988"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38" name="object 38"/>
          <p:cNvSpPr/>
          <p:nvPr/>
        </p:nvSpPr>
        <p:spPr>
          <a:xfrm>
            <a:off x="8001000" y="4295878"/>
            <a:ext cx="152400" cy="177800"/>
          </a:xfrm>
          <a:custGeom>
            <a:avLst/>
            <a:gdLst/>
            <a:ahLst/>
            <a:cxnLst/>
            <a:rect l="l" t="t" r="r" b="b"/>
            <a:pathLst>
              <a:path w="152400" h="177800">
                <a:moveTo>
                  <a:pt x="76200" y="0"/>
                </a:moveTo>
                <a:lnTo>
                  <a:pt x="46537" y="6986"/>
                </a:lnTo>
                <a:lnTo>
                  <a:pt x="22317" y="26038"/>
                </a:lnTo>
                <a:lnTo>
                  <a:pt x="5987" y="54296"/>
                </a:lnTo>
                <a:lnTo>
                  <a:pt x="0" y="88900"/>
                </a:lnTo>
                <a:lnTo>
                  <a:pt x="5987" y="123503"/>
                </a:lnTo>
                <a:lnTo>
                  <a:pt x="22317" y="151761"/>
                </a:lnTo>
                <a:lnTo>
                  <a:pt x="46537" y="170813"/>
                </a:lnTo>
                <a:lnTo>
                  <a:pt x="76200" y="177800"/>
                </a:lnTo>
                <a:lnTo>
                  <a:pt x="105862" y="170813"/>
                </a:lnTo>
                <a:lnTo>
                  <a:pt x="130082" y="151761"/>
                </a:lnTo>
                <a:lnTo>
                  <a:pt x="146412" y="123503"/>
                </a:lnTo>
                <a:lnTo>
                  <a:pt x="152400" y="88900"/>
                </a:lnTo>
                <a:lnTo>
                  <a:pt x="146412" y="54296"/>
                </a:lnTo>
                <a:lnTo>
                  <a:pt x="130082" y="26038"/>
                </a:lnTo>
                <a:lnTo>
                  <a:pt x="105862" y="69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39" name="object 39"/>
          <p:cNvSpPr/>
          <p:nvPr/>
        </p:nvSpPr>
        <p:spPr>
          <a:xfrm>
            <a:off x="8001000" y="4295878"/>
            <a:ext cx="152400" cy="177800"/>
          </a:xfrm>
          <a:custGeom>
            <a:avLst/>
            <a:gdLst/>
            <a:ahLst/>
            <a:cxnLst/>
            <a:rect l="l" t="t" r="r" b="b"/>
            <a:pathLst>
              <a:path w="152400" h="177800">
                <a:moveTo>
                  <a:pt x="0" y="88900"/>
                </a:moveTo>
                <a:lnTo>
                  <a:pt x="5988" y="54296"/>
                </a:lnTo>
                <a:lnTo>
                  <a:pt x="22318" y="26038"/>
                </a:lnTo>
                <a:lnTo>
                  <a:pt x="46539" y="6986"/>
                </a:lnTo>
                <a:lnTo>
                  <a:pt x="76200" y="0"/>
                </a:lnTo>
                <a:lnTo>
                  <a:pt x="105860" y="6986"/>
                </a:lnTo>
                <a:lnTo>
                  <a:pt x="130081" y="26038"/>
                </a:lnTo>
                <a:lnTo>
                  <a:pt x="146411" y="54296"/>
                </a:lnTo>
                <a:lnTo>
                  <a:pt x="152400" y="88900"/>
                </a:lnTo>
                <a:lnTo>
                  <a:pt x="146411" y="123503"/>
                </a:lnTo>
                <a:lnTo>
                  <a:pt x="130081" y="151761"/>
                </a:lnTo>
                <a:lnTo>
                  <a:pt x="105860" y="170813"/>
                </a:lnTo>
                <a:lnTo>
                  <a:pt x="76200" y="177800"/>
                </a:lnTo>
                <a:lnTo>
                  <a:pt x="46539" y="170813"/>
                </a:lnTo>
                <a:lnTo>
                  <a:pt x="22318" y="151761"/>
                </a:lnTo>
                <a:lnTo>
                  <a:pt x="5988" y="123503"/>
                </a:lnTo>
                <a:lnTo>
                  <a:pt x="0" y="889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40" name="object 40"/>
          <p:cNvSpPr/>
          <p:nvPr/>
        </p:nvSpPr>
        <p:spPr>
          <a:xfrm>
            <a:off x="7873999" y="3432278"/>
            <a:ext cx="393700" cy="1168400"/>
          </a:xfrm>
          <a:custGeom>
            <a:avLst/>
            <a:gdLst/>
            <a:ahLst/>
            <a:cxnLst/>
            <a:rect l="l" t="t" r="r" b="b"/>
            <a:pathLst>
              <a:path w="393700" h="1168400">
                <a:moveTo>
                  <a:pt x="328082" y="0"/>
                </a:moveTo>
                <a:lnTo>
                  <a:pt x="353623" y="5156"/>
                </a:lnTo>
                <a:lnTo>
                  <a:pt x="374481" y="19218"/>
                </a:lnTo>
                <a:lnTo>
                  <a:pt x="388543" y="40076"/>
                </a:lnTo>
                <a:lnTo>
                  <a:pt x="393700" y="65617"/>
                </a:lnTo>
                <a:lnTo>
                  <a:pt x="393700" y="1102780"/>
                </a:lnTo>
                <a:lnTo>
                  <a:pt x="388543" y="1128322"/>
                </a:lnTo>
                <a:lnTo>
                  <a:pt x="374481" y="1149180"/>
                </a:lnTo>
                <a:lnTo>
                  <a:pt x="353623" y="1163243"/>
                </a:lnTo>
                <a:lnTo>
                  <a:pt x="328082" y="1168400"/>
                </a:lnTo>
                <a:lnTo>
                  <a:pt x="65618" y="1168400"/>
                </a:lnTo>
                <a:lnTo>
                  <a:pt x="40076" y="1163243"/>
                </a:lnTo>
                <a:lnTo>
                  <a:pt x="19219" y="1149180"/>
                </a:lnTo>
                <a:lnTo>
                  <a:pt x="5156" y="1128322"/>
                </a:lnTo>
                <a:lnTo>
                  <a:pt x="0" y="1102780"/>
                </a:lnTo>
                <a:lnTo>
                  <a:pt x="0" y="65617"/>
                </a:lnTo>
                <a:lnTo>
                  <a:pt x="5156" y="40076"/>
                </a:lnTo>
                <a:lnTo>
                  <a:pt x="19219" y="19218"/>
                </a:lnTo>
                <a:lnTo>
                  <a:pt x="40076" y="5156"/>
                </a:lnTo>
                <a:lnTo>
                  <a:pt x="65618" y="0"/>
                </a:lnTo>
                <a:lnTo>
                  <a:pt x="328082" y="0"/>
                </a:lnTo>
                <a:close/>
              </a:path>
            </a:pathLst>
          </a:custGeom>
          <a:ln w="25400">
            <a:solidFill>
              <a:srgbClr val="605435"/>
            </a:solidFill>
          </a:ln>
        </p:spPr>
        <p:txBody>
          <a:bodyPr wrap="square" lIns="0" tIns="0" rIns="0" bIns="0" rtlCol="0"/>
          <a:lstStyle/>
          <a:p>
            <a:pPr>
              <a:defRPr/>
            </a:pPr>
            <a:endParaRPr>
              <a:solidFill>
                <a:prstClr val="black"/>
              </a:solidFill>
              <a:latin typeface="Calibri"/>
            </a:endParaRPr>
          </a:p>
        </p:txBody>
      </p:sp>
      <p:sp>
        <p:nvSpPr>
          <p:cNvPr id="41" name="object 41"/>
          <p:cNvSpPr/>
          <p:nvPr/>
        </p:nvSpPr>
        <p:spPr>
          <a:xfrm>
            <a:off x="6362700" y="35465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42" name="object 42"/>
          <p:cNvSpPr/>
          <p:nvPr/>
        </p:nvSpPr>
        <p:spPr>
          <a:xfrm>
            <a:off x="6362700" y="3546578"/>
            <a:ext cx="165100" cy="165100"/>
          </a:xfrm>
          <a:custGeom>
            <a:avLst/>
            <a:gdLst/>
            <a:ahLst/>
            <a:cxnLst/>
            <a:rect l="l" t="t" r="r" b="b"/>
            <a:pathLst>
              <a:path w="165100" h="165100">
                <a:moveTo>
                  <a:pt x="0" y="82550"/>
                </a:move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lnTo>
                  <a:pt x="50417" y="158612"/>
                </a:lnTo>
                <a:lnTo>
                  <a:pt x="24178" y="140921"/>
                </a:lnTo>
                <a:lnTo>
                  <a:pt x="6487"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43" name="object 43"/>
          <p:cNvSpPr/>
          <p:nvPr/>
        </p:nvSpPr>
        <p:spPr>
          <a:xfrm>
            <a:off x="6362700" y="38005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44" name="object 44"/>
          <p:cNvSpPr/>
          <p:nvPr/>
        </p:nvSpPr>
        <p:spPr>
          <a:xfrm>
            <a:off x="6362700" y="3800578"/>
            <a:ext cx="165100" cy="165100"/>
          </a:xfrm>
          <a:custGeom>
            <a:avLst/>
            <a:gdLst/>
            <a:ahLst/>
            <a:cxnLst/>
            <a:rect l="l" t="t" r="r" b="b"/>
            <a:pathLst>
              <a:path w="165100" h="165100">
                <a:moveTo>
                  <a:pt x="0" y="82550"/>
                </a:move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lnTo>
                  <a:pt x="50417" y="158612"/>
                </a:lnTo>
                <a:lnTo>
                  <a:pt x="24178" y="140921"/>
                </a:lnTo>
                <a:lnTo>
                  <a:pt x="6487"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45" name="object 45"/>
          <p:cNvSpPr/>
          <p:nvPr/>
        </p:nvSpPr>
        <p:spPr>
          <a:xfrm>
            <a:off x="6362700" y="40545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46" name="object 46"/>
          <p:cNvSpPr/>
          <p:nvPr/>
        </p:nvSpPr>
        <p:spPr>
          <a:xfrm>
            <a:off x="6362700" y="4054578"/>
            <a:ext cx="165100" cy="165100"/>
          </a:xfrm>
          <a:custGeom>
            <a:avLst/>
            <a:gdLst/>
            <a:ahLst/>
            <a:cxnLst/>
            <a:rect l="l" t="t" r="r" b="b"/>
            <a:pathLst>
              <a:path w="165100" h="165100">
                <a:moveTo>
                  <a:pt x="0" y="82550"/>
                </a:move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lnTo>
                  <a:pt x="50417" y="158612"/>
                </a:lnTo>
                <a:lnTo>
                  <a:pt x="24178" y="140921"/>
                </a:lnTo>
                <a:lnTo>
                  <a:pt x="6487"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47" name="object 47"/>
          <p:cNvSpPr/>
          <p:nvPr/>
        </p:nvSpPr>
        <p:spPr>
          <a:xfrm>
            <a:off x="6362700" y="43085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48" name="object 48"/>
          <p:cNvSpPr/>
          <p:nvPr/>
        </p:nvSpPr>
        <p:spPr>
          <a:xfrm>
            <a:off x="6362700" y="4308578"/>
            <a:ext cx="165100" cy="165100"/>
          </a:xfrm>
          <a:custGeom>
            <a:avLst/>
            <a:gdLst/>
            <a:ahLst/>
            <a:cxnLst/>
            <a:rect l="l" t="t" r="r" b="b"/>
            <a:pathLst>
              <a:path w="165100" h="165100">
                <a:moveTo>
                  <a:pt x="0" y="82550"/>
                </a:move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lnTo>
                  <a:pt x="50417" y="158612"/>
                </a:lnTo>
                <a:lnTo>
                  <a:pt x="24178" y="140921"/>
                </a:lnTo>
                <a:lnTo>
                  <a:pt x="6487" y="114682"/>
                </a:lnTo>
                <a:lnTo>
                  <a:pt x="0" y="8255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49" name="object 49"/>
          <p:cNvSpPr/>
          <p:nvPr/>
        </p:nvSpPr>
        <p:spPr>
          <a:xfrm>
            <a:off x="6235699" y="3432278"/>
            <a:ext cx="406400" cy="1168400"/>
          </a:xfrm>
          <a:custGeom>
            <a:avLst/>
            <a:gdLst/>
            <a:ahLst/>
            <a:cxnLst/>
            <a:rect l="l" t="t" r="r" b="b"/>
            <a:pathLst>
              <a:path w="406400" h="1168400">
                <a:moveTo>
                  <a:pt x="338665" y="0"/>
                </a:moveTo>
                <a:lnTo>
                  <a:pt x="365030" y="5322"/>
                </a:lnTo>
                <a:lnTo>
                  <a:pt x="386561" y="19839"/>
                </a:lnTo>
                <a:lnTo>
                  <a:pt x="401077" y="41369"/>
                </a:lnTo>
                <a:lnTo>
                  <a:pt x="406400" y="67735"/>
                </a:lnTo>
                <a:lnTo>
                  <a:pt x="406400" y="1100670"/>
                </a:lnTo>
                <a:lnTo>
                  <a:pt x="401077" y="1127031"/>
                </a:lnTo>
                <a:lnTo>
                  <a:pt x="386561" y="1148560"/>
                </a:lnTo>
                <a:lnTo>
                  <a:pt x="365030" y="1163077"/>
                </a:lnTo>
                <a:lnTo>
                  <a:pt x="338665" y="1168400"/>
                </a:lnTo>
                <a:lnTo>
                  <a:pt x="67735" y="1168400"/>
                </a:lnTo>
                <a:lnTo>
                  <a:pt x="41369" y="1163077"/>
                </a:lnTo>
                <a:lnTo>
                  <a:pt x="19839" y="1148560"/>
                </a:lnTo>
                <a:lnTo>
                  <a:pt x="5322" y="1127031"/>
                </a:lnTo>
                <a:lnTo>
                  <a:pt x="0" y="1100670"/>
                </a:lnTo>
                <a:lnTo>
                  <a:pt x="0" y="67735"/>
                </a:lnTo>
                <a:lnTo>
                  <a:pt x="5322" y="41369"/>
                </a:lnTo>
                <a:lnTo>
                  <a:pt x="19839" y="19839"/>
                </a:lnTo>
                <a:lnTo>
                  <a:pt x="41369" y="5322"/>
                </a:lnTo>
                <a:lnTo>
                  <a:pt x="67735" y="0"/>
                </a:lnTo>
                <a:lnTo>
                  <a:pt x="338665" y="0"/>
                </a:lnTo>
                <a:close/>
              </a:path>
            </a:pathLst>
          </a:custGeom>
          <a:ln w="25400">
            <a:solidFill>
              <a:srgbClr val="605435"/>
            </a:solidFill>
          </a:ln>
        </p:spPr>
        <p:txBody>
          <a:bodyPr wrap="square" lIns="0" tIns="0" rIns="0" bIns="0" rtlCol="0"/>
          <a:lstStyle/>
          <a:p>
            <a:pPr>
              <a:defRPr/>
            </a:pPr>
            <a:endParaRPr>
              <a:solidFill>
                <a:prstClr val="black"/>
              </a:solidFill>
              <a:latin typeface="Calibri"/>
            </a:endParaRPr>
          </a:p>
        </p:txBody>
      </p:sp>
      <p:sp>
        <p:nvSpPr>
          <p:cNvPr id="50" name="object 50"/>
          <p:cNvSpPr/>
          <p:nvPr/>
        </p:nvSpPr>
        <p:spPr>
          <a:xfrm>
            <a:off x="4013200" y="5197578"/>
            <a:ext cx="165100" cy="177800"/>
          </a:xfrm>
          <a:custGeom>
            <a:avLst/>
            <a:gdLst/>
            <a:ahLst/>
            <a:cxnLst/>
            <a:rect l="l" t="t" r="r" b="b"/>
            <a:pathLst>
              <a:path w="165100" h="177800">
                <a:moveTo>
                  <a:pt x="82550" y="0"/>
                </a:moveTo>
                <a:lnTo>
                  <a:pt x="50417" y="6986"/>
                </a:lnTo>
                <a:lnTo>
                  <a:pt x="24177" y="26038"/>
                </a:lnTo>
                <a:lnTo>
                  <a:pt x="6486" y="54296"/>
                </a:lnTo>
                <a:lnTo>
                  <a:pt x="0" y="88900"/>
                </a:lnTo>
                <a:lnTo>
                  <a:pt x="6486" y="123503"/>
                </a:lnTo>
                <a:lnTo>
                  <a:pt x="24177" y="151761"/>
                </a:lnTo>
                <a:lnTo>
                  <a:pt x="50417" y="170813"/>
                </a:lnTo>
                <a:lnTo>
                  <a:pt x="82550" y="177800"/>
                </a:lnTo>
                <a:lnTo>
                  <a:pt x="114682" y="170813"/>
                </a:lnTo>
                <a:lnTo>
                  <a:pt x="140922" y="151761"/>
                </a:lnTo>
                <a:lnTo>
                  <a:pt x="158613" y="123503"/>
                </a:lnTo>
                <a:lnTo>
                  <a:pt x="165100" y="88900"/>
                </a:lnTo>
                <a:lnTo>
                  <a:pt x="158613" y="54296"/>
                </a:lnTo>
                <a:lnTo>
                  <a:pt x="140922" y="26038"/>
                </a:lnTo>
                <a:lnTo>
                  <a:pt x="114682" y="69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51" name="object 51"/>
          <p:cNvSpPr/>
          <p:nvPr/>
        </p:nvSpPr>
        <p:spPr>
          <a:xfrm>
            <a:off x="4013200" y="5197578"/>
            <a:ext cx="165100" cy="177800"/>
          </a:xfrm>
          <a:custGeom>
            <a:avLst/>
            <a:gdLst/>
            <a:ahLst/>
            <a:cxnLst/>
            <a:rect l="l" t="t" r="r" b="b"/>
            <a:pathLst>
              <a:path w="165100" h="177800">
                <a:moveTo>
                  <a:pt x="82550" y="177800"/>
                </a:moveTo>
                <a:lnTo>
                  <a:pt x="50417" y="170813"/>
                </a:lnTo>
                <a:lnTo>
                  <a:pt x="24178" y="151761"/>
                </a:lnTo>
                <a:lnTo>
                  <a:pt x="6487" y="123503"/>
                </a:lnTo>
                <a:lnTo>
                  <a:pt x="0" y="88900"/>
                </a:lnTo>
                <a:lnTo>
                  <a:pt x="6487" y="54296"/>
                </a:lnTo>
                <a:lnTo>
                  <a:pt x="24178" y="26038"/>
                </a:lnTo>
                <a:lnTo>
                  <a:pt x="50417" y="6986"/>
                </a:lnTo>
                <a:lnTo>
                  <a:pt x="82550" y="0"/>
                </a:lnTo>
                <a:lnTo>
                  <a:pt x="114682" y="6986"/>
                </a:lnTo>
                <a:lnTo>
                  <a:pt x="140921" y="26038"/>
                </a:lnTo>
                <a:lnTo>
                  <a:pt x="158612" y="54296"/>
                </a:lnTo>
                <a:lnTo>
                  <a:pt x="165100" y="88900"/>
                </a:lnTo>
                <a:lnTo>
                  <a:pt x="158612" y="123503"/>
                </a:lnTo>
                <a:lnTo>
                  <a:pt x="140921" y="151761"/>
                </a:lnTo>
                <a:lnTo>
                  <a:pt x="114682" y="170813"/>
                </a:lnTo>
                <a:lnTo>
                  <a:pt x="82550" y="1778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52" name="object 52"/>
          <p:cNvSpPr/>
          <p:nvPr/>
        </p:nvSpPr>
        <p:spPr>
          <a:xfrm>
            <a:off x="4254500" y="5197578"/>
            <a:ext cx="165100" cy="177800"/>
          </a:xfrm>
          <a:custGeom>
            <a:avLst/>
            <a:gdLst/>
            <a:ahLst/>
            <a:cxnLst/>
            <a:rect l="l" t="t" r="r" b="b"/>
            <a:pathLst>
              <a:path w="165100" h="177800">
                <a:moveTo>
                  <a:pt x="82550" y="0"/>
                </a:moveTo>
                <a:lnTo>
                  <a:pt x="50417" y="6986"/>
                </a:lnTo>
                <a:lnTo>
                  <a:pt x="24177" y="26038"/>
                </a:lnTo>
                <a:lnTo>
                  <a:pt x="6486" y="54296"/>
                </a:lnTo>
                <a:lnTo>
                  <a:pt x="0" y="88900"/>
                </a:lnTo>
                <a:lnTo>
                  <a:pt x="6486" y="123503"/>
                </a:lnTo>
                <a:lnTo>
                  <a:pt x="24177" y="151761"/>
                </a:lnTo>
                <a:lnTo>
                  <a:pt x="50417" y="170813"/>
                </a:lnTo>
                <a:lnTo>
                  <a:pt x="82550" y="177800"/>
                </a:lnTo>
                <a:lnTo>
                  <a:pt x="114682" y="170813"/>
                </a:lnTo>
                <a:lnTo>
                  <a:pt x="140922" y="151761"/>
                </a:lnTo>
                <a:lnTo>
                  <a:pt x="158613" y="123503"/>
                </a:lnTo>
                <a:lnTo>
                  <a:pt x="165100" y="88900"/>
                </a:lnTo>
                <a:lnTo>
                  <a:pt x="158613" y="54296"/>
                </a:lnTo>
                <a:lnTo>
                  <a:pt x="140922" y="26038"/>
                </a:lnTo>
                <a:lnTo>
                  <a:pt x="114682" y="69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53" name="object 53"/>
          <p:cNvSpPr/>
          <p:nvPr/>
        </p:nvSpPr>
        <p:spPr>
          <a:xfrm>
            <a:off x="4254500" y="5197578"/>
            <a:ext cx="165100" cy="177800"/>
          </a:xfrm>
          <a:custGeom>
            <a:avLst/>
            <a:gdLst/>
            <a:ahLst/>
            <a:cxnLst/>
            <a:rect l="l" t="t" r="r" b="b"/>
            <a:pathLst>
              <a:path w="165100" h="177800">
                <a:moveTo>
                  <a:pt x="82550" y="177800"/>
                </a:moveTo>
                <a:lnTo>
                  <a:pt x="50417" y="170813"/>
                </a:lnTo>
                <a:lnTo>
                  <a:pt x="24178" y="151761"/>
                </a:lnTo>
                <a:lnTo>
                  <a:pt x="6487" y="123503"/>
                </a:lnTo>
                <a:lnTo>
                  <a:pt x="0" y="88900"/>
                </a:lnTo>
                <a:lnTo>
                  <a:pt x="6487" y="54296"/>
                </a:lnTo>
                <a:lnTo>
                  <a:pt x="24178" y="26038"/>
                </a:lnTo>
                <a:lnTo>
                  <a:pt x="50417" y="6986"/>
                </a:lnTo>
                <a:lnTo>
                  <a:pt x="82550" y="0"/>
                </a:lnTo>
                <a:lnTo>
                  <a:pt x="114682" y="6986"/>
                </a:lnTo>
                <a:lnTo>
                  <a:pt x="140921" y="26038"/>
                </a:lnTo>
                <a:lnTo>
                  <a:pt x="158612" y="54296"/>
                </a:lnTo>
                <a:lnTo>
                  <a:pt x="165100" y="88900"/>
                </a:lnTo>
                <a:lnTo>
                  <a:pt x="158612" y="123503"/>
                </a:lnTo>
                <a:lnTo>
                  <a:pt x="140921" y="151761"/>
                </a:lnTo>
                <a:lnTo>
                  <a:pt x="114682" y="170813"/>
                </a:lnTo>
                <a:lnTo>
                  <a:pt x="82550" y="1778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54" name="object 54"/>
          <p:cNvSpPr/>
          <p:nvPr/>
        </p:nvSpPr>
        <p:spPr>
          <a:xfrm>
            <a:off x="4495800" y="5197578"/>
            <a:ext cx="152400" cy="177800"/>
          </a:xfrm>
          <a:custGeom>
            <a:avLst/>
            <a:gdLst/>
            <a:ahLst/>
            <a:cxnLst/>
            <a:rect l="l" t="t" r="r" b="b"/>
            <a:pathLst>
              <a:path w="152400" h="177800">
                <a:moveTo>
                  <a:pt x="76200" y="0"/>
                </a:moveTo>
                <a:lnTo>
                  <a:pt x="46537" y="6986"/>
                </a:lnTo>
                <a:lnTo>
                  <a:pt x="22317" y="26038"/>
                </a:lnTo>
                <a:lnTo>
                  <a:pt x="5987" y="54296"/>
                </a:lnTo>
                <a:lnTo>
                  <a:pt x="0" y="88900"/>
                </a:lnTo>
                <a:lnTo>
                  <a:pt x="5987" y="123503"/>
                </a:lnTo>
                <a:lnTo>
                  <a:pt x="22317" y="151761"/>
                </a:lnTo>
                <a:lnTo>
                  <a:pt x="46537" y="170813"/>
                </a:lnTo>
                <a:lnTo>
                  <a:pt x="76200" y="177800"/>
                </a:lnTo>
                <a:lnTo>
                  <a:pt x="105862" y="170813"/>
                </a:lnTo>
                <a:lnTo>
                  <a:pt x="130082" y="151761"/>
                </a:lnTo>
                <a:lnTo>
                  <a:pt x="146412" y="123503"/>
                </a:lnTo>
                <a:lnTo>
                  <a:pt x="152400" y="88900"/>
                </a:lnTo>
                <a:lnTo>
                  <a:pt x="146412" y="54296"/>
                </a:lnTo>
                <a:lnTo>
                  <a:pt x="130082" y="26038"/>
                </a:lnTo>
                <a:lnTo>
                  <a:pt x="105862" y="69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55" name="object 55"/>
          <p:cNvSpPr/>
          <p:nvPr/>
        </p:nvSpPr>
        <p:spPr>
          <a:xfrm>
            <a:off x="4495800" y="5197578"/>
            <a:ext cx="152400" cy="177800"/>
          </a:xfrm>
          <a:custGeom>
            <a:avLst/>
            <a:gdLst/>
            <a:ahLst/>
            <a:cxnLst/>
            <a:rect l="l" t="t" r="r" b="b"/>
            <a:pathLst>
              <a:path w="152400" h="177800">
                <a:moveTo>
                  <a:pt x="76200" y="177800"/>
                </a:moveTo>
                <a:lnTo>
                  <a:pt x="46539" y="170813"/>
                </a:lnTo>
                <a:lnTo>
                  <a:pt x="22318" y="151761"/>
                </a:lnTo>
                <a:lnTo>
                  <a:pt x="5988" y="123503"/>
                </a:lnTo>
                <a:lnTo>
                  <a:pt x="0" y="88900"/>
                </a:lnTo>
                <a:lnTo>
                  <a:pt x="5988" y="54296"/>
                </a:lnTo>
                <a:lnTo>
                  <a:pt x="22318" y="26038"/>
                </a:lnTo>
                <a:lnTo>
                  <a:pt x="46539" y="6986"/>
                </a:lnTo>
                <a:lnTo>
                  <a:pt x="76200" y="0"/>
                </a:lnTo>
                <a:lnTo>
                  <a:pt x="105860" y="6986"/>
                </a:lnTo>
                <a:lnTo>
                  <a:pt x="130081" y="26038"/>
                </a:lnTo>
                <a:lnTo>
                  <a:pt x="146411" y="54296"/>
                </a:lnTo>
                <a:lnTo>
                  <a:pt x="152400" y="88900"/>
                </a:lnTo>
                <a:lnTo>
                  <a:pt x="146411" y="123503"/>
                </a:lnTo>
                <a:lnTo>
                  <a:pt x="130081" y="151761"/>
                </a:lnTo>
                <a:lnTo>
                  <a:pt x="105860" y="170813"/>
                </a:lnTo>
                <a:lnTo>
                  <a:pt x="76200" y="1778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56" name="object 56"/>
          <p:cNvSpPr/>
          <p:nvPr/>
        </p:nvSpPr>
        <p:spPr>
          <a:xfrm>
            <a:off x="4737100" y="5197578"/>
            <a:ext cx="152400" cy="177800"/>
          </a:xfrm>
          <a:custGeom>
            <a:avLst/>
            <a:gdLst/>
            <a:ahLst/>
            <a:cxnLst/>
            <a:rect l="l" t="t" r="r" b="b"/>
            <a:pathLst>
              <a:path w="152400" h="177800">
                <a:moveTo>
                  <a:pt x="76200" y="0"/>
                </a:moveTo>
                <a:lnTo>
                  <a:pt x="46537" y="6986"/>
                </a:lnTo>
                <a:lnTo>
                  <a:pt x="22317" y="26038"/>
                </a:lnTo>
                <a:lnTo>
                  <a:pt x="5987" y="54296"/>
                </a:lnTo>
                <a:lnTo>
                  <a:pt x="0" y="88900"/>
                </a:lnTo>
                <a:lnTo>
                  <a:pt x="5987" y="123503"/>
                </a:lnTo>
                <a:lnTo>
                  <a:pt x="22317" y="151761"/>
                </a:lnTo>
                <a:lnTo>
                  <a:pt x="46537" y="170813"/>
                </a:lnTo>
                <a:lnTo>
                  <a:pt x="76200" y="177800"/>
                </a:lnTo>
                <a:lnTo>
                  <a:pt x="105862" y="170813"/>
                </a:lnTo>
                <a:lnTo>
                  <a:pt x="130082" y="151761"/>
                </a:lnTo>
                <a:lnTo>
                  <a:pt x="146412" y="123503"/>
                </a:lnTo>
                <a:lnTo>
                  <a:pt x="152400" y="88900"/>
                </a:lnTo>
                <a:lnTo>
                  <a:pt x="146412" y="54296"/>
                </a:lnTo>
                <a:lnTo>
                  <a:pt x="130082" y="26038"/>
                </a:lnTo>
                <a:lnTo>
                  <a:pt x="105862" y="69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57" name="object 57"/>
          <p:cNvSpPr/>
          <p:nvPr/>
        </p:nvSpPr>
        <p:spPr>
          <a:xfrm>
            <a:off x="4737100" y="5197578"/>
            <a:ext cx="152400" cy="177800"/>
          </a:xfrm>
          <a:custGeom>
            <a:avLst/>
            <a:gdLst/>
            <a:ahLst/>
            <a:cxnLst/>
            <a:rect l="l" t="t" r="r" b="b"/>
            <a:pathLst>
              <a:path w="152400" h="177800">
                <a:moveTo>
                  <a:pt x="76200" y="177800"/>
                </a:moveTo>
                <a:lnTo>
                  <a:pt x="46539" y="170813"/>
                </a:lnTo>
                <a:lnTo>
                  <a:pt x="22318" y="151761"/>
                </a:lnTo>
                <a:lnTo>
                  <a:pt x="5988" y="123503"/>
                </a:lnTo>
                <a:lnTo>
                  <a:pt x="0" y="88900"/>
                </a:lnTo>
                <a:lnTo>
                  <a:pt x="5988" y="54296"/>
                </a:lnTo>
                <a:lnTo>
                  <a:pt x="22318" y="26038"/>
                </a:lnTo>
                <a:lnTo>
                  <a:pt x="46539" y="6986"/>
                </a:lnTo>
                <a:lnTo>
                  <a:pt x="76200" y="0"/>
                </a:lnTo>
                <a:lnTo>
                  <a:pt x="105860" y="6986"/>
                </a:lnTo>
                <a:lnTo>
                  <a:pt x="130081" y="26038"/>
                </a:lnTo>
                <a:lnTo>
                  <a:pt x="146411" y="54296"/>
                </a:lnTo>
                <a:lnTo>
                  <a:pt x="152400" y="88900"/>
                </a:lnTo>
                <a:lnTo>
                  <a:pt x="146411" y="123503"/>
                </a:lnTo>
                <a:lnTo>
                  <a:pt x="130081" y="151761"/>
                </a:lnTo>
                <a:lnTo>
                  <a:pt x="105860" y="170813"/>
                </a:lnTo>
                <a:lnTo>
                  <a:pt x="76200" y="1778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58" name="object 58"/>
          <p:cNvSpPr/>
          <p:nvPr/>
        </p:nvSpPr>
        <p:spPr>
          <a:xfrm>
            <a:off x="3911600" y="5083278"/>
            <a:ext cx="1104900" cy="419100"/>
          </a:xfrm>
          <a:custGeom>
            <a:avLst/>
            <a:gdLst/>
            <a:ahLst/>
            <a:cxnLst/>
            <a:rect l="l" t="t" r="r" b="b"/>
            <a:pathLst>
              <a:path w="1104900" h="419100">
                <a:moveTo>
                  <a:pt x="0" y="69851"/>
                </a:moveTo>
                <a:lnTo>
                  <a:pt x="5489" y="42662"/>
                </a:lnTo>
                <a:lnTo>
                  <a:pt x="20458" y="20458"/>
                </a:lnTo>
                <a:lnTo>
                  <a:pt x="42662" y="5489"/>
                </a:lnTo>
                <a:lnTo>
                  <a:pt x="69851" y="0"/>
                </a:lnTo>
                <a:lnTo>
                  <a:pt x="1035050" y="0"/>
                </a:lnTo>
                <a:lnTo>
                  <a:pt x="1062240" y="5489"/>
                </a:lnTo>
                <a:lnTo>
                  <a:pt x="1084443" y="20458"/>
                </a:lnTo>
                <a:lnTo>
                  <a:pt x="1099411" y="42662"/>
                </a:lnTo>
                <a:lnTo>
                  <a:pt x="1104900" y="69851"/>
                </a:lnTo>
                <a:lnTo>
                  <a:pt x="1104900" y="349249"/>
                </a:lnTo>
                <a:lnTo>
                  <a:pt x="1099411" y="376438"/>
                </a:lnTo>
                <a:lnTo>
                  <a:pt x="1084443" y="398641"/>
                </a:lnTo>
                <a:lnTo>
                  <a:pt x="1062240" y="413610"/>
                </a:lnTo>
                <a:lnTo>
                  <a:pt x="1035050" y="419100"/>
                </a:lnTo>
                <a:lnTo>
                  <a:pt x="69851" y="419100"/>
                </a:lnTo>
                <a:lnTo>
                  <a:pt x="42662" y="413610"/>
                </a:lnTo>
                <a:lnTo>
                  <a:pt x="20458" y="398641"/>
                </a:lnTo>
                <a:lnTo>
                  <a:pt x="5489" y="376438"/>
                </a:lnTo>
                <a:lnTo>
                  <a:pt x="0" y="349249"/>
                </a:lnTo>
                <a:lnTo>
                  <a:pt x="0" y="69851"/>
                </a:lnTo>
                <a:close/>
              </a:path>
            </a:pathLst>
          </a:custGeom>
          <a:ln w="25400">
            <a:solidFill>
              <a:srgbClr val="605435"/>
            </a:solidFill>
          </a:ln>
        </p:spPr>
        <p:txBody>
          <a:bodyPr wrap="square" lIns="0" tIns="0" rIns="0" bIns="0" rtlCol="0"/>
          <a:lstStyle/>
          <a:p>
            <a:pPr>
              <a:defRPr/>
            </a:pPr>
            <a:endParaRPr>
              <a:solidFill>
                <a:prstClr val="black"/>
              </a:solidFill>
              <a:latin typeface="Calibri"/>
            </a:endParaRPr>
          </a:p>
        </p:txBody>
      </p:sp>
      <p:sp>
        <p:nvSpPr>
          <p:cNvPr id="59" name="object 59"/>
          <p:cNvSpPr/>
          <p:nvPr/>
        </p:nvSpPr>
        <p:spPr>
          <a:xfrm>
            <a:off x="7124700" y="52102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60" name="object 60"/>
          <p:cNvSpPr/>
          <p:nvPr/>
        </p:nvSpPr>
        <p:spPr>
          <a:xfrm>
            <a:off x="7124700" y="5210278"/>
            <a:ext cx="165100" cy="165100"/>
          </a:xfrm>
          <a:custGeom>
            <a:avLst/>
            <a:gdLst/>
            <a:ahLst/>
            <a:cxnLst/>
            <a:rect l="l" t="t" r="r" b="b"/>
            <a:pathLst>
              <a:path w="165100" h="165100">
                <a:moveTo>
                  <a:pt x="82550" y="165100"/>
                </a:moveTo>
                <a:lnTo>
                  <a:pt x="50417" y="158612"/>
                </a:lnTo>
                <a:lnTo>
                  <a:pt x="24178" y="140921"/>
                </a:lnTo>
                <a:lnTo>
                  <a:pt x="6487" y="114682"/>
                </a:lnTo>
                <a:lnTo>
                  <a:pt x="0" y="82550"/>
                </a:ln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61" name="object 61"/>
          <p:cNvSpPr/>
          <p:nvPr/>
        </p:nvSpPr>
        <p:spPr>
          <a:xfrm>
            <a:off x="7366000" y="52102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62" name="object 62"/>
          <p:cNvSpPr/>
          <p:nvPr/>
        </p:nvSpPr>
        <p:spPr>
          <a:xfrm>
            <a:off x="7366000" y="5210278"/>
            <a:ext cx="165100" cy="165100"/>
          </a:xfrm>
          <a:custGeom>
            <a:avLst/>
            <a:gdLst/>
            <a:ahLst/>
            <a:cxnLst/>
            <a:rect l="l" t="t" r="r" b="b"/>
            <a:pathLst>
              <a:path w="165100" h="165100">
                <a:moveTo>
                  <a:pt x="82550" y="165100"/>
                </a:moveTo>
                <a:lnTo>
                  <a:pt x="50417" y="158612"/>
                </a:lnTo>
                <a:lnTo>
                  <a:pt x="24178" y="140921"/>
                </a:lnTo>
                <a:lnTo>
                  <a:pt x="6487" y="114682"/>
                </a:lnTo>
                <a:lnTo>
                  <a:pt x="0" y="82550"/>
                </a:ln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63" name="object 63"/>
          <p:cNvSpPr/>
          <p:nvPr/>
        </p:nvSpPr>
        <p:spPr>
          <a:xfrm>
            <a:off x="7607300" y="52102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64" name="object 64"/>
          <p:cNvSpPr/>
          <p:nvPr/>
        </p:nvSpPr>
        <p:spPr>
          <a:xfrm>
            <a:off x="7607300" y="5210278"/>
            <a:ext cx="165100" cy="165100"/>
          </a:xfrm>
          <a:custGeom>
            <a:avLst/>
            <a:gdLst/>
            <a:ahLst/>
            <a:cxnLst/>
            <a:rect l="l" t="t" r="r" b="b"/>
            <a:pathLst>
              <a:path w="165100" h="165100">
                <a:moveTo>
                  <a:pt x="82550" y="165100"/>
                </a:moveTo>
                <a:lnTo>
                  <a:pt x="50417" y="158612"/>
                </a:lnTo>
                <a:lnTo>
                  <a:pt x="24178" y="140921"/>
                </a:lnTo>
                <a:lnTo>
                  <a:pt x="6487" y="114682"/>
                </a:lnTo>
                <a:lnTo>
                  <a:pt x="0" y="82550"/>
                </a:ln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65" name="object 65"/>
          <p:cNvSpPr/>
          <p:nvPr/>
        </p:nvSpPr>
        <p:spPr>
          <a:xfrm>
            <a:off x="7848600" y="52102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66" name="object 66"/>
          <p:cNvSpPr/>
          <p:nvPr/>
        </p:nvSpPr>
        <p:spPr>
          <a:xfrm>
            <a:off x="7848600" y="5210278"/>
            <a:ext cx="152400" cy="165100"/>
          </a:xfrm>
          <a:custGeom>
            <a:avLst/>
            <a:gdLst/>
            <a:ahLst/>
            <a:cxnLst/>
            <a:rect l="l" t="t" r="r" b="b"/>
            <a:pathLst>
              <a:path w="152400" h="165100">
                <a:moveTo>
                  <a:pt x="76200" y="165100"/>
                </a:moveTo>
                <a:lnTo>
                  <a:pt x="46539" y="158612"/>
                </a:lnTo>
                <a:lnTo>
                  <a:pt x="22318" y="140921"/>
                </a:lnTo>
                <a:lnTo>
                  <a:pt x="5988" y="114682"/>
                </a:lnTo>
                <a:lnTo>
                  <a:pt x="0" y="82550"/>
                </a:ln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67" name="object 67"/>
          <p:cNvSpPr/>
          <p:nvPr/>
        </p:nvSpPr>
        <p:spPr>
          <a:xfrm>
            <a:off x="7023100" y="5083278"/>
            <a:ext cx="1104900" cy="419100"/>
          </a:xfrm>
          <a:custGeom>
            <a:avLst/>
            <a:gdLst/>
            <a:ahLst/>
            <a:cxnLst/>
            <a:rect l="l" t="t" r="r" b="b"/>
            <a:pathLst>
              <a:path w="1104900" h="419100">
                <a:moveTo>
                  <a:pt x="0" y="69851"/>
                </a:moveTo>
                <a:lnTo>
                  <a:pt x="5489" y="42662"/>
                </a:lnTo>
                <a:lnTo>
                  <a:pt x="20459" y="20458"/>
                </a:lnTo>
                <a:lnTo>
                  <a:pt x="42662" y="5489"/>
                </a:lnTo>
                <a:lnTo>
                  <a:pt x="69851" y="0"/>
                </a:lnTo>
                <a:lnTo>
                  <a:pt x="1035050" y="0"/>
                </a:lnTo>
                <a:lnTo>
                  <a:pt x="1062240" y="5489"/>
                </a:lnTo>
                <a:lnTo>
                  <a:pt x="1084443" y="20458"/>
                </a:lnTo>
                <a:lnTo>
                  <a:pt x="1099411" y="42662"/>
                </a:lnTo>
                <a:lnTo>
                  <a:pt x="1104900" y="69851"/>
                </a:lnTo>
                <a:lnTo>
                  <a:pt x="1104900" y="349249"/>
                </a:lnTo>
                <a:lnTo>
                  <a:pt x="1099411" y="376438"/>
                </a:lnTo>
                <a:lnTo>
                  <a:pt x="1084443" y="398641"/>
                </a:lnTo>
                <a:lnTo>
                  <a:pt x="1062240" y="413610"/>
                </a:lnTo>
                <a:lnTo>
                  <a:pt x="1035050" y="419100"/>
                </a:lnTo>
                <a:lnTo>
                  <a:pt x="69851" y="419100"/>
                </a:lnTo>
                <a:lnTo>
                  <a:pt x="42662" y="413610"/>
                </a:lnTo>
                <a:lnTo>
                  <a:pt x="20459" y="398641"/>
                </a:lnTo>
                <a:lnTo>
                  <a:pt x="5489" y="376438"/>
                </a:lnTo>
                <a:lnTo>
                  <a:pt x="0" y="349249"/>
                </a:lnTo>
                <a:lnTo>
                  <a:pt x="0" y="69851"/>
                </a:lnTo>
                <a:close/>
              </a:path>
            </a:pathLst>
          </a:custGeom>
          <a:ln w="25400">
            <a:solidFill>
              <a:srgbClr val="605435"/>
            </a:solidFill>
          </a:ln>
        </p:spPr>
        <p:txBody>
          <a:bodyPr wrap="square" lIns="0" tIns="0" rIns="0" bIns="0" rtlCol="0"/>
          <a:lstStyle/>
          <a:p>
            <a:pPr>
              <a:defRPr/>
            </a:pPr>
            <a:endParaRPr>
              <a:solidFill>
                <a:prstClr val="black"/>
              </a:solidFill>
              <a:latin typeface="Calibri"/>
            </a:endParaRPr>
          </a:p>
        </p:txBody>
      </p:sp>
      <p:sp>
        <p:nvSpPr>
          <p:cNvPr id="68" name="object 68"/>
          <p:cNvSpPr/>
          <p:nvPr/>
        </p:nvSpPr>
        <p:spPr>
          <a:xfrm>
            <a:off x="5562600" y="5210278"/>
            <a:ext cx="152400" cy="165100"/>
          </a:xfrm>
          <a:custGeom>
            <a:avLst/>
            <a:gdLst/>
            <a:ahLst/>
            <a:cxnLst/>
            <a:rect l="l" t="t" r="r" b="b"/>
            <a:pathLst>
              <a:path w="152400" h="165100">
                <a:moveTo>
                  <a:pt x="76200" y="0"/>
                </a:moveTo>
                <a:lnTo>
                  <a:pt x="46537" y="6486"/>
                </a:lnTo>
                <a:lnTo>
                  <a:pt x="22317" y="24177"/>
                </a:lnTo>
                <a:lnTo>
                  <a:pt x="5987" y="50417"/>
                </a:lnTo>
                <a:lnTo>
                  <a:pt x="0" y="82550"/>
                </a:lnTo>
                <a:lnTo>
                  <a:pt x="5987" y="114682"/>
                </a:lnTo>
                <a:lnTo>
                  <a:pt x="22317" y="140922"/>
                </a:lnTo>
                <a:lnTo>
                  <a:pt x="46537" y="158613"/>
                </a:lnTo>
                <a:lnTo>
                  <a:pt x="76200" y="165100"/>
                </a:lnTo>
                <a:lnTo>
                  <a:pt x="105862" y="158613"/>
                </a:lnTo>
                <a:lnTo>
                  <a:pt x="130082" y="140922"/>
                </a:lnTo>
                <a:lnTo>
                  <a:pt x="146412" y="114682"/>
                </a:lnTo>
                <a:lnTo>
                  <a:pt x="152400" y="82550"/>
                </a:lnTo>
                <a:lnTo>
                  <a:pt x="146412" y="50417"/>
                </a:lnTo>
                <a:lnTo>
                  <a:pt x="130082" y="24177"/>
                </a:lnTo>
                <a:lnTo>
                  <a:pt x="105862" y="6486"/>
                </a:lnTo>
                <a:lnTo>
                  <a:pt x="7620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69" name="object 69"/>
          <p:cNvSpPr/>
          <p:nvPr/>
        </p:nvSpPr>
        <p:spPr>
          <a:xfrm>
            <a:off x="5562600" y="5210278"/>
            <a:ext cx="152400" cy="165100"/>
          </a:xfrm>
          <a:custGeom>
            <a:avLst/>
            <a:gdLst/>
            <a:ahLst/>
            <a:cxnLst/>
            <a:rect l="l" t="t" r="r" b="b"/>
            <a:pathLst>
              <a:path w="152400" h="165100">
                <a:moveTo>
                  <a:pt x="76200" y="165100"/>
                </a:moveTo>
                <a:lnTo>
                  <a:pt x="46539" y="158612"/>
                </a:lnTo>
                <a:lnTo>
                  <a:pt x="22318" y="140921"/>
                </a:lnTo>
                <a:lnTo>
                  <a:pt x="5988" y="114682"/>
                </a:lnTo>
                <a:lnTo>
                  <a:pt x="0" y="82550"/>
                </a:lnTo>
                <a:lnTo>
                  <a:pt x="5988" y="50417"/>
                </a:lnTo>
                <a:lnTo>
                  <a:pt x="22318" y="24178"/>
                </a:lnTo>
                <a:lnTo>
                  <a:pt x="46539" y="6487"/>
                </a:lnTo>
                <a:lnTo>
                  <a:pt x="76200" y="0"/>
                </a:lnTo>
                <a:lnTo>
                  <a:pt x="105860" y="6487"/>
                </a:lnTo>
                <a:lnTo>
                  <a:pt x="130081" y="24178"/>
                </a:lnTo>
                <a:lnTo>
                  <a:pt x="146411" y="50417"/>
                </a:lnTo>
                <a:lnTo>
                  <a:pt x="152400" y="82550"/>
                </a:lnTo>
                <a:lnTo>
                  <a:pt x="146411" y="114682"/>
                </a:lnTo>
                <a:lnTo>
                  <a:pt x="130081" y="140921"/>
                </a:lnTo>
                <a:lnTo>
                  <a:pt x="105860" y="158612"/>
                </a:lnTo>
                <a:lnTo>
                  <a:pt x="7620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70" name="object 70"/>
          <p:cNvSpPr/>
          <p:nvPr/>
        </p:nvSpPr>
        <p:spPr>
          <a:xfrm>
            <a:off x="5791200" y="52102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71" name="object 71"/>
          <p:cNvSpPr/>
          <p:nvPr/>
        </p:nvSpPr>
        <p:spPr>
          <a:xfrm>
            <a:off x="5791200" y="5210278"/>
            <a:ext cx="165100" cy="165100"/>
          </a:xfrm>
          <a:custGeom>
            <a:avLst/>
            <a:gdLst/>
            <a:ahLst/>
            <a:cxnLst/>
            <a:rect l="l" t="t" r="r" b="b"/>
            <a:pathLst>
              <a:path w="165100" h="165100">
                <a:moveTo>
                  <a:pt x="82550" y="165100"/>
                </a:moveTo>
                <a:lnTo>
                  <a:pt x="50417" y="158612"/>
                </a:lnTo>
                <a:lnTo>
                  <a:pt x="24178" y="140921"/>
                </a:lnTo>
                <a:lnTo>
                  <a:pt x="6487" y="114682"/>
                </a:lnTo>
                <a:lnTo>
                  <a:pt x="0" y="82550"/>
                </a:ln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72" name="object 72"/>
          <p:cNvSpPr/>
          <p:nvPr/>
        </p:nvSpPr>
        <p:spPr>
          <a:xfrm>
            <a:off x="6032500" y="52102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73" name="object 73"/>
          <p:cNvSpPr/>
          <p:nvPr/>
        </p:nvSpPr>
        <p:spPr>
          <a:xfrm>
            <a:off x="6032500" y="5210278"/>
            <a:ext cx="165100" cy="165100"/>
          </a:xfrm>
          <a:custGeom>
            <a:avLst/>
            <a:gdLst/>
            <a:ahLst/>
            <a:cxnLst/>
            <a:rect l="l" t="t" r="r" b="b"/>
            <a:pathLst>
              <a:path w="165100" h="165100">
                <a:moveTo>
                  <a:pt x="82550" y="165100"/>
                </a:moveTo>
                <a:lnTo>
                  <a:pt x="50417" y="158612"/>
                </a:lnTo>
                <a:lnTo>
                  <a:pt x="24178" y="140921"/>
                </a:lnTo>
                <a:lnTo>
                  <a:pt x="6487" y="114682"/>
                </a:lnTo>
                <a:lnTo>
                  <a:pt x="0" y="82550"/>
                </a:ln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74" name="object 74"/>
          <p:cNvSpPr/>
          <p:nvPr/>
        </p:nvSpPr>
        <p:spPr>
          <a:xfrm>
            <a:off x="6273800" y="5210278"/>
            <a:ext cx="165100" cy="165100"/>
          </a:xfrm>
          <a:custGeom>
            <a:avLst/>
            <a:gdLst/>
            <a:ahLst/>
            <a:cxnLst/>
            <a:rect l="l" t="t" r="r" b="b"/>
            <a:pathLst>
              <a:path w="165100" h="165100">
                <a:moveTo>
                  <a:pt x="82550" y="0"/>
                </a:moveTo>
                <a:lnTo>
                  <a:pt x="50417" y="6486"/>
                </a:lnTo>
                <a:lnTo>
                  <a:pt x="24177" y="24177"/>
                </a:lnTo>
                <a:lnTo>
                  <a:pt x="6486" y="50417"/>
                </a:lnTo>
                <a:lnTo>
                  <a:pt x="0" y="82550"/>
                </a:lnTo>
                <a:lnTo>
                  <a:pt x="6486" y="114682"/>
                </a:lnTo>
                <a:lnTo>
                  <a:pt x="24177" y="140922"/>
                </a:lnTo>
                <a:lnTo>
                  <a:pt x="50417" y="158613"/>
                </a:lnTo>
                <a:lnTo>
                  <a:pt x="82550" y="165100"/>
                </a:lnTo>
                <a:lnTo>
                  <a:pt x="114682" y="158613"/>
                </a:lnTo>
                <a:lnTo>
                  <a:pt x="140922" y="140922"/>
                </a:lnTo>
                <a:lnTo>
                  <a:pt x="158613" y="114682"/>
                </a:lnTo>
                <a:lnTo>
                  <a:pt x="165100" y="82550"/>
                </a:lnTo>
                <a:lnTo>
                  <a:pt x="158613" y="50417"/>
                </a:lnTo>
                <a:lnTo>
                  <a:pt x="140922" y="24177"/>
                </a:lnTo>
                <a:lnTo>
                  <a:pt x="114682" y="6486"/>
                </a:lnTo>
                <a:lnTo>
                  <a:pt x="82550" y="0"/>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75" name="object 75"/>
          <p:cNvSpPr/>
          <p:nvPr/>
        </p:nvSpPr>
        <p:spPr>
          <a:xfrm>
            <a:off x="6273800" y="5210278"/>
            <a:ext cx="165100" cy="165100"/>
          </a:xfrm>
          <a:custGeom>
            <a:avLst/>
            <a:gdLst/>
            <a:ahLst/>
            <a:cxnLst/>
            <a:rect l="l" t="t" r="r" b="b"/>
            <a:pathLst>
              <a:path w="165100" h="165100">
                <a:moveTo>
                  <a:pt x="82550" y="165100"/>
                </a:moveTo>
                <a:lnTo>
                  <a:pt x="50417" y="158612"/>
                </a:lnTo>
                <a:lnTo>
                  <a:pt x="24178" y="140921"/>
                </a:lnTo>
                <a:lnTo>
                  <a:pt x="6487" y="114682"/>
                </a:lnTo>
                <a:lnTo>
                  <a:pt x="0" y="82550"/>
                </a:lnTo>
                <a:lnTo>
                  <a:pt x="6487" y="50417"/>
                </a:lnTo>
                <a:lnTo>
                  <a:pt x="24178" y="24178"/>
                </a:lnTo>
                <a:lnTo>
                  <a:pt x="50417" y="6487"/>
                </a:lnTo>
                <a:lnTo>
                  <a:pt x="82550" y="0"/>
                </a:lnTo>
                <a:lnTo>
                  <a:pt x="114682" y="6487"/>
                </a:lnTo>
                <a:lnTo>
                  <a:pt x="140921" y="24178"/>
                </a:lnTo>
                <a:lnTo>
                  <a:pt x="158612" y="50417"/>
                </a:lnTo>
                <a:lnTo>
                  <a:pt x="165100" y="82550"/>
                </a:lnTo>
                <a:lnTo>
                  <a:pt x="158612" y="114682"/>
                </a:lnTo>
                <a:lnTo>
                  <a:pt x="140921" y="140921"/>
                </a:lnTo>
                <a:lnTo>
                  <a:pt x="114682" y="158612"/>
                </a:lnTo>
                <a:lnTo>
                  <a:pt x="82550" y="165100"/>
                </a:lnTo>
                <a:close/>
              </a:path>
            </a:pathLst>
          </a:custGeom>
          <a:ln w="25400">
            <a:solidFill>
              <a:srgbClr val="770012"/>
            </a:solidFill>
          </a:ln>
        </p:spPr>
        <p:txBody>
          <a:bodyPr wrap="square" lIns="0" tIns="0" rIns="0" bIns="0" rtlCol="0"/>
          <a:lstStyle/>
          <a:p>
            <a:pPr>
              <a:defRPr/>
            </a:pPr>
            <a:endParaRPr>
              <a:solidFill>
                <a:prstClr val="black"/>
              </a:solidFill>
              <a:latin typeface="Calibri"/>
            </a:endParaRPr>
          </a:p>
        </p:txBody>
      </p:sp>
      <p:sp>
        <p:nvSpPr>
          <p:cNvPr id="76" name="object 76"/>
          <p:cNvSpPr/>
          <p:nvPr/>
        </p:nvSpPr>
        <p:spPr>
          <a:xfrm>
            <a:off x="5448300" y="5083278"/>
            <a:ext cx="1104900" cy="431800"/>
          </a:xfrm>
          <a:custGeom>
            <a:avLst/>
            <a:gdLst/>
            <a:ahLst/>
            <a:cxnLst/>
            <a:rect l="l" t="t" r="r" b="b"/>
            <a:pathLst>
              <a:path w="1104900" h="431800">
                <a:moveTo>
                  <a:pt x="0" y="71968"/>
                </a:moveTo>
                <a:lnTo>
                  <a:pt x="5655" y="43955"/>
                </a:lnTo>
                <a:lnTo>
                  <a:pt x="21079" y="21079"/>
                </a:lnTo>
                <a:lnTo>
                  <a:pt x="43955" y="5655"/>
                </a:lnTo>
                <a:lnTo>
                  <a:pt x="71968" y="0"/>
                </a:lnTo>
                <a:lnTo>
                  <a:pt x="1032930" y="0"/>
                </a:lnTo>
                <a:lnTo>
                  <a:pt x="1060945" y="5655"/>
                </a:lnTo>
                <a:lnTo>
                  <a:pt x="1083821" y="21079"/>
                </a:lnTo>
                <a:lnTo>
                  <a:pt x="1099245" y="43955"/>
                </a:lnTo>
                <a:lnTo>
                  <a:pt x="1104900" y="71968"/>
                </a:lnTo>
                <a:lnTo>
                  <a:pt x="1104900" y="359831"/>
                </a:lnTo>
                <a:lnTo>
                  <a:pt x="1099245" y="387845"/>
                </a:lnTo>
                <a:lnTo>
                  <a:pt x="1083821" y="410721"/>
                </a:lnTo>
                <a:lnTo>
                  <a:pt x="1060945" y="426144"/>
                </a:lnTo>
                <a:lnTo>
                  <a:pt x="1032930" y="431800"/>
                </a:lnTo>
                <a:lnTo>
                  <a:pt x="71968" y="431800"/>
                </a:lnTo>
                <a:lnTo>
                  <a:pt x="43955" y="426144"/>
                </a:lnTo>
                <a:lnTo>
                  <a:pt x="21079" y="410721"/>
                </a:lnTo>
                <a:lnTo>
                  <a:pt x="5655" y="387845"/>
                </a:lnTo>
                <a:lnTo>
                  <a:pt x="0" y="359831"/>
                </a:lnTo>
                <a:lnTo>
                  <a:pt x="0" y="71968"/>
                </a:lnTo>
                <a:close/>
              </a:path>
            </a:pathLst>
          </a:custGeom>
          <a:ln w="25400">
            <a:solidFill>
              <a:srgbClr val="605435"/>
            </a:solidFill>
          </a:ln>
        </p:spPr>
        <p:txBody>
          <a:bodyPr wrap="square" lIns="0" tIns="0" rIns="0" bIns="0" rtlCol="0"/>
          <a:lstStyle/>
          <a:p>
            <a:pPr>
              <a:defRPr/>
            </a:pPr>
            <a:endParaRPr>
              <a:solidFill>
                <a:prstClr val="black"/>
              </a:solidFill>
              <a:latin typeface="Calibri"/>
            </a:endParaRPr>
          </a:p>
        </p:txBody>
      </p:sp>
      <p:sp>
        <p:nvSpPr>
          <p:cNvPr id="77" name="object 77"/>
          <p:cNvSpPr txBox="1"/>
          <p:nvPr/>
        </p:nvSpPr>
        <p:spPr>
          <a:xfrm>
            <a:off x="5530571" y="3623820"/>
            <a:ext cx="229235" cy="276999"/>
          </a:xfrm>
          <a:prstGeom prst="rect">
            <a:avLst/>
          </a:prstGeom>
        </p:spPr>
        <p:txBody>
          <a:bodyPr vert="horz" wrap="square" lIns="0" tIns="0" rIns="0" bIns="0" rtlCol="0">
            <a:spAutoFit/>
          </a:bodyPr>
          <a:lstStyle/>
          <a:p>
            <a:pPr marL="12700">
              <a:defRPr/>
            </a:pPr>
            <a:r>
              <a:rPr dirty="0">
                <a:solidFill>
                  <a:prstClr val="black"/>
                </a:solidFill>
                <a:latin typeface="Calibri"/>
                <a:cs typeface="Calibri"/>
              </a:rPr>
              <a:t>W</a:t>
            </a:r>
            <a:endParaRPr>
              <a:solidFill>
                <a:prstClr val="black"/>
              </a:solidFill>
              <a:latin typeface="Calibri"/>
              <a:cs typeface="Calibri"/>
            </a:endParaRPr>
          </a:p>
        </p:txBody>
      </p:sp>
      <p:sp>
        <p:nvSpPr>
          <p:cNvPr id="78" name="object 78"/>
          <p:cNvSpPr txBox="1"/>
          <p:nvPr/>
        </p:nvSpPr>
        <p:spPr>
          <a:xfrm>
            <a:off x="7172287" y="3297354"/>
            <a:ext cx="539750" cy="673735"/>
          </a:xfrm>
          <a:prstGeom prst="rect">
            <a:avLst/>
          </a:prstGeom>
        </p:spPr>
        <p:txBody>
          <a:bodyPr vert="horz" wrap="square" lIns="0" tIns="0" rIns="0" bIns="0" rtlCol="0">
            <a:spAutoFit/>
          </a:bodyPr>
          <a:lstStyle/>
          <a:p>
            <a:pPr marL="207645">
              <a:defRPr/>
            </a:pPr>
            <a:r>
              <a:rPr sz="2700" i="1" spc="-44" baseline="9259" dirty="0">
                <a:solidFill>
                  <a:prstClr val="black"/>
                </a:solidFill>
                <a:latin typeface="Calibri"/>
                <a:cs typeface="Calibri"/>
              </a:rPr>
              <a:t>h</a:t>
            </a:r>
            <a:r>
              <a:rPr sz="1200" i="1" spc="-5" dirty="0">
                <a:solidFill>
                  <a:prstClr val="black"/>
                </a:solidFill>
                <a:latin typeface="Calibri"/>
                <a:cs typeface="Calibri"/>
              </a:rPr>
              <a:t>t</a:t>
            </a:r>
            <a:r>
              <a:rPr sz="1200" dirty="0">
                <a:solidFill>
                  <a:prstClr val="black"/>
                </a:solidFill>
                <a:latin typeface="Calibri"/>
                <a:cs typeface="Calibri"/>
              </a:rPr>
              <a:t>+1</a:t>
            </a:r>
            <a:endParaRPr sz="1200">
              <a:solidFill>
                <a:prstClr val="black"/>
              </a:solidFill>
              <a:latin typeface="Calibri"/>
              <a:cs typeface="Calibri"/>
            </a:endParaRPr>
          </a:p>
          <a:p>
            <a:pPr marL="12700">
              <a:spcBef>
                <a:spcPts val="845"/>
              </a:spcBef>
              <a:defRPr/>
            </a:pPr>
            <a:r>
              <a:rPr dirty="0">
                <a:solidFill>
                  <a:prstClr val="black"/>
                </a:solidFill>
                <a:latin typeface="Calibri"/>
                <a:cs typeface="Calibri"/>
              </a:rPr>
              <a:t>W</a:t>
            </a:r>
            <a:endParaRPr>
              <a:solidFill>
                <a:prstClr val="black"/>
              </a:solidFill>
              <a:latin typeface="Calibri"/>
              <a:cs typeface="Calibri"/>
            </a:endParaRPr>
          </a:p>
        </p:txBody>
      </p:sp>
      <p:sp>
        <p:nvSpPr>
          <p:cNvPr id="79" name="object 79"/>
          <p:cNvSpPr/>
          <p:nvPr/>
        </p:nvSpPr>
        <p:spPr>
          <a:xfrm>
            <a:off x="4749800" y="2873478"/>
            <a:ext cx="355600" cy="609600"/>
          </a:xfrm>
          <a:prstGeom prst="rect">
            <a:avLst/>
          </a:prstGeom>
          <a:blipFill>
            <a:blip r:embed="rId9" cstate="print"/>
            <a:stretch>
              <a:fillRect/>
            </a:stretch>
          </a:blipFill>
        </p:spPr>
        <p:txBody>
          <a:bodyPr wrap="square" lIns="0" tIns="0" rIns="0" bIns="0" rtlCol="0"/>
          <a:lstStyle/>
          <a:p>
            <a:pPr>
              <a:defRPr/>
            </a:pPr>
            <a:endParaRPr>
              <a:solidFill>
                <a:prstClr val="black"/>
              </a:solidFill>
              <a:latin typeface="Calibri"/>
            </a:endParaRPr>
          </a:p>
        </p:txBody>
      </p:sp>
      <p:sp>
        <p:nvSpPr>
          <p:cNvPr id="80" name="object 80"/>
          <p:cNvSpPr/>
          <p:nvPr/>
        </p:nvSpPr>
        <p:spPr>
          <a:xfrm>
            <a:off x="4868646" y="3025815"/>
            <a:ext cx="118110" cy="380365"/>
          </a:xfrm>
          <a:custGeom>
            <a:avLst/>
            <a:gdLst/>
            <a:ahLst/>
            <a:cxnLst/>
            <a:rect l="l" t="t" r="r" b="b"/>
            <a:pathLst>
              <a:path w="118110" h="380364">
                <a:moveTo>
                  <a:pt x="71653" y="72186"/>
                </a:moveTo>
                <a:lnTo>
                  <a:pt x="46253" y="72186"/>
                </a:lnTo>
                <a:lnTo>
                  <a:pt x="46253" y="379806"/>
                </a:lnTo>
                <a:lnTo>
                  <a:pt x="71653" y="379806"/>
                </a:lnTo>
                <a:lnTo>
                  <a:pt x="71653" y="72186"/>
                </a:lnTo>
                <a:close/>
              </a:path>
              <a:path w="118110" h="380364">
                <a:moveTo>
                  <a:pt x="58953" y="0"/>
                </a:moveTo>
                <a:lnTo>
                  <a:pt x="0" y="101066"/>
                </a:lnTo>
                <a:lnTo>
                  <a:pt x="2044" y="108851"/>
                </a:lnTo>
                <a:lnTo>
                  <a:pt x="14160" y="115912"/>
                </a:lnTo>
                <a:lnTo>
                  <a:pt x="21932" y="113868"/>
                </a:lnTo>
                <a:lnTo>
                  <a:pt x="46253" y="72186"/>
                </a:lnTo>
                <a:lnTo>
                  <a:pt x="101060" y="72186"/>
                </a:lnTo>
                <a:lnTo>
                  <a:pt x="58953" y="0"/>
                </a:lnTo>
                <a:close/>
              </a:path>
              <a:path w="118110" h="380364">
                <a:moveTo>
                  <a:pt x="101060" y="72186"/>
                </a:moveTo>
                <a:lnTo>
                  <a:pt x="71653" y="72186"/>
                </a:lnTo>
                <a:lnTo>
                  <a:pt x="95973" y="113868"/>
                </a:lnTo>
                <a:lnTo>
                  <a:pt x="103746" y="115912"/>
                </a:lnTo>
                <a:lnTo>
                  <a:pt x="115862" y="108851"/>
                </a:lnTo>
                <a:lnTo>
                  <a:pt x="117906" y="101066"/>
                </a:lnTo>
                <a:lnTo>
                  <a:pt x="101060" y="72186"/>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81" name="object 81"/>
          <p:cNvSpPr txBox="1"/>
          <p:nvPr/>
        </p:nvSpPr>
        <p:spPr>
          <a:xfrm>
            <a:off x="4826406" y="2750606"/>
            <a:ext cx="331470" cy="274955"/>
          </a:xfrm>
          <a:prstGeom prst="rect">
            <a:avLst/>
          </a:prstGeom>
        </p:spPr>
        <p:txBody>
          <a:bodyPr vert="horz" wrap="square" lIns="0" tIns="0" rIns="0" bIns="0" rtlCol="0">
            <a:spAutoFit/>
          </a:bodyPr>
          <a:lstStyle/>
          <a:p>
            <a:pPr marL="12700">
              <a:defRPr/>
            </a:pPr>
            <a:r>
              <a:rPr sz="2700" i="1" spc="-7" baseline="9259" dirty="0">
                <a:solidFill>
                  <a:prstClr val="black"/>
                </a:solidFill>
                <a:latin typeface="Calibri"/>
                <a:cs typeface="Calibri"/>
              </a:rPr>
              <a:t>y</a:t>
            </a:r>
            <a:r>
              <a:rPr sz="1200" i="1" spc="-5" dirty="0">
                <a:solidFill>
                  <a:prstClr val="black"/>
                </a:solidFill>
                <a:latin typeface="Calibri"/>
                <a:cs typeface="Calibri"/>
              </a:rPr>
              <a:t>t</a:t>
            </a:r>
            <a:r>
              <a:rPr sz="1200" i="1" dirty="0">
                <a:solidFill>
                  <a:prstClr val="black"/>
                </a:solidFill>
                <a:latin typeface="Calibri"/>
                <a:cs typeface="Calibri"/>
              </a:rPr>
              <a:t>−</a:t>
            </a:r>
            <a:r>
              <a:rPr sz="1200" dirty="0">
                <a:solidFill>
                  <a:prstClr val="black"/>
                </a:solidFill>
                <a:latin typeface="Calibri"/>
                <a:cs typeface="Calibri"/>
              </a:rPr>
              <a:t>1</a:t>
            </a:r>
            <a:endParaRPr sz="1200">
              <a:solidFill>
                <a:prstClr val="black"/>
              </a:solidFill>
              <a:latin typeface="Calibri"/>
              <a:cs typeface="Calibri"/>
            </a:endParaRPr>
          </a:p>
        </p:txBody>
      </p:sp>
      <p:sp>
        <p:nvSpPr>
          <p:cNvPr id="82" name="object 82"/>
          <p:cNvSpPr/>
          <p:nvPr/>
        </p:nvSpPr>
        <p:spPr>
          <a:xfrm>
            <a:off x="6248400" y="2898878"/>
            <a:ext cx="355600" cy="609600"/>
          </a:xfrm>
          <a:prstGeom prst="rect">
            <a:avLst/>
          </a:prstGeom>
          <a:blipFill>
            <a:blip r:embed="rId9" cstate="print"/>
            <a:stretch>
              <a:fillRect/>
            </a:stretch>
          </a:blipFill>
        </p:spPr>
        <p:txBody>
          <a:bodyPr wrap="square" lIns="0" tIns="0" rIns="0" bIns="0" rtlCol="0"/>
          <a:lstStyle/>
          <a:p>
            <a:pPr>
              <a:defRPr/>
            </a:pPr>
            <a:endParaRPr>
              <a:solidFill>
                <a:prstClr val="black"/>
              </a:solidFill>
              <a:latin typeface="Calibri"/>
            </a:endParaRPr>
          </a:p>
        </p:txBody>
      </p:sp>
      <p:sp>
        <p:nvSpPr>
          <p:cNvPr id="83" name="object 83"/>
          <p:cNvSpPr/>
          <p:nvPr/>
        </p:nvSpPr>
        <p:spPr>
          <a:xfrm>
            <a:off x="6367246" y="3051215"/>
            <a:ext cx="118110" cy="380365"/>
          </a:xfrm>
          <a:custGeom>
            <a:avLst/>
            <a:gdLst/>
            <a:ahLst/>
            <a:cxnLst/>
            <a:rect l="l" t="t" r="r" b="b"/>
            <a:pathLst>
              <a:path w="118110" h="380364">
                <a:moveTo>
                  <a:pt x="71653" y="72186"/>
                </a:moveTo>
                <a:lnTo>
                  <a:pt x="46253" y="72186"/>
                </a:lnTo>
                <a:lnTo>
                  <a:pt x="46253" y="379806"/>
                </a:lnTo>
                <a:lnTo>
                  <a:pt x="71653" y="379806"/>
                </a:lnTo>
                <a:lnTo>
                  <a:pt x="71653" y="72186"/>
                </a:lnTo>
                <a:close/>
              </a:path>
              <a:path w="118110" h="380364">
                <a:moveTo>
                  <a:pt x="58953" y="0"/>
                </a:moveTo>
                <a:lnTo>
                  <a:pt x="0" y="101066"/>
                </a:lnTo>
                <a:lnTo>
                  <a:pt x="2044" y="108851"/>
                </a:lnTo>
                <a:lnTo>
                  <a:pt x="14160" y="115912"/>
                </a:lnTo>
                <a:lnTo>
                  <a:pt x="21932" y="113868"/>
                </a:lnTo>
                <a:lnTo>
                  <a:pt x="46253" y="72186"/>
                </a:lnTo>
                <a:lnTo>
                  <a:pt x="101060" y="72186"/>
                </a:lnTo>
                <a:lnTo>
                  <a:pt x="58953" y="0"/>
                </a:lnTo>
                <a:close/>
              </a:path>
              <a:path w="118110" h="380364">
                <a:moveTo>
                  <a:pt x="101060" y="72186"/>
                </a:moveTo>
                <a:lnTo>
                  <a:pt x="71653" y="72186"/>
                </a:lnTo>
                <a:lnTo>
                  <a:pt x="95973" y="113868"/>
                </a:lnTo>
                <a:lnTo>
                  <a:pt x="103746" y="115912"/>
                </a:lnTo>
                <a:lnTo>
                  <a:pt x="115862" y="108851"/>
                </a:lnTo>
                <a:lnTo>
                  <a:pt x="117906" y="101066"/>
                </a:lnTo>
                <a:lnTo>
                  <a:pt x="101060" y="72186"/>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84" name="object 84"/>
          <p:cNvSpPr txBox="1"/>
          <p:nvPr/>
        </p:nvSpPr>
        <p:spPr>
          <a:xfrm>
            <a:off x="6317603" y="2729270"/>
            <a:ext cx="178435" cy="276999"/>
          </a:xfrm>
          <a:prstGeom prst="rect">
            <a:avLst/>
          </a:prstGeom>
        </p:spPr>
        <p:txBody>
          <a:bodyPr vert="horz" wrap="square" lIns="0" tIns="0" rIns="0" bIns="0" rtlCol="0">
            <a:spAutoFit/>
          </a:bodyPr>
          <a:lstStyle/>
          <a:p>
            <a:pPr marL="12700">
              <a:defRPr/>
            </a:pPr>
            <a:r>
              <a:rPr i="1" spc="-5" dirty="0">
                <a:solidFill>
                  <a:prstClr val="black"/>
                </a:solidFill>
                <a:latin typeface="Calibri"/>
                <a:cs typeface="Calibri"/>
              </a:rPr>
              <a:t>y</a:t>
            </a:r>
            <a:r>
              <a:rPr i="1" baseline="-13888" dirty="0">
                <a:solidFill>
                  <a:prstClr val="black"/>
                </a:solidFill>
                <a:latin typeface="Calibri"/>
                <a:cs typeface="Calibri"/>
              </a:rPr>
              <a:t>t</a:t>
            </a:r>
            <a:endParaRPr baseline="-13888">
              <a:solidFill>
                <a:prstClr val="black"/>
              </a:solidFill>
              <a:latin typeface="Calibri"/>
              <a:cs typeface="Calibri"/>
            </a:endParaRPr>
          </a:p>
        </p:txBody>
      </p:sp>
      <p:sp>
        <p:nvSpPr>
          <p:cNvPr id="85" name="object 85"/>
          <p:cNvSpPr/>
          <p:nvPr/>
        </p:nvSpPr>
        <p:spPr>
          <a:xfrm>
            <a:off x="7886700" y="2898878"/>
            <a:ext cx="355600" cy="609600"/>
          </a:xfrm>
          <a:prstGeom prst="rect">
            <a:avLst/>
          </a:prstGeom>
          <a:blipFill>
            <a:blip r:embed="rId9" cstate="print"/>
            <a:stretch>
              <a:fillRect/>
            </a:stretch>
          </a:blipFill>
        </p:spPr>
        <p:txBody>
          <a:bodyPr wrap="square" lIns="0" tIns="0" rIns="0" bIns="0" rtlCol="0"/>
          <a:lstStyle/>
          <a:p>
            <a:pPr>
              <a:defRPr/>
            </a:pPr>
            <a:endParaRPr>
              <a:solidFill>
                <a:prstClr val="black"/>
              </a:solidFill>
              <a:latin typeface="Calibri"/>
            </a:endParaRPr>
          </a:p>
        </p:txBody>
      </p:sp>
      <p:sp>
        <p:nvSpPr>
          <p:cNvPr id="86" name="object 86"/>
          <p:cNvSpPr/>
          <p:nvPr/>
        </p:nvSpPr>
        <p:spPr>
          <a:xfrm>
            <a:off x="8005546" y="3051215"/>
            <a:ext cx="118110" cy="380365"/>
          </a:xfrm>
          <a:custGeom>
            <a:avLst/>
            <a:gdLst/>
            <a:ahLst/>
            <a:cxnLst/>
            <a:rect l="l" t="t" r="r" b="b"/>
            <a:pathLst>
              <a:path w="118109" h="380364">
                <a:moveTo>
                  <a:pt x="71653" y="72186"/>
                </a:moveTo>
                <a:lnTo>
                  <a:pt x="46253" y="72186"/>
                </a:lnTo>
                <a:lnTo>
                  <a:pt x="46253" y="379806"/>
                </a:lnTo>
                <a:lnTo>
                  <a:pt x="71653" y="379806"/>
                </a:lnTo>
                <a:lnTo>
                  <a:pt x="71653" y="72186"/>
                </a:lnTo>
                <a:close/>
              </a:path>
              <a:path w="118109" h="380364">
                <a:moveTo>
                  <a:pt x="58953" y="0"/>
                </a:moveTo>
                <a:lnTo>
                  <a:pt x="0" y="101066"/>
                </a:lnTo>
                <a:lnTo>
                  <a:pt x="2044" y="108851"/>
                </a:lnTo>
                <a:lnTo>
                  <a:pt x="14160" y="115912"/>
                </a:lnTo>
                <a:lnTo>
                  <a:pt x="21945" y="113868"/>
                </a:lnTo>
                <a:lnTo>
                  <a:pt x="46253" y="72186"/>
                </a:lnTo>
                <a:lnTo>
                  <a:pt x="101060" y="72186"/>
                </a:lnTo>
                <a:lnTo>
                  <a:pt x="58953" y="0"/>
                </a:lnTo>
                <a:close/>
              </a:path>
              <a:path w="118109" h="380364">
                <a:moveTo>
                  <a:pt x="101060" y="72186"/>
                </a:moveTo>
                <a:lnTo>
                  <a:pt x="71653" y="72186"/>
                </a:lnTo>
                <a:lnTo>
                  <a:pt x="95973" y="113868"/>
                </a:lnTo>
                <a:lnTo>
                  <a:pt x="103746" y="115912"/>
                </a:lnTo>
                <a:lnTo>
                  <a:pt x="115862" y="108851"/>
                </a:lnTo>
                <a:lnTo>
                  <a:pt x="117906" y="101066"/>
                </a:lnTo>
                <a:lnTo>
                  <a:pt x="101060" y="72186"/>
                </a:lnTo>
                <a:close/>
              </a:path>
            </a:pathLst>
          </a:custGeom>
          <a:solidFill>
            <a:srgbClr val="A4001D"/>
          </a:solidFill>
        </p:spPr>
        <p:txBody>
          <a:bodyPr wrap="square" lIns="0" tIns="0" rIns="0" bIns="0" rtlCol="0"/>
          <a:lstStyle/>
          <a:p>
            <a:pPr>
              <a:defRPr/>
            </a:pPr>
            <a:endParaRPr>
              <a:solidFill>
                <a:prstClr val="black"/>
              </a:solidFill>
              <a:latin typeface="Calibri"/>
            </a:endParaRPr>
          </a:p>
        </p:txBody>
      </p:sp>
      <p:sp>
        <p:nvSpPr>
          <p:cNvPr id="87" name="object 87"/>
          <p:cNvSpPr txBox="1"/>
          <p:nvPr/>
        </p:nvSpPr>
        <p:spPr>
          <a:xfrm>
            <a:off x="7964703" y="2767370"/>
            <a:ext cx="331470" cy="274955"/>
          </a:xfrm>
          <a:prstGeom prst="rect">
            <a:avLst/>
          </a:prstGeom>
        </p:spPr>
        <p:txBody>
          <a:bodyPr vert="horz" wrap="square" lIns="0" tIns="0" rIns="0" bIns="0" rtlCol="0">
            <a:spAutoFit/>
          </a:bodyPr>
          <a:lstStyle/>
          <a:p>
            <a:pPr marL="12700">
              <a:defRPr/>
            </a:pPr>
            <a:r>
              <a:rPr sz="2700" i="1" spc="-7" baseline="9259" dirty="0">
                <a:solidFill>
                  <a:prstClr val="black"/>
                </a:solidFill>
                <a:latin typeface="Calibri"/>
                <a:cs typeface="Calibri"/>
              </a:rPr>
              <a:t>y</a:t>
            </a:r>
            <a:r>
              <a:rPr sz="1200" i="1" spc="-5" dirty="0">
                <a:solidFill>
                  <a:prstClr val="black"/>
                </a:solidFill>
                <a:latin typeface="Calibri"/>
                <a:cs typeface="Calibri"/>
              </a:rPr>
              <a:t>t</a:t>
            </a:r>
            <a:r>
              <a:rPr sz="1200" i="1" dirty="0">
                <a:solidFill>
                  <a:prstClr val="black"/>
                </a:solidFill>
                <a:latin typeface="Calibri"/>
                <a:cs typeface="Calibri"/>
              </a:rPr>
              <a:t>+</a:t>
            </a:r>
            <a:r>
              <a:rPr sz="1200" dirty="0">
                <a:solidFill>
                  <a:prstClr val="black"/>
                </a:solidFill>
                <a:latin typeface="Calibri"/>
                <a:cs typeface="Calibri"/>
              </a:rPr>
              <a:t>1</a:t>
            </a:r>
            <a:endParaRPr sz="1200">
              <a:solidFill>
                <a:prstClr val="black"/>
              </a:solidFill>
              <a:latin typeface="Calibri"/>
              <a:cs typeface="Calibri"/>
            </a:endParaRPr>
          </a:p>
        </p:txBody>
      </p:sp>
      <p:sp>
        <p:nvSpPr>
          <p:cNvPr id="88" name="object 88"/>
          <p:cNvSpPr/>
          <p:nvPr/>
        </p:nvSpPr>
        <p:spPr>
          <a:xfrm>
            <a:off x="7365988" y="2886179"/>
            <a:ext cx="553085" cy="2115185"/>
          </a:xfrm>
          <a:custGeom>
            <a:avLst/>
            <a:gdLst/>
            <a:ahLst/>
            <a:cxnLst/>
            <a:rect l="l" t="t" r="r" b="b"/>
            <a:pathLst>
              <a:path w="553085" h="2115185">
                <a:moveTo>
                  <a:pt x="16471" y="2018753"/>
                </a:moveTo>
                <a:lnTo>
                  <a:pt x="10439" y="2022322"/>
                </a:lnTo>
                <a:lnTo>
                  <a:pt x="9436" y="2026208"/>
                </a:lnTo>
                <a:lnTo>
                  <a:pt x="61582" y="2114575"/>
                </a:lnTo>
                <a:lnTo>
                  <a:pt x="82307" y="2078634"/>
                </a:lnTo>
                <a:lnTo>
                  <a:pt x="67652" y="2078634"/>
                </a:lnTo>
                <a:lnTo>
                  <a:pt x="67652" y="2078393"/>
                </a:lnTo>
                <a:lnTo>
                  <a:pt x="54978" y="2078393"/>
                </a:lnTo>
                <a:lnTo>
                  <a:pt x="20370" y="2019757"/>
                </a:lnTo>
                <a:lnTo>
                  <a:pt x="16471" y="2018753"/>
                </a:lnTo>
                <a:close/>
              </a:path>
              <a:path w="553085" h="2115185">
                <a:moveTo>
                  <a:pt x="105714" y="2018296"/>
                </a:moveTo>
                <a:lnTo>
                  <a:pt x="101828" y="2019338"/>
                </a:lnTo>
                <a:lnTo>
                  <a:pt x="67652" y="2078634"/>
                </a:lnTo>
                <a:lnTo>
                  <a:pt x="82307" y="2078634"/>
                </a:lnTo>
                <a:lnTo>
                  <a:pt x="112839" y="2025688"/>
                </a:lnTo>
                <a:lnTo>
                  <a:pt x="111798" y="2021801"/>
                </a:lnTo>
                <a:lnTo>
                  <a:pt x="105714" y="2018296"/>
                </a:lnTo>
                <a:close/>
              </a:path>
              <a:path w="553085" h="2115185">
                <a:moveTo>
                  <a:pt x="552322" y="0"/>
                </a:moveTo>
                <a:lnTo>
                  <a:pt x="490778" y="1320"/>
                </a:lnTo>
                <a:lnTo>
                  <a:pt x="428282" y="6261"/>
                </a:lnTo>
                <a:lnTo>
                  <a:pt x="401205" y="26047"/>
                </a:lnTo>
                <a:lnTo>
                  <a:pt x="388264" y="34925"/>
                </a:lnTo>
                <a:lnTo>
                  <a:pt x="356222" y="90652"/>
                </a:lnTo>
                <a:lnTo>
                  <a:pt x="343687" y="140944"/>
                </a:lnTo>
                <a:lnTo>
                  <a:pt x="343629" y="142722"/>
                </a:lnTo>
                <a:lnTo>
                  <a:pt x="345973" y="450240"/>
                </a:lnTo>
                <a:lnTo>
                  <a:pt x="349746" y="757516"/>
                </a:lnTo>
                <a:lnTo>
                  <a:pt x="349846" y="759548"/>
                </a:lnTo>
                <a:lnTo>
                  <a:pt x="352513" y="769378"/>
                </a:lnTo>
                <a:lnTo>
                  <a:pt x="356146" y="778725"/>
                </a:lnTo>
                <a:lnTo>
                  <a:pt x="359384" y="793775"/>
                </a:lnTo>
                <a:lnTo>
                  <a:pt x="362724" y="812203"/>
                </a:lnTo>
                <a:lnTo>
                  <a:pt x="365785" y="830618"/>
                </a:lnTo>
                <a:lnTo>
                  <a:pt x="368109" y="844867"/>
                </a:lnTo>
                <a:lnTo>
                  <a:pt x="365798" y="865708"/>
                </a:lnTo>
                <a:lnTo>
                  <a:pt x="350431" y="909675"/>
                </a:lnTo>
                <a:lnTo>
                  <a:pt x="314350" y="963955"/>
                </a:lnTo>
                <a:lnTo>
                  <a:pt x="272288" y="1006208"/>
                </a:lnTo>
                <a:lnTo>
                  <a:pt x="254406" y="1018184"/>
                </a:lnTo>
                <a:lnTo>
                  <a:pt x="239496" y="1029246"/>
                </a:lnTo>
                <a:lnTo>
                  <a:pt x="204431" y="1055827"/>
                </a:lnTo>
                <a:lnTo>
                  <a:pt x="203949" y="1056347"/>
                </a:lnTo>
                <a:lnTo>
                  <a:pt x="191693" y="1074826"/>
                </a:lnTo>
                <a:lnTo>
                  <a:pt x="180428" y="1085418"/>
                </a:lnTo>
                <a:lnTo>
                  <a:pt x="171830" y="1092238"/>
                </a:lnTo>
                <a:lnTo>
                  <a:pt x="159105" y="1100302"/>
                </a:lnTo>
                <a:lnTo>
                  <a:pt x="145427" y="1111211"/>
                </a:lnTo>
                <a:lnTo>
                  <a:pt x="110375" y="1155217"/>
                </a:lnTo>
                <a:lnTo>
                  <a:pt x="101371" y="1167638"/>
                </a:lnTo>
                <a:lnTo>
                  <a:pt x="91503" y="1181100"/>
                </a:lnTo>
                <a:lnTo>
                  <a:pt x="82930" y="1190421"/>
                </a:lnTo>
                <a:lnTo>
                  <a:pt x="62534" y="1210767"/>
                </a:lnTo>
                <a:lnTo>
                  <a:pt x="62001" y="1211618"/>
                </a:lnTo>
                <a:lnTo>
                  <a:pt x="51168" y="1244384"/>
                </a:lnTo>
                <a:lnTo>
                  <a:pt x="50482" y="1244790"/>
                </a:lnTo>
                <a:lnTo>
                  <a:pt x="46672" y="1254442"/>
                </a:lnTo>
                <a:lnTo>
                  <a:pt x="42735" y="1265021"/>
                </a:lnTo>
                <a:lnTo>
                  <a:pt x="37210" y="1280198"/>
                </a:lnTo>
                <a:lnTo>
                  <a:pt x="24879" y="1317358"/>
                </a:lnTo>
                <a:lnTo>
                  <a:pt x="18732" y="1341983"/>
                </a:lnTo>
                <a:lnTo>
                  <a:pt x="177" y="1385493"/>
                </a:lnTo>
                <a:lnTo>
                  <a:pt x="1536" y="1482902"/>
                </a:lnTo>
                <a:lnTo>
                  <a:pt x="6172" y="1578978"/>
                </a:lnTo>
                <a:lnTo>
                  <a:pt x="24904" y="1641983"/>
                </a:lnTo>
                <a:lnTo>
                  <a:pt x="30708" y="1665414"/>
                </a:lnTo>
                <a:lnTo>
                  <a:pt x="36829" y="1880489"/>
                </a:lnTo>
                <a:lnTo>
                  <a:pt x="42659" y="1946490"/>
                </a:lnTo>
                <a:lnTo>
                  <a:pt x="55384" y="2011108"/>
                </a:lnTo>
                <a:lnTo>
                  <a:pt x="61201" y="2028736"/>
                </a:lnTo>
                <a:lnTo>
                  <a:pt x="58661" y="2043633"/>
                </a:lnTo>
                <a:lnTo>
                  <a:pt x="56781" y="2054390"/>
                </a:lnTo>
                <a:lnTo>
                  <a:pt x="55054" y="2067331"/>
                </a:lnTo>
                <a:lnTo>
                  <a:pt x="54978" y="2078393"/>
                </a:lnTo>
                <a:lnTo>
                  <a:pt x="67652" y="2078393"/>
                </a:lnTo>
                <a:lnTo>
                  <a:pt x="67640" y="2069007"/>
                </a:lnTo>
                <a:lnTo>
                  <a:pt x="69291" y="2056574"/>
                </a:lnTo>
                <a:lnTo>
                  <a:pt x="71183" y="2045766"/>
                </a:lnTo>
                <a:lnTo>
                  <a:pt x="74079" y="2028736"/>
                </a:lnTo>
                <a:lnTo>
                  <a:pt x="74079" y="2027237"/>
                </a:lnTo>
                <a:lnTo>
                  <a:pt x="67792" y="2008403"/>
                </a:lnTo>
                <a:lnTo>
                  <a:pt x="60490" y="1974811"/>
                </a:lnTo>
                <a:lnTo>
                  <a:pt x="55270" y="1945017"/>
                </a:lnTo>
                <a:lnTo>
                  <a:pt x="51727" y="1914829"/>
                </a:lnTo>
                <a:lnTo>
                  <a:pt x="49529" y="1880120"/>
                </a:lnTo>
                <a:lnTo>
                  <a:pt x="43370" y="1663915"/>
                </a:lnTo>
                <a:lnTo>
                  <a:pt x="43205" y="1663026"/>
                </a:lnTo>
                <a:lnTo>
                  <a:pt x="36906" y="1637817"/>
                </a:lnTo>
                <a:lnTo>
                  <a:pt x="26441" y="1607807"/>
                </a:lnTo>
                <a:lnTo>
                  <a:pt x="18808" y="1577327"/>
                </a:lnTo>
                <a:lnTo>
                  <a:pt x="14236" y="1482712"/>
                </a:lnTo>
                <a:lnTo>
                  <a:pt x="12738" y="1388414"/>
                </a:lnTo>
                <a:lnTo>
                  <a:pt x="30746" y="1346187"/>
                </a:lnTo>
                <a:lnTo>
                  <a:pt x="30937" y="1345539"/>
                </a:lnTo>
                <a:lnTo>
                  <a:pt x="49149" y="1284541"/>
                </a:lnTo>
                <a:lnTo>
                  <a:pt x="59270" y="1260513"/>
                </a:lnTo>
                <a:lnTo>
                  <a:pt x="60007" y="1258189"/>
                </a:lnTo>
                <a:lnTo>
                  <a:pt x="63817" y="1246593"/>
                </a:lnTo>
                <a:lnTo>
                  <a:pt x="73278" y="1217980"/>
                </a:lnTo>
                <a:lnTo>
                  <a:pt x="92303" y="1198994"/>
                </a:lnTo>
                <a:lnTo>
                  <a:pt x="101739" y="1188618"/>
                </a:lnTo>
                <a:lnTo>
                  <a:pt x="111658" y="1175092"/>
                </a:lnTo>
                <a:lnTo>
                  <a:pt x="120586" y="1162761"/>
                </a:lnTo>
                <a:lnTo>
                  <a:pt x="134073" y="1144511"/>
                </a:lnTo>
                <a:lnTo>
                  <a:pt x="145313" y="1130160"/>
                </a:lnTo>
                <a:lnTo>
                  <a:pt x="153771" y="1120800"/>
                </a:lnTo>
                <a:lnTo>
                  <a:pt x="165925" y="1111021"/>
                </a:lnTo>
                <a:lnTo>
                  <a:pt x="179743" y="1102182"/>
                </a:lnTo>
                <a:lnTo>
                  <a:pt x="189128" y="1094663"/>
                </a:lnTo>
                <a:lnTo>
                  <a:pt x="201282" y="1083233"/>
                </a:lnTo>
                <a:lnTo>
                  <a:pt x="201599" y="1082865"/>
                </a:lnTo>
                <a:lnTo>
                  <a:pt x="213550" y="1064856"/>
                </a:lnTo>
                <a:lnTo>
                  <a:pt x="247078" y="1039444"/>
                </a:lnTo>
                <a:lnTo>
                  <a:pt x="261467" y="1028738"/>
                </a:lnTo>
                <a:lnTo>
                  <a:pt x="280225" y="1016177"/>
                </a:lnTo>
                <a:lnTo>
                  <a:pt x="280542" y="1015911"/>
                </a:lnTo>
                <a:lnTo>
                  <a:pt x="324091" y="972172"/>
                </a:lnTo>
                <a:lnTo>
                  <a:pt x="361797" y="915339"/>
                </a:lnTo>
                <a:lnTo>
                  <a:pt x="378421" y="867117"/>
                </a:lnTo>
                <a:lnTo>
                  <a:pt x="380834" y="845400"/>
                </a:lnTo>
                <a:lnTo>
                  <a:pt x="380784" y="843673"/>
                </a:lnTo>
                <a:lnTo>
                  <a:pt x="371792" y="791108"/>
                </a:lnTo>
                <a:lnTo>
                  <a:pt x="364769" y="766051"/>
                </a:lnTo>
                <a:lnTo>
                  <a:pt x="362445" y="757516"/>
                </a:lnTo>
                <a:lnTo>
                  <a:pt x="358673" y="450138"/>
                </a:lnTo>
                <a:lnTo>
                  <a:pt x="356336" y="142722"/>
                </a:lnTo>
                <a:lnTo>
                  <a:pt x="368274" y="94653"/>
                </a:lnTo>
                <a:lnTo>
                  <a:pt x="380085" y="59054"/>
                </a:lnTo>
                <a:lnTo>
                  <a:pt x="388442" y="50533"/>
                </a:lnTo>
                <a:lnTo>
                  <a:pt x="391236" y="47993"/>
                </a:lnTo>
                <a:lnTo>
                  <a:pt x="395452" y="45402"/>
                </a:lnTo>
                <a:lnTo>
                  <a:pt x="409054" y="36067"/>
                </a:lnTo>
                <a:lnTo>
                  <a:pt x="409308" y="35864"/>
                </a:lnTo>
                <a:lnTo>
                  <a:pt x="420636" y="25273"/>
                </a:lnTo>
                <a:lnTo>
                  <a:pt x="431711" y="18732"/>
                </a:lnTo>
                <a:lnTo>
                  <a:pt x="491045" y="14020"/>
                </a:lnTo>
                <a:lnTo>
                  <a:pt x="552602" y="12700"/>
                </a:lnTo>
                <a:lnTo>
                  <a:pt x="552322" y="0"/>
                </a:lnTo>
                <a:close/>
              </a:path>
            </a:pathLst>
          </a:custGeom>
          <a:solidFill>
            <a:srgbClr val="FF0000"/>
          </a:solidFill>
        </p:spPr>
        <p:txBody>
          <a:bodyPr wrap="square" lIns="0" tIns="0" rIns="0" bIns="0" rtlCol="0"/>
          <a:lstStyle/>
          <a:p>
            <a:pPr>
              <a:defRPr/>
            </a:pPr>
            <a:endParaRPr>
              <a:solidFill>
                <a:prstClr val="black"/>
              </a:solidFill>
              <a:latin typeface="Calibri"/>
            </a:endParaRPr>
          </a:p>
        </p:txBody>
      </p:sp>
      <p:sp>
        <p:nvSpPr>
          <p:cNvPr id="90" name="object 90"/>
          <p:cNvSpPr/>
          <p:nvPr/>
        </p:nvSpPr>
        <p:spPr>
          <a:xfrm>
            <a:off x="5860300" y="2936991"/>
            <a:ext cx="2109470" cy="2077085"/>
          </a:xfrm>
          <a:custGeom>
            <a:avLst/>
            <a:gdLst/>
            <a:ahLst/>
            <a:cxnLst/>
            <a:rect l="l" t="t" r="r" b="b"/>
            <a:pathLst>
              <a:path w="2109470" h="2077085">
                <a:moveTo>
                  <a:pt x="4127" y="1981504"/>
                </a:moveTo>
                <a:lnTo>
                  <a:pt x="1079" y="1983232"/>
                </a:lnTo>
                <a:lnTo>
                  <a:pt x="0" y="1987105"/>
                </a:lnTo>
                <a:lnTo>
                  <a:pt x="50431" y="2076462"/>
                </a:lnTo>
                <a:lnTo>
                  <a:pt x="68018" y="2047278"/>
                </a:lnTo>
                <a:lnTo>
                  <a:pt x="53187" y="2047278"/>
                </a:lnTo>
                <a:lnTo>
                  <a:pt x="51892" y="2044458"/>
                </a:lnTo>
                <a:lnTo>
                  <a:pt x="43370" y="2029777"/>
                </a:lnTo>
                <a:lnTo>
                  <a:pt x="32194" y="2013089"/>
                </a:lnTo>
                <a:lnTo>
                  <a:pt x="25920" y="1995144"/>
                </a:lnTo>
                <a:lnTo>
                  <a:pt x="25484" y="1983917"/>
                </a:lnTo>
                <a:lnTo>
                  <a:pt x="12776" y="1983917"/>
                </a:lnTo>
                <a:lnTo>
                  <a:pt x="4127" y="1981504"/>
                </a:lnTo>
                <a:close/>
              </a:path>
              <a:path w="2109470" h="2077085">
                <a:moveTo>
                  <a:pt x="96418" y="1981060"/>
                </a:moveTo>
                <a:lnTo>
                  <a:pt x="92519" y="1982025"/>
                </a:lnTo>
                <a:lnTo>
                  <a:pt x="53187" y="2047278"/>
                </a:lnTo>
                <a:lnTo>
                  <a:pt x="68018" y="2047278"/>
                </a:lnTo>
                <a:lnTo>
                  <a:pt x="103390" y="1988578"/>
                </a:lnTo>
                <a:lnTo>
                  <a:pt x="102425" y="1984679"/>
                </a:lnTo>
                <a:lnTo>
                  <a:pt x="96418" y="1981060"/>
                </a:lnTo>
                <a:close/>
              </a:path>
              <a:path w="2109470" h="2077085">
                <a:moveTo>
                  <a:pt x="439953" y="1002525"/>
                </a:moveTo>
                <a:lnTo>
                  <a:pt x="380758" y="1004658"/>
                </a:lnTo>
                <a:lnTo>
                  <a:pt x="308343" y="1010450"/>
                </a:lnTo>
                <a:lnTo>
                  <a:pt x="269011" y="1023581"/>
                </a:lnTo>
                <a:lnTo>
                  <a:pt x="249770" y="1042619"/>
                </a:lnTo>
                <a:lnTo>
                  <a:pt x="231406" y="1054849"/>
                </a:lnTo>
                <a:lnTo>
                  <a:pt x="208191" y="1091590"/>
                </a:lnTo>
                <a:lnTo>
                  <a:pt x="203263" y="1099134"/>
                </a:lnTo>
                <a:lnTo>
                  <a:pt x="194017" y="1110576"/>
                </a:lnTo>
                <a:lnTo>
                  <a:pt x="175641" y="1122819"/>
                </a:lnTo>
                <a:lnTo>
                  <a:pt x="175031" y="1123416"/>
                </a:lnTo>
                <a:lnTo>
                  <a:pt x="137947" y="1179042"/>
                </a:lnTo>
                <a:lnTo>
                  <a:pt x="119443" y="1197546"/>
                </a:lnTo>
                <a:lnTo>
                  <a:pt x="119049" y="1198067"/>
                </a:lnTo>
                <a:lnTo>
                  <a:pt x="107975" y="1219403"/>
                </a:lnTo>
                <a:lnTo>
                  <a:pt x="107759" y="1219974"/>
                </a:lnTo>
                <a:lnTo>
                  <a:pt x="99898" y="1242618"/>
                </a:lnTo>
                <a:lnTo>
                  <a:pt x="93624" y="1273683"/>
                </a:lnTo>
                <a:lnTo>
                  <a:pt x="81292" y="1304505"/>
                </a:lnTo>
                <a:lnTo>
                  <a:pt x="81140" y="1305090"/>
                </a:lnTo>
                <a:lnTo>
                  <a:pt x="78955" y="1327480"/>
                </a:lnTo>
                <a:lnTo>
                  <a:pt x="75133" y="1347597"/>
                </a:lnTo>
                <a:lnTo>
                  <a:pt x="69087" y="1362036"/>
                </a:lnTo>
                <a:lnTo>
                  <a:pt x="61074" y="1377734"/>
                </a:lnTo>
                <a:lnTo>
                  <a:pt x="54063" y="1390396"/>
                </a:lnTo>
                <a:lnTo>
                  <a:pt x="50787" y="1396085"/>
                </a:lnTo>
                <a:lnTo>
                  <a:pt x="50558" y="1396669"/>
                </a:lnTo>
                <a:lnTo>
                  <a:pt x="43192" y="1427937"/>
                </a:lnTo>
                <a:lnTo>
                  <a:pt x="37998" y="1459306"/>
                </a:lnTo>
                <a:lnTo>
                  <a:pt x="34964" y="1508112"/>
                </a:lnTo>
                <a:lnTo>
                  <a:pt x="32279" y="1550720"/>
                </a:lnTo>
                <a:lnTo>
                  <a:pt x="29302" y="1593049"/>
                </a:lnTo>
                <a:lnTo>
                  <a:pt x="25603" y="1638490"/>
                </a:lnTo>
                <a:lnTo>
                  <a:pt x="7137" y="1804657"/>
                </a:lnTo>
                <a:lnTo>
                  <a:pt x="9550" y="1901037"/>
                </a:lnTo>
                <a:lnTo>
                  <a:pt x="12776" y="1983917"/>
                </a:lnTo>
                <a:lnTo>
                  <a:pt x="25484" y="1983917"/>
                </a:lnTo>
                <a:lnTo>
                  <a:pt x="22250" y="1900720"/>
                </a:lnTo>
                <a:lnTo>
                  <a:pt x="19761" y="1806054"/>
                </a:lnTo>
                <a:lnTo>
                  <a:pt x="38265" y="1639519"/>
                </a:lnTo>
                <a:lnTo>
                  <a:pt x="42099" y="1592160"/>
                </a:lnTo>
                <a:lnTo>
                  <a:pt x="45058" y="1549933"/>
                </a:lnTo>
                <a:lnTo>
                  <a:pt x="47736" y="1507324"/>
                </a:lnTo>
                <a:lnTo>
                  <a:pt x="50533" y="1461376"/>
                </a:lnTo>
                <a:lnTo>
                  <a:pt x="55562" y="1430845"/>
                </a:lnTo>
                <a:lnTo>
                  <a:pt x="62560" y="1401089"/>
                </a:lnTo>
                <a:lnTo>
                  <a:pt x="65176" y="1396555"/>
                </a:lnTo>
                <a:lnTo>
                  <a:pt x="72402" y="1383499"/>
                </a:lnTo>
                <a:lnTo>
                  <a:pt x="91592" y="1328712"/>
                </a:lnTo>
                <a:lnTo>
                  <a:pt x="93637" y="1307833"/>
                </a:lnTo>
                <a:lnTo>
                  <a:pt x="105778" y="1277505"/>
                </a:lnTo>
                <a:lnTo>
                  <a:pt x="105956" y="1276756"/>
                </a:lnTo>
                <a:lnTo>
                  <a:pt x="111899" y="1246784"/>
                </a:lnTo>
                <a:lnTo>
                  <a:pt x="119608" y="1224572"/>
                </a:lnTo>
                <a:lnTo>
                  <a:pt x="129565" y="1205369"/>
                </a:lnTo>
                <a:lnTo>
                  <a:pt x="147662" y="1187284"/>
                </a:lnTo>
                <a:lnTo>
                  <a:pt x="147929" y="1186967"/>
                </a:lnTo>
                <a:lnTo>
                  <a:pt x="184429" y="1132217"/>
                </a:lnTo>
                <a:lnTo>
                  <a:pt x="202399" y="1120241"/>
                </a:lnTo>
                <a:lnTo>
                  <a:pt x="202882" y="1119809"/>
                </a:lnTo>
                <a:lnTo>
                  <a:pt x="213906" y="1106068"/>
                </a:lnTo>
                <a:lnTo>
                  <a:pt x="219621" y="1097305"/>
                </a:lnTo>
                <a:lnTo>
                  <a:pt x="219875" y="1096772"/>
                </a:lnTo>
                <a:lnTo>
                  <a:pt x="222707" y="1087653"/>
                </a:lnTo>
                <a:lnTo>
                  <a:pt x="225158" y="1080820"/>
                </a:lnTo>
                <a:lnTo>
                  <a:pt x="229603" y="1075118"/>
                </a:lnTo>
                <a:lnTo>
                  <a:pt x="239433" y="1064755"/>
                </a:lnTo>
                <a:lnTo>
                  <a:pt x="257683" y="1052601"/>
                </a:lnTo>
                <a:lnTo>
                  <a:pt x="258013" y="1052334"/>
                </a:lnTo>
                <a:lnTo>
                  <a:pt x="310426" y="1023023"/>
                </a:lnTo>
                <a:lnTo>
                  <a:pt x="349504" y="1019670"/>
                </a:lnTo>
                <a:lnTo>
                  <a:pt x="406552" y="1015923"/>
                </a:lnTo>
                <a:lnTo>
                  <a:pt x="483377" y="1015212"/>
                </a:lnTo>
                <a:lnTo>
                  <a:pt x="500608" y="1010907"/>
                </a:lnTo>
                <a:lnTo>
                  <a:pt x="589600" y="1010907"/>
                </a:lnTo>
                <a:lnTo>
                  <a:pt x="588048" y="1010551"/>
                </a:lnTo>
                <a:lnTo>
                  <a:pt x="559523" y="1006182"/>
                </a:lnTo>
                <a:lnTo>
                  <a:pt x="466039" y="1006182"/>
                </a:lnTo>
                <a:lnTo>
                  <a:pt x="464743" y="1006081"/>
                </a:lnTo>
                <a:lnTo>
                  <a:pt x="461848" y="1004785"/>
                </a:lnTo>
                <a:lnTo>
                  <a:pt x="461289" y="1004620"/>
                </a:lnTo>
                <a:lnTo>
                  <a:pt x="450469" y="1002982"/>
                </a:lnTo>
                <a:lnTo>
                  <a:pt x="439953" y="1002525"/>
                </a:lnTo>
                <a:close/>
              </a:path>
              <a:path w="2109470" h="2077085">
                <a:moveTo>
                  <a:pt x="678983" y="1018057"/>
                </a:moveTo>
                <a:lnTo>
                  <a:pt x="553148" y="1018057"/>
                </a:lnTo>
                <a:lnTo>
                  <a:pt x="585216" y="1022934"/>
                </a:lnTo>
                <a:lnTo>
                  <a:pt x="600925" y="1026515"/>
                </a:lnTo>
                <a:lnTo>
                  <a:pt x="616369" y="1029157"/>
                </a:lnTo>
                <a:lnTo>
                  <a:pt x="617296" y="1029258"/>
                </a:lnTo>
                <a:lnTo>
                  <a:pt x="870191" y="1035418"/>
                </a:lnTo>
                <a:lnTo>
                  <a:pt x="1696415" y="1029246"/>
                </a:lnTo>
                <a:lnTo>
                  <a:pt x="1718043" y="1027811"/>
                </a:lnTo>
                <a:lnTo>
                  <a:pt x="1733600" y="1024813"/>
                </a:lnTo>
                <a:lnTo>
                  <a:pt x="1741228" y="1022718"/>
                </a:lnTo>
                <a:lnTo>
                  <a:pt x="870089" y="1022718"/>
                </a:lnTo>
                <a:lnTo>
                  <a:pt x="678983" y="1018057"/>
                </a:lnTo>
                <a:close/>
              </a:path>
              <a:path w="2109470" h="2077085">
                <a:moveTo>
                  <a:pt x="2108517" y="0"/>
                </a:moveTo>
                <a:lnTo>
                  <a:pt x="2054682" y="3505"/>
                </a:lnTo>
                <a:lnTo>
                  <a:pt x="2008797" y="12496"/>
                </a:lnTo>
                <a:lnTo>
                  <a:pt x="1951520" y="31559"/>
                </a:lnTo>
                <a:lnTo>
                  <a:pt x="1929345" y="75806"/>
                </a:lnTo>
                <a:lnTo>
                  <a:pt x="1918328" y="259194"/>
                </a:lnTo>
                <a:lnTo>
                  <a:pt x="1911578" y="418147"/>
                </a:lnTo>
                <a:lnTo>
                  <a:pt x="1909216" y="426783"/>
                </a:lnTo>
                <a:lnTo>
                  <a:pt x="1905825" y="435279"/>
                </a:lnTo>
                <a:lnTo>
                  <a:pt x="1899259" y="461251"/>
                </a:lnTo>
                <a:lnTo>
                  <a:pt x="1901126" y="561022"/>
                </a:lnTo>
                <a:lnTo>
                  <a:pt x="1905381" y="659676"/>
                </a:lnTo>
                <a:lnTo>
                  <a:pt x="1930171" y="734796"/>
                </a:lnTo>
                <a:lnTo>
                  <a:pt x="1936292" y="777671"/>
                </a:lnTo>
                <a:lnTo>
                  <a:pt x="1940102" y="790549"/>
                </a:lnTo>
                <a:lnTo>
                  <a:pt x="1942350" y="801700"/>
                </a:lnTo>
                <a:lnTo>
                  <a:pt x="1941791" y="847509"/>
                </a:lnTo>
                <a:lnTo>
                  <a:pt x="1936432" y="891184"/>
                </a:lnTo>
                <a:lnTo>
                  <a:pt x="1901050" y="919683"/>
                </a:lnTo>
                <a:lnTo>
                  <a:pt x="1900224" y="920661"/>
                </a:lnTo>
                <a:lnTo>
                  <a:pt x="1894230" y="934567"/>
                </a:lnTo>
                <a:lnTo>
                  <a:pt x="1888464" y="944549"/>
                </a:lnTo>
                <a:lnTo>
                  <a:pt x="1873161" y="955040"/>
                </a:lnTo>
                <a:lnTo>
                  <a:pt x="1853272" y="961758"/>
                </a:lnTo>
                <a:lnTo>
                  <a:pt x="1852422" y="962291"/>
                </a:lnTo>
                <a:lnTo>
                  <a:pt x="1841538" y="973391"/>
                </a:lnTo>
                <a:lnTo>
                  <a:pt x="1835848" y="979462"/>
                </a:lnTo>
                <a:lnTo>
                  <a:pt x="1833295" y="979589"/>
                </a:lnTo>
                <a:lnTo>
                  <a:pt x="1827796" y="981290"/>
                </a:lnTo>
                <a:lnTo>
                  <a:pt x="1816265" y="986497"/>
                </a:lnTo>
                <a:lnTo>
                  <a:pt x="1815909" y="986701"/>
                </a:lnTo>
                <a:lnTo>
                  <a:pt x="1806486" y="993470"/>
                </a:lnTo>
                <a:lnTo>
                  <a:pt x="1798434" y="998410"/>
                </a:lnTo>
                <a:lnTo>
                  <a:pt x="1781213" y="1001839"/>
                </a:lnTo>
                <a:lnTo>
                  <a:pt x="1762963" y="1004290"/>
                </a:lnTo>
                <a:lnTo>
                  <a:pt x="1744522" y="1008659"/>
                </a:lnTo>
                <a:lnTo>
                  <a:pt x="1730248" y="1012571"/>
                </a:lnTo>
                <a:lnTo>
                  <a:pt x="1715655" y="1015339"/>
                </a:lnTo>
                <a:lnTo>
                  <a:pt x="1695602" y="1016571"/>
                </a:lnTo>
                <a:lnTo>
                  <a:pt x="870089" y="1022718"/>
                </a:lnTo>
                <a:lnTo>
                  <a:pt x="1741228" y="1022718"/>
                </a:lnTo>
                <a:lnTo>
                  <a:pt x="1747469" y="1021003"/>
                </a:lnTo>
                <a:lnTo>
                  <a:pt x="1764652" y="1016876"/>
                </a:lnTo>
                <a:lnTo>
                  <a:pt x="1783689" y="1014298"/>
                </a:lnTo>
                <a:lnTo>
                  <a:pt x="1802765" y="1010500"/>
                </a:lnTo>
                <a:lnTo>
                  <a:pt x="1803476" y="1010221"/>
                </a:lnTo>
                <a:lnTo>
                  <a:pt x="1813890" y="1003782"/>
                </a:lnTo>
                <a:lnTo>
                  <a:pt x="1822488" y="997610"/>
                </a:lnTo>
                <a:lnTo>
                  <a:pt x="1831555" y="993419"/>
                </a:lnTo>
                <a:lnTo>
                  <a:pt x="1835505" y="992200"/>
                </a:lnTo>
                <a:lnTo>
                  <a:pt x="1840980" y="992200"/>
                </a:lnTo>
                <a:lnTo>
                  <a:pt x="1845348" y="987920"/>
                </a:lnTo>
                <a:lnTo>
                  <a:pt x="1850605" y="982294"/>
                </a:lnTo>
                <a:lnTo>
                  <a:pt x="1859724" y="972985"/>
                </a:lnTo>
                <a:lnTo>
                  <a:pt x="1878622" y="966597"/>
                </a:lnTo>
                <a:lnTo>
                  <a:pt x="1879142" y="966343"/>
                </a:lnTo>
                <a:lnTo>
                  <a:pt x="1897608" y="953668"/>
                </a:lnTo>
                <a:lnTo>
                  <a:pt x="1898269" y="952957"/>
                </a:lnTo>
                <a:lnTo>
                  <a:pt x="1905889" y="939596"/>
                </a:lnTo>
                <a:lnTo>
                  <a:pt x="1910638" y="928611"/>
                </a:lnTo>
                <a:lnTo>
                  <a:pt x="1917750" y="923988"/>
                </a:lnTo>
                <a:lnTo>
                  <a:pt x="1948345" y="896302"/>
                </a:lnTo>
                <a:lnTo>
                  <a:pt x="1954479" y="847674"/>
                </a:lnTo>
                <a:lnTo>
                  <a:pt x="1955063" y="800735"/>
                </a:lnTo>
                <a:lnTo>
                  <a:pt x="1954923" y="799846"/>
                </a:lnTo>
                <a:lnTo>
                  <a:pt x="1952282" y="786930"/>
                </a:lnTo>
                <a:lnTo>
                  <a:pt x="1948764" y="775106"/>
                </a:lnTo>
                <a:lnTo>
                  <a:pt x="1942604" y="732066"/>
                </a:lnTo>
                <a:lnTo>
                  <a:pt x="1942401" y="731329"/>
                </a:lnTo>
                <a:lnTo>
                  <a:pt x="1918030" y="658241"/>
                </a:lnTo>
                <a:lnTo>
                  <a:pt x="1913826" y="560768"/>
                </a:lnTo>
                <a:lnTo>
                  <a:pt x="1911921" y="462965"/>
                </a:lnTo>
                <a:lnTo>
                  <a:pt x="1917636" y="439940"/>
                </a:lnTo>
                <a:lnTo>
                  <a:pt x="1921471" y="430123"/>
                </a:lnTo>
                <a:lnTo>
                  <a:pt x="1924011" y="420801"/>
                </a:lnTo>
                <a:lnTo>
                  <a:pt x="1924227" y="419392"/>
                </a:lnTo>
                <a:lnTo>
                  <a:pt x="1931050" y="258749"/>
                </a:lnTo>
                <a:lnTo>
                  <a:pt x="1936534" y="99618"/>
                </a:lnTo>
                <a:lnTo>
                  <a:pt x="1938515" y="91478"/>
                </a:lnTo>
                <a:lnTo>
                  <a:pt x="1958936" y="42481"/>
                </a:lnTo>
                <a:lnTo>
                  <a:pt x="2011883" y="24815"/>
                </a:lnTo>
                <a:lnTo>
                  <a:pt x="2055469" y="16179"/>
                </a:lnTo>
                <a:lnTo>
                  <a:pt x="2109381" y="12674"/>
                </a:lnTo>
                <a:lnTo>
                  <a:pt x="2108517" y="0"/>
                </a:lnTo>
                <a:close/>
              </a:path>
              <a:path w="2109470" h="2077085">
                <a:moveTo>
                  <a:pt x="589600" y="1010907"/>
                </a:moveTo>
                <a:lnTo>
                  <a:pt x="500608" y="1010907"/>
                </a:lnTo>
                <a:lnTo>
                  <a:pt x="551281" y="1019390"/>
                </a:lnTo>
                <a:lnTo>
                  <a:pt x="553148" y="1018057"/>
                </a:lnTo>
                <a:lnTo>
                  <a:pt x="678983" y="1018057"/>
                </a:lnTo>
                <a:lnTo>
                  <a:pt x="618058" y="1016571"/>
                </a:lnTo>
                <a:lnTo>
                  <a:pt x="603072" y="1013993"/>
                </a:lnTo>
                <a:lnTo>
                  <a:pt x="589600" y="1010907"/>
                </a:lnTo>
                <a:close/>
              </a:path>
              <a:path w="2109470" h="2077085">
                <a:moveTo>
                  <a:pt x="483377" y="1015212"/>
                </a:moveTo>
                <a:lnTo>
                  <a:pt x="439432" y="1015212"/>
                </a:lnTo>
                <a:lnTo>
                  <a:pt x="448576" y="1015542"/>
                </a:lnTo>
                <a:lnTo>
                  <a:pt x="457962" y="1016952"/>
                </a:lnTo>
                <a:lnTo>
                  <a:pt x="461213" y="1018413"/>
                </a:lnTo>
                <a:lnTo>
                  <a:pt x="461924" y="1018603"/>
                </a:lnTo>
                <a:lnTo>
                  <a:pt x="465988" y="1018921"/>
                </a:lnTo>
                <a:lnTo>
                  <a:pt x="467233" y="1018921"/>
                </a:lnTo>
                <a:lnTo>
                  <a:pt x="478142" y="1016520"/>
                </a:lnTo>
                <a:lnTo>
                  <a:pt x="483377" y="1015212"/>
                </a:lnTo>
                <a:close/>
              </a:path>
              <a:path w="2109470" h="2077085">
                <a:moveTo>
                  <a:pt x="500532" y="998016"/>
                </a:moveTo>
                <a:lnTo>
                  <a:pt x="499643" y="998054"/>
                </a:lnTo>
                <a:lnTo>
                  <a:pt x="475068" y="1004201"/>
                </a:lnTo>
                <a:lnTo>
                  <a:pt x="466039" y="1006182"/>
                </a:lnTo>
                <a:lnTo>
                  <a:pt x="559523" y="1006182"/>
                </a:lnTo>
                <a:lnTo>
                  <a:pt x="518617" y="1000125"/>
                </a:lnTo>
                <a:lnTo>
                  <a:pt x="513419" y="999451"/>
                </a:lnTo>
                <a:lnTo>
                  <a:pt x="509168" y="999451"/>
                </a:lnTo>
                <a:lnTo>
                  <a:pt x="500532" y="998016"/>
                </a:lnTo>
                <a:close/>
              </a:path>
              <a:path w="2109470" h="2077085">
                <a:moveTo>
                  <a:pt x="509485" y="999172"/>
                </a:moveTo>
                <a:lnTo>
                  <a:pt x="509168" y="999451"/>
                </a:lnTo>
                <a:lnTo>
                  <a:pt x="513419" y="999451"/>
                </a:lnTo>
                <a:lnTo>
                  <a:pt x="511556" y="999210"/>
                </a:lnTo>
                <a:lnTo>
                  <a:pt x="509485" y="999172"/>
                </a:lnTo>
                <a:close/>
              </a:path>
              <a:path w="2109470" h="2077085">
                <a:moveTo>
                  <a:pt x="1840980" y="992200"/>
                </a:moveTo>
                <a:lnTo>
                  <a:pt x="1835505" y="992200"/>
                </a:lnTo>
                <a:lnTo>
                  <a:pt x="1838794" y="992873"/>
                </a:lnTo>
                <a:lnTo>
                  <a:pt x="1840941" y="992238"/>
                </a:lnTo>
                <a:close/>
              </a:path>
            </a:pathLst>
          </a:custGeom>
          <a:solidFill>
            <a:srgbClr val="FF0000"/>
          </a:solidFill>
        </p:spPr>
        <p:txBody>
          <a:bodyPr wrap="square" lIns="0" tIns="0" rIns="0" bIns="0" rtlCol="0"/>
          <a:lstStyle/>
          <a:p>
            <a:pPr>
              <a:defRPr/>
            </a:pPr>
            <a:endParaRPr>
              <a:solidFill>
                <a:prstClr val="black"/>
              </a:solidFill>
              <a:latin typeface="Calibri"/>
            </a:endParaRPr>
          </a:p>
        </p:txBody>
      </p:sp>
      <p:sp>
        <p:nvSpPr>
          <p:cNvPr id="94" name="TextBox 93">
            <a:extLst>
              <a:ext uri="{FF2B5EF4-FFF2-40B4-BE49-F238E27FC236}">
                <a16:creationId xmlns:a16="http://schemas.microsoft.com/office/drawing/2014/main" id="{DC261541-4C85-4ACF-92D1-A2A9FB9E2FE8}"/>
              </a:ext>
            </a:extLst>
          </p:cNvPr>
          <p:cNvSpPr txBox="1"/>
          <p:nvPr/>
        </p:nvSpPr>
        <p:spPr>
          <a:xfrm>
            <a:off x="10920536" y="6353168"/>
            <a:ext cx="1117101" cy="276999"/>
          </a:xfrm>
          <a:prstGeom prst="rect">
            <a:avLst/>
          </a:prstGeom>
          <a:noFill/>
        </p:spPr>
        <p:txBody>
          <a:bodyPr wrap="none" rtlCol="0">
            <a:spAutoFit/>
          </a:bodyPr>
          <a:lstStyle/>
          <a:p>
            <a:pPr>
              <a:defRPr/>
            </a:pPr>
            <a:r>
              <a:rPr lang="en-US" sz="1200" dirty="0">
                <a:solidFill>
                  <a:prstClr val="black"/>
                </a:solidFill>
                <a:latin typeface="Calibri"/>
              </a:rPr>
              <a:t>Richard </a:t>
            </a:r>
            <a:r>
              <a:rPr lang="en-US" sz="1200" dirty="0" err="1">
                <a:solidFill>
                  <a:prstClr val="black"/>
                </a:solidFill>
                <a:latin typeface="Calibri"/>
              </a:rPr>
              <a:t>Socher</a:t>
            </a:r>
            <a:endParaRPr lang="en-US" sz="1200"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4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7"/>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8"/>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7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7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7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7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7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1"/>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4"/>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8"/>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p:bldP spid="19" grpId="0"/>
      <p:bldP spid="20" grpId="0"/>
      <p:bldP spid="21" grpId="0"/>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p:bldP spid="78" grpId="0"/>
      <p:bldP spid="79" grpId="0" animBg="1"/>
      <p:bldP spid="80" grpId="0" animBg="1"/>
      <p:bldP spid="81" grpId="0"/>
      <p:bldP spid="82" grpId="0" animBg="1"/>
      <p:bldP spid="83" grpId="0" animBg="1"/>
      <p:bldP spid="84" grpId="0"/>
      <p:bldP spid="85" grpId="0" animBg="1"/>
      <p:bldP spid="86" grpId="0" animBg="1"/>
      <p:bldP spid="87" grpId="0"/>
      <p:bldP spid="88" grpId="0" animBg="1"/>
      <p:bldP spid="9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9416" y="205995"/>
            <a:ext cx="10849205" cy="553998"/>
          </a:xfrm>
          <a:prstGeom prst="rect">
            <a:avLst/>
          </a:prstGeom>
        </p:spPr>
        <p:txBody>
          <a:bodyPr vert="horz" wrap="square" lIns="0" tIns="0" rIns="0" bIns="0" rtlCol="0" anchor="ctr">
            <a:spAutoFit/>
          </a:bodyPr>
          <a:lstStyle/>
          <a:p>
            <a:pPr marL="12700"/>
            <a:r>
              <a:rPr lang="en-US" spc="-10" dirty="0">
                <a:solidFill>
                  <a:schemeClr val="tx1"/>
                </a:solidFill>
              </a:rPr>
              <a:t>The </a:t>
            </a:r>
            <a:r>
              <a:rPr spc="-5" dirty="0">
                <a:solidFill>
                  <a:schemeClr val="tx1"/>
                </a:solidFill>
              </a:rPr>
              <a:t>vanishing </a:t>
            </a:r>
            <a:r>
              <a:rPr spc="-10" dirty="0">
                <a:solidFill>
                  <a:schemeClr val="tx1"/>
                </a:solidFill>
              </a:rPr>
              <a:t>gradient </a:t>
            </a:r>
            <a:r>
              <a:rPr spc="-15" dirty="0">
                <a:solidFill>
                  <a:schemeClr val="tx1"/>
                </a:solidFill>
              </a:rPr>
              <a:t>problem</a:t>
            </a:r>
          </a:p>
        </p:txBody>
      </p:sp>
      <p:sp>
        <p:nvSpPr>
          <p:cNvPr id="3" name="object 3"/>
          <p:cNvSpPr txBox="1"/>
          <p:nvPr/>
        </p:nvSpPr>
        <p:spPr>
          <a:xfrm>
            <a:off x="1907540" y="1109960"/>
            <a:ext cx="8141482" cy="4837671"/>
          </a:xfrm>
          <a:prstGeom prst="rect">
            <a:avLst/>
          </a:prstGeom>
        </p:spPr>
        <p:txBody>
          <a:bodyPr vert="horz" wrap="square" lIns="0" tIns="0" rIns="0" bIns="0" rtlCol="0">
            <a:spAutoFit/>
          </a:bodyPr>
          <a:lstStyle/>
          <a:p>
            <a:pPr marL="355600" marR="5080" indent="-342900">
              <a:lnSpc>
                <a:spcPct val="100699"/>
              </a:lnSpc>
              <a:buClr>
                <a:srgbClr val="CC0000"/>
              </a:buClr>
              <a:buFont typeface="Times New Roman"/>
              <a:buChar char="•"/>
              <a:tabLst>
                <a:tab pos="354965" algn="l"/>
                <a:tab pos="355600" algn="l"/>
              </a:tabLst>
              <a:defRPr/>
            </a:pPr>
            <a:r>
              <a:rPr lang="en-US" sz="2400" dirty="0">
                <a:solidFill>
                  <a:prstClr val="black"/>
                </a:solidFill>
                <a:latin typeface="Calibri"/>
                <a:cs typeface="Calibri"/>
              </a:rPr>
              <a:t>Total </a:t>
            </a:r>
            <a:r>
              <a:rPr lang="en-US" sz="2400" spc="-10" dirty="0">
                <a:solidFill>
                  <a:prstClr val="black"/>
                </a:solidFill>
                <a:latin typeface="Calibri"/>
                <a:cs typeface="Calibri"/>
              </a:rPr>
              <a:t>error </a:t>
            </a:r>
            <a:r>
              <a:rPr lang="en-US" sz="2400" spc="20" dirty="0">
                <a:solidFill>
                  <a:prstClr val="black"/>
                </a:solidFill>
                <a:latin typeface="Calibri"/>
                <a:cs typeface="Calibri"/>
              </a:rPr>
              <a:t>is </a:t>
            </a:r>
            <a:r>
              <a:rPr lang="en-US" sz="2400" spc="10" dirty="0">
                <a:solidFill>
                  <a:prstClr val="black"/>
                </a:solidFill>
                <a:latin typeface="Calibri"/>
                <a:cs typeface="Calibri"/>
              </a:rPr>
              <a:t>the </a:t>
            </a:r>
            <a:r>
              <a:rPr lang="en-US" sz="2400" spc="-5" dirty="0">
                <a:solidFill>
                  <a:prstClr val="black"/>
                </a:solidFill>
                <a:latin typeface="Calibri"/>
                <a:cs typeface="Calibri"/>
              </a:rPr>
              <a:t>sum </a:t>
            </a:r>
            <a:r>
              <a:rPr lang="en-US" sz="2400" spc="15" dirty="0">
                <a:solidFill>
                  <a:prstClr val="black"/>
                </a:solidFill>
                <a:latin typeface="Calibri"/>
                <a:cs typeface="Calibri"/>
              </a:rPr>
              <a:t>of </a:t>
            </a:r>
            <a:r>
              <a:rPr lang="en-US" sz="2400" spc="-20" dirty="0">
                <a:solidFill>
                  <a:prstClr val="black"/>
                </a:solidFill>
                <a:latin typeface="Calibri"/>
                <a:cs typeface="Calibri"/>
              </a:rPr>
              <a:t>each </a:t>
            </a:r>
            <a:r>
              <a:rPr lang="en-US" sz="2400" spc="-10" dirty="0">
                <a:solidFill>
                  <a:prstClr val="black"/>
                </a:solidFill>
                <a:latin typeface="Calibri"/>
                <a:cs typeface="Calibri"/>
              </a:rPr>
              <a:t>error </a:t>
            </a:r>
            <a:r>
              <a:rPr lang="en-US" sz="2400" spc="-30" dirty="0">
                <a:solidFill>
                  <a:prstClr val="black"/>
                </a:solidFill>
                <a:latin typeface="Calibri"/>
                <a:cs typeface="Calibri"/>
              </a:rPr>
              <a:t>at </a:t>
            </a:r>
            <a:r>
              <a:rPr lang="en-US" sz="2400" spc="5" dirty="0">
                <a:solidFill>
                  <a:prstClr val="black"/>
                </a:solidFill>
                <a:latin typeface="Calibri"/>
                <a:cs typeface="Calibri"/>
              </a:rPr>
              <a:t>time </a:t>
            </a:r>
            <a:r>
              <a:rPr lang="en-US" sz="2400" spc="-5" dirty="0">
                <a:solidFill>
                  <a:prstClr val="black"/>
                </a:solidFill>
                <a:latin typeface="Calibri"/>
                <a:cs typeface="Calibri"/>
              </a:rPr>
              <a:t>steps</a:t>
            </a:r>
            <a:r>
              <a:rPr lang="en-US" sz="2400" spc="-85" dirty="0">
                <a:solidFill>
                  <a:prstClr val="black"/>
                </a:solidFill>
                <a:latin typeface="Calibri"/>
                <a:cs typeface="Calibri"/>
              </a:rPr>
              <a:t> </a:t>
            </a:r>
            <a:r>
              <a:rPr lang="en-US" sz="2400" dirty="0">
                <a:solidFill>
                  <a:prstClr val="black"/>
                </a:solidFill>
                <a:latin typeface="Calibri"/>
                <a:cs typeface="Calibri"/>
              </a:rPr>
              <a:t>t</a:t>
            </a:r>
          </a:p>
          <a:p>
            <a:pPr marL="355600" marR="5080" indent="-342900">
              <a:lnSpc>
                <a:spcPct val="100699"/>
              </a:lnSpc>
              <a:buClr>
                <a:srgbClr val="CC0000"/>
              </a:buClr>
              <a:buFont typeface="Times New Roman"/>
              <a:buChar char="•"/>
              <a:tabLst>
                <a:tab pos="354965" algn="l"/>
                <a:tab pos="355600" algn="l"/>
              </a:tabLst>
              <a:defRPr/>
            </a:pPr>
            <a:endParaRPr lang="en-US" sz="2400" dirty="0">
              <a:solidFill>
                <a:prstClr val="black"/>
              </a:solidFill>
              <a:latin typeface="Calibri"/>
              <a:cs typeface="Calibri"/>
            </a:endParaRPr>
          </a:p>
          <a:p>
            <a:pPr marL="355600" marR="5080" indent="-342900">
              <a:lnSpc>
                <a:spcPct val="100699"/>
              </a:lnSpc>
              <a:buClr>
                <a:srgbClr val="CC0000"/>
              </a:buClr>
              <a:buFont typeface="Times New Roman"/>
              <a:buChar char="•"/>
              <a:tabLst>
                <a:tab pos="354965" algn="l"/>
                <a:tab pos="355600" algn="l"/>
              </a:tabLst>
              <a:defRPr/>
            </a:pPr>
            <a:endParaRPr lang="en-US" sz="2400" dirty="0">
              <a:solidFill>
                <a:prstClr val="black"/>
              </a:solidFill>
              <a:latin typeface="Calibri"/>
              <a:cs typeface="Calibri"/>
            </a:endParaRPr>
          </a:p>
          <a:p>
            <a:pPr marL="355600" marR="5080" indent="-342900">
              <a:lnSpc>
                <a:spcPct val="100699"/>
              </a:lnSpc>
              <a:buClr>
                <a:srgbClr val="CC0000"/>
              </a:buClr>
              <a:buFont typeface="Times New Roman"/>
              <a:buChar char="•"/>
              <a:tabLst>
                <a:tab pos="354965" algn="l"/>
                <a:tab pos="355600" algn="l"/>
              </a:tabLst>
              <a:defRPr/>
            </a:pPr>
            <a:r>
              <a:rPr lang="en-US" sz="2400" dirty="0">
                <a:solidFill>
                  <a:prstClr val="black"/>
                </a:solidFill>
                <a:latin typeface="Calibri"/>
                <a:cs typeface="Calibri"/>
              </a:rPr>
              <a:t>Chain </a:t>
            </a:r>
            <a:r>
              <a:rPr lang="en-US" sz="2400" spc="10" dirty="0">
                <a:solidFill>
                  <a:prstClr val="black"/>
                </a:solidFill>
                <a:latin typeface="Calibri"/>
                <a:cs typeface="Calibri"/>
              </a:rPr>
              <a:t>rule:</a:t>
            </a:r>
          </a:p>
          <a:p>
            <a:pPr marL="355600" marR="5080" indent="-342900">
              <a:lnSpc>
                <a:spcPct val="100699"/>
              </a:lnSpc>
              <a:buClr>
                <a:srgbClr val="CC0000"/>
              </a:buClr>
              <a:buFont typeface="Times New Roman"/>
              <a:buChar char="•"/>
              <a:tabLst>
                <a:tab pos="354965" algn="l"/>
                <a:tab pos="355600" algn="l"/>
              </a:tabLst>
              <a:defRPr/>
            </a:pPr>
            <a:endParaRPr lang="en-US" sz="2400" spc="10" dirty="0">
              <a:solidFill>
                <a:prstClr val="black"/>
              </a:solidFill>
              <a:latin typeface="Calibri"/>
              <a:cs typeface="Calibri"/>
            </a:endParaRPr>
          </a:p>
          <a:p>
            <a:pPr marL="355600" marR="5080" indent="-342900">
              <a:lnSpc>
                <a:spcPct val="100699"/>
              </a:lnSpc>
              <a:buClr>
                <a:srgbClr val="CC0000"/>
              </a:buClr>
              <a:buFont typeface="Times New Roman"/>
              <a:buChar char="•"/>
              <a:tabLst>
                <a:tab pos="354965" algn="l"/>
                <a:tab pos="355600" algn="l"/>
              </a:tabLst>
              <a:defRPr/>
            </a:pPr>
            <a:endParaRPr lang="en-US" sz="2400" spc="10" dirty="0">
              <a:solidFill>
                <a:prstClr val="black"/>
              </a:solidFill>
              <a:latin typeface="Calibri"/>
              <a:cs typeface="Calibri"/>
            </a:endParaRPr>
          </a:p>
          <a:p>
            <a:pPr marL="355600" marR="5080" indent="-342900">
              <a:lnSpc>
                <a:spcPct val="100699"/>
              </a:lnSpc>
              <a:buClr>
                <a:srgbClr val="CC0000"/>
              </a:buClr>
              <a:buFont typeface="Times New Roman"/>
              <a:buChar char="•"/>
              <a:tabLst>
                <a:tab pos="354965" algn="l"/>
                <a:tab pos="355600" algn="l"/>
              </a:tabLst>
              <a:defRPr/>
            </a:pPr>
            <a:r>
              <a:rPr lang="en-US" sz="2400" spc="10" dirty="0">
                <a:solidFill>
                  <a:prstClr val="black"/>
                </a:solidFill>
                <a:latin typeface="Calibri"/>
                <a:cs typeface="Calibri"/>
              </a:rPr>
              <a:t>More chain rule:</a:t>
            </a:r>
          </a:p>
          <a:p>
            <a:pPr marL="355600" marR="5080" indent="-342900">
              <a:lnSpc>
                <a:spcPct val="100699"/>
              </a:lnSpc>
              <a:buClr>
                <a:srgbClr val="CC0000"/>
              </a:buClr>
              <a:buFont typeface="Times New Roman"/>
              <a:buChar char="•"/>
              <a:tabLst>
                <a:tab pos="354965" algn="l"/>
                <a:tab pos="355600" algn="l"/>
              </a:tabLst>
              <a:defRPr/>
            </a:pPr>
            <a:endParaRPr lang="en-US" sz="2400" spc="10" dirty="0">
              <a:solidFill>
                <a:prstClr val="black"/>
              </a:solidFill>
              <a:latin typeface="Calibri"/>
              <a:cs typeface="Calibri"/>
            </a:endParaRPr>
          </a:p>
          <a:p>
            <a:pPr marL="355600" marR="5080" indent="-342900">
              <a:lnSpc>
                <a:spcPct val="100699"/>
              </a:lnSpc>
              <a:buClr>
                <a:srgbClr val="CC0000"/>
              </a:buClr>
              <a:buFont typeface="Times New Roman"/>
              <a:buChar char="•"/>
              <a:tabLst>
                <a:tab pos="354965" algn="l"/>
                <a:tab pos="355600" algn="l"/>
              </a:tabLst>
              <a:defRPr/>
            </a:pPr>
            <a:endParaRPr lang="en-US" sz="2400" spc="10" dirty="0">
              <a:solidFill>
                <a:prstClr val="black"/>
              </a:solidFill>
              <a:latin typeface="Calibri"/>
              <a:cs typeface="Calibri"/>
            </a:endParaRPr>
          </a:p>
          <a:p>
            <a:pPr marL="355600" marR="5080" indent="-342900">
              <a:lnSpc>
                <a:spcPct val="100699"/>
              </a:lnSpc>
              <a:buClr>
                <a:srgbClr val="CC0000"/>
              </a:buClr>
              <a:buFont typeface="Times New Roman"/>
              <a:buChar char="•"/>
              <a:tabLst>
                <a:tab pos="354965" algn="l"/>
                <a:tab pos="355600" algn="l"/>
              </a:tabLst>
              <a:defRPr/>
            </a:pPr>
            <a:r>
              <a:rPr lang="en-US" sz="2400" dirty="0">
                <a:solidFill>
                  <a:prstClr val="black"/>
                </a:solidFill>
                <a:latin typeface="Calibri"/>
                <a:cs typeface="Calibri"/>
              </a:rPr>
              <a:t>Derivative of vector </a:t>
            </a:r>
            <a:r>
              <a:rPr lang="en-US" sz="2400" dirty="0" err="1">
                <a:solidFill>
                  <a:prstClr val="black"/>
                </a:solidFill>
                <a:latin typeface="Calibri"/>
                <a:cs typeface="Calibri"/>
              </a:rPr>
              <a:t>wrt</a:t>
            </a:r>
            <a:r>
              <a:rPr lang="en-US" sz="2400" dirty="0">
                <a:solidFill>
                  <a:prstClr val="black"/>
                </a:solidFill>
                <a:latin typeface="Calibri"/>
                <a:cs typeface="Calibri"/>
              </a:rPr>
              <a:t> vector is a Jacobian matrix of partial derivatives; norm of this matrix can become very small or very large quickly [</a:t>
            </a:r>
            <a:r>
              <a:rPr lang="en-US" sz="2400" dirty="0" err="1">
                <a:solidFill>
                  <a:prstClr val="black"/>
                </a:solidFill>
                <a:latin typeface="Calibri"/>
                <a:cs typeface="Calibri"/>
              </a:rPr>
              <a:t>Bengio</a:t>
            </a:r>
            <a:r>
              <a:rPr lang="en-US" sz="2400" dirty="0">
                <a:solidFill>
                  <a:prstClr val="black"/>
                </a:solidFill>
                <a:latin typeface="Calibri"/>
                <a:cs typeface="Calibri"/>
              </a:rPr>
              <a:t> et </a:t>
            </a:r>
            <a:r>
              <a:rPr lang="en-US" sz="2400" spc="-30" dirty="0">
                <a:solidFill>
                  <a:prstClr val="black"/>
                </a:solidFill>
                <a:latin typeface="Calibri"/>
                <a:cs typeface="Calibri"/>
              </a:rPr>
              <a:t>al  </a:t>
            </a:r>
            <a:r>
              <a:rPr lang="en-US" sz="2400" spc="-20" dirty="0">
                <a:solidFill>
                  <a:prstClr val="black"/>
                </a:solidFill>
                <a:latin typeface="Calibri"/>
                <a:cs typeface="Calibri"/>
              </a:rPr>
              <a:t>1994, </a:t>
            </a:r>
            <a:r>
              <a:rPr lang="en-US" sz="2400" spc="-20" dirty="0" err="1">
                <a:solidFill>
                  <a:prstClr val="black"/>
                </a:solidFill>
                <a:latin typeface="Calibri"/>
                <a:cs typeface="Calibri"/>
              </a:rPr>
              <a:t>Pascanu</a:t>
            </a:r>
            <a:r>
              <a:rPr lang="en-US" sz="2400" spc="-20" dirty="0">
                <a:solidFill>
                  <a:prstClr val="black"/>
                </a:solidFill>
                <a:latin typeface="Calibri"/>
                <a:cs typeface="Calibri"/>
              </a:rPr>
              <a:t> et al. 2013], leading to vanishing/exploding gradient</a:t>
            </a:r>
            <a:endParaRPr sz="2400" dirty="0">
              <a:solidFill>
                <a:prstClr val="black"/>
              </a:solidFill>
              <a:latin typeface="Calibri"/>
              <a:cs typeface="Calibri"/>
            </a:endParaRPr>
          </a:p>
        </p:txBody>
      </p:sp>
      <p:sp>
        <p:nvSpPr>
          <p:cNvPr id="92" name="TextBox 91"/>
          <p:cNvSpPr txBox="1"/>
          <p:nvPr/>
        </p:nvSpPr>
        <p:spPr>
          <a:xfrm>
            <a:off x="10272464" y="6376892"/>
            <a:ext cx="2019527" cy="276999"/>
          </a:xfrm>
          <a:prstGeom prst="rect">
            <a:avLst/>
          </a:prstGeom>
          <a:noFill/>
        </p:spPr>
        <p:txBody>
          <a:bodyPr wrap="none" rtlCol="0">
            <a:spAutoFit/>
          </a:bodyPr>
          <a:lstStyle/>
          <a:p>
            <a:pPr>
              <a:defRPr/>
            </a:pPr>
            <a:r>
              <a:rPr lang="en-US" sz="1200" dirty="0">
                <a:solidFill>
                  <a:prstClr val="black"/>
                </a:solidFill>
                <a:latin typeface="Calibri"/>
              </a:rPr>
              <a:t>Adapted from Richard </a:t>
            </a:r>
            <a:r>
              <a:rPr lang="en-US" sz="1200" dirty="0" err="1">
                <a:solidFill>
                  <a:prstClr val="black"/>
                </a:solidFill>
                <a:latin typeface="Calibri"/>
              </a:rPr>
              <a:t>Socher</a:t>
            </a:r>
            <a:endParaRPr lang="en-US" sz="1200" dirty="0">
              <a:solidFill>
                <a:prstClr val="black"/>
              </a:solidFill>
              <a:latin typeface="Calibri"/>
            </a:endParaRPr>
          </a:p>
        </p:txBody>
      </p:sp>
      <p:sp>
        <p:nvSpPr>
          <p:cNvPr id="90" name="object 7">
            <a:extLst>
              <a:ext uri="{FF2B5EF4-FFF2-40B4-BE49-F238E27FC236}">
                <a16:creationId xmlns:a16="http://schemas.microsoft.com/office/drawing/2014/main" id="{85535C84-FAB5-423F-BFAE-D4FC337C4B44}"/>
              </a:ext>
            </a:extLst>
          </p:cNvPr>
          <p:cNvSpPr/>
          <p:nvPr/>
        </p:nvSpPr>
        <p:spPr>
          <a:xfrm>
            <a:off x="5140081" y="1546747"/>
            <a:ext cx="1676400" cy="762000"/>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Calibri"/>
            </a:endParaRPr>
          </a:p>
        </p:txBody>
      </p:sp>
      <p:sp>
        <p:nvSpPr>
          <p:cNvPr id="91" name="object 8">
            <a:extLst>
              <a:ext uri="{FF2B5EF4-FFF2-40B4-BE49-F238E27FC236}">
                <a16:creationId xmlns:a16="http://schemas.microsoft.com/office/drawing/2014/main" id="{42BA7119-C64E-4698-B99D-6AB779DE2AD2}"/>
              </a:ext>
            </a:extLst>
          </p:cNvPr>
          <p:cNvSpPr/>
          <p:nvPr/>
        </p:nvSpPr>
        <p:spPr>
          <a:xfrm>
            <a:off x="4441581" y="2482188"/>
            <a:ext cx="3073400" cy="762000"/>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Calibri"/>
            </a:endParaRPr>
          </a:p>
        </p:txBody>
      </p:sp>
      <p:sp>
        <p:nvSpPr>
          <p:cNvPr id="93" name="object 9">
            <a:extLst>
              <a:ext uri="{FF2B5EF4-FFF2-40B4-BE49-F238E27FC236}">
                <a16:creationId xmlns:a16="http://schemas.microsoft.com/office/drawing/2014/main" id="{EA326292-2C2C-4F95-BD8A-F5EAE4E65064}"/>
              </a:ext>
            </a:extLst>
          </p:cNvPr>
          <p:cNvSpPr/>
          <p:nvPr/>
        </p:nvSpPr>
        <p:spPr>
          <a:xfrm>
            <a:off x="4898781" y="3522851"/>
            <a:ext cx="2159000" cy="787400"/>
          </a:xfrm>
          <a:prstGeom prst="rect">
            <a:avLst/>
          </a:prstGeom>
          <a:blipFill>
            <a:blip r:embed="rId4" cstate="print"/>
            <a:stretch>
              <a:fillRect/>
            </a:stretch>
          </a:blipFill>
        </p:spPr>
        <p:txBody>
          <a:bodyPr wrap="square" lIns="0" tIns="0" rIns="0" bIns="0" rtlCol="0"/>
          <a:lstStyle/>
          <a:p>
            <a:pPr>
              <a:defRPr/>
            </a:pPr>
            <a:endParaRPr>
              <a:solidFill>
                <a:prstClr val="black"/>
              </a:solidFill>
              <a:latin typeface="Calibri"/>
            </a:endParaRPr>
          </a:p>
        </p:txBody>
      </p:sp>
    </p:spTree>
    <p:extLst>
      <p:ext uri="{BB962C8B-B14F-4D97-AF65-F5344CB8AC3E}">
        <p14:creationId xmlns:p14="http://schemas.microsoft.com/office/powerpoint/2010/main" val="132151584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Exploding and Vanishing Gradients</a:t>
            </a:r>
          </a:p>
        </p:txBody>
      </p:sp>
      <p:sp>
        <p:nvSpPr>
          <p:cNvPr id="3" name="Content Placeholder 2"/>
          <p:cNvSpPr>
            <a:spLocks noGrp="1"/>
          </p:cNvSpPr>
          <p:nvPr>
            <p:ph idx="1"/>
          </p:nvPr>
        </p:nvSpPr>
        <p:spPr>
          <a:xfrm>
            <a:off x="838200" y="4641849"/>
            <a:ext cx="10515600" cy="1535113"/>
          </a:xfrm>
        </p:spPr>
        <p:txBody>
          <a:bodyPr>
            <a:noAutofit/>
          </a:bodyPr>
          <a:lstStyle/>
          <a:p>
            <a:pPr marL="320040">
              <a:lnSpc>
                <a:spcPct val="100000"/>
              </a:lnSpc>
              <a:spcBef>
                <a:spcPts val="0"/>
              </a:spcBef>
            </a:pPr>
            <a:r>
              <a:rPr lang="en-CA" altLang="en-US" sz="2000" b="1" dirty="0"/>
              <a:t>Exploding:</a:t>
            </a:r>
            <a:r>
              <a:rPr lang="en-CA" altLang="en-US" sz="2000" dirty="0"/>
              <a:t> If we start almost exactly on the boundary (cliff), tiny changes can make a huge difference.</a:t>
            </a:r>
          </a:p>
          <a:p>
            <a:pPr marL="320040">
              <a:lnSpc>
                <a:spcPct val="100000"/>
              </a:lnSpc>
              <a:spcBef>
                <a:spcPts val="0"/>
              </a:spcBef>
            </a:pPr>
            <a:r>
              <a:rPr lang="en-CA" altLang="en-US" sz="2000" b="1" dirty="0"/>
              <a:t>Vanishing:</a:t>
            </a:r>
            <a:r>
              <a:rPr lang="en-CA" altLang="en-US" sz="2000" dirty="0"/>
              <a:t> If we start a trajectory within an attractor (plane, flat surface), small changes in where we start make no difference to where we end up.</a:t>
            </a:r>
          </a:p>
          <a:p>
            <a:pPr marL="320040">
              <a:lnSpc>
                <a:spcPct val="100000"/>
              </a:lnSpc>
              <a:spcBef>
                <a:spcPts val="0"/>
              </a:spcBef>
            </a:pPr>
            <a:r>
              <a:rPr lang="en-CA" altLang="en-US" sz="2000" dirty="0"/>
              <a:t>Both cases hinder the learning process.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85</a:t>
            </a:fld>
            <a:endParaRPr lang="en-US"/>
          </a:p>
        </p:txBody>
      </p:sp>
      <p:pic>
        <p:nvPicPr>
          <p:cNvPr id="6" name="Picture 5"/>
          <p:cNvPicPr>
            <a:picLocks noChangeAspect="1"/>
          </p:cNvPicPr>
          <p:nvPr/>
        </p:nvPicPr>
        <p:blipFill>
          <a:blip r:embed="rId2"/>
          <a:stretch>
            <a:fillRect/>
          </a:stretch>
        </p:blipFill>
        <p:spPr>
          <a:xfrm>
            <a:off x="1302612" y="3358387"/>
            <a:ext cx="1736435" cy="696881"/>
          </a:xfrm>
          <a:prstGeom prst="rect">
            <a:avLst/>
          </a:prstGeom>
        </p:spPr>
      </p:pic>
      <p:pic>
        <p:nvPicPr>
          <p:cNvPr id="1026" name="Picture 2" descr="http://nikhilbuduma.com/img/rnn_error_surfac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646238"/>
            <a:ext cx="4983607" cy="29956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
          <a:stretch>
            <a:fillRect/>
          </a:stretch>
        </p:blipFill>
        <p:spPr>
          <a:xfrm>
            <a:off x="6174691" y="2240095"/>
            <a:ext cx="5179109" cy="2078523"/>
          </a:xfrm>
          <a:prstGeom prst="rect">
            <a:avLst/>
          </a:prstGeom>
        </p:spPr>
      </p:pic>
      <p:sp>
        <p:nvSpPr>
          <p:cNvPr id="8" name="TextBox 7"/>
          <p:cNvSpPr txBox="1"/>
          <p:nvPr/>
        </p:nvSpPr>
        <p:spPr>
          <a:xfrm>
            <a:off x="5340096" y="1554480"/>
            <a:ext cx="1547731" cy="369332"/>
          </a:xfrm>
          <a:prstGeom prst="rect">
            <a:avLst/>
          </a:prstGeom>
          <a:noFill/>
        </p:spPr>
        <p:txBody>
          <a:bodyPr wrap="none" rtlCol="0">
            <a:spAutoFit/>
          </a:bodyPr>
          <a:lstStyle/>
          <a:p>
            <a:r>
              <a:rPr lang="en-US" dirty="0"/>
              <a:t>Cliff/boundary</a:t>
            </a:r>
          </a:p>
        </p:txBody>
      </p:sp>
      <p:cxnSp>
        <p:nvCxnSpPr>
          <p:cNvPr id="10" name="Straight Arrow Connector 9"/>
          <p:cNvCxnSpPr/>
          <p:nvPr/>
        </p:nvCxnSpPr>
        <p:spPr>
          <a:xfrm flipH="1">
            <a:off x="2971800" y="1690688"/>
            <a:ext cx="2350008" cy="83305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3"/>
          </p:cNvCxnSpPr>
          <p:nvPr/>
        </p:nvCxnSpPr>
        <p:spPr>
          <a:xfrm>
            <a:off x="6887827" y="1739146"/>
            <a:ext cx="1722773" cy="11137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09349" y="4134310"/>
            <a:ext cx="1609223" cy="369332"/>
          </a:xfrm>
          <a:prstGeom prst="rect">
            <a:avLst/>
          </a:prstGeom>
          <a:noFill/>
        </p:spPr>
        <p:txBody>
          <a:bodyPr wrap="none" rtlCol="0">
            <a:spAutoFit/>
          </a:bodyPr>
          <a:lstStyle/>
          <a:p>
            <a:r>
              <a:rPr lang="en-US" dirty="0"/>
              <a:t>Plane/attractor</a:t>
            </a:r>
          </a:p>
        </p:txBody>
      </p:sp>
      <p:cxnSp>
        <p:nvCxnSpPr>
          <p:cNvPr id="15" name="Straight Arrow Connector 14"/>
          <p:cNvCxnSpPr>
            <a:stCxn id="13" idx="1"/>
          </p:cNvCxnSpPr>
          <p:nvPr/>
        </p:nvCxnSpPr>
        <p:spPr>
          <a:xfrm flipH="1" flipV="1">
            <a:off x="4279392" y="3584903"/>
            <a:ext cx="1029957" cy="7340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3" idx="0"/>
          </p:cNvCxnSpPr>
          <p:nvPr/>
        </p:nvCxnSpPr>
        <p:spPr>
          <a:xfrm flipV="1">
            <a:off x="6113961" y="3106736"/>
            <a:ext cx="737803" cy="10275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3" idx="3"/>
          </p:cNvCxnSpPr>
          <p:nvPr/>
        </p:nvCxnSpPr>
        <p:spPr>
          <a:xfrm flipV="1">
            <a:off x="6918572" y="4041917"/>
            <a:ext cx="3063628" cy="277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101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89352" y="1031133"/>
            <a:ext cx="9312966" cy="1948528"/>
          </a:xfrm>
          <a:prstGeom prst="rect">
            <a:avLst/>
          </a:prstGeom>
        </p:spPr>
      </p:pic>
      <p:sp>
        <p:nvSpPr>
          <p:cNvPr id="2" name="Title 1"/>
          <p:cNvSpPr>
            <a:spLocks noGrp="1"/>
          </p:cNvSpPr>
          <p:nvPr>
            <p:ph type="title"/>
          </p:nvPr>
        </p:nvSpPr>
        <p:spPr>
          <a:xfrm>
            <a:off x="838200" y="78876"/>
            <a:ext cx="10515600" cy="1325563"/>
          </a:xfrm>
        </p:spPr>
        <p:txBody>
          <a:bodyPr/>
          <a:lstStyle/>
          <a:p>
            <a:r>
              <a:rPr lang="en-US" dirty="0"/>
              <a:t>Exploding and Vanishing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199" y="3017161"/>
                <a:ext cx="10809849" cy="3493077"/>
              </a:xfrm>
            </p:spPr>
            <p:txBody>
              <a:bodyPr>
                <a:normAutofit/>
              </a:bodyPr>
              <a:lstStyle/>
              <a:p>
                <a:pPr marL="0" indent="0">
                  <a:buNone/>
                </a:pPr>
                <a:r>
                  <a:rPr lang="en-US" sz="2400" dirty="0"/>
                  <a:t>In vanilla RNNs, computing this gradient involves many factors of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hh</m:t>
                        </m:r>
                      </m:sub>
                    </m:sSub>
                  </m:oMath>
                </a14:m>
                <a:r>
                  <a:rPr lang="en-US" sz="2400" dirty="0"/>
                  <a:t> (and repeated </a:t>
                </a:r>
                <a:r>
                  <a:rPr lang="en-US" sz="2400" dirty="0">
                    <a:latin typeface="Cambria Math" panose="02040503050406030204" pitchFamily="18" charset="0"/>
                    <a:ea typeface="Cambria Math" panose="02040503050406030204" pitchFamily="18" charset="0"/>
                  </a:rPr>
                  <a:t>tanh</a:t>
                </a:r>
                <a:r>
                  <a:rPr lang="en-US" sz="2400" dirty="0"/>
                  <a:t>)*. If we decompose the singular values of the gradient multiplication matrix,</a:t>
                </a:r>
              </a:p>
              <a:p>
                <a:pPr lvl="1"/>
                <a:r>
                  <a:rPr lang="en-US" dirty="0"/>
                  <a:t>Largest singular value &gt; 1 </a:t>
                </a:r>
                <a:r>
                  <a:rPr lang="en-US" dirty="0">
                    <a:sym typeface="Wingdings" panose="05000000000000000000" pitchFamily="2" charset="2"/>
                  </a:rPr>
                  <a:t> </a:t>
                </a:r>
                <a:r>
                  <a:rPr lang="en-US" b="1" dirty="0">
                    <a:sym typeface="Wingdings" panose="05000000000000000000" pitchFamily="2" charset="2"/>
                  </a:rPr>
                  <a:t>Exploding gradients</a:t>
                </a:r>
                <a:endParaRPr lang="en-US" dirty="0">
                  <a:sym typeface="Wingdings" panose="05000000000000000000" pitchFamily="2" charset="2"/>
                </a:endParaRPr>
              </a:p>
              <a:p>
                <a:pPr lvl="2"/>
                <a:r>
                  <a:rPr lang="en-US" sz="2400" dirty="0">
                    <a:sym typeface="Wingdings" panose="05000000000000000000" pitchFamily="2" charset="2"/>
                  </a:rPr>
                  <a:t>Slight error in the late time steps causes drastic updates in the early time steps  Unstable learning</a:t>
                </a:r>
              </a:p>
              <a:p>
                <a:pPr lvl="1"/>
                <a:r>
                  <a:rPr lang="en-US" dirty="0">
                    <a:sym typeface="Wingdings" panose="05000000000000000000" pitchFamily="2" charset="2"/>
                  </a:rPr>
                  <a:t>Largest singular value &lt; 1  </a:t>
                </a:r>
                <a:r>
                  <a:rPr lang="en-US" b="1" dirty="0">
                    <a:sym typeface="Wingdings" panose="05000000000000000000" pitchFamily="2" charset="2"/>
                  </a:rPr>
                  <a:t>Vanishing gradients </a:t>
                </a:r>
              </a:p>
              <a:p>
                <a:pPr lvl="2"/>
                <a:r>
                  <a:rPr lang="en-US" sz="2400" dirty="0">
                    <a:sym typeface="Wingdings" panose="05000000000000000000" pitchFamily="2" charset="2"/>
                  </a:rPr>
                  <a:t>Gradients passed to the early time steps is close to 0.  Uninformed correction</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199" y="3017161"/>
                <a:ext cx="10809849" cy="3493077"/>
              </a:xfrm>
              <a:blipFill>
                <a:blip r:embed="rId3"/>
                <a:stretch>
                  <a:fillRect l="-822" t="-217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86</a:t>
            </a:fld>
            <a:endParaRPr lang="en-US" dirty="0"/>
          </a:p>
        </p:txBody>
      </p:sp>
      <p:sp>
        <p:nvSpPr>
          <p:cNvPr id="6" name="TextBox 5"/>
          <p:cNvSpPr txBox="1"/>
          <p:nvPr/>
        </p:nvSpPr>
        <p:spPr>
          <a:xfrm>
            <a:off x="335360" y="6461968"/>
            <a:ext cx="6235938" cy="307777"/>
          </a:xfrm>
          <a:prstGeom prst="rect">
            <a:avLst/>
          </a:prstGeom>
          <a:noFill/>
        </p:spPr>
        <p:txBody>
          <a:bodyPr wrap="none" rtlCol="0">
            <a:spAutoFit/>
          </a:bodyPr>
          <a:lstStyle/>
          <a:p>
            <a:r>
              <a:rPr lang="en-US" sz="1400" dirty="0"/>
              <a:t>* Refer to </a:t>
            </a:r>
            <a:r>
              <a:rPr lang="en-US" sz="1400" dirty="0" err="1"/>
              <a:t>Bengio</a:t>
            </a:r>
            <a:r>
              <a:rPr lang="en-US" sz="1400" dirty="0"/>
              <a:t> et al. (1994) or </a:t>
            </a:r>
            <a:r>
              <a:rPr lang="en-US" sz="1400" dirty="0" err="1"/>
              <a:t>Goodfellow</a:t>
            </a:r>
            <a:r>
              <a:rPr lang="en-US" sz="1400" dirty="0"/>
              <a:t> et al. (2016) for a complete derivation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B394BEA-0F07-4561-8C32-31BAFE08AA43}"/>
                  </a:ext>
                </a:extLst>
              </p:cNvPr>
              <p:cNvSpPr txBox="1"/>
              <p:nvPr/>
            </p:nvSpPr>
            <p:spPr>
              <a:xfrm>
                <a:off x="10194657" y="2336422"/>
                <a:ext cx="159037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4</m:t>
                          </m:r>
                        </m:sub>
                      </m:sSub>
                      <m:r>
                        <a:rPr lang="en-US" b="0" i="1" smtClean="0">
                          <a:latin typeface="Cambria Math" panose="02040503050406030204" pitchFamily="18" charset="0"/>
                        </a:rPr>
                        <m:t>=</m:t>
                      </m:r>
                      <m:r>
                        <a:rPr lang="en-US" b="0" i="1" smtClean="0">
                          <a:latin typeface="Cambria Math" panose="02040503050406030204" pitchFamily="18" charset="0"/>
                        </a:rPr>
                        <m:t>𝐽</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4</m:t>
                          </m:r>
                        </m:sub>
                      </m:sSub>
                      <m:r>
                        <a:rPr lang="en-US" b="0" i="1" smtClean="0">
                          <a:latin typeface="Cambria Math" panose="02040503050406030204" pitchFamily="18" charset="0"/>
                        </a:rPr>
                        <m:t>, </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4</m:t>
                              </m:r>
                            </m:sub>
                          </m:sSub>
                        </m:e>
                      </m:acc>
                      <m:r>
                        <a:rPr lang="en-US" b="0" i="1" smtClean="0">
                          <a:latin typeface="Cambria Math" panose="02040503050406030204" pitchFamily="18" charset="0"/>
                        </a:rPr>
                        <m:t>)</m:t>
                      </m:r>
                    </m:oMath>
                  </m:oMathPara>
                </a14:m>
                <a:endParaRPr lang="en-US" dirty="0"/>
              </a:p>
            </p:txBody>
          </p:sp>
        </mc:Choice>
        <mc:Fallback xmlns="">
          <p:sp>
            <p:nvSpPr>
              <p:cNvPr id="7" name="TextBox 6">
                <a:extLst>
                  <a:ext uri="{FF2B5EF4-FFF2-40B4-BE49-F238E27FC236}">
                    <a16:creationId xmlns:a16="http://schemas.microsoft.com/office/drawing/2014/main" id="{4B394BEA-0F07-4561-8C32-31BAFE08AA43}"/>
                  </a:ext>
                </a:extLst>
              </p:cNvPr>
              <p:cNvSpPr txBox="1">
                <a:spLocks noRot="1" noChangeAspect="1" noMove="1" noResize="1" noEditPoints="1" noAdjustHandles="1" noChangeArrowheads="1" noChangeShapeType="1" noTextEdit="1"/>
              </p:cNvSpPr>
              <p:nvPr/>
            </p:nvSpPr>
            <p:spPr>
              <a:xfrm>
                <a:off x="10194657" y="2336422"/>
                <a:ext cx="1590371" cy="369332"/>
              </a:xfrm>
              <a:prstGeom prst="rect">
                <a:avLst/>
              </a:prstGeom>
              <a:blipFill>
                <a:blip r:embed="rId4"/>
                <a:stretch>
                  <a:fillRect t="-6557" r="-33333" b="-13115"/>
                </a:stretch>
              </a:blipFill>
            </p:spPr>
            <p:txBody>
              <a:bodyPr/>
              <a:lstStyle/>
              <a:p>
                <a:r>
                  <a:rPr lang="en-US">
                    <a:noFill/>
                  </a:rPr>
                  <a:t> </a:t>
                </a:r>
              </a:p>
            </p:txBody>
          </p:sp>
        </mc:Fallback>
      </mc:AlternateContent>
    </p:spTree>
    <p:extLst>
      <p:ext uri="{BB962C8B-B14F-4D97-AF65-F5344CB8AC3E}">
        <p14:creationId xmlns:p14="http://schemas.microsoft.com/office/powerpoint/2010/main" val="32012701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extShape 1"/>
          <p:cNvSpPr txBox="1"/>
          <p:nvPr/>
        </p:nvSpPr>
        <p:spPr>
          <a:xfrm>
            <a:off x="838080" y="365040"/>
            <a:ext cx="10515240" cy="1325160"/>
          </a:xfrm>
          <a:prstGeom prst="rect">
            <a:avLst/>
          </a:prstGeom>
          <a:noFill/>
          <a:ln>
            <a:noFill/>
          </a:ln>
        </p:spPr>
        <p:txBody>
          <a:bodyPr anchor="ctr">
            <a:noAutofit/>
          </a:bodyPr>
          <a:lstStyle/>
          <a:p>
            <a:pPr>
              <a:lnSpc>
                <a:spcPct val="90000"/>
              </a:lnSpc>
            </a:pPr>
            <a:r>
              <a:rPr lang="de-DE" sz="4400" b="0" strike="noStrike" spc="-1">
                <a:solidFill>
                  <a:srgbClr val="000000"/>
                </a:solidFill>
                <a:latin typeface="Calibri Light"/>
              </a:rPr>
              <a:t>RNN 2.0: Long short-term Memory (LSTM)</a:t>
            </a:r>
            <a:endParaRPr lang="de-DE" sz="4400" b="0" strike="noStrike" spc="-1">
              <a:solidFill>
                <a:srgbClr val="000000"/>
              </a:solidFill>
              <a:latin typeface="Calibri"/>
            </a:endParaRPr>
          </a:p>
        </p:txBody>
      </p:sp>
      <p:sp>
        <p:nvSpPr>
          <p:cNvPr id="339" name="TextShape 2"/>
          <p:cNvSpPr txBox="1"/>
          <p:nvPr/>
        </p:nvSpPr>
        <p:spPr>
          <a:xfrm>
            <a:off x="838080" y="1581840"/>
            <a:ext cx="10515240" cy="1161000"/>
          </a:xfrm>
          <a:prstGeom prst="rect">
            <a:avLst/>
          </a:prstGeom>
          <a:noFill/>
          <a:ln>
            <a:noFill/>
          </a:ln>
        </p:spPr>
        <p:txBody>
          <a:bodyPr>
            <a:normAutofit/>
          </a:bodyPr>
          <a:lstStyle/>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Hidden State: holds previous information (Short-term memory)</a:t>
            </a:r>
          </a:p>
          <a:p>
            <a:pPr marL="228600" indent="-228240">
              <a:lnSpc>
                <a:spcPct val="90000"/>
              </a:lnSpc>
              <a:spcBef>
                <a:spcPts val="1001"/>
              </a:spcBef>
              <a:buClr>
                <a:srgbClr val="000000"/>
              </a:buClr>
              <a:buFont typeface="Arial"/>
              <a:buChar char="•"/>
            </a:pPr>
            <a:r>
              <a:rPr lang="de-DE" sz="2800" b="0" strike="noStrike" spc="-1">
                <a:solidFill>
                  <a:srgbClr val="000000"/>
                </a:solidFill>
                <a:latin typeface="Calibri"/>
              </a:rPr>
              <a:t>Cell State: memory of the network (Long-term memory)</a:t>
            </a:r>
          </a:p>
        </p:txBody>
      </p:sp>
      <p:pic>
        <p:nvPicPr>
          <p:cNvPr id="340" name="Picture 4"/>
          <p:cNvPicPr/>
          <p:nvPr/>
        </p:nvPicPr>
        <p:blipFill>
          <a:blip r:embed="rId2"/>
          <a:srcRect b="15151"/>
          <a:stretch/>
        </p:blipFill>
        <p:spPr>
          <a:xfrm>
            <a:off x="2307600" y="3394440"/>
            <a:ext cx="7175520" cy="2917080"/>
          </a:xfrm>
          <a:prstGeom prst="rect">
            <a:avLst/>
          </a:prstGeom>
          <a:ln>
            <a:noFill/>
          </a:ln>
        </p:spPr>
      </p:pic>
      <p:sp>
        <p:nvSpPr>
          <p:cNvPr id="341" name="CustomShape 3"/>
          <p:cNvSpPr/>
          <p:nvPr/>
        </p:nvSpPr>
        <p:spPr>
          <a:xfrm flipH="1">
            <a:off x="5215680" y="3013200"/>
            <a:ext cx="1184040" cy="80964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42" name="CustomShape 4"/>
          <p:cNvSpPr/>
          <p:nvPr/>
        </p:nvSpPr>
        <p:spPr>
          <a:xfrm>
            <a:off x="6422400" y="2781360"/>
            <a:ext cx="33541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What should be forget in cell state</a:t>
            </a:r>
            <a:endParaRPr lang="en-US" sz="1800" b="0" strike="noStrike" spc="-1">
              <a:latin typeface="Arial"/>
            </a:endParaRPr>
          </a:p>
        </p:txBody>
      </p:sp>
      <p:sp>
        <p:nvSpPr>
          <p:cNvPr id="343" name="CustomShape 5"/>
          <p:cNvSpPr/>
          <p:nvPr/>
        </p:nvSpPr>
        <p:spPr>
          <a:xfrm flipH="1">
            <a:off x="6570360" y="3505320"/>
            <a:ext cx="1039320" cy="45432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44" name="CustomShape 6"/>
          <p:cNvSpPr/>
          <p:nvPr/>
        </p:nvSpPr>
        <p:spPr>
          <a:xfrm>
            <a:off x="7633080" y="3273120"/>
            <a:ext cx="36147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How much new data should be taken</a:t>
            </a:r>
            <a:endParaRPr lang="en-US" sz="1800" b="0" strike="noStrike" spc="-1">
              <a:latin typeface="Arial"/>
            </a:endParaRPr>
          </a:p>
        </p:txBody>
      </p:sp>
      <p:sp>
        <p:nvSpPr>
          <p:cNvPr id="345" name="CustomShape 7"/>
          <p:cNvSpPr/>
          <p:nvPr/>
        </p:nvSpPr>
        <p:spPr>
          <a:xfrm flipH="1" flipV="1">
            <a:off x="7480800" y="5225040"/>
            <a:ext cx="487440" cy="770400"/>
          </a:xfrm>
          <a:custGeom>
            <a:avLst/>
            <a:gdLst/>
            <a:ahLst/>
            <a:cxnLst/>
            <a:rect l="l" t="t" r="r" b="b"/>
            <a:pathLst>
              <a:path w="21600" h="21600">
                <a:moveTo>
                  <a:pt x="0" y="0"/>
                </a:moveTo>
                <a:lnTo>
                  <a:pt x="21600" y="21600"/>
                </a:lnTo>
              </a:path>
            </a:pathLst>
          </a:custGeom>
          <a:noFill/>
          <a:ln w="38160">
            <a:tailEnd type="triangle" w="med" len="med"/>
          </a:ln>
        </p:spPr>
        <p:style>
          <a:lnRef idx="1">
            <a:schemeClr val="accent1"/>
          </a:lnRef>
          <a:fillRef idx="0">
            <a:schemeClr val="accent1"/>
          </a:fillRef>
          <a:effectRef idx="0">
            <a:schemeClr val="accent1"/>
          </a:effectRef>
          <a:fontRef idx="minor"/>
        </p:style>
        <p:txBody>
          <a:bodyPr/>
          <a:lstStyle/>
          <a:p>
            <a:endParaRPr lang="en-US"/>
          </a:p>
        </p:txBody>
      </p:sp>
      <p:sp>
        <p:nvSpPr>
          <p:cNvPr id="346" name="CustomShape 8"/>
          <p:cNvSpPr/>
          <p:nvPr/>
        </p:nvSpPr>
        <p:spPr>
          <a:xfrm>
            <a:off x="7992000" y="5995800"/>
            <a:ext cx="377172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00" b="0" strike="noStrike" spc="-1">
                <a:solidFill>
                  <a:srgbClr val="000000"/>
                </a:solidFill>
                <a:latin typeface="Calibri"/>
              </a:rPr>
              <a:t>How much does memory affect output</a:t>
            </a:r>
            <a:endParaRPr lang="en-US" sz="1800" b="0" strike="noStrike" spc="-1">
              <a:latin typeface="Arial"/>
            </a:endParaRPr>
          </a:p>
        </p:txBody>
      </p:sp>
    </p:spTree>
    <p:extLst>
      <p:ext uri="{BB962C8B-B14F-4D97-AF65-F5344CB8AC3E}">
        <p14:creationId xmlns:p14="http://schemas.microsoft.com/office/powerpoint/2010/main" val="31003791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7C978B59-2701-8428-4CF9-3268F99110F1}"/>
              </a:ext>
            </a:extLst>
          </p:cNvPr>
          <p:cNvSpPr>
            <a:spLocks noGrp="1"/>
          </p:cNvSpPr>
          <p:nvPr>
            <p:ph type="title"/>
          </p:nvPr>
        </p:nvSpPr>
        <p:spPr/>
        <p:txBody>
          <a:bodyPr/>
          <a:lstStyle/>
          <a:p>
            <a:r>
              <a:rPr lang="en-US" altLang="en-US"/>
              <a:t>Long Short Term Memory (LSTM)</a:t>
            </a:r>
          </a:p>
        </p:txBody>
      </p:sp>
      <p:sp>
        <p:nvSpPr>
          <p:cNvPr id="3" name="Content Placeholder 2">
            <a:extLst>
              <a:ext uri="{FF2B5EF4-FFF2-40B4-BE49-F238E27FC236}">
                <a16:creationId xmlns:a16="http://schemas.microsoft.com/office/drawing/2014/main" id="{E650A79B-EB67-D057-E35E-CD60D8228863}"/>
              </a:ext>
            </a:extLst>
          </p:cNvPr>
          <p:cNvSpPr>
            <a:spLocks noGrp="1"/>
          </p:cNvSpPr>
          <p:nvPr>
            <p:ph sz="half" idx="1"/>
          </p:nvPr>
        </p:nvSpPr>
        <p:spPr>
          <a:xfrm>
            <a:off x="609600" y="1600201"/>
            <a:ext cx="5384800" cy="4525433"/>
          </a:xfrm>
        </p:spPr>
        <p:txBody>
          <a:bodyPr/>
          <a:lstStyle/>
          <a:p>
            <a:r>
              <a:rPr lang="en-US" altLang="en-US">
                <a:cs typeface="Arial" panose="020B0604020202020204" pitchFamily="34" charset="0"/>
              </a:rPr>
              <a:t>Hochreiter &amp; Schmidhuber (1997) solved the problem of getting an RNN to remember things for a long time (like hundreds of time steps). </a:t>
            </a:r>
          </a:p>
          <a:p>
            <a:r>
              <a:rPr lang="en-US" altLang="en-US">
                <a:cs typeface="Arial" panose="020B0604020202020204" pitchFamily="34" charset="0"/>
              </a:rPr>
              <a:t>They designed a memory cell using logistic and linear units with multiplicative interactions. </a:t>
            </a:r>
          </a:p>
        </p:txBody>
      </p:sp>
      <p:sp>
        <p:nvSpPr>
          <p:cNvPr id="4" name="Content Placeholder 3">
            <a:extLst>
              <a:ext uri="{FF2B5EF4-FFF2-40B4-BE49-F238E27FC236}">
                <a16:creationId xmlns:a16="http://schemas.microsoft.com/office/drawing/2014/main" id="{321FF9A1-9B57-3BC8-DBD3-FC253EA989ED}"/>
              </a:ext>
            </a:extLst>
          </p:cNvPr>
          <p:cNvSpPr>
            <a:spLocks noGrp="1"/>
          </p:cNvSpPr>
          <p:nvPr>
            <p:ph sz="half" idx="2"/>
          </p:nvPr>
        </p:nvSpPr>
        <p:spPr>
          <a:xfrm>
            <a:off x="6197600" y="1600201"/>
            <a:ext cx="5384800" cy="4525433"/>
          </a:xfrm>
        </p:spPr>
        <p:txBody>
          <a:bodyPr/>
          <a:lstStyle/>
          <a:p>
            <a:r>
              <a:rPr lang="en-US" altLang="en-US">
                <a:cs typeface="Arial" panose="020B0604020202020204" pitchFamily="34" charset="0"/>
              </a:rPr>
              <a:t>Information gets into the cell whenever its “write” gate is on.</a:t>
            </a:r>
          </a:p>
          <a:p>
            <a:r>
              <a:rPr lang="en-US" altLang="en-US">
                <a:cs typeface="Arial" panose="020B0604020202020204" pitchFamily="34" charset="0"/>
              </a:rPr>
              <a:t>The information stays in the cell so long as its “keep” gate is on.</a:t>
            </a:r>
          </a:p>
          <a:p>
            <a:r>
              <a:rPr lang="en-US" altLang="en-US">
                <a:cs typeface="Arial" panose="020B0604020202020204" pitchFamily="34" charset="0"/>
              </a:rPr>
              <a:t>Information can be read from the cell by turning on its “read” gate.</a:t>
            </a:r>
          </a:p>
        </p:txBody>
      </p:sp>
    </p:spTree>
    <p:extLst>
      <p:ext uri="{BB962C8B-B14F-4D97-AF65-F5344CB8AC3E}">
        <p14:creationId xmlns:p14="http://schemas.microsoft.com/office/powerpoint/2010/main" val="2165494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4C66C442-984E-7608-D42A-541A22B30D7B}"/>
              </a:ext>
            </a:extLst>
          </p:cNvPr>
          <p:cNvSpPr>
            <a:spLocks noGrp="1"/>
          </p:cNvSpPr>
          <p:nvPr>
            <p:ph type="title"/>
          </p:nvPr>
        </p:nvSpPr>
        <p:spPr>
          <a:xfrm>
            <a:off x="609600" y="25400"/>
            <a:ext cx="10972800" cy="1143000"/>
          </a:xfrm>
        </p:spPr>
        <p:txBody>
          <a:bodyPr>
            <a:normAutofit fontScale="90000"/>
          </a:bodyPr>
          <a:lstStyle/>
          <a:p>
            <a:r>
              <a:rPr lang="en-US" altLang="en-US"/>
              <a:t>Implementing a memory cell in a neural network</a:t>
            </a:r>
          </a:p>
        </p:txBody>
      </p:sp>
      <p:sp>
        <p:nvSpPr>
          <p:cNvPr id="3" name="Content Placeholder 2">
            <a:extLst>
              <a:ext uri="{FF2B5EF4-FFF2-40B4-BE49-F238E27FC236}">
                <a16:creationId xmlns:a16="http://schemas.microsoft.com/office/drawing/2014/main" id="{CF10D8A6-217F-AB19-74E7-E8BC70B07B99}"/>
              </a:ext>
            </a:extLst>
          </p:cNvPr>
          <p:cNvSpPr>
            <a:spLocks noGrp="1"/>
          </p:cNvSpPr>
          <p:nvPr>
            <p:ph sz="half" idx="1"/>
          </p:nvPr>
        </p:nvSpPr>
        <p:spPr>
          <a:xfrm>
            <a:off x="-247651" y="1261533"/>
            <a:ext cx="6929968" cy="5257800"/>
          </a:xfrm>
        </p:spPr>
        <p:txBody>
          <a:bodyPr rtlCol="0">
            <a:normAutofit/>
          </a:bodyPr>
          <a:lstStyle/>
          <a:p>
            <a:pPr>
              <a:buFont typeface="Arial"/>
              <a:buChar char="•"/>
              <a:defRPr/>
            </a:pPr>
            <a:r>
              <a:rPr lang="en-US" dirty="0">
                <a:ea typeface="+mn-ea"/>
                <a:cs typeface="Arial"/>
              </a:rPr>
              <a:t>To preserve information for a long time in the activities of an RNN, we use a circuit that implements an analog memory cell.</a:t>
            </a:r>
          </a:p>
          <a:p>
            <a:pPr lvl="1">
              <a:buFont typeface="Arial"/>
              <a:buChar char="–"/>
              <a:defRPr/>
            </a:pPr>
            <a:r>
              <a:rPr lang="en-US" dirty="0">
                <a:ea typeface="+mn-ea"/>
                <a:cs typeface="Arial"/>
              </a:rPr>
              <a:t>A linear unit that has a self-link with a weight of 1 will maintain its state.</a:t>
            </a:r>
          </a:p>
          <a:p>
            <a:pPr lvl="1">
              <a:buFont typeface="Arial"/>
              <a:buChar char="–"/>
              <a:defRPr/>
            </a:pPr>
            <a:r>
              <a:rPr lang="en-US" dirty="0">
                <a:ea typeface="+mn-ea"/>
                <a:cs typeface="Arial"/>
              </a:rPr>
              <a:t>Information is stored in the cell by activating its write gate. </a:t>
            </a:r>
          </a:p>
          <a:p>
            <a:pPr lvl="1">
              <a:buFont typeface="Arial"/>
              <a:buChar char="–"/>
              <a:defRPr/>
            </a:pPr>
            <a:r>
              <a:rPr lang="en-US" dirty="0">
                <a:ea typeface="+mn-ea"/>
                <a:cs typeface="Arial"/>
              </a:rPr>
              <a:t>Information is retrieved by activating the read gate.</a:t>
            </a:r>
          </a:p>
          <a:p>
            <a:pPr lvl="1">
              <a:buFont typeface="Arial"/>
              <a:buChar char="–"/>
              <a:defRPr/>
            </a:pPr>
            <a:r>
              <a:rPr lang="en-US" dirty="0">
                <a:ea typeface="+mn-ea"/>
                <a:cs typeface="Arial"/>
              </a:rPr>
              <a:t>We can </a:t>
            </a:r>
            <a:r>
              <a:rPr lang="en-US" dirty="0" err="1">
                <a:ea typeface="+mn-ea"/>
                <a:cs typeface="Arial"/>
              </a:rPr>
              <a:t>backpropagate</a:t>
            </a:r>
            <a:r>
              <a:rPr lang="en-US" dirty="0">
                <a:ea typeface="+mn-ea"/>
                <a:cs typeface="Arial"/>
              </a:rPr>
              <a:t> through this circuit because logistics are have nice derivatives.</a:t>
            </a:r>
          </a:p>
          <a:p>
            <a:pPr lvl="1">
              <a:buFont typeface="Arial"/>
              <a:buChar char="–"/>
              <a:defRPr/>
            </a:pPr>
            <a:endParaRPr lang="en-US" dirty="0">
              <a:ea typeface="+mn-ea"/>
            </a:endParaRPr>
          </a:p>
        </p:txBody>
      </p:sp>
      <p:sp>
        <p:nvSpPr>
          <p:cNvPr id="5" name="Oval 4">
            <a:extLst>
              <a:ext uri="{FF2B5EF4-FFF2-40B4-BE49-F238E27FC236}">
                <a16:creationId xmlns:a16="http://schemas.microsoft.com/office/drawing/2014/main" id="{D9B94845-2B48-75D4-79C3-F73B7F145D3C}"/>
              </a:ext>
            </a:extLst>
          </p:cNvPr>
          <p:cNvSpPr>
            <a:spLocks noChangeArrowheads="1"/>
          </p:cNvSpPr>
          <p:nvPr/>
        </p:nvSpPr>
        <p:spPr bwMode="auto">
          <a:xfrm>
            <a:off x="8849784" y="2889251"/>
            <a:ext cx="1174749" cy="1107016"/>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7" name="Straight Arrow Connector 6">
            <a:extLst>
              <a:ext uri="{FF2B5EF4-FFF2-40B4-BE49-F238E27FC236}">
                <a16:creationId xmlns:a16="http://schemas.microsoft.com/office/drawing/2014/main" id="{AE8F0A6A-7058-73AB-4FDC-FCFF4DEADA05}"/>
              </a:ext>
            </a:extLst>
          </p:cNvPr>
          <p:cNvCxnSpPr>
            <a:cxnSpLocks noChangeShapeType="1"/>
            <a:endCxn id="5" idx="3"/>
          </p:cNvCxnSpPr>
          <p:nvPr/>
        </p:nvCxnSpPr>
        <p:spPr bwMode="auto">
          <a:xfrm flipV="1">
            <a:off x="8434918" y="3833285"/>
            <a:ext cx="588433" cy="1246716"/>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86D43F39-B7DE-0CA0-7B31-8CFBB82E70D4}"/>
              </a:ext>
            </a:extLst>
          </p:cNvPr>
          <p:cNvCxnSpPr>
            <a:cxnSpLocks noChangeShapeType="1"/>
            <a:stCxn id="5" idx="5"/>
          </p:cNvCxnSpPr>
          <p:nvPr/>
        </p:nvCxnSpPr>
        <p:spPr bwMode="auto">
          <a:xfrm>
            <a:off x="9853085" y="3833285"/>
            <a:ext cx="510116" cy="1246716"/>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2D665280-167C-CEBC-C7BF-9B0ADBFB4D03}"/>
              </a:ext>
            </a:extLst>
          </p:cNvPr>
          <p:cNvSpPr txBox="1">
            <a:spLocks noChangeArrowheads="1"/>
          </p:cNvSpPr>
          <p:nvPr/>
        </p:nvSpPr>
        <p:spPr bwMode="auto">
          <a:xfrm>
            <a:off x="9853084" y="5080000"/>
            <a:ext cx="2023533" cy="913199"/>
          </a:xfrm>
          <a:prstGeom prst="rect">
            <a:avLst/>
          </a:prstGeom>
          <a:solidFill>
            <a:srgbClr val="EEECE1"/>
          </a:solidFill>
          <a:ln w="9525">
            <a:solidFill>
              <a:srgbClr val="000000"/>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output to rest of RNN</a:t>
            </a:r>
          </a:p>
        </p:txBody>
      </p:sp>
      <p:sp>
        <p:nvSpPr>
          <p:cNvPr id="13" name="TextBox 12">
            <a:extLst>
              <a:ext uri="{FF2B5EF4-FFF2-40B4-BE49-F238E27FC236}">
                <a16:creationId xmlns:a16="http://schemas.microsoft.com/office/drawing/2014/main" id="{49A76AC9-48C1-B0AA-5514-CFC8D0465F5B}"/>
              </a:ext>
            </a:extLst>
          </p:cNvPr>
          <p:cNvSpPr txBox="1">
            <a:spLocks noChangeArrowheads="1"/>
          </p:cNvSpPr>
          <p:nvPr/>
        </p:nvSpPr>
        <p:spPr bwMode="auto">
          <a:xfrm>
            <a:off x="7188200" y="5103284"/>
            <a:ext cx="2023533" cy="913199"/>
          </a:xfrm>
          <a:prstGeom prst="rect">
            <a:avLst/>
          </a:prstGeom>
          <a:solidFill>
            <a:schemeClr val="bg2"/>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input from rest of RNN</a:t>
            </a:r>
          </a:p>
        </p:txBody>
      </p:sp>
      <p:sp>
        <p:nvSpPr>
          <p:cNvPr id="14" name="Oval 13">
            <a:extLst>
              <a:ext uri="{FF2B5EF4-FFF2-40B4-BE49-F238E27FC236}">
                <a16:creationId xmlns:a16="http://schemas.microsoft.com/office/drawing/2014/main" id="{AF9B8F11-5020-E985-4014-C96DB9CCD197}"/>
              </a:ext>
            </a:extLst>
          </p:cNvPr>
          <p:cNvSpPr>
            <a:spLocks noChangeArrowheads="1"/>
          </p:cNvSpPr>
          <p:nvPr/>
        </p:nvSpPr>
        <p:spPr bwMode="auto">
          <a:xfrm>
            <a:off x="10720918" y="3735917"/>
            <a:ext cx="1174749" cy="1107016"/>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5" name="Oval 14">
            <a:extLst>
              <a:ext uri="{FF2B5EF4-FFF2-40B4-BE49-F238E27FC236}">
                <a16:creationId xmlns:a16="http://schemas.microsoft.com/office/drawing/2014/main" id="{9C29BD18-ED4D-2E66-0612-FD79F3EBB043}"/>
              </a:ext>
            </a:extLst>
          </p:cNvPr>
          <p:cNvSpPr>
            <a:spLocks noChangeArrowheads="1"/>
          </p:cNvSpPr>
          <p:nvPr/>
        </p:nvSpPr>
        <p:spPr bwMode="auto">
          <a:xfrm>
            <a:off x="6877051" y="3733801"/>
            <a:ext cx="1174749" cy="1107017"/>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9" name="TextBox 18">
            <a:extLst>
              <a:ext uri="{FF2B5EF4-FFF2-40B4-BE49-F238E27FC236}">
                <a16:creationId xmlns:a16="http://schemas.microsoft.com/office/drawing/2014/main" id="{3F047016-5AC7-AD17-0B8A-03FCB807198C}"/>
              </a:ext>
            </a:extLst>
          </p:cNvPr>
          <p:cNvSpPr txBox="1">
            <a:spLocks noChangeArrowheads="1"/>
          </p:cNvSpPr>
          <p:nvPr/>
        </p:nvSpPr>
        <p:spPr bwMode="auto">
          <a:xfrm>
            <a:off x="10864851" y="3795185"/>
            <a:ext cx="137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read gate</a:t>
            </a:r>
          </a:p>
        </p:txBody>
      </p:sp>
      <p:sp>
        <p:nvSpPr>
          <p:cNvPr id="20" name="TextBox 19">
            <a:extLst>
              <a:ext uri="{FF2B5EF4-FFF2-40B4-BE49-F238E27FC236}">
                <a16:creationId xmlns:a16="http://schemas.microsoft.com/office/drawing/2014/main" id="{15327523-C58F-EB57-1D59-338875FF820B}"/>
              </a:ext>
            </a:extLst>
          </p:cNvPr>
          <p:cNvSpPr txBox="1">
            <a:spLocks noChangeArrowheads="1"/>
          </p:cNvSpPr>
          <p:nvPr/>
        </p:nvSpPr>
        <p:spPr bwMode="auto">
          <a:xfrm>
            <a:off x="7020984" y="3767667"/>
            <a:ext cx="116628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write gate</a:t>
            </a:r>
          </a:p>
        </p:txBody>
      </p:sp>
      <p:sp>
        <p:nvSpPr>
          <p:cNvPr id="21" name="Oval 20">
            <a:extLst>
              <a:ext uri="{FF2B5EF4-FFF2-40B4-BE49-F238E27FC236}">
                <a16:creationId xmlns:a16="http://schemas.microsoft.com/office/drawing/2014/main" id="{42B1E7DE-02B0-D41B-DCF9-985296505902}"/>
              </a:ext>
            </a:extLst>
          </p:cNvPr>
          <p:cNvSpPr>
            <a:spLocks noChangeArrowheads="1"/>
          </p:cNvSpPr>
          <p:nvPr/>
        </p:nvSpPr>
        <p:spPr bwMode="auto">
          <a:xfrm>
            <a:off x="8849784" y="988485"/>
            <a:ext cx="1174749"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22" name="TextBox 21">
            <a:extLst>
              <a:ext uri="{FF2B5EF4-FFF2-40B4-BE49-F238E27FC236}">
                <a16:creationId xmlns:a16="http://schemas.microsoft.com/office/drawing/2014/main" id="{41B60CC2-1DC9-BEB6-4E9A-4BB25400010D}"/>
              </a:ext>
            </a:extLst>
          </p:cNvPr>
          <p:cNvSpPr txBox="1">
            <a:spLocks noChangeArrowheads="1"/>
          </p:cNvSpPr>
          <p:nvPr/>
        </p:nvSpPr>
        <p:spPr bwMode="auto">
          <a:xfrm>
            <a:off x="8966201" y="1022351"/>
            <a:ext cx="158115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keep gate</a:t>
            </a:r>
          </a:p>
        </p:txBody>
      </p:sp>
      <p:cxnSp>
        <p:nvCxnSpPr>
          <p:cNvPr id="24" name="Curved Connector 23">
            <a:extLst>
              <a:ext uri="{FF2B5EF4-FFF2-40B4-BE49-F238E27FC236}">
                <a16:creationId xmlns:a16="http://schemas.microsoft.com/office/drawing/2014/main" id="{C065CF7E-2C87-21B6-14BF-F73005CC55EB}"/>
              </a:ext>
            </a:extLst>
          </p:cNvPr>
          <p:cNvCxnSpPr>
            <a:cxnSpLocks noChangeShapeType="1"/>
            <a:stCxn id="5" idx="2"/>
            <a:endCxn id="5" idx="6"/>
          </p:cNvCxnSpPr>
          <p:nvPr/>
        </p:nvCxnSpPr>
        <p:spPr bwMode="auto">
          <a:xfrm rot="10800000" flipH="1">
            <a:off x="8849784" y="3443818"/>
            <a:ext cx="1174749" cy="16933"/>
          </a:xfrm>
          <a:prstGeom prst="curvedConnector5">
            <a:avLst>
              <a:gd name="adj1" fmla="val -25963"/>
              <a:gd name="adj2" fmla="val 5066662"/>
              <a:gd name="adj3" fmla="val 125963"/>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9" name="Isosceles Triangle 28">
            <a:extLst>
              <a:ext uri="{FF2B5EF4-FFF2-40B4-BE49-F238E27FC236}">
                <a16:creationId xmlns:a16="http://schemas.microsoft.com/office/drawing/2014/main" id="{373C90AA-7B80-73FF-DB22-8D4041674634}"/>
              </a:ext>
            </a:extLst>
          </p:cNvPr>
          <p:cNvSpPr>
            <a:spLocks noChangeArrowheads="1"/>
          </p:cNvSpPr>
          <p:nvPr/>
        </p:nvSpPr>
        <p:spPr bwMode="auto">
          <a:xfrm>
            <a:off x="9285818" y="2336801"/>
            <a:ext cx="315383" cy="277284"/>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0" name="Isosceles Triangle 29">
            <a:extLst>
              <a:ext uri="{FF2B5EF4-FFF2-40B4-BE49-F238E27FC236}">
                <a16:creationId xmlns:a16="http://schemas.microsoft.com/office/drawing/2014/main" id="{379F339C-1808-C7FD-32E2-761DAA9617C7}"/>
              </a:ext>
            </a:extLst>
          </p:cNvPr>
          <p:cNvSpPr>
            <a:spLocks noChangeArrowheads="1"/>
          </p:cNvSpPr>
          <p:nvPr/>
        </p:nvSpPr>
        <p:spPr bwMode="auto">
          <a:xfrm rot="4072946">
            <a:off x="10137776" y="4344460"/>
            <a:ext cx="283633" cy="268816"/>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1" name="Isosceles Triangle 30">
            <a:extLst>
              <a:ext uri="{FF2B5EF4-FFF2-40B4-BE49-F238E27FC236}">
                <a16:creationId xmlns:a16="http://schemas.microsoft.com/office/drawing/2014/main" id="{2AF5DC69-665E-D227-14D6-6780DB4573EC}"/>
              </a:ext>
            </a:extLst>
          </p:cNvPr>
          <p:cNvSpPr>
            <a:spLocks noChangeArrowheads="1"/>
          </p:cNvSpPr>
          <p:nvPr/>
        </p:nvSpPr>
        <p:spPr bwMode="auto">
          <a:xfrm rot="17544066">
            <a:off x="8401050" y="4345518"/>
            <a:ext cx="328084" cy="281517"/>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33" name="Straight Connector 32">
            <a:extLst>
              <a:ext uri="{FF2B5EF4-FFF2-40B4-BE49-F238E27FC236}">
                <a16:creationId xmlns:a16="http://schemas.microsoft.com/office/drawing/2014/main" id="{177E59C9-6A78-9769-B5E6-A8F0A96AB9B7}"/>
              </a:ext>
            </a:extLst>
          </p:cNvPr>
          <p:cNvCxnSpPr>
            <a:cxnSpLocks noChangeShapeType="1"/>
            <a:stCxn id="30" idx="0"/>
            <a:endCxn id="14" idx="2"/>
          </p:cNvCxnSpPr>
          <p:nvPr/>
        </p:nvCxnSpPr>
        <p:spPr bwMode="auto">
          <a:xfrm flipV="1">
            <a:off x="10403418" y="4290485"/>
            <a:ext cx="317500" cy="137583"/>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Connector 36">
            <a:extLst>
              <a:ext uri="{FF2B5EF4-FFF2-40B4-BE49-F238E27FC236}">
                <a16:creationId xmlns:a16="http://schemas.microsoft.com/office/drawing/2014/main" id="{E8184769-E07C-A67A-A22B-341148585254}"/>
              </a:ext>
            </a:extLst>
          </p:cNvPr>
          <p:cNvCxnSpPr>
            <a:cxnSpLocks noChangeShapeType="1"/>
            <a:stCxn id="15" idx="6"/>
            <a:endCxn id="31" idx="0"/>
          </p:cNvCxnSpPr>
          <p:nvPr/>
        </p:nvCxnSpPr>
        <p:spPr bwMode="auto">
          <a:xfrm>
            <a:off x="8051800" y="4286252"/>
            <a:ext cx="383117" cy="146049"/>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a:extLst>
              <a:ext uri="{FF2B5EF4-FFF2-40B4-BE49-F238E27FC236}">
                <a16:creationId xmlns:a16="http://schemas.microsoft.com/office/drawing/2014/main" id="{A64AB351-3A21-CEBC-34C4-453C175365AF}"/>
              </a:ext>
            </a:extLst>
          </p:cNvPr>
          <p:cNvCxnSpPr>
            <a:cxnSpLocks noChangeShapeType="1"/>
            <a:stCxn id="29" idx="0"/>
            <a:endCxn id="21" idx="4"/>
          </p:cNvCxnSpPr>
          <p:nvPr/>
        </p:nvCxnSpPr>
        <p:spPr bwMode="auto">
          <a:xfrm flipH="1" flipV="1">
            <a:off x="9438218" y="2093384"/>
            <a:ext cx="4233" cy="243416"/>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 name="TextBox 46">
            <a:extLst>
              <a:ext uri="{FF2B5EF4-FFF2-40B4-BE49-F238E27FC236}">
                <a16:creationId xmlns:a16="http://schemas.microsoft.com/office/drawing/2014/main" id="{9C887AD6-DC9E-7830-F839-AD614B40464A}"/>
              </a:ext>
            </a:extLst>
          </p:cNvPr>
          <p:cNvSpPr txBox="1">
            <a:spLocks noChangeArrowheads="1"/>
          </p:cNvSpPr>
          <p:nvPr/>
        </p:nvSpPr>
        <p:spPr bwMode="auto">
          <a:xfrm>
            <a:off x="8917517" y="3151718"/>
            <a:ext cx="12446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 1.73</a:t>
            </a:r>
          </a:p>
        </p:txBody>
      </p:sp>
      <p:cxnSp>
        <p:nvCxnSpPr>
          <p:cNvPr id="48" name="Straight Arrow Connector 47">
            <a:extLst>
              <a:ext uri="{FF2B5EF4-FFF2-40B4-BE49-F238E27FC236}">
                <a16:creationId xmlns:a16="http://schemas.microsoft.com/office/drawing/2014/main" id="{17A7680D-FED0-6250-88E1-0EA4BA1E0A33}"/>
              </a:ext>
            </a:extLst>
          </p:cNvPr>
          <p:cNvCxnSpPr>
            <a:cxnSpLocks noChangeShapeType="1"/>
            <a:endCxn id="21" idx="2"/>
          </p:cNvCxnSpPr>
          <p:nvPr/>
        </p:nvCxnSpPr>
        <p:spPr bwMode="auto">
          <a:xfrm>
            <a:off x="7698317" y="1540933"/>
            <a:ext cx="1151467" cy="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1" name="Straight Arrow Connector 50">
            <a:extLst>
              <a:ext uri="{FF2B5EF4-FFF2-40B4-BE49-F238E27FC236}">
                <a16:creationId xmlns:a16="http://schemas.microsoft.com/office/drawing/2014/main" id="{85EC5FF5-08FB-BFAF-2BFF-CD81AEA9D274}"/>
              </a:ext>
            </a:extLst>
          </p:cNvPr>
          <p:cNvCxnSpPr>
            <a:cxnSpLocks noChangeShapeType="1"/>
            <a:endCxn id="15" idx="0"/>
          </p:cNvCxnSpPr>
          <p:nvPr/>
        </p:nvCxnSpPr>
        <p:spPr bwMode="auto">
          <a:xfrm>
            <a:off x="7465484" y="2614085"/>
            <a:ext cx="0" cy="1119716"/>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Arrow Connector 54">
            <a:extLst>
              <a:ext uri="{FF2B5EF4-FFF2-40B4-BE49-F238E27FC236}">
                <a16:creationId xmlns:a16="http://schemas.microsoft.com/office/drawing/2014/main" id="{3EB12473-1C6D-6D21-7AC8-5766A531067B}"/>
              </a:ext>
            </a:extLst>
          </p:cNvPr>
          <p:cNvCxnSpPr>
            <a:cxnSpLocks noChangeShapeType="1"/>
            <a:endCxn id="14" idx="0"/>
          </p:cNvCxnSpPr>
          <p:nvPr/>
        </p:nvCxnSpPr>
        <p:spPr bwMode="auto">
          <a:xfrm>
            <a:off x="11309351" y="2650067"/>
            <a:ext cx="0" cy="1085851"/>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3987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5" grpId="0" animBg="1"/>
      <p:bldP spid="19" grpId="0"/>
      <p:bldP spid="20" grpId="0"/>
      <p:bldP spid="21" grpId="0" animBg="1"/>
      <p:bldP spid="22" grpId="0"/>
      <p:bldP spid="29" grpId="0" animBg="1"/>
      <p:bldP spid="30" grpId="0" animBg="1"/>
      <p:bldP spid="31" grpId="0" animBg="1"/>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A6F6034-1516-478C-9756-BC6A8296D6DE}" type="slidenum">
              <a:rPr lang="en-US" smtClean="0"/>
              <a:pPr/>
              <a:t>9</a:t>
            </a:fld>
            <a:endParaRPr lang="en-US" dirty="0"/>
          </a:p>
        </p:txBody>
      </p:sp>
      <p:sp>
        <p:nvSpPr>
          <p:cNvPr id="2" name="Title 1"/>
          <p:cNvSpPr>
            <a:spLocks noGrp="1"/>
          </p:cNvSpPr>
          <p:nvPr>
            <p:ph type="title"/>
          </p:nvPr>
        </p:nvSpPr>
        <p:spPr/>
        <p:txBody>
          <a:bodyPr/>
          <a:lstStyle/>
          <a:p>
            <a:r>
              <a:rPr lang="en-US" dirty="0"/>
              <a:t>Image Classification</a:t>
            </a:r>
          </a:p>
        </p:txBody>
      </p:sp>
      <p:sp>
        <p:nvSpPr>
          <p:cNvPr id="3" name="Content Placeholder 2"/>
          <p:cNvSpPr>
            <a:spLocks noGrp="1"/>
          </p:cNvSpPr>
          <p:nvPr>
            <p:ph idx="1"/>
          </p:nvPr>
        </p:nvSpPr>
        <p:spPr/>
        <p:txBody>
          <a:bodyPr>
            <a:normAutofit/>
          </a:bodyPr>
          <a:lstStyle/>
          <a:p>
            <a:pPr marL="0" indent="0">
              <a:buNone/>
            </a:pPr>
            <a:r>
              <a:rPr lang="en-US" dirty="0"/>
              <a:t>Consider a task with image inputs </a:t>
            </a:r>
          </a:p>
          <a:p>
            <a:pPr lvl="1"/>
            <a:r>
              <a:rPr lang="en-US" dirty="0"/>
              <a:t>Receptive fields should give expressive features from the raw input to the system </a:t>
            </a:r>
          </a:p>
          <a:p>
            <a:pPr lvl="1"/>
            <a:r>
              <a:rPr lang="en-US" dirty="0"/>
              <a:t>How would you design the receptive fields for this problem? </a:t>
            </a:r>
          </a:p>
        </p:txBody>
      </p:sp>
      <p:grpSp>
        <p:nvGrpSpPr>
          <p:cNvPr id="49" name="Group 48"/>
          <p:cNvGrpSpPr/>
          <p:nvPr/>
        </p:nvGrpSpPr>
        <p:grpSpPr>
          <a:xfrm>
            <a:off x="5191767" y="3646959"/>
            <a:ext cx="3317439" cy="2159471"/>
            <a:chOff x="4722013" y="5092700"/>
            <a:chExt cx="1716888" cy="1117600"/>
          </a:xfrm>
        </p:grpSpPr>
        <p:grpSp>
          <p:nvGrpSpPr>
            <p:cNvPr id="9" name="Group 51"/>
            <p:cNvGrpSpPr>
              <a:grpSpLocks/>
            </p:cNvGrpSpPr>
            <p:nvPr/>
          </p:nvGrpSpPr>
          <p:grpSpPr bwMode="auto">
            <a:xfrm rot="5400000">
              <a:off x="5289551" y="5060950"/>
              <a:ext cx="1117600" cy="1181100"/>
              <a:chOff x="1872" y="2496"/>
              <a:chExt cx="1392" cy="1368"/>
            </a:xfrm>
          </p:grpSpPr>
          <p:grpSp>
            <p:nvGrpSpPr>
              <p:cNvPr id="14" name="Group 26"/>
              <p:cNvGrpSpPr>
                <a:grpSpLocks/>
              </p:cNvGrpSpPr>
              <p:nvPr/>
            </p:nvGrpSpPr>
            <p:grpSpPr bwMode="auto">
              <a:xfrm>
                <a:off x="1872" y="3720"/>
                <a:ext cx="1392" cy="144"/>
                <a:chOff x="1872" y="3720"/>
                <a:chExt cx="1392" cy="144"/>
              </a:xfrm>
            </p:grpSpPr>
            <p:sp>
              <p:nvSpPr>
                <p:cNvPr id="44" name="Oval 10"/>
                <p:cNvSpPr>
                  <a:spLocks noChangeArrowheads="1"/>
                </p:cNvSpPr>
                <p:nvPr/>
              </p:nvSpPr>
              <p:spPr bwMode="auto">
                <a:xfrm>
                  <a:off x="187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Oval 11"/>
                <p:cNvSpPr>
                  <a:spLocks noChangeArrowheads="1"/>
                </p:cNvSpPr>
                <p:nvPr/>
              </p:nvSpPr>
              <p:spPr bwMode="auto">
                <a:xfrm>
                  <a:off x="2256"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Oval 12"/>
                <p:cNvSpPr>
                  <a:spLocks noChangeArrowheads="1"/>
                </p:cNvSpPr>
                <p:nvPr/>
              </p:nvSpPr>
              <p:spPr bwMode="auto">
                <a:xfrm>
                  <a:off x="2832"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Oval 13"/>
                <p:cNvSpPr>
                  <a:spLocks noChangeArrowheads="1"/>
                </p:cNvSpPr>
                <p:nvPr/>
              </p:nvSpPr>
              <p:spPr bwMode="auto">
                <a:xfrm>
                  <a:off x="3120"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Oval 14"/>
                <p:cNvSpPr>
                  <a:spLocks noChangeArrowheads="1"/>
                </p:cNvSpPr>
                <p:nvPr/>
              </p:nvSpPr>
              <p:spPr bwMode="auto">
                <a:xfrm>
                  <a:off x="2544" y="3720"/>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5" name="Group 25"/>
              <p:cNvGrpSpPr>
                <a:grpSpLocks/>
              </p:cNvGrpSpPr>
              <p:nvPr/>
            </p:nvGrpSpPr>
            <p:grpSpPr bwMode="auto">
              <a:xfrm>
                <a:off x="2016" y="3108"/>
                <a:ext cx="1056" cy="144"/>
                <a:chOff x="2016" y="3168"/>
                <a:chExt cx="1056" cy="144"/>
              </a:xfrm>
            </p:grpSpPr>
            <p:sp>
              <p:nvSpPr>
                <p:cNvPr id="41" name="Oval 16"/>
                <p:cNvSpPr>
                  <a:spLocks noChangeArrowheads="1"/>
                </p:cNvSpPr>
                <p:nvPr/>
              </p:nvSpPr>
              <p:spPr bwMode="auto">
                <a:xfrm>
                  <a:off x="201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Oval 17"/>
                <p:cNvSpPr>
                  <a:spLocks noChangeArrowheads="1"/>
                </p:cNvSpPr>
                <p:nvPr/>
              </p:nvSpPr>
              <p:spPr bwMode="auto">
                <a:xfrm>
                  <a:off x="2928"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Oval 19"/>
                <p:cNvSpPr>
                  <a:spLocks noChangeArrowheads="1"/>
                </p:cNvSpPr>
                <p:nvPr/>
              </p:nvSpPr>
              <p:spPr bwMode="auto">
                <a:xfrm>
                  <a:off x="2496" y="316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6" name="Group 27"/>
              <p:cNvGrpSpPr>
                <a:grpSpLocks/>
              </p:cNvGrpSpPr>
              <p:nvPr/>
            </p:nvGrpSpPr>
            <p:grpSpPr bwMode="auto">
              <a:xfrm>
                <a:off x="2208" y="2496"/>
                <a:ext cx="624" cy="144"/>
                <a:chOff x="2208" y="2496"/>
                <a:chExt cx="624" cy="144"/>
              </a:xfrm>
            </p:grpSpPr>
            <p:sp>
              <p:nvSpPr>
                <p:cNvPr id="39" name="Oval 21"/>
                <p:cNvSpPr>
                  <a:spLocks noChangeArrowheads="1"/>
                </p:cNvSpPr>
                <p:nvPr/>
              </p:nvSpPr>
              <p:spPr bwMode="auto">
                <a:xfrm>
                  <a:off x="220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Oval 24"/>
                <p:cNvSpPr>
                  <a:spLocks noChangeArrowheads="1"/>
                </p:cNvSpPr>
                <p:nvPr/>
              </p:nvSpPr>
              <p:spPr bwMode="auto">
                <a:xfrm>
                  <a:off x="2688" y="2496"/>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cxnSp>
            <p:nvCxnSpPr>
              <p:cNvPr id="17" name="AutoShape 28"/>
              <p:cNvCxnSpPr>
                <a:cxnSpLocks noChangeShapeType="1"/>
                <a:stCxn id="40" idx="4"/>
                <a:endCxn id="42" idx="0"/>
              </p:cNvCxnSpPr>
              <p:nvPr/>
            </p:nvCxnSpPr>
            <p:spPr bwMode="auto">
              <a:xfrm>
                <a:off x="2760" y="2640"/>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29"/>
              <p:cNvCxnSpPr>
                <a:cxnSpLocks noChangeShapeType="1"/>
                <a:stCxn id="40" idx="4"/>
                <a:endCxn id="43" idx="0"/>
              </p:cNvCxnSpPr>
              <p:nvPr/>
            </p:nvCxnSpPr>
            <p:spPr bwMode="auto">
              <a:xfrm flipH="1">
                <a:off x="256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30"/>
              <p:cNvCxnSpPr>
                <a:cxnSpLocks noChangeShapeType="1"/>
                <a:stCxn id="40" idx="4"/>
                <a:endCxn id="41" idx="0"/>
              </p:cNvCxnSpPr>
              <p:nvPr/>
            </p:nvCxnSpPr>
            <p:spPr bwMode="auto">
              <a:xfrm flipH="1">
                <a:off x="2088" y="2640"/>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AutoShape 31"/>
              <p:cNvCxnSpPr>
                <a:cxnSpLocks noChangeShapeType="1"/>
                <a:stCxn id="39" idx="4"/>
                <a:endCxn id="42" idx="0"/>
              </p:cNvCxnSpPr>
              <p:nvPr/>
            </p:nvCxnSpPr>
            <p:spPr bwMode="auto">
              <a:xfrm>
                <a:off x="2280" y="2640"/>
                <a:ext cx="72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32"/>
              <p:cNvCxnSpPr>
                <a:cxnSpLocks noChangeShapeType="1"/>
                <a:stCxn id="39" idx="4"/>
                <a:endCxn id="43" idx="0"/>
              </p:cNvCxnSpPr>
              <p:nvPr/>
            </p:nvCxnSpPr>
            <p:spPr bwMode="auto">
              <a:xfrm>
                <a:off x="2280" y="2640"/>
                <a:ext cx="28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33"/>
              <p:cNvCxnSpPr>
                <a:cxnSpLocks noChangeShapeType="1"/>
                <a:stCxn id="39" idx="4"/>
                <a:endCxn id="41" idx="0"/>
              </p:cNvCxnSpPr>
              <p:nvPr/>
            </p:nvCxnSpPr>
            <p:spPr bwMode="auto">
              <a:xfrm flipH="1">
                <a:off x="2088" y="2640"/>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4"/>
              <p:cNvCxnSpPr>
                <a:cxnSpLocks noChangeShapeType="1"/>
                <a:stCxn id="41" idx="4"/>
                <a:endCxn id="44" idx="0"/>
              </p:cNvCxnSpPr>
              <p:nvPr/>
            </p:nvCxnSpPr>
            <p:spPr bwMode="auto">
              <a:xfrm flipH="1">
                <a:off x="1944" y="3252"/>
                <a:ext cx="14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5"/>
              <p:cNvCxnSpPr>
                <a:cxnSpLocks noChangeShapeType="1"/>
                <a:stCxn id="41" idx="4"/>
                <a:endCxn id="45" idx="0"/>
              </p:cNvCxnSpPr>
              <p:nvPr/>
            </p:nvCxnSpPr>
            <p:spPr bwMode="auto">
              <a:xfrm>
                <a:off x="208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6"/>
              <p:cNvCxnSpPr>
                <a:cxnSpLocks noChangeShapeType="1"/>
                <a:stCxn id="41" idx="4"/>
                <a:endCxn id="48" idx="0"/>
              </p:cNvCxnSpPr>
              <p:nvPr/>
            </p:nvCxnSpPr>
            <p:spPr bwMode="auto">
              <a:xfrm>
                <a:off x="2088" y="3252"/>
                <a:ext cx="528"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7"/>
              <p:cNvCxnSpPr>
                <a:cxnSpLocks noChangeShapeType="1"/>
                <a:stCxn id="41" idx="4"/>
                <a:endCxn id="46" idx="0"/>
              </p:cNvCxnSpPr>
              <p:nvPr/>
            </p:nvCxnSpPr>
            <p:spPr bwMode="auto">
              <a:xfrm>
                <a:off x="2088" y="3252"/>
                <a:ext cx="81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8"/>
              <p:cNvCxnSpPr>
                <a:cxnSpLocks noChangeShapeType="1"/>
                <a:stCxn id="41" idx="4"/>
                <a:endCxn id="47" idx="0"/>
              </p:cNvCxnSpPr>
              <p:nvPr/>
            </p:nvCxnSpPr>
            <p:spPr bwMode="auto">
              <a:xfrm>
                <a:off x="2088" y="3252"/>
                <a:ext cx="110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40"/>
              <p:cNvCxnSpPr>
                <a:cxnSpLocks noChangeShapeType="1"/>
                <a:endCxn id="48" idx="0"/>
              </p:cNvCxnSpPr>
              <p:nvPr/>
            </p:nvCxnSpPr>
            <p:spPr bwMode="auto">
              <a:xfrm>
                <a:off x="2560" y="3268"/>
                <a:ext cx="5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AutoShape 41"/>
              <p:cNvCxnSpPr>
                <a:cxnSpLocks noChangeShapeType="1"/>
                <a:stCxn id="43" idx="4"/>
                <a:endCxn id="45" idx="0"/>
              </p:cNvCxnSpPr>
              <p:nvPr/>
            </p:nvCxnSpPr>
            <p:spPr bwMode="auto">
              <a:xfrm flipH="1">
                <a:off x="2328" y="3252"/>
                <a:ext cx="240"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AutoShape 42"/>
              <p:cNvCxnSpPr>
                <a:cxnSpLocks noChangeShapeType="1"/>
                <a:endCxn id="44" idx="0"/>
              </p:cNvCxnSpPr>
              <p:nvPr/>
            </p:nvCxnSpPr>
            <p:spPr bwMode="auto">
              <a:xfrm flipH="1">
                <a:off x="1944" y="3268"/>
                <a:ext cx="616" cy="45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43"/>
              <p:cNvCxnSpPr>
                <a:cxnSpLocks noChangeShapeType="1"/>
              </p:cNvCxnSpPr>
              <p:nvPr/>
            </p:nvCxnSpPr>
            <p:spPr bwMode="auto">
              <a:xfrm>
                <a:off x="2544" y="3264"/>
                <a:ext cx="312" cy="456"/>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44"/>
              <p:cNvCxnSpPr>
                <a:cxnSpLocks noChangeShapeType="1"/>
                <a:stCxn id="42" idx="4"/>
                <a:endCxn id="47" idx="0"/>
              </p:cNvCxnSpPr>
              <p:nvPr/>
            </p:nvCxnSpPr>
            <p:spPr bwMode="auto">
              <a:xfrm>
                <a:off x="3000" y="3252"/>
                <a:ext cx="19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45"/>
              <p:cNvCxnSpPr>
                <a:cxnSpLocks noChangeShapeType="1"/>
                <a:stCxn id="42" idx="4"/>
                <a:endCxn id="46" idx="0"/>
              </p:cNvCxnSpPr>
              <p:nvPr/>
            </p:nvCxnSpPr>
            <p:spPr bwMode="auto">
              <a:xfrm flipH="1">
                <a:off x="2904" y="3252"/>
                <a:ext cx="96"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6"/>
              <p:cNvCxnSpPr>
                <a:cxnSpLocks noChangeShapeType="1"/>
                <a:stCxn id="42" idx="4"/>
                <a:endCxn id="48" idx="0"/>
              </p:cNvCxnSpPr>
              <p:nvPr/>
            </p:nvCxnSpPr>
            <p:spPr bwMode="auto">
              <a:xfrm flipH="1">
                <a:off x="2616" y="3252"/>
                <a:ext cx="38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47"/>
              <p:cNvCxnSpPr>
                <a:cxnSpLocks noChangeShapeType="1"/>
                <a:stCxn id="42" idx="4"/>
                <a:endCxn id="45" idx="0"/>
              </p:cNvCxnSpPr>
              <p:nvPr/>
            </p:nvCxnSpPr>
            <p:spPr bwMode="auto">
              <a:xfrm flipH="1">
                <a:off x="2328" y="3252"/>
                <a:ext cx="672"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48"/>
              <p:cNvCxnSpPr>
                <a:cxnSpLocks noChangeShapeType="1"/>
                <a:stCxn id="42" idx="4"/>
                <a:endCxn id="44" idx="7"/>
              </p:cNvCxnSpPr>
              <p:nvPr/>
            </p:nvCxnSpPr>
            <p:spPr bwMode="auto">
              <a:xfrm flipH="1">
                <a:off x="1995" y="3252"/>
                <a:ext cx="1005" cy="48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49"/>
              <p:cNvCxnSpPr>
                <a:cxnSpLocks noChangeShapeType="1"/>
                <a:stCxn id="43" idx="4"/>
                <a:endCxn id="47" idx="0"/>
              </p:cNvCxnSpPr>
              <p:nvPr/>
            </p:nvCxnSpPr>
            <p:spPr bwMode="auto">
              <a:xfrm>
                <a:off x="2568" y="3252"/>
                <a:ext cx="624" cy="4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ight Arrow 6"/>
            <p:cNvSpPr/>
            <p:nvPr/>
          </p:nvSpPr>
          <p:spPr>
            <a:xfrm>
              <a:off x="4722013" y="5516617"/>
              <a:ext cx="459587" cy="4150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Content Placeholder 2">
            <a:extLst>
              <a:ext uri="{FF2B5EF4-FFF2-40B4-BE49-F238E27FC236}">
                <a16:creationId xmlns:a16="http://schemas.microsoft.com/office/drawing/2014/main" id="{0D6BA20D-C777-0645-8062-D8ED1DEFF2E2}"/>
              </a:ext>
            </a:extLst>
          </p:cNvPr>
          <p:cNvSpPr txBox="1">
            <a:spLocks/>
          </p:cNvSpPr>
          <p:nvPr/>
        </p:nvSpPr>
        <p:spPr>
          <a:xfrm>
            <a:off x="8719833" y="4317141"/>
            <a:ext cx="2135963" cy="819111"/>
          </a:xfrm>
          <a:prstGeom prst="rect">
            <a:avLst/>
          </a:prstGeom>
        </p:spPr>
        <p:txBody>
          <a:bodyPr vert="horz" lIns="121920" tIns="60960" rIns="121920" bIns="60960" rtlCol="0">
            <a:normAutofit fontScale="85000" lnSpcReduction="20000"/>
          </a:bodyPr>
          <a:lstStyle>
            <a:lvl1pPr marL="342900" indent="-342900" algn="l" defTabSz="457200" rtl="0" eaLnBrk="1" latinLnBrk="0" hangingPunct="1">
              <a:spcBef>
                <a:spcPct val="20000"/>
              </a:spcBef>
              <a:buClr>
                <a:schemeClr val="tx1"/>
              </a:buClr>
              <a:buFont typeface="Arial"/>
              <a:buChar char="•"/>
              <a:defRPr sz="2400" kern="1200">
                <a:solidFill>
                  <a:schemeClr val="accent6"/>
                </a:solidFill>
                <a:latin typeface="Gill Sans"/>
                <a:ea typeface="+mn-ea"/>
                <a:cs typeface="Gill Sans"/>
              </a:defRPr>
            </a:lvl1pPr>
            <a:lvl2pPr marL="742950" indent="-285750" algn="l" defTabSz="457200" rtl="0" eaLnBrk="1" latinLnBrk="0" hangingPunct="1">
              <a:spcBef>
                <a:spcPct val="20000"/>
              </a:spcBef>
              <a:buClr>
                <a:schemeClr val="tx1"/>
              </a:buClr>
              <a:buFont typeface="Arial"/>
              <a:buChar char="–"/>
              <a:defRPr sz="2000" kern="1200">
                <a:solidFill>
                  <a:schemeClr val="accent3"/>
                </a:solidFill>
                <a:latin typeface="Gill Sans"/>
                <a:ea typeface="+mn-ea"/>
                <a:cs typeface="Gill Sans"/>
              </a:defRPr>
            </a:lvl2pPr>
            <a:lvl3pPr marL="1143000" indent="-228600" algn="l" defTabSz="457200" rtl="0" eaLnBrk="1" latinLnBrk="0" hangingPunct="1">
              <a:spcBef>
                <a:spcPct val="20000"/>
              </a:spcBef>
              <a:buClr>
                <a:schemeClr val="tx1"/>
              </a:buClr>
              <a:buFont typeface="Arial"/>
              <a:buChar char="•"/>
              <a:defRPr sz="1800" kern="1200">
                <a:solidFill>
                  <a:schemeClr val="accent6"/>
                </a:solidFill>
                <a:latin typeface="Gill Sans"/>
                <a:ea typeface="+mn-ea"/>
                <a:cs typeface="Gill Sans"/>
              </a:defRPr>
            </a:lvl3pPr>
            <a:lvl4pPr marL="1600200" indent="-228600" algn="l" defTabSz="457200" rtl="0" eaLnBrk="1" latinLnBrk="0" hangingPunct="1">
              <a:spcBef>
                <a:spcPct val="20000"/>
              </a:spcBef>
              <a:buClr>
                <a:schemeClr val="tx1"/>
              </a:buClr>
              <a:buFont typeface="Arial"/>
              <a:buChar char="–"/>
              <a:defRPr sz="1600" kern="1200">
                <a:solidFill>
                  <a:schemeClr val="accent3"/>
                </a:solidFill>
                <a:latin typeface="Gill Sans"/>
                <a:ea typeface="+mn-ea"/>
                <a:cs typeface="Gill Sans"/>
              </a:defRPr>
            </a:lvl4pPr>
            <a:lvl5pPr marL="2057400" indent="-228600" algn="l" defTabSz="457200" rtl="0" eaLnBrk="1" latinLnBrk="0" hangingPunct="1">
              <a:spcBef>
                <a:spcPct val="20000"/>
              </a:spcBef>
              <a:buClr>
                <a:schemeClr val="tx1"/>
              </a:buClr>
              <a:buFont typeface="Arial"/>
              <a:buChar char="»"/>
              <a:defRPr sz="1400" kern="1200">
                <a:solidFill>
                  <a:schemeClr val="accent6"/>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t>Human face or not?</a:t>
            </a:r>
          </a:p>
        </p:txBody>
      </p:sp>
      <p:pic>
        <p:nvPicPr>
          <p:cNvPr id="10" name="Picture 9">
            <a:extLst>
              <a:ext uri="{FF2B5EF4-FFF2-40B4-BE49-F238E27FC236}">
                <a16:creationId xmlns:a16="http://schemas.microsoft.com/office/drawing/2014/main" id="{1EF339D1-0FB8-C84B-8AA6-F8DFAF48D3E2}"/>
              </a:ext>
            </a:extLst>
          </p:cNvPr>
          <p:cNvPicPr>
            <a:picLocks noChangeAspect="1"/>
          </p:cNvPicPr>
          <p:nvPr/>
        </p:nvPicPr>
        <p:blipFill>
          <a:blip r:embed="rId2"/>
          <a:stretch>
            <a:fillRect/>
          </a:stretch>
        </p:blipFill>
        <p:spPr>
          <a:xfrm>
            <a:off x="783290" y="3596323"/>
            <a:ext cx="4040668" cy="2409669"/>
          </a:xfrm>
          <a:prstGeom prst="rect">
            <a:avLst/>
          </a:prstGeom>
        </p:spPr>
      </p:pic>
    </p:spTree>
    <p:extLst>
      <p:ext uri="{BB962C8B-B14F-4D97-AF65-F5344CB8AC3E}">
        <p14:creationId xmlns:p14="http://schemas.microsoft.com/office/powerpoint/2010/main" val="32764106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E79DB17C-0CC9-A5E3-97BE-ECB1F59D75AA}"/>
              </a:ext>
            </a:extLst>
          </p:cNvPr>
          <p:cNvSpPr>
            <a:spLocks noGrp="1"/>
          </p:cNvSpPr>
          <p:nvPr>
            <p:ph type="title"/>
          </p:nvPr>
        </p:nvSpPr>
        <p:spPr>
          <a:xfrm>
            <a:off x="609600" y="-19050"/>
            <a:ext cx="10972800" cy="1143001"/>
          </a:xfrm>
        </p:spPr>
        <p:txBody>
          <a:bodyPr/>
          <a:lstStyle/>
          <a:p>
            <a:r>
              <a:rPr lang="en-US" altLang="en-US"/>
              <a:t>Backpropagation through a memory cell</a:t>
            </a:r>
          </a:p>
        </p:txBody>
      </p:sp>
      <p:sp>
        <p:nvSpPr>
          <p:cNvPr id="5" name="Oval 4">
            <a:extLst>
              <a:ext uri="{FF2B5EF4-FFF2-40B4-BE49-F238E27FC236}">
                <a16:creationId xmlns:a16="http://schemas.microsoft.com/office/drawing/2014/main" id="{12968737-F2CB-38C9-D232-39C73B8B8C05}"/>
              </a:ext>
            </a:extLst>
          </p:cNvPr>
          <p:cNvSpPr>
            <a:spLocks noChangeArrowheads="1"/>
          </p:cNvSpPr>
          <p:nvPr/>
        </p:nvSpPr>
        <p:spPr bwMode="auto">
          <a:xfrm>
            <a:off x="9573685" y="2912534"/>
            <a:ext cx="1172633" cy="1107017"/>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6" name="Straight Arrow Connector 5">
            <a:extLst>
              <a:ext uri="{FF2B5EF4-FFF2-40B4-BE49-F238E27FC236}">
                <a16:creationId xmlns:a16="http://schemas.microsoft.com/office/drawing/2014/main" id="{D1802CD1-1614-FA8F-1772-ECB5213CB56A}"/>
              </a:ext>
            </a:extLst>
          </p:cNvPr>
          <p:cNvCxnSpPr>
            <a:cxnSpLocks noChangeShapeType="1"/>
            <a:endCxn id="5" idx="3"/>
          </p:cNvCxnSpPr>
          <p:nvPr/>
        </p:nvCxnSpPr>
        <p:spPr bwMode="auto">
          <a:xfrm flipV="1">
            <a:off x="9745133" y="3856567"/>
            <a:ext cx="0" cy="1517651"/>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Arrow Connector 6">
            <a:extLst>
              <a:ext uri="{FF2B5EF4-FFF2-40B4-BE49-F238E27FC236}">
                <a16:creationId xmlns:a16="http://schemas.microsoft.com/office/drawing/2014/main" id="{C825610B-252E-A7C2-DCDB-CDE0FEE5A9FF}"/>
              </a:ext>
            </a:extLst>
          </p:cNvPr>
          <p:cNvCxnSpPr>
            <a:cxnSpLocks noChangeShapeType="1"/>
            <a:stCxn id="5" idx="5"/>
          </p:cNvCxnSpPr>
          <p:nvPr/>
        </p:nvCxnSpPr>
        <p:spPr bwMode="auto">
          <a:xfrm>
            <a:off x="10574867" y="3856567"/>
            <a:ext cx="0" cy="1517651"/>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Oval 7">
            <a:extLst>
              <a:ext uri="{FF2B5EF4-FFF2-40B4-BE49-F238E27FC236}">
                <a16:creationId xmlns:a16="http://schemas.microsoft.com/office/drawing/2014/main" id="{FCB7C5E1-B733-3921-81F7-F52E93AFFE04}"/>
              </a:ext>
            </a:extLst>
          </p:cNvPr>
          <p:cNvSpPr>
            <a:spLocks noChangeArrowheads="1"/>
          </p:cNvSpPr>
          <p:nvPr/>
        </p:nvSpPr>
        <p:spPr bwMode="auto">
          <a:xfrm>
            <a:off x="10894485" y="3937001"/>
            <a:ext cx="1172633" cy="1107017"/>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9" name="Oval 8">
            <a:extLst>
              <a:ext uri="{FF2B5EF4-FFF2-40B4-BE49-F238E27FC236}">
                <a16:creationId xmlns:a16="http://schemas.microsoft.com/office/drawing/2014/main" id="{B9F000D1-B307-2C5A-6051-789F672FDD07}"/>
              </a:ext>
            </a:extLst>
          </p:cNvPr>
          <p:cNvSpPr>
            <a:spLocks noChangeArrowheads="1"/>
          </p:cNvSpPr>
          <p:nvPr/>
        </p:nvSpPr>
        <p:spPr bwMode="auto">
          <a:xfrm>
            <a:off x="8299451" y="3960285"/>
            <a:ext cx="1174749"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0" name="TextBox 9">
            <a:extLst>
              <a:ext uri="{FF2B5EF4-FFF2-40B4-BE49-F238E27FC236}">
                <a16:creationId xmlns:a16="http://schemas.microsoft.com/office/drawing/2014/main" id="{F4D80D9D-A070-3A6B-ECC2-7D2238F2527D}"/>
              </a:ext>
            </a:extLst>
          </p:cNvPr>
          <p:cNvSpPr txBox="1">
            <a:spLocks noChangeArrowheads="1"/>
          </p:cNvSpPr>
          <p:nvPr/>
        </p:nvSpPr>
        <p:spPr bwMode="auto">
          <a:xfrm>
            <a:off x="11013017" y="3909485"/>
            <a:ext cx="137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read </a:t>
            </a:r>
          </a:p>
          <a:p>
            <a:r>
              <a:rPr lang="en-US" altLang="en-US" sz="2667">
                <a:cs typeface="Arial" panose="020B0604020202020204" pitchFamily="34" charset="0"/>
              </a:rPr>
              <a:t>1</a:t>
            </a:r>
          </a:p>
        </p:txBody>
      </p:sp>
      <p:sp>
        <p:nvSpPr>
          <p:cNvPr id="11" name="TextBox 10">
            <a:extLst>
              <a:ext uri="{FF2B5EF4-FFF2-40B4-BE49-F238E27FC236}">
                <a16:creationId xmlns:a16="http://schemas.microsoft.com/office/drawing/2014/main" id="{F418496A-C90D-15D0-E098-026648D5FC4F}"/>
              </a:ext>
            </a:extLst>
          </p:cNvPr>
          <p:cNvSpPr txBox="1">
            <a:spLocks noChangeArrowheads="1"/>
          </p:cNvSpPr>
          <p:nvPr/>
        </p:nvSpPr>
        <p:spPr bwMode="auto">
          <a:xfrm>
            <a:off x="8384118" y="3943351"/>
            <a:ext cx="971549"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write   0</a:t>
            </a:r>
          </a:p>
        </p:txBody>
      </p:sp>
      <p:sp>
        <p:nvSpPr>
          <p:cNvPr id="12" name="Oval 11">
            <a:extLst>
              <a:ext uri="{FF2B5EF4-FFF2-40B4-BE49-F238E27FC236}">
                <a16:creationId xmlns:a16="http://schemas.microsoft.com/office/drawing/2014/main" id="{E687938F-519F-B7D7-185C-EDF067BC1910}"/>
              </a:ext>
            </a:extLst>
          </p:cNvPr>
          <p:cNvSpPr>
            <a:spLocks noChangeArrowheads="1"/>
          </p:cNvSpPr>
          <p:nvPr/>
        </p:nvSpPr>
        <p:spPr bwMode="auto">
          <a:xfrm>
            <a:off x="7450667" y="1869018"/>
            <a:ext cx="1174751"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3" name="TextBox 12">
            <a:extLst>
              <a:ext uri="{FF2B5EF4-FFF2-40B4-BE49-F238E27FC236}">
                <a16:creationId xmlns:a16="http://schemas.microsoft.com/office/drawing/2014/main" id="{10C4C942-1AEA-CA8D-3E5A-0C3AB35043A5}"/>
              </a:ext>
            </a:extLst>
          </p:cNvPr>
          <p:cNvSpPr txBox="1">
            <a:spLocks noChangeArrowheads="1"/>
          </p:cNvSpPr>
          <p:nvPr/>
        </p:nvSpPr>
        <p:spPr bwMode="auto">
          <a:xfrm>
            <a:off x="7567084" y="1902885"/>
            <a:ext cx="105833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keep 1</a:t>
            </a:r>
          </a:p>
        </p:txBody>
      </p:sp>
      <p:sp>
        <p:nvSpPr>
          <p:cNvPr id="15" name="Isosceles Triangle 14">
            <a:extLst>
              <a:ext uri="{FF2B5EF4-FFF2-40B4-BE49-F238E27FC236}">
                <a16:creationId xmlns:a16="http://schemas.microsoft.com/office/drawing/2014/main" id="{25F84A7A-2528-8C68-23B8-40E98F23E53E}"/>
              </a:ext>
            </a:extLst>
          </p:cNvPr>
          <p:cNvSpPr>
            <a:spLocks noChangeArrowheads="1"/>
          </p:cNvSpPr>
          <p:nvPr/>
        </p:nvSpPr>
        <p:spPr bwMode="auto">
          <a:xfrm>
            <a:off x="7884585" y="3194051"/>
            <a:ext cx="317500" cy="27940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6" name="Isosceles Triangle 15">
            <a:extLst>
              <a:ext uri="{FF2B5EF4-FFF2-40B4-BE49-F238E27FC236}">
                <a16:creationId xmlns:a16="http://schemas.microsoft.com/office/drawing/2014/main" id="{94015780-9325-199D-EB14-2EAB6F472FB6}"/>
              </a:ext>
            </a:extLst>
          </p:cNvPr>
          <p:cNvSpPr>
            <a:spLocks noChangeArrowheads="1"/>
          </p:cNvSpPr>
          <p:nvPr/>
        </p:nvSpPr>
        <p:spPr bwMode="auto">
          <a:xfrm rot="5400000">
            <a:off x="10589684" y="4366684"/>
            <a:ext cx="281517" cy="268817"/>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7" name="Isosceles Triangle 16">
            <a:extLst>
              <a:ext uri="{FF2B5EF4-FFF2-40B4-BE49-F238E27FC236}">
                <a16:creationId xmlns:a16="http://schemas.microsoft.com/office/drawing/2014/main" id="{AC2667FE-049F-C78A-DD9E-138B92172980}"/>
              </a:ext>
            </a:extLst>
          </p:cNvPr>
          <p:cNvSpPr>
            <a:spLocks noChangeArrowheads="1"/>
          </p:cNvSpPr>
          <p:nvPr/>
        </p:nvSpPr>
        <p:spPr bwMode="auto">
          <a:xfrm rot="16200000">
            <a:off x="9429751" y="4368800"/>
            <a:ext cx="328083" cy="281517"/>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20" name="Straight Connector 19">
            <a:extLst>
              <a:ext uri="{FF2B5EF4-FFF2-40B4-BE49-F238E27FC236}">
                <a16:creationId xmlns:a16="http://schemas.microsoft.com/office/drawing/2014/main" id="{BC7CB9F7-9244-2AA5-46F1-280C647C6F35}"/>
              </a:ext>
            </a:extLst>
          </p:cNvPr>
          <p:cNvCxnSpPr>
            <a:cxnSpLocks noChangeShapeType="1"/>
            <a:stCxn id="15" idx="0"/>
            <a:endCxn id="12" idx="4"/>
          </p:cNvCxnSpPr>
          <p:nvPr/>
        </p:nvCxnSpPr>
        <p:spPr bwMode="auto">
          <a:xfrm flipH="1" flipV="1">
            <a:off x="8036984" y="2973918"/>
            <a:ext cx="6349" cy="220133"/>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29486A48-85F7-6757-6D71-5861ED3D4F52}"/>
              </a:ext>
            </a:extLst>
          </p:cNvPr>
          <p:cNvSpPr txBox="1">
            <a:spLocks noChangeArrowheads="1"/>
          </p:cNvSpPr>
          <p:nvPr/>
        </p:nvSpPr>
        <p:spPr bwMode="auto">
          <a:xfrm>
            <a:off x="9639301" y="3196167"/>
            <a:ext cx="93556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 1.7</a:t>
            </a:r>
          </a:p>
        </p:txBody>
      </p:sp>
      <p:cxnSp>
        <p:nvCxnSpPr>
          <p:cNvPr id="22" name="Straight Arrow Connector 21">
            <a:extLst>
              <a:ext uri="{FF2B5EF4-FFF2-40B4-BE49-F238E27FC236}">
                <a16:creationId xmlns:a16="http://schemas.microsoft.com/office/drawing/2014/main" id="{4CB7EB07-B455-656A-F665-35168B27EDEC}"/>
              </a:ext>
            </a:extLst>
          </p:cNvPr>
          <p:cNvCxnSpPr>
            <a:cxnSpLocks noChangeShapeType="1"/>
            <a:endCxn id="12" idx="0"/>
          </p:cNvCxnSpPr>
          <p:nvPr/>
        </p:nvCxnSpPr>
        <p:spPr bwMode="auto">
          <a:xfrm flipH="1">
            <a:off x="8036984" y="1195918"/>
            <a:ext cx="6349" cy="67310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075BC36C-B5B8-862D-2FD0-D8DE704DCAE0}"/>
              </a:ext>
            </a:extLst>
          </p:cNvPr>
          <p:cNvCxnSpPr>
            <a:cxnSpLocks noChangeShapeType="1"/>
            <a:endCxn id="9" idx="4"/>
          </p:cNvCxnSpPr>
          <p:nvPr/>
        </p:nvCxnSpPr>
        <p:spPr bwMode="auto">
          <a:xfrm flipV="1">
            <a:off x="8887884" y="5065184"/>
            <a:ext cx="0" cy="624416"/>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Arrow Connector 23">
            <a:extLst>
              <a:ext uri="{FF2B5EF4-FFF2-40B4-BE49-F238E27FC236}">
                <a16:creationId xmlns:a16="http://schemas.microsoft.com/office/drawing/2014/main" id="{0DE0D0C3-BD6F-F9E4-FF20-968881F4C7E8}"/>
              </a:ext>
            </a:extLst>
          </p:cNvPr>
          <p:cNvCxnSpPr>
            <a:cxnSpLocks noChangeShapeType="1"/>
            <a:stCxn id="8" idx="4"/>
          </p:cNvCxnSpPr>
          <p:nvPr/>
        </p:nvCxnSpPr>
        <p:spPr bwMode="auto">
          <a:xfrm>
            <a:off x="11480800" y="5044018"/>
            <a:ext cx="0" cy="82550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 name="Oval 38">
            <a:extLst>
              <a:ext uri="{FF2B5EF4-FFF2-40B4-BE49-F238E27FC236}">
                <a16:creationId xmlns:a16="http://schemas.microsoft.com/office/drawing/2014/main" id="{3AE3599E-1314-0F5E-D939-B65D51E8A6A8}"/>
              </a:ext>
            </a:extLst>
          </p:cNvPr>
          <p:cNvSpPr>
            <a:spLocks noChangeArrowheads="1"/>
          </p:cNvSpPr>
          <p:nvPr/>
        </p:nvSpPr>
        <p:spPr bwMode="auto">
          <a:xfrm>
            <a:off x="5463118" y="2935818"/>
            <a:ext cx="1174749"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40" name="Straight Arrow Connector 39">
            <a:extLst>
              <a:ext uri="{FF2B5EF4-FFF2-40B4-BE49-F238E27FC236}">
                <a16:creationId xmlns:a16="http://schemas.microsoft.com/office/drawing/2014/main" id="{72906346-1A14-95EC-B902-97C73590F1D6}"/>
              </a:ext>
            </a:extLst>
          </p:cNvPr>
          <p:cNvCxnSpPr>
            <a:cxnSpLocks noChangeShapeType="1"/>
            <a:endCxn id="39" idx="3"/>
          </p:cNvCxnSpPr>
          <p:nvPr/>
        </p:nvCxnSpPr>
        <p:spPr bwMode="auto">
          <a:xfrm flipV="1">
            <a:off x="5636684" y="3879851"/>
            <a:ext cx="0" cy="151553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Arrow Connector 40">
            <a:extLst>
              <a:ext uri="{FF2B5EF4-FFF2-40B4-BE49-F238E27FC236}">
                <a16:creationId xmlns:a16="http://schemas.microsoft.com/office/drawing/2014/main" id="{626550BD-F00A-8696-D855-BB87D5010324}"/>
              </a:ext>
            </a:extLst>
          </p:cNvPr>
          <p:cNvCxnSpPr>
            <a:cxnSpLocks noChangeShapeType="1"/>
            <a:stCxn id="39" idx="5"/>
          </p:cNvCxnSpPr>
          <p:nvPr/>
        </p:nvCxnSpPr>
        <p:spPr bwMode="auto">
          <a:xfrm>
            <a:off x="6466417" y="3879851"/>
            <a:ext cx="0" cy="151553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2" name="Oval 41">
            <a:extLst>
              <a:ext uri="{FF2B5EF4-FFF2-40B4-BE49-F238E27FC236}">
                <a16:creationId xmlns:a16="http://schemas.microsoft.com/office/drawing/2014/main" id="{403AFD47-EE63-97C5-37C7-07E3BC4C5D00}"/>
              </a:ext>
            </a:extLst>
          </p:cNvPr>
          <p:cNvSpPr>
            <a:spLocks noChangeArrowheads="1"/>
          </p:cNvSpPr>
          <p:nvPr/>
        </p:nvSpPr>
        <p:spPr bwMode="auto">
          <a:xfrm>
            <a:off x="6762752" y="3960285"/>
            <a:ext cx="1172633"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3" name="Oval 42">
            <a:extLst>
              <a:ext uri="{FF2B5EF4-FFF2-40B4-BE49-F238E27FC236}">
                <a16:creationId xmlns:a16="http://schemas.microsoft.com/office/drawing/2014/main" id="{9C1454F7-7A48-B771-2A4C-4480DFCCCF6A}"/>
              </a:ext>
            </a:extLst>
          </p:cNvPr>
          <p:cNvSpPr>
            <a:spLocks noChangeArrowheads="1"/>
          </p:cNvSpPr>
          <p:nvPr/>
        </p:nvSpPr>
        <p:spPr bwMode="auto">
          <a:xfrm>
            <a:off x="4167718" y="3981451"/>
            <a:ext cx="1174749" cy="1107016"/>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4" name="TextBox 43">
            <a:extLst>
              <a:ext uri="{FF2B5EF4-FFF2-40B4-BE49-F238E27FC236}">
                <a16:creationId xmlns:a16="http://schemas.microsoft.com/office/drawing/2014/main" id="{E6F59DDA-6C8B-DBD8-425A-BB585206E60E}"/>
              </a:ext>
            </a:extLst>
          </p:cNvPr>
          <p:cNvSpPr txBox="1">
            <a:spLocks noChangeArrowheads="1"/>
          </p:cNvSpPr>
          <p:nvPr/>
        </p:nvSpPr>
        <p:spPr bwMode="auto">
          <a:xfrm>
            <a:off x="6858000" y="3932767"/>
            <a:ext cx="137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read </a:t>
            </a:r>
          </a:p>
          <a:p>
            <a:r>
              <a:rPr lang="en-US" altLang="en-US" sz="2667">
                <a:cs typeface="Arial" panose="020B0604020202020204" pitchFamily="34" charset="0"/>
              </a:rPr>
              <a:t>0</a:t>
            </a:r>
          </a:p>
        </p:txBody>
      </p:sp>
      <p:sp>
        <p:nvSpPr>
          <p:cNvPr id="45" name="TextBox 44">
            <a:extLst>
              <a:ext uri="{FF2B5EF4-FFF2-40B4-BE49-F238E27FC236}">
                <a16:creationId xmlns:a16="http://schemas.microsoft.com/office/drawing/2014/main" id="{CC5E3359-CF53-1F83-A149-0FBA984C3EDF}"/>
              </a:ext>
            </a:extLst>
          </p:cNvPr>
          <p:cNvSpPr txBox="1">
            <a:spLocks noChangeArrowheads="1"/>
          </p:cNvSpPr>
          <p:nvPr/>
        </p:nvSpPr>
        <p:spPr bwMode="auto">
          <a:xfrm>
            <a:off x="4252384" y="3966633"/>
            <a:ext cx="971549"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write   0</a:t>
            </a:r>
          </a:p>
        </p:txBody>
      </p:sp>
      <p:sp>
        <p:nvSpPr>
          <p:cNvPr id="46" name="Isosceles Triangle 45">
            <a:extLst>
              <a:ext uri="{FF2B5EF4-FFF2-40B4-BE49-F238E27FC236}">
                <a16:creationId xmlns:a16="http://schemas.microsoft.com/office/drawing/2014/main" id="{CEF82DCC-9E8D-CCA4-6BAA-56806D7CCE51}"/>
              </a:ext>
            </a:extLst>
          </p:cNvPr>
          <p:cNvSpPr>
            <a:spLocks noChangeArrowheads="1"/>
          </p:cNvSpPr>
          <p:nvPr/>
        </p:nvSpPr>
        <p:spPr bwMode="auto">
          <a:xfrm rot="5400000">
            <a:off x="6481234" y="4389968"/>
            <a:ext cx="281516" cy="268816"/>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47" name="Isosceles Triangle 46">
            <a:extLst>
              <a:ext uri="{FF2B5EF4-FFF2-40B4-BE49-F238E27FC236}">
                <a16:creationId xmlns:a16="http://schemas.microsoft.com/office/drawing/2014/main" id="{1D1138FB-9749-4040-5311-B8A803F969BD}"/>
              </a:ext>
            </a:extLst>
          </p:cNvPr>
          <p:cNvSpPr>
            <a:spLocks noChangeArrowheads="1"/>
          </p:cNvSpPr>
          <p:nvPr/>
        </p:nvSpPr>
        <p:spPr bwMode="auto">
          <a:xfrm rot="16200000">
            <a:off x="5318125" y="4391026"/>
            <a:ext cx="330200" cy="281517"/>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50" name="TextBox 49">
            <a:extLst>
              <a:ext uri="{FF2B5EF4-FFF2-40B4-BE49-F238E27FC236}">
                <a16:creationId xmlns:a16="http://schemas.microsoft.com/office/drawing/2014/main" id="{29EEEB71-65EB-EE27-17D6-4B3BEF7741B0}"/>
              </a:ext>
            </a:extLst>
          </p:cNvPr>
          <p:cNvSpPr txBox="1">
            <a:spLocks noChangeArrowheads="1"/>
          </p:cNvSpPr>
          <p:nvPr/>
        </p:nvSpPr>
        <p:spPr bwMode="auto">
          <a:xfrm>
            <a:off x="5530851" y="3196167"/>
            <a:ext cx="93556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 1.7</a:t>
            </a:r>
          </a:p>
        </p:txBody>
      </p:sp>
      <p:cxnSp>
        <p:nvCxnSpPr>
          <p:cNvPr id="51" name="Straight Arrow Connector 50">
            <a:extLst>
              <a:ext uri="{FF2B5EF4-FFF2-40B4-BE49-F238E27FC236}">
                <a16:creationId xmlns:a16="http://schemas.microsoft.com/office/drawing/2014/main" id="{C91CBC2A-C3C3-DBBF-8BA5-F0CCA63BBC22}"/>
              </a:ext>
            </a:extLst>
          </p:cNvPr>
          <p:cNvCxnSpPr>
            <a:cxnSpLocks noChangeShapeType="1"/>
            <a:endCxn id="43" idx="4"/>
          </p:cNvCxnSpPr>
          <p:nvPr/>
        </p:nvCxnSpPr>
        <p:spPr bwMode="auto">
          <a:xfrm flipV="1">
            <a:off x="4756151" y="5088468"/>
            <a:ext cx="0" cy="624417"/>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Arrow Connector 51">
            <a:extLst>
              <a:ext uri="{FF2B5EF4-FFF2-40B4-BE49-F238E27FC236}">
                <a16:creationId xmlns:a16="http://schemas.microsoft.com/office/drawing/2014/main" id="{00302B9C-2752-3617-EBF9-684203A7F6FA}"/>
              </a:ext>
            </a:extLst>
          </p:cNvPr>
          <p:cNvCxnSpPr>
            <a:cxnSpLocks noChangeShapeType="1"/>
            <a:stCxn id="42" idx="4"/>
          </p:cNvCxnSpPr>
          <p:nvPr/>
        </p:nvCxnSpPr>
        <p:spPr bwMode="auto">
          <a:xfrm>
            <a:off x="7349067" y="5065185"/>
            <a:ext cx="0" cy="64770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3" name="Oval 52">
            <a:extLst>
              <a:ext uri="{FF2B5EF4-FFF2-40B4-BE49-F238E27FC236}">
                <a16:creationId xmlns:a16="http://schemas.microsoft.com/office/drawing/2014/main" id="{55B174E9-665D-1C09-C20D-3540E98432AA}"/>
              </a:ext>
            </a:extLst>
          </p:cNvPr>
          <p:cNvSpPr>
            <a:spLocks noChangeArrowheads="1"/>
          </p:cNvSpPr>
          <p:nvPr/>
        </p:nvSpPr>
        <p:spPr bwMode="auto">
          <a:xfrm>
            <a:off x="1422401" y="2935818"/>
            <a:ext cx="1174751"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54" name="Straight Arrow Connector 53">
            <a:extLst>
              <a:ext uri="{FF2B5EF4-FFF2-40B4-BE49-F238E27FC236}">
                <a16:creationId xmlns:a16="http://schemas.microsoft.com/office/drawing/2014/main" id="{E943DEA7-3C34-FBBB-8B35-93FAEB63BD2B}"/>
              </a:ext>
            </a:extLst>
          </p:cNvPr>
          <p:cNvCxnSpPr>
            <a:cxnSpLocks noChangeShapeType="1"/>
            <a:endCxn id="53" idx="3"/>
          </p:cNvCxnSpPr>
          <p:nvPr/>
        </p:nvCxnSpPr>
        <p:spPr bwMode="auto">
          <a:xfrm flipV="1">
            <a:off x="1593851" y="3879851"/>
            <a:ext cx="0" cy="151553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5" name="Straight Arrow Connector 54">
            <a:extLst>
              <a:ext uri="{FF2B5EF4-FFF2-40B4-BE49-F238E27FC236}">
                <a16:creationId xmlns:a16="http://schemas.microsoft.com/office/drawing/2014/main" id="{31E7E24C-285B-BC6B-7E39-E2C015F27554}"/>
              </a:ext>
            </a:extLst>
          </p:cNvPr>
          <p:cNvCxnSpPr>
            <a:cxnSpLocks noChangeShapeType="1"/>
            <a:stCxn id="53" idx="5"/>
          </p:cNvCxnSpPr>
          <p:nvPr/>
        </p:nvCxnSpPr>
        <p:spPr bwMode="auto">
          <a:xfrm>
            <a:off x="2425700" y="3879851"/>
            <a:ext cx="0" cy="151553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6" name="Oval 55">
            <a:extLst>
              <a:ext uri="{FF2B5EF4-FFF2-40B4-BE49-F238E27FC236}">
                <a16:creationId xmlns:a16="http://schemas.microsoft.com/office/drawing/2014/main" id="{672434A8-3DAC-4B8A-D929-A0DE4D1556E1}"/>
              </a:ext>
            </a:extLst>
          </p:cNvPr>
          <p:cNvSpPr>
            <a:spLocks noChangeArrowheads="1"/>
          </p:cNvSpPr>
          <p:nvPr/>
        </p:nvSpPr>
        <p:spPr bwMode="auto">
          <a:xfrm>
            <a:off x="2719918" y="3960285"/>
            <a:ext cx="1174749"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57" name="Oval 56">
            <a:extLst>
              <a:ext uri="{FF2B5EF4-FFF2-40B4-BE49-F238E27FC236}">
                <a16:creationId xmlns:a16="http://schemas.microsoft.com/office/drawing/2014/main" id="{014F26ED-04E2-C9B1-1B68-7D90B0E3D645}"/>
              </a:ext>
            </a:extLst>
          </p:cNvPr>
          <p:cNvSpPr>
            <a:spLocks noChangeArrowheads="1"/>
          </p:cNvSpPr>
          <p:nvPr/>
        </p:nvSpPr>
        <p:spPr bwMode="auto">
          <a:xfrm>
            <a:off x="127001" y="3981451"/>
            <a:ext cx="1174751" cy="1107016"/>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9972" name="TextBox 57">
            <a:extLst>
              <a:ext uri="{FF2B5EF4-FFF2-40B4-BE49-F238E27FC236}">
                <a16:creationId xmlns:a16="http://schemas.microsoft.com/office/drawing/2014/main" id="{65A9F3C7-E920-9A7E-7DAF-1F647F353041}"/>
              </a:ext>
            </a:extLst>
          </p:cNvPr>
          <p:cNvSpPr txBox="1">
            <a:spLocks noChangeArrowheads="1"/>
          </p:cNvSpPr>
          <p:nvPr/>
        </p:nvSpPr>
        <p:spPr bwMode="auto">
          <a:xfrm>
            <a:off x="2817284" y="3932767"/>
            <a:ext cx="1371600"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read </a:t>
            </a:r>
          </a:p>
          <a:p>
            <a:r>
              <a:rPr lang="en-US" altLang="en-US" sz="2667">
                <a:cs typeface="Arial" panose="020B0604020202020204" pitchFamily="34" charset="0"/>
              </a:rPr>
              <a:t>0</a:t>
            </a:r>
          </a:p>
        </p:txBody>
      </p:sp>
      <p:sp>
        <p:nvSpPr>
          <p:cNvPr id="39973" name="TextBox 58">
            <a:extLst>
              <a:ext uri="{FF2B5EF4-FFF2-40B4-BE49-F238E27FC236}">
                <a16:creationId xmlns:a16="http://schemas.microsoft.com/office/drawing/2014/main" id="{403BA486-6A4A-C326-9426-2F58EBE7D8CD}"/>
              </a:ext>
            </a:extLst>
          </p:cNvPr>
          <p:cNvSpPr txBox="1">
            <a:spLocks noChangeArrowheads="1"/>
          </p:cNvSpPr>
          <p:nvPr/>
        </p:nvSpPr>
        <p:spPr bwMode="auto">
          <a:xfrm>
            <a:off x="211667" y="3966633"/>
            <a:ext cx="971551"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write   1</a:t>
            </a:r>
          </a:p>
        </p:txBody>
      </p:sp>
      <p:sp>
        <p:nvSpPr>
          <p:cNvPr id="60" name="Isosceles Triangle 59">
            <a:extLst>
              <a:ext uri="{FF2B5EF4-FFF2-40B4-BE49-F238E27FC236}">
                <a16:creationId xmlns:a16="http://schemas.microsoft.com/office/drawing/2014/main" id="{47D4B088-5518-A31C-0BA4-1D3535EA5F40}"/>
              </a:ext>
            </a:extLst>
          </p:cNvPr>
          <p:cNvSpPr>
            <a:spLocks noChangeArrowheads="1"/>
          </p:cNvSpPr>
          <p:nvPr/>
        </p:nvSpPr>
        <p:spPr bwMode="auto">
          <a:xfrm rot="5400000">
            <a:off x="2439459" y="4391026"/>
            <a:ext cx="281516" cy="26670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61" name="Isosceles Triangle 60">
            <a:extLst>
              <a:ext uri="{FF2B5EF4-FFF2-40B4-BE49-F238E27FC236}">
                <a16:creationId xmlns:a16="http://schemas.microsoft.com/office/drawing/2014/main" id="{09B0BBD5-1240-CBAB-9AB0-9B9D9655B065}"/>
              </a:ext>
            </a:extLst>
          </p:cNvPr>
          <p:cNvSpPr>
            <a:spLocks noChangeArrowheads="1"/>
          </p:cNvSpPr>
          <p:nvPr/>
        </p:nvSpPr>
        <p:spPr bwMode="auto">
          <a:xfrm rot="16200000">
            <a:off x="1277409" y="4391026"/>
            <a:ext cx="330200" cy="281516"/>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9976" name="TextBox 61">
            <a:extLst>
              <a:ext uri="{FF2B5EF4-FFF2-40B4-BE49-F238E27FC236}">
                <a16:creationId xmlns:a16="http://schemas.microsoft.com/office/drawing/2014/main" id="{EFBA070D-6A19-9495-9D33-8AE8946DA81F}"/>
              </a:ext>
            </a:extLst>
          </p:cNvPr>
          <p:cNvSpPr txBox="1">
            <a:spLocks noChangeArrowheads="1"/>
          </p:cNvSpPr>
          <p:nvPr/>
        </p:nvSpPr>
        <p:spPr bwMode="auto">
          <a:xfrm>
            <a:off x="1488018" y="3196167"/>
            <a:ext cx="95884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 1.7</a:t>
            </a:r>
          </a:p>
        </p:txBody>
      </p:sp>
      <p:cxnSp>
        <p:nvCxnSpPr>
          <p:cNvPr id="63" name="Straight Arrow Connector 62">
            <a:extLst>
              <a:ext uri="{FF2B5EF4-FFF2-40B4-BE49-F238E27FC236}">
                <a16:creationId xmlns:a16="http://schemas.microsoft.com/office/drawing/2014/main" id="{42434F47-B904-6C02-D267-C2643C32BAC6}"/>
              </a:ext>
            </a:extLst>
          </p:cNvPr>
          <p:cNvCxnSpPr>
            <a:cxnSpLocks noChangeShapeType="1"/>
            <a:endCxn id="57" idx="4"/>
          </p:cNvCxnSpPr>
          <p:nvPr/>
        </p:nvCxnSpPr>
        <p:spPr bwMode="auto">
          <a:xfrm flipV="1">
            <a:off x="713317" y="5088468"/>
            <a:ext cx="0" cy="624417"/>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Straight Arrow Connector 63">
            <a:extLst>
              <a:ext uri="{FF2B5EF4-FFF2-40B4-BE49-F238E27FC236}">
                <a16:creationId xmlns:a16="http://schemas.microsoft.com/office/drawing/2014/main" id="{E8CDFA86-2ED0-92DD-8B23-0202630399FC}"/>
              </a:ext>
            </a:extLst>
          </p:cNvPr>
          <p:cNvCxnSpPr>
            <a:cxnSpLocks noChangeShapeType="1"/>
            <a:stCxn id="56" idx="4"/>
          </p:cNvCxnSpPr>
          <p:nvPr/>
        </p:nvCxnSpPr>
        <p:spPr bwMode="auto">
          <a:xfrm>
            <a:off x="3308351" y="5065184"/>
            <a:ext cx="0" cy="624416"/>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4" name="TextBox 73">
            <a:extLst>
              <a:ext uri="{FF2B5EF4-FFF2-40B4-BE49-F238E27FC236}">
                <a16:creationId xmlns:a16="http://schemas.microsoft.com/office/drawing/2014/main" id="{C1B2B286-EC14-36AF-016D-C3D85C7ED471}"/>
              </a:ext>
            </a:extLst>
          </p:cNvPr>
          <p:cNvSpPr txBox="1">
            <a:spLocks noChangeArrowheads="1"/>
          </p:cNvSpPr>
          <p:nvPr/>
        </p:nvSpPr>
        <p:spPr bwMode="auto">
          <a:xfrm>
            <a:off x="10157884" y="5363633"/>
            <a:ext cx="12446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 1.7</a:t>
            </a:r>
          </a:p>
        </p:txBody>
      </p:sp>
      <p:sp>
        <p:nvSpPr>
          <p:cNvPr id="39980" name="TextBox 74">
            <a:extLst>
              <a:ext uri="{FF2B5EF4-FFF2-40B4-BE49-F238E27FC236}">
                <a16:creationId xmlns:a16="http://schemas.microsoft.com/office/drawing/2014/main" id="{C08CBD5B-D1DC-DA7A-BA32-B9FFAFE53A72}"/>
              </a:ext>
            </a:extLst>
          </p:cNvPr>
          <p:cNvSpPr txBox="1">
            <a:spLocks noChangeArrowheads="1"/>
          </p:cNvSpPr>
          <p:nvPr/>
        </p:nvSpPr>
        <p:spPr bwMode="auto">
          <a:xfrm>
            <a:off x="1143000" y="5408084"/>
            <a:ext cx="12446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 1.7</a:t>
            </a:r>
          </a:p>
        </p:txBody>
      </p:sp>
      <p:cxnSp>
        <p:nvCxnSpPr>
          <p:cNvPr id="78" name="Straight Arrow Connector 77">
            <a:extLst>
              <a:ext uri="{FF2B5EF4-FFF2-40B4-BE49-F238E27FC236}">
                <a16:creationId xmlns:a16="http://schemas.microsoft.com/office/drawing/2014/main" id="{3B668E24-40C7-B2BE-A266-750873787147}"/>
              </a:ext>
            </a:extLst>
          </p:cNvPr>
          <p:cNvCxnSpPr>
            <a:cxnSpLocks noChangeShapeType="1"/>
            <a:endCxn id="53" idx="2"/>
          </p:cNvCxnSpPr>
          <p:nvPr/>
        </p:nvCxnSpPr>
        <p:spPr bwMode="auto">
          <a:xfrm flipV="1">
            <a:off x="-361950" y="3488267"/>
            <a:ext cx="1784351" cy="1693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1" name="Straight Arrow Connector 80">
            <a:extLst>
              <a:ext uri="{FF2B5EF4-FFF2-40B4-BE49-F238E27FC236}">
                <a16:creationId xmlns:a16="http://schemas.microsoft.com/office/drawing/2014/main" id="{077C88A0-9B72-4B36-1AC6-86A35C1EE8A9}"/>
              </a:ext>
            </a:extLst>
          </p:cNvPr>
          <p:cNvCxnSpPr>
            <a:cxnSpLocks noChangeShapeType="1"/>
            <a:stCxn id="53" idx="6"/>
            <a:endCxn id="50" idx="1"/>
          </p:cNvCxnSpPr>
          <p:nvPr/>
        </p:nvCxnSpPr>
        <p:spPr bwMode="auto">
          <a:xfrm flipV="1">
            <a:off x="2597152" y="3447550"/>
            <a:ext cx="2933699" cy="40718"/>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6" name="Straight Arrow Connector 85">
            <a:extLst>
              <a:ext uri="{FF2B5EF4-FFF2-40B4-BE49-F238E27FC236}">
                <a16:creationId xmlns:a16="http://schemas.microsoft.com/office/drawing/2014/main" id="{11846B4F-E41F-716E-5306-ABED537CED00}"/>
              </a:ext>
            </a:extLst>
          </p:cNvPr>
          <p:cNvCxnSpPr>
            <a:cxnSpLocks noChangeShapeType="1"/>
            <a:stCxn id="39" idx="6"/>
            <a:endCxn id="5" idx="2"/>
          </p:cNvCxnSpPr>
          <p:nvPr/>
        </p:nvCxnSpPr>
        <p:spPr bwMode="auto">
          <a:xfrm flipV="1">
            <a:off x="6637868" y="3464984"/>
            <a:ext cx="2935817" cy="23283"/>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2" name="Straight Arrow Connector 91">
            <a:extLst>
              <a:ext uri="{FF2B5EF4-FFF2-40B4-BE49-F238E27FC236}">
                <a16:creationId xmlns:a16="http://schemas.microsoft.com/office/drawing/2014/main" id="{73EDC17C-7CE7-0CB3-48D9-27319DF227CB}"/>
              </a:ext>
            </a:extLst>
          </p:cNvPr>
          <p:cNvCxnSpPr>
            <a:cxnSpLocks noChangeShapeType="1"/>
            <a:stCxn id="5" idx="6"/>
          </p:cNvCxnSpPr>
          <p:nvPr/>
        </p:nvCxnSpPr>
        <p:spPr bwMode="auto">
          <a:xfrm flipV="1">
            <a:off x="10746318" y="3445933"/>
            <a:ext cx="1663700" cy="19051"/>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4" name="Oval 93">
            <a:extLst>
              <a:ext uri="{FF2B5EF4-FFF2-40B4-BE49-F238E27FC236}">
                <a16:creationId xmlns:a16="http://schemas.microsoft.com/office/drawing/2014/main" id="{0036AA81-EF4C-9F38-577B-34011823AE5F}"/>
              </a:ext>
            </a:extLst>
          </p:cNvPr>
          <p:cNvSpPr>
            <a:spLocks noChangeArrowheads="1"/>
          </p:cNvSpPr>
          <p:nvPr/>
        </p:nvSpPr>
        <p:spPr bwMode="auto">
          <a:xfrm>
            <a:off x="3342218" y="1869018"/>
            <a:ext cx="1172633"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95" name="TextBox 94">
            <a:extLst>
              <a:ext uri="{FF2B5EF4-FFF2-40B4-BE49-F238E27FC236}">
                <a16:creationId xmlns:a16="http://schemas.microsoft.com/office/drawing/2014/main" id="{20B97F87-C0BB-7225-0572-786F2E0B8823}"/>
              </a:ext>
            </a:extLst>
          </p:cNvPr>
          <p:cNvSpPr txBox="1">
            <a:spLocks noChangeArrowheads="1"/>
          </p:cNvSpPr>
          <p:nvPr/>
        </p:nvSpPr>
        <p:spPr bwMode="auto">
          <a:xfrm>
            <a:off x="3456518" y="1902885"/>
            <a:ext cx="1058333"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keep 1</a:t>
            </a:r>
          </a:p>
        </p:txBody>
      </p:sp>
      <p:sp>
        <p:nvSpPr>
          <p:cNvPr id="96" name="Isosceles Triangle 95">
            <a:extLst>
              <a:ext uri="{FF2B5EF4-FFF2-40B4-BE49-F238E27FC236}">
                <a16:creationId xmlns:a16="http://schemas.microsoft.com/office/drawing/2014/main" id="{8A84E26E-6A45-9986-197C-0CBE0D2B9881}"/>
              </a:ext>
            </a:extLst>
          </p:cNvPr>
          <p:cNvSpPr>
            <a:spLocks noChangeArrowheads="1"/>
          </p:cNvSpPr>
          <p:nvPr/>
        </p:nvSpPr>
        <p:spPr bwMode="auto">
          <a:xfrm>
            <a:off x="3776133" y="3194051"/>
            <a:ext cx="315384" cy="27940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97" name="Straight Connector 96">
            <a:extLst>
              <a:ext uri="{FF2B5EF4-FFF2-40B4-BE49-F238E27FC236}">
                <a16:creationId xmlns:a16="http://schemas.microsoft.com/office/drawing/2014/main" id="{15880E4D-7C8B-0D9B-0881-0F204F05C67C}"/>
              </a:ext>
            </a:extLst>
          </p:cNvPr>
          <p:cNvCxnSpPr>
            <a:cxnSpLocks noChangeShapeType="1"/>
          </p:cNvCxnSpPr>
          <p:nvPr/>
        </p:nvCxnSpPr>
        <p:spPr bwMode="auto">
          <a:xfrm flipH="1" flipV="1">
            <a:off x="3928534" y="2973917"/>
            <a:ext cx="6351" cy="243416"/>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8" name="Straight Arrow Connector 97">
            <a:extLst>
              <a:ext uri="{FF2B5EF4-FFF2-40B4-BE49-F238E27FC236}">
                <a16:creationId xmlns:a16="http://schemas.microsoft.com/office/drawing/2014/main" id="{0B1386FE-70FB-8C26-8867-2F490107E00C}"/>
              </a:ext>
            </a:extLst>
          </p:cNvPr>
          <p:cNvCxnSpPr>
            <a:cxnSpLocks noChangeShapeType="1"/>
          </p:cNvCxnSpPr>
          <p:nvPr/>
        </p:nvCxnSpPr>
        <p:spPr bwMode="auto">
          <a:xfrm>
            <a:off x="3928533" y="1195918"/>
            <a:ext cx="0" cy="67310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 name="Oval 98">
            <a:extLst>
              <a:ext uri="{FF2B5EF4-FFF2-40B4-BE49-F238E27FC236}">
                <a16:creationId xmlns:a16="http://schemas.microsoft.com/office/drawing/2014/main" id="{E0EB4261-B3BC-E3AF-865A-E2DA673EC174}"/>
              </a:ext>
            </a:extLst>
          </p:cNvPr>
          <p:cNvSpPr>
            <a:spLocks noChangeArrowheads="1"/>
          </p:cNvSpPr>
          <p:nvPr/>
        </p:nvSpPr>
        <p:spPr bwMode="auto">
          <a:xfrm>
            <a:off x="10949518" y="1869018"/>
            <a:ext cx="1174749" cy="1104900"/>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100" name="TextBox 99">
            <a:extLst>
              <a:ext uri="{FF2B5EF4-FFF2-40B4-BE49-F238E27FC236}">
                <a16:creationId xmlns:a16="http://schemas.microsoft.com/office/drawing/2014/main" id="{B7E067C2-74D9-50D4-5D2C-B4FE403F6290}"/>
              </a:ext>
            </a:extLst>
          </p:cNvPr>
          <p:cNvSpPr txBox="1">
            <a:spLocks noChangeArrowheads="1"/>
          </p:cNvSpPr>
          <p:nvPr/>
        </p:nvSpPr>
        <p:spPr bwMode="auto">
          <a:xfrm>
            <a:off x="11065933" y="1902885"/>
            <a:ext cx="1126067"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keep 0</a:t>
            </a:r>
          </a:p>
        </p:txBody>
      </p:sp>
      <p:sp>
        <p:nvSpPr>
          <p:cNvPr id="101" name="Isosceles Triangle 100">
            <a:extLst>
              <a:ext uri="{FF2B5EF4-FFF2-40B4-BE49-F238E27FC236}">
                <a16:creationId xmlns:a16="http://schemas.microsoft.com/office/drawing/2014/main" id="{12A8BE66-AFAC-30CC-D279-93CEC29A91EF}"/>
              </a:ext>
            </a:extLst>
          </p:cNvPr>
          <p:cNvSpPr>
            <a:spLocks noChangeArrowheads="1"/>
          </p:cNvSpPr>
          <p:nvPr/>
        </p:nvSpPr>
        <p:spPr bwMode="auto">
          <a:xfrm>
            <a:off x="11385551" y="3172884"/>
            <a:ext cx="315383" cy="277283"/>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102" name="Straight Connector 101">
            <a:extLst>
              <a:ext uri="{FF2B5EF4-FFF2-40B4-BE49-F238E27FC236}">
                <a16:creationId xmlns:a16="http://schemas.microsoft.com/office/drawing/2014/main" id="{52FEB5DE-5BDF-128A-0226-990488675F4C}"/>
              </a:ext>
            </a:extLst>
          </p:cNvPr>
          <p:cNvCxnSpPr>
            <a:cxnSpLocks noChangeShapeType="1"/>
            <a:stCxn id="101" idx="0"/>
            <a:endCxn id="99" idx="4"/>
          </p:cNvCxnSpPr>
          <p:nvPr/>
        </p:nvCxnSpPr>
        <p:spPr bwMode="auto">
          <a:xfrm flipH="1" flipV="1">
            <a:off x="11537952" y="2973918"/>
            <a:ext cx="4233" cy="198967"/>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3" name="Straight Arrow Connector 102">
            <a:extLst>
              <a:ext uri="{FF2B5EF4-FFF2-40B4-BE49-F238E27FC236}">
                <a16:creationId xmlns:a16="http://schemas.microsoft.com/office/drawing/2014/main" id="{750E3D7D-D57D-F041-5F49-964D81D8BBB6}"/>
              </a:ext>
            </a:extLst>
          </p:cNvPr>
          <p:cNvCxnSpPr>
            <a:cxnSpLocks noChangeShapeType="1"/>
            <a:endCxn id="99" idx="0"/>
          </p:cNvCxnSpPr>
          <p:nvPr/>
        </p:nvCxnSpPr>
        <p:spPr bwMode="auto">
          <a:xfrm flipH="1">
            <a:off x="11537952" y="1195918"/>
            <a:ext cx="4233" cy="673100"/>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4" name="Oval 103">
            <a:extLst>
              <a:ext uri="{FF2B5EF4-FFF2-40B4-BE49-F238E27FC236}">
                <a16:creationId xmlns:a16="http://schemas.microsoft.com/office/drawing/2014/main" id="{29897A86-6301-A502-316A-D9AD4DDCF893}"/>
              </a:ext>
            </a:extLst>
          </p:cNvPr>
          <p:cNvSpPr>
            <a:spLocks noChangeArrowheads="1"/>
          </p:cNvSpPr>
          <p:nvPr/>
        </p:nvSpPr>
        <p:spPr bwMode="auto">
          <a:xfrm>
            <a:off x="122768" y="1858434"/>
            <a:ext cx="1172633" cy="1107017"/>
          </a:xfrm>
          <a:prstGeom prst="ellipse">
            <a:avLst/>
          </a:prstGeom>
          <a:solidFill>
            <a:schemeClr val="bg2"/>
          </a:solidFill>
          <a:ln w="9525">
            <a:solidFill>
              <a:schemeClr val="tx1"/>
            </a:solidFill>
            <a:round/>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sp>
        <p:nvSpPr>
          <p:cNvPr id="39996" name="TextBox 104">
            <a:extLst>
              <a:ext uri="{FF2B5EF4-FFF2-40B4-BE49-F238E27FC236}">
                <a16:creationId xmlns:a16="http://schemas.microsoft.com/office/drawing/2014/main" id="{A1747D5F-1D4E-38C4-2307-7D2D7B9AF17E}"/>
              </a:ext>
            </a:extLst>
          </p:cNvPr>
          <p:cNvSpPr txBox="1">
            <a:spLocks noChangeArrowheads="1"/>
          </p:cNvSpPr>
          <p:nvPr/>
        </p:nvSpPr>
        <p:spPr bwMode="auto">
          <a:xfrm>
            <a:off x="237067" y="1894418"/>
            <a:ext cx="1049867" cy="913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cs typeface="Arial" panose="020B0604020202020204" pitchFamily="34" charset="0"/>
              </a:rPr>
              <a:t>keep 0</a:t>
            </a:r>
          </a:p>
        </p:txBody>
      </p:sp>
      <p:sp>
        <p:nvSpPr>
          <p:cNvPr id="106" name="Isosceles Triangle 105">
            <a:extLst>
              <a:ext uri="{FF2B5EF4-FFF2-40B4-BE49-F238E27FC236}">
                <a16:creationId xmlns:a16="http://schemas.microsoft.com/office/drawing/2014/main" id="{859DE5A7-7888-FD7E-925E-8E09382AC28B}"/>
              </a:ext>
            </a:extLst>
          </p:cNvPr>
          <p:cNvSpPr>
            <a:spLocks noChangeArrowheads="1"/>
          </p:cNvSpPr>
          <p:nvPr/>
        </p:nvSpPr>
        <p:spPr bwMode="auto">
          <a:xfrm>
            <a:off x="556685" y="3206751"/>
            <a:ext cx="315383" cy="279400"/>
          </a:xfrm>
          <a:prstGeom prst="triangle">
            <a:avLst>
              <a:gd name="adj" fmla="val 50000"/>
            </a:avLst>
          </a:prstGeom>
          <a:solidFill>
            <a:schemeClr val="tx1"/>
          </a:solidFill>
          <a:ln w="19050">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2400">
              <a:solidFill>
                <a:schemeClr val="lt1"/>
              </a:solidFill>
            </a:endParaRPr>
          </a:p>
        </p:txBody>
      </p:sp>
      <p:cxnSp>
        <p:nvCxnSpPr>
          <p:cNvPr id="107" name="Straight Connector 106">
            <a:extLst>
              <a:ext uri="{FF2B5EF4-FFF2-40B4-BE49-F238E27FC236}">
                <a16:creationId xmlns:a16="http://schemas.microsoft.com/office/drawing/2014/main" id="{14CB76A0-2399-35EB-AAC7-40992CB29D3F}"/>
              </a:ext>
            </a:extLst>
          </p:cNvPr>
          <p:cNvCxnSpPr>
            <a:cxnSpLocks noChangeShapeType="1"/>
            <a:stCxn id="106" idx="0"/>
            <a:endCxn id="104" idx="4"/>
          </p:cNvCxnSpPr>
          <p:nvPr/>
        </p:nvCxnSpPr>
        <p:spPr bwMode="auto">
          <a:xfrm flipH="1" flipV="1">
            <a:off x="709084" y="2965451"/>
            <a:ext cx="6349" cy="241300"/>
          </a:xfrm>
          <a:prstGeom prst="line">
            <a:avLst/>
          </a:prstGeom>
          <a:noFill/>
          <a:ln w="254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8" name="Straight Arrow Connector 107">
            <a:extLst>
              <a:ext uri="{FF2B5EF4-FFF2-40B4-BE49-F238E27FC236}">
                <a16:creationId xmlns:a16="http://schemas.microsoft.com/office/drawing/2014/main" id="{1781A134-691B-282B-5BCA-49DC92EB5222}"/>
              </a:ext>
            </a:extLst>
          </p:cNvPr>
          <p:cNvCxnSpPr>
            <a:cxnSpLocks noChangeShapeType="1"/>
            <a:endCxn id="104" idx="0"/>
          </p:cNvCxnSpPr>
          <p:nvPr/>
        </p:nvCxnSpPr>
        <p:spPr bwMode="auto">
          <a:xfrm flipH="1">
            <a:off x="709084" y="1195918"/>
            <a:ext cx="6349" cy="662516"/>
          </a:xfrm>
          <a:prstGeom prst="straightConnector1">
            <a:avLst/>
          </a:prstGeom>
          <a:noFill/>
          <a:ln w="25400">
            <a:solidFill>
              <a:srgbClr val="000000"/>
            </a:solidFill>
            <a:round/>
            <a:headEnd/>
            <a:tailEnd type="arrow" w="lg" len="lg"/>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0000" name="TextBox 121">
            <a:extLst>
              <a:ext uri="{FF2B5EF4-FFF2-40B4-BE49-F238E27FC236}">
                <a16:creationId xmlns:a16="http://schemas.microsoft.com/office/drawing/2014/main" id="{7BC1285F-D598-E038-25ED-93BBD4763792}"/>
              </a:ext>
            </a:extLst>
          </p:cNvPr>
          <p:cNvSpPr txBox="1">
            <a:spLocks noChangeArrowheads="1"/>
          </p:cNvSpPr>
          <p:nvPr/>
        </p:nvSpPr>
        <p:spPr bwMode="auto">
          <a:xfrm>
            <a:off x="5350934" y="5626100"/>
            <a:ext cx="234315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667">
                <a:solidFill>
                  <a:srgbClr val="FF0000"/>
                </a:solidFill>
              </a:rPr>
              <a:t>time </a:t>
            </a:r>
            <a:r>
              <a:rPr lang="en-US" altLang="en-US" sz="2667">
                <a:solidFill>
                  <a:srgbClr val="FF0000"/>
                </a:solidFill>
                <a:sym typeface="Wingdings" panose="05000000000000000000" pitchFamily="2" charset="2"/>
              </a:rPr>
              <a:t></a:t>
            </a:r>
            <a:endParaRPr lang="en-US" altLang="en-US" sz="2667">
              <a:solidFill>
                <a:srgbClr val="FF0000"/>
              </a:solidFill>
            </a:endParaRPr>
          </a:p>
        </p:txBody>
      </p:sp>
    </p:spTree>
    <p:extLst>
      <p:ext uri="{BB962C8B-B14F-4D97-AF65-F5344CB8AC3E}">
        <p14:creationId xmlns:p14="http://schemas.microsoft.com/office/powerpoint/2010/main" val="2518729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92"/>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P spid="11" grpId="0"/>
      <p:bldP spid="12" grpId="0" animBg="1"/>
      <p:bldP spid="13" grpId="0"/>
      <p:bldP spid="15" grpId="0" animBg="1"/>
      <p:bldP spid="16" grpId="0" animBg="1"/>
      <p:bldP spid="17" grpId="0" animBg="1"/>
      <p:bldP spid="21" grpId="0"/>
      <p:bldP spid="39" grpId="0" animBg="1"/>
      <p:bldP spid="42" grpId="0" animBg="1"/>
      <p:bldP spid="43" grpId="0" animBg="1"/>
      <p:bldP spid="44" grpId="0"/>
      <p:bldP spid="45" grpId="0"/>
      <p:bldP spid="46" grpId="0" animBg="1"/>
      <p:bldP spid="47" grpId="0" animBg="1"/>
      <p:bldP spid="50" grpId="0"/>
      <p:bldP spid="74" grpId="0"/>
      <p:bldP spid="94" grpId="0" animBg="1"/>
      <p:bldP spid="95" grpId="0"/>
      <p:bldP spid="96" grpId="0" animBg="1"/>
      <p:bldP spid="99" grpId="0" animBg="1"/>
      <p:bldP spid="100" grpId="0"/>
      <p:bldP spid="10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7" y="116632"/>
            <a:ext cx="8520946" cy="720080"/>
          </a:xfrm>
        </p:spPr>
        <p:txBody>
          <a:bodyPr/>
          <a:lstStyle/>
          <a:p>
            <a:r>
              <a:rPr lang="en-US" dirty="0"/>
              <a:t>Networks with Memory</a:t>
            </a:r>
          </a:p>
        </p:txBody>
      </p:sp>
      <p:sp>
        <p:nvSpPr>
          <p:cNvPr id="3" name="Content Placeholder 2"/>
          <p:cNvSpPr>
            <a:spLocks noGrp="1"/>
          </p:cNvSpPr>
          <p:nvPr>
            <p:ph idx="1"/>
          </p:nvPr>
        </p:nvSpPr>
        <p:spPr>
          <a:xfrm>
            <a:off x="342970" y="1378979"/>
            <a:ext cx="8069093" cy="4039181"/>
          </a:xfrm>
        </p:spPr>
        <p:txBody>
          <a:bodyPr>
            <a:normAutofit fontScale="70000" lnSpcReduction="20000"/>
          </a:bodyPr>
          <a:lstStyle/>
          <a:p>
            <a:r>
              <a:rPr lang="en-US" dirty="0"/>
              <a:t>Vanilla RNN operates in a “multip</a:t>
            </a:r>
            <a:r>
              <a:rPr lang="en-US" altLang="ja-JP" dirty="0"/>
              <a:t>licative” way (repeated tanh).</a:t>
            </a:r>
          </a:p>
          <a:p>
            <a:pPr marL="457200" lvl="1" indent="0">
              <a:buNone/>
            </a:pPr>
            <a:endParaRPr lang="en-US" dirty="0"/>
          </a:p>
          <a:p>
            <a:r>
              <a:rPr lang="en-US" dirty="0"/>
              <a:t>Two recurrent cell designs were proposed and widely adopted: </a:t>
            </a:r>
          </a:p>
          <a:p>
            <a:pPr lvl="1"/>
            <a:r>
              <a:rPr lang="en-US" b="1" dirty="0"/>
              <a:t>Long Short-Term Memory (LSTM)</a:t>
            </a:r>
            <a:r>
              <a:rPr lang="en-US" dirty="0"/>
              <a:t> (</a:t>
            </a:r>
            <a:r>
              <a:rPr lang="en-US" dirty="0" err="1"/>
              <a:t>Hochreiter</a:t>
            </a:r>
            <a:r>
              <a:rPr lang="en-US" dirty="0"/>
              <a:t> and </a:t>
            </a:r>
            <a:r>
              <a:rPr lang="en-US" dirty="0" err="1"/>
              <a:t>Schmidhuber</a:t>
            </a:r>
            <a:r>
              <a:rPr lang="en-US" dirty="0"/>
              <a:t>, 1997)</a:t>
            </a:r>
          </a:p>
          <a:p>
            <a:pPr lvl="1"/>
            <a:r>
              <a:rPr lang="en-US" dirty="0"/>
              <a:t>Gated Recurrent Unit (GRU) (Cho et al. 2014)</a:t>
            </a:r>
          </a:p>
          <a:p>
            <a:pPr lvl="1"/>
            <a:endParaRPr lang="en-US" dirty="0"/>
          </a:p>
          <a:p>
            <a:r>
              <a:rPr lang="en-US" dirty="0"/>
              <a:t>Both designs process information in an “additive” way with gates to control information flow.</a:t>
            </a:r>
          </a:p>
          <a:p>
            <a:pPr lvl="1"/>
            <a:r>
              <a:rPr lang="en-US" b="1" dirty="0"/>
              <a:t>Sigmoid gate outputs numbers between 0 and 1, describing how much of each component should be let through.</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91</a:t>
            </a:fld>
            <a:endParaRPr lang="en-US"/>
          </a:p>
        </p:txBody>
      </p:sp>
      <p:sp>
        <p:nvSpPr>
          <p:cNvPr id="6" name="TextBox 5"/>
          <p:cNvSpPr txBox="1"/>
          <p:nvPr/>
        </p:nvSpPr>
        <p:spPr>
          <a:xfrm>
            <a:off x="9255564" y="2001404"/>
            <a:ext cx="1990097" cy="369332"/>
          </a:xfrm>
          <a:prstGeom prst="rect">
            <a:avLst/>
          </a:prstGeom>
          <a:noFill/>
        </p:spPr>
        <p:txBody>
          <a:bodyPr wrap="none" rtlCol="0">
            <a:spAutoFit/>
          </a:bodyPr>
          <a:lstStyle/>
          <a:p>
            <a:r>
              <a:rPr lang="en-US" dirty="0"/>
              <a:t>Standard LSTM Cell</a:t>
            </a:r>
          </a:p>
        </p:txBody>
      </p:sp>
      <p:pic>
        <p:nvPicPr>
          <p:cNvPr id="3074" name="Picture 2" descr="Image result for gated recurrent unit"/>
          <p:cNvPicPr>
            <a:picLocks noChangeAspect="1" noChangeArrowheads="1"/>
          </p:cNvPicPr>
          <p:nvPr/>
        </p:nvPicPr>
        <p:blipFill rotWithShape="1">
          <a:blip r:embed="rId2">
            <a:extLst>
              <a:ext uri="{28A0092B-C50C-407E-A947-70E740481C1C}">
                <a14:useLocalDpi xmlns:a14="http://schemas.microsoft.com/office/drawing/2010/main" val="0"/>
              </a:ext>
            </a:extLst>
          </a:blip>
          <a:srcRect r="50217"/>
          <a:stretch/>
        </p:blipFill>
        <p:spPr bwMode="auto">
          <a:xfrm>
            <a:off x="8760334" y="2370736"/>
            <a:ext cx="2987420" cy="19660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olah.github.io/posts/2015-08-Understanding-LSTMs/img/LSTM2-not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1059" y="6119120"/>
            <a:ext cx="3499104" cy="651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753746" y="4152165"/>
            <a:ext cx="1000595" cy="369332"/>
          </a:xfrm>
          <a:prstGeom prst="rect">
            <a:avLst/>
          </a:prstGeom>
          <a:noFill/>
        </p:spPr>
        <p:txBody>
          <a:bodyPr wrap="none" rtlCol="0">
            <a:spAutoFit/>
          </a:bodyPr>
          <a:lstStyle/>
          <a:p>
            <a:r>
              <a:rPr lang="en-US" dirty="0"/>
              <a:t>GRU Cell</a:t>
            </a:r>
          </a:p>
        </p:txBody>
      </p:sp>
      <p:pic>
        <p:nvPicPr>
          <p:cNvPr id="3078" name="Picture 6" descr="http://colah.github.io/posts/2015-08-Understanding-LSTMs/img/LSTM3-ga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0713" y="4692159"/>
            <a:ext cx="919797" cy="112419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442441" y="5821411"/>
            <a:ext cx="1616340" cy="369332"/>
          </a:xfrm>
          <a:prstGeom prst="rect">
            <a:avLst/>
          </a:prstGeom>
          <a:noFill/>
        </p:spPr>
        <p:txBody>
          <a:bodyPr wrap="none" rtlCol="0">
            <a:spAutoFit/>
          </a:bodyPr>
          <a:lstStyle/>
          <a:p>
            <a:r>
              <a:rPr lang="en-US" dirty="0"/>
              <a:t>A Sigmoid Gate</a:t>
            </a:r>
          </a:p>
        </p:txBody>
      </p:sp>
      <p:pic>
        <p:nvPicPr>
          <p:cNvPr id="3080" name="Picture 8" descr="Image result for lstm cel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761" r="48917" b="10906"/>
          <a:stretch/>
        </p:blipFill>
        <p:spPr bwMode="auto">
          <a:xfrm>
            <a:off x="8760334" y="219115"/>
            <a:ext cx="2987420" cy="18571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0CDE2DC-E559-FC4B-8AD0-D7D7BD0D04E5}"/>
              </a:ext>
            </a:extLst>
          </p:cNvPr>
          <p:cNvPicPr>
            <a:picLocks noChangeAspect="1"/>
          </p:cNvPicPr>
          <p:nvPr/>
        </p:nvPicPr>
        <p:blipFill>
          <a:blip r:embed="rId6"/>
          <a:stretch>
            <a:fillRect/>
          </a:stretch>
        </p:blipFill>
        <p:spPr>
          <a:xfrm>
            <a:off x="1279639" y="5960427"/>
            <a:ext cx="3593106" cy="578485"/>
          </a:xfrm>
          <a:prstGeom prst="rect">
            <a:avLst/>
          </a:prstGeom>
        </p:spPr>
      </p:pic>
      <p:sp>
        <p:nvSpPr>
          <p:cNvPr id="5" name="TextBox 4">
            <a:extLst>
              <a:ext uri="{FF2B5EF4-FFF2-40B4-BE49-F238E27FC236}">
                <a16:creationId xmlns:a16="http://schemas.microsoft.com/office/drawing/2014/main" id="{34D8E87B-E94A-E046-98A7-821F730D3DA9}"/>
              </a:ext>
            </a:extLst>
          </p:cNvPr>
          <p:cNvSpPr txBox="1"/>
          <p:nvPr/>
        </p:nvSpPr>
        <p:spPr>
          <a:xfrm>
            <a:off x="4731354" y="6092765"/>
            <a:ext cx="3408555" cy="400110"/>
          </a:xfrm>
          <a:prstGeom prst="rect">
            <a:avLst/>
          </a:prstGeom>
          <a:noFill/>
        </p:spPr>
        <p:txBody>
          <a:bodyPr wrap="square" rtlCol="0">
            <a:spAutoFit/>
          </a:bodyPr>
          <a:lstStyle/>
          <a:p>
            <a:r>
              <a:rPr lang="en-US" sz="2000" i="1" dirty="0">
                <a:latin typeface="Times" pitchFamily="2" charset="0"/>
              </a:rPr>
              <a:t>= Sigmoid ( </a:t>
            </a:r>
            <a:r>
              <a:rPr lang="en-US" sz="2000" i="1" dirty="0" err="1">
                <a:latin typeface="Times" pitchFamily="2" charset="0"/>
              </a:rPr>
              <a:t>W</a:t>
            </a:r>
            <a:r>
              <a:rPr lang="en-US" sz="2000" i="1" baseline="-25000" dirty="0" err="1">
                <a:latin typeface="Times" pitchFamily="2" charset="0"/>
              </a:rPr>
              <a:t>f</a:t>
            </a:r>
            <a:r>
              <a:rPr lang="en-US" sz="2000" i="1" baseline="-25000" dirty="0">
                <a:latin typeface="Times" pitchFamily="2" charset="0"/>
              </a:rPr>
              <a:t> </a:t>
            </a:r>
            <a:r>
              <a:rPr lang="en-US" sz="2000" i="1" dirty="0" err="1">
                <a:latin typeface="Times" pitchFamily="2" charset="0"/>
              </a:rPr>
              <a:t>x</a:t>
            </a:r>
            <a:r>
              <a:rPr lang="en-US" sz="2000" i="1" baseline="-25000" dirty="0" err="1">
                <a:latin typeface="Times" pitchFamily="2" charset="0"/>
              </a:rPr>
              <a:t>t</a:t>
            </a:r>
            <a:r>
              <a:rPr lang="en-US" sz="2000" i="1" baseline="-25000" dirty="0">
                <a:latin typeface="Times" pitchFamily="2" charset="0"/>
              </a:rPr>
              <a:t> </a:t>
            </a:r>
            <a:r>
              <a:rPr lang="en-US" sz="2000" i="1" dirty="0">
                <a:latin typeface="Times" pitchFamily="2" charset="0"/>
              </a:rPr>
              <a:t>+</a:t>
            </a:r>
            <a:r>
              <a:rPr lang="en-US" sz="2000" i="1" baseline="-25000" dirty="0">
                <a:latin typeface="Times" pitchFamily="2" charset="0"/>
              </a:rPr>
              <a:t> </a:t>
            </a:r>
            <a:r>
              <a:rPr lang="en-US" sz="2000" i="1" dirty="0">
                <a:latin typeface="Times" pitchFamily="2" charset="0"/>
              </a:rPr>
              <a:t>U</a:t>
            </a:r>
            <a:r>
              <a:rPr lang="en-US" sz="2000" i="1" baseline="-25000" dirty="0">
                <a:latin typeface="Times" pitchFamily="2" charset="0"/>
              </a:rPr>
              <a:t>t </a:t>
            </a:r>
            <a:r>
              <a:rPr lang="en-US" sz="2000" i="1" dirty="0">
                <a:latin typeface="Times" pitchFamily="2" charset="0"/>
              </a:rPr>
              <a:t>h</a:t>
            </a:r>
            <a:r>
              <a:rPr lang="en-US" sz="2000" i="1" baseline="-25000" dirty="0">
                <a:latin typeface="Times" pitchFamily="2" charset="0"/>
              </a:rPr>
              <a:t>t-1 </a:t>
            </a:r>
            <a:r>
              <a:rPr lang="en-US" sz="2000" i="1" dirty="0">
                <a:latin typeface="Times" pitchFamily="2" charset="0"/>
              </a:rPr>
              <a:t>+ b</a:t>
            </a:r>
            <a:r>
              <a:rPr lang="en-US" sz="2000" i="1" baseline="-25000" dirty="0">
                <a:latin typeface="Times" pitchFamily="2" charset="0"/>
              </a:rPr>
              <a:t>f </a:t>
            </a:r>
            <a:r>
              <a:rPr lang="en-US" sz="2000" i="1" dirty="0">
                <a:latin typeface="Times" pitchFamily="2" charset="0"/>
              </a:rPr>
              <a:t>)</a:t>
            </a:r>
          </a:p>
        </p:txBody>
      </p:sp>
      <p:sp>
        <p:nvSpPr>
          <p:cNvPr id="7" name="TextBox 6">
            <a:extLst>
              <a:ext uri="{FF2B5EF4-FFF2-40B4-BE49-F238E27FC236}">
                <a16:creationId xmlns:a16="http://schemas.microsoft.com/office/drawing/2014/main" id="{4BCD65A4-E191-3F44-B42B-8D28CC83978C}"/>
              </a:ext>
            </a:extLst>
          </p:cNvPr>
          <p:cNvSpPr txBox="1"/>
          <p:nvPr/>
        </p:nvSpPr>
        <p:spPr>
          <a:xfrm>
            <a:off x="854279" y="6006984"/>
            <a:ext cx="560923" cy="400110"/>
          </a:xfrm>
          <a:prstGeom prst="rect">
            <a:avLst/>
          </a:prstGeom>
          <a:noFill/>
        </p:spPr>
        <p:txBody>
          <a:bodyPr wrap="none" rtlCol="0">
            <a:spAutoFit/>
          </a:bodyPr>
          <a:lstStyle/>
          <a:p>
            <a:r>
              <a:rPr lang="en-US" sz="2000" dirty="0"/>
              <a:t>E.g.</a:t>
            </a:r>
          </a:p>
        </p:txBody>
      </p:sp>
    </p:spTree>
    <p:extLst>
      <p:ext uri="{BB962C8B-B14F-4D97-AF65-F5344CB8AC3E}">
        <p14:creationId xmlns:p14="http://schemas.microsoft.com/office/powerpoint/2010/main" val="1212282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Short Term Memory</a:t>
            </a:r>
          </a:p>
        </p:txBody>
      </p:sp>
      <p:sp>
        <p:nvSpPr>
          <p:cNvPr id="3" name="Content Placeholder 2"/>
          <p:cNvSpPr>
            <a:spLocks noGrp="1"/>
          </p:cNvSpPr>
          <p:nvPr>
            <p:ph idx="1"/>
          </p:nvPr>
        </p:nvSpPr>
        <p:spPr/>
        <p:txBody>
          <a:bodyPr/>
          <a:lstStyle/>
          <a:p>
            <a:r>
              <a:rPr lang="en-US" dirty="0"/>
              <a:t>LSTM networks, add additional gating units in each memory cell.</a:t>
            </a:r>
          </a:p>
          <a:p>
            <a:pPr lvl="1"/>
            <a:r>
              <a:rPr lang="en-US" dirty="0"/>
              <a:t>Forget gate</a:t>
            </a:r>
          </a:p>
          <a:p>
            <a:pPr lvl="1"/>
            <a:r>
              <a:rPr lang="en-US" dirty="0"/>
              <a:t>Input gate</a:t>
            </a:r>
          </a:p>
          <a:p>
            <a:pPr lvl="1"/>
            <a:r>
              <a:rPr lang="en-US" dirty="0"/>
              <a:t>Output gate</a:t>
            </a:r>
          </a:p>
          <a:p>
            <a:r>
              <a:rPr lang="en-US" dirty="0"/>
              <a:t>Prevents vanishing/exploding gradient problem and allows network to retain state information over longer periods of time.</a:t>
            </a:r>
          </a:p>
        </p:txBody>
      </p:sp>
      <p:sp>
        <p:nvSpPr>
          <p:cNvPr id="4" name="Slide Number Placeholder 3"/>
          <p:cNvSpPr>
            <a:spLocks noGrp="1"/>
          </p:cNvSpPr>
          <p:nvPr>
            <p:ph type="sldNum" sz="quarter" idx="11"/>
          </p:nvPr>
        </p:nvSpPr>
        <p:spPr bwMode="auto">
          <a:xfrm>
            <a:off x="6934200" y="64008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Helvetica" pitchFamily="34" charset="0"/>
                <a:ea typeface="+mn-ea"/>
                <a:cs typeface="+mn-cs"/>
              </a:defRPr>
            </a:lvl1pPr>
            <a:lvl2pPr marL="457200" algn="ctr" rtl="0" fontAlgn="base">
              <a:spcBef>
                <a:spcPct val="0"/>
              </a:spcBef>
              <a:spcAft>
                <a:spcPct val="0"/>
              </a:spcAft>
              <a:defRPr sz="2000" kern="1200">
                <a:solidFill>
                  <a:schemeClr val="tx1"/>
                </a:solidFill>
                <a:latin typeface="Times New Roman" pitchFamily="18" charset="0"/>
                <a:ea typeface="+mn-ea"/>
                <a:cs typeface="+mn-cs"/>
              </a:defRPr>
            </a:lvl2pPr>
            <a:lvl3pPr marL="914400" algn="ctr" rtl="0" fontAlgn="base">
              <a:spcBef>
                <a:spcPct val="0"/>
              </a:spcBef>
              <a:spcAft>
                <a:spcPct val="0"/>
              </a:spcAft>
              <a:defRPr sz="2000" kern="1200">
                <a:solidFill>
                  <a:schemeClr val="tx1"/>
                </a:solidFill>
                <a:latin typeface="Times New Roman" pitchFamily="18" charset="0"/>
                <a:ea typeface="+mn-ea"/>
                <a:cs typeface="+mn-cs"/>
              </a:defRPr>
            </a:lvl3pPr>
            <a:lvl4pPr marL="1371600" algn="ctr" rtl="0" fontAlgn="base">
              <a:spcBef>
                <a:spcPct val="0"/>
              </a:spcBef>
              <a:spcAft>
                <a:spcPct val="0"/>
              </a:spcAft>
              <a:defRPr sz="2000" kern="1200">
                <a:solidFill>
                  <a:schemeClr val="tx1"/>
                </a:solidFill>
                <a:latin typeface="Times New Roman" pitchFamily="18" charset="0"/>
                <a:ea typeface="+mn-ea"/>
                <a:cs typeface="+mn-cs"/>
              </a:defRPr>
            </a:lvl4pPr>
            <a:lvl5pPr marL="1828800" algn="ctr"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fld id="{1D553280-E9B5-4529-AC08-074397BE5D29}" type="slidenum">
              <a:rPr lang="en-US" smtClean="0"/>
              <a:pPr/>
              <a:t>92</a:t>
            </a:fld>
            <a:endParaRPr lang="en-US">
              <a:latin typeface="+mn-lt"/>
            </a:endParaRPr>
          </a:p>
        </p:txBody>
      </p:sp>
    </p:spTree>
    <p:extLst>
      <p:ext uri="{BB962C8B-B14F-4D97-AF65-F5344CB8AC3E}">
        <p14:creationId xmlns:p14="http://schemas.microsoft.com/office/powerpoint/2010/main" val="1734254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CMU Bright SemiBold"/>
              </a:rPr>
              <a:t>Long short-term memory (LSTM)</a:t>
            </a:r>
            <a:endParaRPr lang="en-US" baseline="30000" dirty="0">
              <a:cs typeface="CMU Bright SemiBold"/>
            </a:endParaRPr>
          </a:p>
        </p:txBody>
      </p:sp>
      <p:sp>
        <p:nvSpPr>
          <p:cNvPr id="71" name="Content Placeholder 2"/>
          <p:cNvSpPr>
            <a:spLocks noGrp="1"/>
          </p:cNvSpPr>
          <p:nvPr>
            <p:ph idx="1"/>
          </p:nvPr>
        </p:nvSpPr>
        <p:spPr/>
        <p:txBody>
          <a:bodyPr>
            <a:normAutofit/>
          </a:bodyPr>
          <a:lstStyle/>
          <a:p>
            <a:pPr>
              <a:buFont typeface="Arial" panose="020B0604020202020204" pitchFamily="34" charset="0"/>
              <a:buChar char="•"/>
            </a:pPr>
            <a:r>
              <a:rPr lang="en-US" dirty="0">
                <a:latin typeface="CMU Bright Roman"/>
                <a:cs typeface="CMU Bright Roman"/>
              </a:rPr>
              <a:t>Add a </a:t>
            </a:r>
            <a:r>
              <a:rPr lang="en-US" i="1" dirty="0">
                <a:latin typeface="CMU Bright Roman"/>
                <a:cs typeface="CMU Bright Roman"/>
              </a:rPr>
              <a:t>memory cell</a:t>
            </a:r>
            <a:r>
              <a:rPr lang="en-US" dirty="0">
                <a:latin typeface="CMU Bright Roman"/>
                <a:cs typeface="CMU Bright Roman"/>
              </a:rPr>
              <a:t> that is not subject to matrix multiplication or squishing, thereby avoiding gradient decay</a:t>
            </a:r>
          </a:p>
          <a:p>
            <a:pPr marL="0" indent="0">
              <a:buNone/>
            </a:pPr>
            <a:endParaRPr lang="en-US" sz="1800" baseline="30000" dirty="0">
              <a:latin typeface="CMU Bright Roman"/>
              <a:cs typeface="CMU Bright Roman"/>
            </a:endParaRPr>
          </a:p>
          <a:p>
            <a:endParaRPr lang="en-US" sz="2400" dirty="0">
              <a:latin typeface="CMU Bright Roman"/>
              <a:cs typeface="CMU Bright Roman"/>
            </a:endParaRPr>
          </a:p>
          <a:p>
            <a:endParaRPr lang="en-US" sz="2400" dirty="0">
              <a:latin typeface="CMU Bright Roman"/>
              <a:cs typeface="CMU Bright Roman"/>
            </a:endParaRPr>
          </a:p>
        </p:txBody>
      </p:sp>
      <p:sp>
        <p:nvSpPr>
          <p:cNvPr id="5" name="TextBox 4"/>
          <p:cNvSpPr txBox="1"/>
          <p:nvPr/>
        </p:nvSpPr>
        <p:spPr>
          <a:xfrm>
            <a:off x="973165" y="6410320"/>
            <a:ext cx="10075835" cy="338554"/>
          </a:xfrm>
          <a:prstGeom prst="rect">
            <a:avLst/>
          </a:prstGeom>
          <a:noFill/>
        </p:spPr>
        <p:txBody>
          <a:bodyPr wrap="none" rtlCol="0">
            <a:spAutoFit/>
          </a:bodyPr>
          <a:lstStyle/>
          <a:p>
            <a:r>
              <a:rPr lang="en-US" sz="1600" b="0" dirty="0">
                <a:latin typeface="+mn-lt"/>
                <a:cs typeface="CMU Bright Roman"/>
              </a:rPr>
              <a:t>S. </a:t>
            </a:r>
            <a:r>
              <a:rPr lang="en-US" sz="1600" b="0" dirty="0" err="1">
                <a:latin typeface="+mn-lt"/>
                <a:cs typeface="CMU Bright Roman"/>
              </a:rPr>
              <a:t>Hochreiter</a:t>
            </a:r>
            <a:r>
              <a:rPr lang="en-US" sz="1600" b="0" dirty="0">
                <a:latin typeface="+mn-lt"/>
                <a:cs typeface="CMU Bright Roman"/>
              </a:rPr>
              <a:t> and J. </a:t>
            </a:r>
            <a:r>
              <a:rPr lang="en-US" sz="1600" b="0" dirty="0" err="1">
                <a:latin typeface="+mn-lt"/>
                <a:cs typeface="CMU Bright Roman"/>
              </a:rPr>
              <a:t>Schmidhuber</a:t>
            </a:r>
            <a:r>
              <a:rPr lang="en-US" sz="1600" b="0" dirty="0">
                <a:latin typeface="+mn-lt"/>
                <a:cs typeface="CMU Bright Roman"/>
              </a:rPr>
              <a:t>, </a:t>
            </a:r>
            <a:r>
              <a:rPr lang="en-US" sz="1600" b="0" dirty="0">
                <a:latin typeface="+mn-lt"/>
                <a:cs typeface="CMU Bright Roman"/>
                <a:hlinkClick r:id="rId2"/>
              </a:rPr>
              <a:t>Long short-term memory</a:t>
            </a:r>
            <a:r>
              <a:rPr lang="en-US" sz="1600" b="0" dirty="0">
                <a:latin typeface="+mn-lt"/>
                <a:cs typeface="CMU Bright Roman"/>
              </a:rPr>
              <a:t>, Neural Computation 9 (8), pp. 1735–1780, 1997</a:t>
            </a:r>
          </a:p>
        </p:txBody>
      </p:sp>
      <p:sp>
        <p:nvSpPr>
          <p:cNvPr id="4" name="Rounded Rectangle 3">
            <a:extLst>
              <a:ext uri="{FF2B5EF4-FFF2-40B4-BE49-F238E27FC236}">
                <a16:creationId xmlns:a16="http://schemas.microsoft.com/office/drawing/2014/main" id="{70488ADE-CB3A-DF41-A2DA-DB2784CA7A8B}"/>
              </a:ext>
            </a:extLst>
          </p:cNvPr>
          <p:cNvSpPr/>
          <p:nvPr/>
        </p:nvSpPr>
        <p:spPr>
          <a:xfrm>
            <a:off x="3566555" y="2708634"/>
            <a:ext cx="4572000" cy="2849018"/>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a:p>
        </p:txBody>
      </p:sp>
      <p:cxnSp>
        <p:nvCxnSpPr>
          <p:cNvPr id="7" name="Straight Arrow Connector 6">
            <a:extLst>
              <a:ext uri="{FF2B5EF4-FFF2-40B4-BE49-F238E27FC236}">
                <a16:creationId xmlns:a16="http://schemas.microsoft.com/office/drawing/2014/main" id="{4055C901-80BC-5644-8CB4-758F6763FAA1}"/>
              </a:ext>
            </a:extLst>
          </p:cNvPr>
          <p:cNvCxnSpPr>
            <a:cxnSpLocks/>
          </p:cNvCxnSpPr>
          <p:nvPr/>
        </p:nvCxnSpPr>
        <p:spPr>
          <a:xfrm>
            <a:off x="2498136" y="3486662"/>
            <a:ext cx="3366295"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7EA2D08-355C-C94F-A1BF-964664CD5FA2}"/>
              </a:ext>
            </a:extLst>
          </p:cNvPr>
          <p:cNvCxnSpPr>
            <a:cxnSpLocks/>
          </p:cNvCxnSpPr>
          <p:nvPr/>
        </p:nvCxnSpPr>
        <p:spPr>
          <a:xfrm>
            <a:off x="2498136" y="4243227"/>
            <a:ext cx="3378171" cy="2146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EFACE61-6DED-2C46-91F8-8A3FE96AF4E2}"/>
                  </a:ext>
                </a:extLst>
              </p:cNvPr>
              <p:cNvSpPr txBox="1"/>
              <p:nvPr/>
            </p:nvSpPr>
            <p:spPr>
              <a:xfrm>
                <a:off x="1905000" y="3256904"/>
                <a:ext cx="504754" cy="461665"/>
              </a:xfrm>
              <a:prstGeom prst="rect">
                <a:avLst/>
              </a:prstGeom>
              <a:noFill/>
            </p:spPr>
            <p:txBody>
              <a:bodyPr wrap="none" rtlCol="0">
                <a:spAutoFit/>
              </a:bodyPr>
              <a:lstStyle/>
              <a:p>
                <a:pPr algn="just"/>
                <a:r>
                  <a:rPr lang="en-US" b="0" dirty="0">
                    <a:latin typeface="CMU Bright Roman"/>
                    <a:cs typeface="CMU Bright Roman"/>
                  </a:rPr>
                  <a:t> </a:t>
                </a:r>
                <a14:m>
                  <m:oMath xmlns:m="http://schemas.openxmlformats.org/officeDocument/2006/math">
                    <m:r>
                      <a:rPr lang="en-US" b="0" i="1" dirty="0" smtClean="0">
                        <a:latin typeface="Cambria Math" panose="02040503050406030204" pitchFamily="18" charset="0"/>
                        <a:cs typeface="CMU Bright Roman"/>
                      </a:rPr>
                      <m:t>𝑥</m:t>
                    </m:r>
                    <m:r>
                      <a:rPr lang="en-US" b="0" i="1" baseline="-25000" dirty="0" err="1">
                        <a:latin typeface="Cambria Math" panose="02040503050406030204" pitchFamily="18" charset="0"/>
                        <a:cs typeface="CMU Bright Roman"/>
                      </a:rPr>
                      <m:t>𝑡</m:t>
                    </m:r>
                  </m:oMath>
                </a14:m>
                <a:endParaRPr lang="en-US" b="0" i="1" baseline="-25000" dirty="0">
                  <a:latin typeface="CMU Bright Roman"/>
                  <a:cs typeface="CMU Bright Roman"/>
                </a:endParaRPr>
              </a:p>
            </p:txBody>
          </p:sp>
        </mc:Choice>
        <mc:Fallback xmlns="">
          <p:sp>
            <p:nvSpPr>
              <p:cNvPr id="9" name="TextBox 8">
                <a:extLst>
                  <a:ext uri="{FF2B5EF4-FFF2-40B4-BE49-F238E27FC236}">
                    <a16:creationId xmlns:a16="http://schemas.microsoft.com/office/drawing/2014/main" id="{AEFACE61-6DED-2C46-91F8-8A3FE96AF4E2}"/>
                  </a:ext>
                </a:extLst>
              </p:cNvPr>
              <p:cNvSpPr txBox="1">
                <a:spLocks noRot="1" noChangeAspect="1" noMove="1" noResize="1" noEditPoints="1" noAdjustHandles="1" noChangeArrowheads="1" noChangeShapeType="1" noTextEdit="1"/>
              </p:cNvSpPr>
              <p:nvPr/>
            </p:nvSpPr>
            <p:spPr>
              <a:xfrm>
                <a:off x="1905000" y="3256904"/>
                <a:ext cx="504754" cy="46166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10B4910-D319-3941-940D-AEFAF9119C28}"/>
                  </a:ext>
                </a:extLst>
              </p:cNvPr>
              <p:cNvSpPr/>
              <p:nvPr/>
            </p:nvSpPr>
            <p:spPr>
              <a:xfrm>
                <a:off x="1752600" y="4018141"/>
                <a:ext cx="812595"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6" name="Rectangle 5">
                <a:extLst>
                  <a:ext uri="{FF2B5EF4-FFF2-40B4-BE49-F238E27FC236}">
                    <a16:creationId xmlns:a16="http://schemas.microsoft.com/office/drawing/2014/main" id="{C10B4910-D319-3941-940D-AEFAF9119C28}"/>
                  </a:ext>
                </a:extLst>
              </p:cNvPr>
              <p:cNvSpPr>
                <a:spLocks noRot="1" noChangeAspect="1" noMove="1" noResize="1" noEditPoints="1" noAdjustHandles="1" noChangeArrowheads="1" noChangeShapeType="1" noTextEdit="1"/>
              </p:cNvSpPr>
              <p:nvPr/>
            </p:nvSpPr>
            <p:spPr>
              <a:xfrm>
                <a:off x="1752600" y="4018141"/>
                <a:ext cx="812595" cy="453137"/>
              </a:xfrm>
              <a:prstGeom prst="rect">
                <a:avLst/>
              </a:prstGeom>
              <a:blipFill>
                <a:blip r:embed="rId4"/>
                <a:stretch>
                  <a:fillRect b="-2703"/>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7F3B222D-E755-4745-8BD0-6B555C98A0B6}"/>
              </a:ext>
            </a:extLst>
          </p:cNvPr>
          <p:cNvCxnSpPr>
            <a:cxnSpLocks/>
          </p:cNvCxnSpPr>
          <p:nvPr/>
        </p:nvCxnSpPr>
        <p:spPr>
          <a:xfrm>
            <a:off x="2498136" y="4993391"/>
            <a:ext cx="3366295" cy="6395"/>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2101F31-4493-7349-AF36-B44892A59B12}"/>
              </a:ext>
            </a:extLst>
          </p:cNvPr>
          <p:cNvCxnSpPr>
            <a:cxnSpLocks/>
          </p:cNvCxnSpPr>
          <p:nvPr/>
        </p:nvCxnSpPr>
        <p:spPr>
          <a:xfrm flipV="1">
            <a:off x="7831039" y="4265337"/>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7D0DB83-B869-8B42-B46A-AFF45A979301}"/>
                  </a:ext>
                </a:extLst>
              </p:cNvPr>
              <p:cNvSpPr/>
              <p:nvPr/>
            </p:nvSpPr>
            <p:spPr>
              <a:xfrm>
                <a:off x="9243234" y="4058557"/>
                <a:ext cx="488724"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h</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6" name="Rectangle 15">
                <a:extLst>
                  <a:ext uri="{FF2B5EF4-FFF2-40B4-BE49-F238E27FC236}">
                    <a16:creationId xmlns:a16="http://schemas.microsoft.com/office/drawing/2014/main" id="{57D0DB83-B869-8B42-B46A-AFF45A979301}"/>
                  </a:ext>
                </a:extLst>
              </p:cNvPr>
              <p:cNvSpPr>
                <a:spLocks noRot="1" noChangeAspect="1" noMove="1" noResize="1" noEditPoints="1" noAdjustHandles="1" noChangeArrowheads="1" noChangeShapeType="1" noTextEdit="1"/>
              </p:cNvSpPr>
              <p:nvPr/>
            </p:nvSpPr>
            <p:spPr>
              <a:xfrm>
                <a:off x="9243234" y="4058557"/>
                <a:ext cx="488724" cy="453137"/>
              </a:xfrm>
              <a:prstGeom prst="rect">
                <a:avLst/>
              </a:prstGeom>
              <a:blipFill>
                <a:blip r:embed="rId5"/>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EC0CF7D5-19FC-A946-95BD-E92653A5F5D9}"/>
              </a:ext>
            </a:extLst>
          </p:cNvPr>
          <p:cNvCxnSpPr>
            <a:cxnSpLocks/>
          </p:cNvCxnSpPr>
          <p:nvPr/>
        </p:nvCxnSpPr>
        <p:spPr>
          <a:xfrm flipV="1">
            <a:off x="7831039" y="5005536"/>
            <a:ext cx="1305927" cy="1"/>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7FD82B07-C2EF-184F-9BEB-4EC6ABA8C4AC}"/>
                  </a:ext>
                </a:extLst>
              </p:cNvPr>
              <p:cNvSpPr/>
              <p:nvPr/>
            </p:nvSpPr>
            <p:spPr>
              <a:xfrm>
                <a:off x="9245785" y="4808721"/>
                <a:ext cx="459869"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cs typeface="CMU Bright Roman"/>
                        </a:rPr>
                        <m:t>𝑐</m:t>
                      </m:r>
                      <m:r>
                        <a:rPr lang="en-US" b="0" i="1" baseline="-25000" dirty="0" err="1">
                          <a:latin typeface="Cambria Math" panose="02040503050406030204" pitchFamily="18" charset="0"/>
                          <a:cs typeface="CMU Bright Roman"/>
                        </a:rPr>
                        <m:t>𝑡</m:t>
                      </m:r>
                    </m:oMath>
                  </m:oMathPara>
                </a14:m>
                <a:endParaRPr lang="en-US" b="0" i="1" baseline="-25000" dirty="0">
                  <a:latin typeface="CMU Bright Roman"/>
                  <a:cs typeface="CMU Bright Roman"/>
                </a:endParaRPr>
              </a:p>
            </p:txBody>
          </p:sp>
        </mc:Choice>
        <mc:Fallback xmlns="">
          <p:sp>
            <p:nvSpPr>
              <p:cNvPr id="18" name="Rectangle 17">
                <a:extLst>
                  <a:ext uri="{FF2B5EF4-FFF2-40B4-BE49-F238E27FC236}">
                    <a16:creationId xmlns:a16="http://schemas.microsoft.com/office/drawing/2014/main" id="{7FD82B07-C2EF-184F-9BEB-4EC6ABA8C4AC}"/>
                  </a:ext>
                </a:extLst>
              </p:cNvPr>
              <p:cNvSpPr>
                <a:spLocks noRot="1" noChangeAspect="1" noMove="1" noResize="1" noEditPoints="1" noAdjustHandles="1" noChangeArrowheads="1" noChangeShapeType="1" noTextEdit="1"/>
              </p:cNvSpPr>
              <p:nvPr/>
            </p:nvSpPr>
            <p:spPr>
              <a:xfrm>
                <a:off x="9245785" y="4808721"/>
                <a:ext cx="459869" cy="453137"/>
              </a:xfrm>
              <a:prstGeom prst="rect">
                <a:avLst/>
              </a:prstGeom>
              <a:blipFill>
                <a:blip r:embed="rId6"/>
                <a:stretch>
                  <a:fillRect b="-2778"/>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A74BF6E4-BC2A-A449-AF40-6FA9ACA65311}"/>
              </a:ext>
            </a:extLst>
          </p:cNvPr>
          <p:cNvCxnSpPr>
            <a:cxnSpLocks/>
          </p:cNvCxnSpPr>
          <p:nvPr/>
        </p:nvCxnSpPr>
        <p:spPr>
          <a:xfrm flipV="1">
            <a:off x="5852556" y="4264692"/>
            <a:ext cx="1978483" cy="644"/>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EA8D1E0-11D5-FB48-BEE2-576B21B1C92F}"/>
              </a:ext>
            </a:extLst>
          </p:cNvPr>
          <p:cNvCxnSpPr>
            <a:cxnSpLocks/>
          </p:cNvCxnSpPr>
          <p:nvPr/>
        </p:nvCxnSpPr>
        <p:spPr>
          <a:xfrm>
            <a:off x="5852556" y="5012063"/>
            <a:ext cx="1978483" cy="0"/>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5038E2C6-41D6-CA4A-8F2E-468FECCBD722}"/>
              </a:ext>
            </a:extLst>
          </p:cNvPr>
          <p:cNvCxnSpPr>
            <a:cxnSpLocks/>
          </p:cNvCxnSpPr>
          <p:nvPr/>
        </p:nvCxnSpPr>
        <p:spPr>
          <a:xfrm flipV="1">
            <a:off x="5864430" y="3486663"/>
            <a:ext cx="0" cy="778028"/>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C075493B-5251-1646-8E01-47EB43EB53BE}"/>
              </a:ext>
            </a:extLst>
          </p:cNvPr>
          <p:cNvCxnSpPr>
            <a:cxnSpLocks/>
          </p:cNvCxnSpPr>
          <p:nvPr/>
        </p:nvCxnSpPr>
        <p:spPr>
          <a:xfrm flipV="1">
            <a:off x="5876306" y="4264691"/>
            <a:ext cx="0" cy="747372"/>
          </a:xfrm>
          <a:prstGeom prst="straightConnector1">
            <a:avLst/>
          </a:prstGeom>
          <a:ln w="12700">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EC47713B-3D2F-0F4E-88D6-040BACABA02A}"/>
                  </a:ext>
                </a:extLst>
              </p:cNvPr>
              <p:cNvSpPr/>
              <p:nvPr/>
            </p:nvSpPr>
            <p:spPr>
              <a:xfrm>
                <a:off x="1794895" y="4679883"/>
                <a:ext cx="776238" cy="453137"/>
              </a:xfrm>
              <a:prstGeom prst="rect">
                <a:avLst/>
              </a:prstGeom>
            </p:spPr>
            <p:txBody>
              <a:bodyPr wrap="none">
                <a:spAutoFit/>
              </a:bodyPr>
              <a:lstStyle/>
              <a:p>
                <a:pPr algn="just"/>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𝑐</m:t>
                          </m:r>
                        </m:e>
                        <m:sub>
                          <m:r>
                            <a:rPr lang="en-US" b="0" i="1" dirty="0" smtClean="0">
                              <a:latin typeface="Cambria Math" panose="02040503050406030204" pitchFamily="18" charset="0"/>
                            </a:rPr>
                            <m:t>𝑡</m:t>
                          </m:r>
                          <m:r>
                            <a:rPr lang="en-US" b="0" i="1" dirty="0" smtClean="0">
                              <a:latin typeface="Cambria Math" panose="02040503050406030204" pitchFamily="18" charset="0"/>
                            </a:rPr>
                            <m:t>−1</m:t>
                          </m:r>
                        </m:sub>
                      </m:sSub>
                    </m:oMath>
                  </m:oMathPara>
                </a14:m>
                <a:endParaRPr lang="en-US" b="0" i="1" baseline="-25000" dirty="0">
                  <a:latin typeface="CMU Bright Roman"/>
                  <a:cs typeface="CMU Bright Roman"/>
                </a:endParaRPr>
              </a:p>
            </p:txBody>
          </p:sp>
        </mc:Choice>
        <mc:Fallback xmlns="">
          <p:sp>
            <p:nvSpPr>
              <p:cNvPr id="20" name="Rectangle 19">
                <a:extLst>
                  <a:ext uri="{FF2B5EF4-FFF2-40B4-BE49-F238E27FC236}">
                    <a16:creationId xmlns:a16="http://schemas.microsoft.com/office/drawing/2014/main" id="{EC47713B-3D2F-0F4E-88D6-040BACABA02A}"/>
                  </a:ext>
                </a:extLst>
              </p:cNvPr>
              <p:cNvSpPr>
                <a:spLocks noRot="1" noChangeAspect="1" noMove="1" noResize="1" noEditPoints="1" noAdjustHandles="1" noChangeArrowheads="1" noChangeShapeType="1" noTextEdit="1"/>
              </p:cNvSpPr>
              <p:nvPr/>
            </p:nvSpPr>
            <p:spPr>
              <a:xfrm>
                <a:off x="1794895" y="4679883"/>
                <a:ext cx="776238" cy="453137"/>
              </a:xfrm>
              <a:prstGeom prst="rect">
                <a:avLst/>
              </a:prstGeom>
              <a:blipFill>
                <a:blip r:embed="rId7"/>
                <a:stretch>
                  <a:fillRect b="-2703"/>
                </a:stretch>
              </a:blipFill>
            </p:spPr>
            <p:txBody>
              <a:bodyPr/>
              <a:lstStyle/>
              <a:p>
                <a:r>
                  <a:rPr lang="en-US">
                    <a:noFill/>
                  </a:rPr>
                  <a:t> </a:t>
                </a:r>
              </a:p>
            </p:txBody>
          </p:sp>
        </mc:Fallback>
      </mc:AlternateContent>
    </p:spTree>
    <p:extLst>
      <p:ext uri="{BB962C8B-B14F-4D97-AF65-F5344CB8AC3E}">
        <p14:creationId xmlns:p14="http://schemas.microsoft.com/office/powerpoint/2010/main" val="25557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9CF7-75E9-4E45-A44C-4076BDE01A0F}"/>
              </a:ext>
            </a:extLst>
          </p:cNvPr>
          <p:cNvSpPr>
            <a:spLocks noGrp="1"/>
          </p:cNvSpPr>
          <p:nvPr>
            <p:ph type="title"/>
          </p:nvPr>
        </p:nvSpPr>
        <p:spPr/>
        <p:txBody>
          <a:bodyPr/>
          <a:lstStyle/>
          <a:p>
            <a:r>
              <a:rPr lang="en-US" dirty="0"/>
              <a:t>Long Short-Term Memory (LSTM)</a:t>
            </a:r>
          </a:p>
        </p:txBody>
      </p:sp>
      <p:sp>
        <p:nvSpPr>
          <p:cNvPr id="3" name="Content Placeholder 2">
            <a:extLst>
              <a:ext uri="{FF2B5EF4-FFF2-40B4-BE49-F238E27FC236}">
                <a16:creationId xmlns:a16="http://schemas.microsoft.com/office/drawing/2014/main" id="{E1D88346-FED4-4314-9939-AF61033A96E3}"/>
              </a:ext>
            </a:extLst>
          </p:cNvPr>
          <p:cNvSpPr>
            <a:spLocks noGrp="1"/>
          </p:cNvSpPr>
          <p:nvPr>
            <p:ph idx="1"/>
          </p:nvPr>
        </p:nvSpPr>
        <p:spPr>
          <a:xfrm>
            <a:off x="838200" y="1825625"/>
            <a:ext cx="7181074" cy="4351338"/>
          </a:xfrm>
        </p:spPr>
        <p:txBody>
          <a:bodyPr>
            <a:normAutofit fontScale="70000" lnSpcReduction="20000"/>
          </a:bodyPr>
          <a:lstStyle/>
          <a:p>
            <a:r>
              <a:rPr lang="en-US" dirty="0"/>
              <a:t>The key to LSTMs is the </a:t>
            </a:r>
            <a:r>
              <a:rPr lang="en-US" b="1" dirty="0"/>
              <a:t>cell state</a:t>
            </a:r>
            <a:r>
              <a:rPr lang="en-US" dirty="0"/>
              <a:t>.</a:t>
            </a:r>
          </a:p>
          <a:p>
            <a:pPr lvl="1"/>
            <a:r>
              <a:rPr lang="en-US" b="1" dirty="0"/>
              <a:t>Stores information of the past </a:t>
            </a:r>
            <a:r>
              <a:rPr lang="en-US" b="1" dirty="0">
                <a:sym typeface="Wingdings" panose="05000000000000000000" pitchFamily="2" charset="2"/>
              </a:rPr>
              <a:t> long-term memory</a:t>
            </a:r>
            <a:endParaRPr lang="en-US" b="1" dirty="0"/>
          </a:p>
          <a:p>
            <a:pPr lvl="1"/>
            <a:r>
              <a:rPr lang="en-US" b="1" dirty="0"/>
              <a:t>Passes along time steps with minor linear interactions </a:t>
            </a:r>
            <a:r>
              <a:rPr lang="en-US" b="1" dirty="0">
                <a:sym typeface="Wingdings" panose="05000000000000000000" pitchFamily="2" charset="2"/>
              </a:rPr>
              <a:t> “additive”</a:t>
            </a:r>
          </a:p>
          <a:p>
            <a:pPr lvl="1"/>
            <a:r>
              <a:rPr lang="en-US" dirty="0"/>
              <a:t>Results in an </a:t>
            </a:r>
            <a:r>
              <a:rPr lang="en-US" b="1" dirty="0"/>
              <a:t>uninterrupted gradient flow </a:t>
            </a:r>
            <a:r>
              <a:rPr lang="en-US" dirty="0">
                <a:sym typeface="Wingdings" panose="05000000000000000000" pitchFamily="2" charset="2"/>
              </a:rPr>
              <a:t> errors in the past pertain and impact learning in the future</a:t>
            </a:r>
            <a:endParaRPr lang="en-US" dirty="0"/>
          </a:p>
          <a:p>
            <a:pPr lvl="1"/>
            <a:endParaRPr lang="en-US" dirty="0"/>
          </a:p>
          <a:p>
            <a:r>
              <a:rPr lang="en-US" dirty="0"/>
              <a:t>The LSTM cell manipulates input information with three gates.</a:t>
            </a:r>
          </a:p>
          <a:p>
            <a:pPr lvl="1"/>
            <a:r>
              <a:rPr lang="en-US" b="1" dirty="0"/>
              <a:t>Input gate </a:t>
            </a:r>
            <a:r>
              <a:rPr lang="en-US" dirty="0">
                <a:sym typeface="Wingdings" panose="05000000000000000000" pitchFamily="2" charset="2"/>
              </a:rPr>
              <a:t> controls the intake of new information</a:t>
            </a:r>
            <a:endParaRPr lang="en-US" dirty="0"/>
          </a:p>
          <a:p>
            <a:pPr lvl="1"/>
            <a:r>
              <a:rPr lang="en-US" b="1" dirty="0"/>
              <a:t>Forget gate </a:t>
            </a:r>
            <a:r>
              <a:rPr lang="en-US" dirty="0">
                <a:sym typeface="Wingdings" panose="05000000000000000000" pitchFamily="2" charset="2"/>
              </a:rPr>
              <a:t> determines what part of the cell state to be updated</a:t>
            </a:r>
            <a:endParaRPr lang="en-US" dirty="0"/>
          </a:p>
          <a:p>
            <a:pPr lvl="1"/>
            <a:r>
              <a:rPr lang="en-US" b="1" dirty="0"/>
              <a:t>Output gate </a:t>
            </a:r>
            <a:r>
              <a:rPr lang="en-US" dirty="0">
                <a:sym typeface="Wingdings" panose="05000000000000000000" pitchFamily="2" charset="2"/>
              </a:rPr>
              <a:t> determines what part of the cell state to output</a:t>
            </a:r>
            <a:endParaRPr lang="en-US" dirty="0"/>
          </a:p>
        </p:txBody>
      </p:sp>
      <p:sp>
        <p:nvSpPr>
          <p:cNvPr id="4" name="Slide Number Placeholder 3">
            <a:extLst>
              <a:ext uri="{FF2B5EF4-FFF2-40B4-BE49-F238E27FC236}">
                <a16:creationId xmlns:a16="http://schemas.microsoft.com/office/drawing/2014/main" id="{E90A729A-B88B-4F14-BBF9-5407E6F317E3}"/>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86AD5D9-7E52-44BC-8503-52C80A722C60}" type="slidenum">
              <a:rPr lang="en-US" smtClean="0"/>
              <a:pPr/>
              <a:t>94</a:t>
            </a:fld>
            <a:endParaRPr lang="en-US"/>
          </a:p>
        </p:txBody>
      </p:sp>
      <p:pic>
        <p:nvPicPr>
          <p:cNvPr id="4100" name="Picture 4" descr="http://colah.github.io/posts/2015-08-Understanding-LSTMs/img/LSTM3-C-line.png"/>
          <p:cNvPicPr>
            <a:picLocks noChangeAspect="1" noChangeArrowheads="1"/>
          </p:cNvPicPr>
          <p:nvPr/>
        </p:nvPicPr>
        <p:blipFill rotWithShape="1">
          <a:blip r:embed="rId2">
            <a:extLst>
              <a:ext uri="{28A0092B-C50C-407E-A947-70E740481C1C}">
                <a14:useLocalDpi xmlns:a14="http://schemas.microsoft.com/office/drawing/2010/main" val="0"/>
              </a:ext>
            </a:extLst>
          </a:blip>
          <a:srcRect l="24164" r="26853"/>
          <a:stretch/>
        </p:blipFill>
        <p:spPr bwMode="auto">
          <a:xfrm>
            <a:off x="7973814" y="1558748"/>
            <a:ext cx="3952487" cy="249233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A LSTM neural networ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6942" y="4665443"/>
            <a:ext cx="3933471" cy="147791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8211312" y="5135435"/>
            <a:ext cx="381557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32910" y="4784241"/>
            <a:ext cx="1679755" cy="400110"/>
          </a:xfrm>
          <a:prstGeom prst="rect">
            <a:avLst/>
          </a:prstGeom>
          <a:noFill/>
        </p:spPr>
        <p:txBody>
          <a:bodyPr wrap="none" rtlCol="0">
            <a:spAutoFit/>
          </a:bodyPr>
          <a:lstStyle/>
          <a:p>
            <a:r>
              <a:rPr lang="en-US" sz="2000" b="1" dirty="0">
                <a:solidFill>
                  <a:srgbClr val="FF0000"/>
                </a:solidFill>
              </a:rPr>
              <a:t>Gradient Flow</a:t>
            </a:r>
          </a:p>
        </p:txBody>
      </p:sp>
      <mc:AlternateContent xmlns:mc="http://schemas.openxmlformats.org/markup-compatibility/2006" xmlns:a14="http://schemas.microsoft.com/office/drawing/2010/main">
        <mc:Choice Requires="a14">
          <p:sp>
            <p:nvSpPr>
              <p:cNvPr id="10" name="TextBox 9"/>
              <p:cNvSpPr txBox="1"/>
              <p:nvPr/>
            </p:nvSpPr>
            <p:spPr>
              <a:xfrm>
                <a:off x="9287311" y="3847536"/>
                <a:ext cx="1325491" cy="369332"/>
              </a:xfrm>
              <a:prstGeom prst="rect">
                <a:avLst/>
              </a:prstGeom>
              <a:noFill/>
            </p:spPr>
            <p:txBody>
              <a:bodyPr wrap="none" rtlCol="0">
                <a:spAutoFit/>
              </a:bodyPr>
              <a:lstStyle/>
              <a:p>
                <a:r>
                  <a:rPr lang="en-US" dirty="0"/>
                  <a:t>Cell State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𝑡</m:t>
                        </m:r>
                      </m:sub>
                    </m:sSub>
                  </m:oMath>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9287311" y="3847536"/>
                <a:ext cx="1325491" cy="369332"/>
              </a:xfrm>
              <a:prstGeom prst="rect">
                <a:avLst/>
              </a:prstGeom>
              <a:blipFill>
                <a:blip r:embed="rId4"/>
                <a:stretch>
                  <a:fillRect l="-4147"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204953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67" name="Straight Arrow Connector 66"/>
          <p:cNvCxnSpPr>
            <a:cxnSpLocks/>
            <a:stCxn id="33" idx="6"/>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cxnSpLocks/>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19" name="Title 1">
            <a:extLst>
              <a:ext uri="{FF2B5EF4-FFF2-40B4-BE49-F238E27FC236}">
                <a16:creationId xmlns:a16="http://schemas.microsoft.com/office/drawing/2014/main" id="{1BB07B3D-F358-3244-A23C-B68E65170928}"/>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28385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4"/>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5" imgW="152400" imgH="241300" progId="Equation.DSMT4">
                  <p:embed/>
                </p:oleObj>
              </mc:Choice>
              <mc:Fallback>
                <p:oleObj name="Equation" r:id="rId5" imgW="152400" imgH="241300" progId="Equation.DSMT4">
                  <p:embed/>
                  <p:pic>
                    <p:nvPicPr>
                      <p:cNvPr id="9" name="Object 8"/>
                      <p:cNvPicPr/>
                      <p:nvPr/>
                    </p:nvPicPr>
                    <p:blipFill>
                      <a:blip r:embed="rId6"/>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8"/>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4A256797-7D46-5644-B0B3-DD74D62C22EC}"/>
                  </a:ext>
                </a:extLst>
              </p:cNvPr>
              <p:cNvSpPr txBox="1"/>
              <p:nvPr/>
            </p:nvSpPr>
            <p:spPr>
              <a:xfrm>
                <a:off x="5854045" y="4416623"/>
                <a:ext cx="1308755"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29" name="TextBox 28">
                <a:extLst>
                  <a:ext uri="{FF2B5EF4-FFF2-40B4-BE49-F238E27FC236}">
                    <a16:creationId xmlns:a16="http://schemas.microsoft.com/office/drawing/2014/main" id="{4A256797-7D46-5644-B0B3-DD74D62C22EC}"/>
                  </a:ext>
                </a:extLst>
              </p:cNvPr>
              <p:cNvSpPr txBox="1">
                <a:spLocks noRot="1" noChangeAspect="1" noMove="1" noResize="1" noEditPoints="1" noAdjustHandles="1" noChangeArrowheads="1" noChangeShapeType="1" noTextEdit="1"/>
              </p:cNvSpPr>
              <p:nvPr/>
            </p:nvSpPr>
            <p:spPr>
              <a:xfrm>
                <a:off x="5854045" y="4416623"/>
                <a:ext cx="1308755" cy="307777"/>
              </a:xfrm>
              <a:prstGeom prst="rect">
                <a:avLst/>
              </a:prstGeom>
              <a:blipFill>
                <a:blip r:embed="rId12"/>
                <a:stretch>
                  <a:fillRect b="-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315448E-2497-254F-9312-A7CB310BDCF5}"/>
                  </a:ext>
                </a:extLst>
              </p:cNvPr>
              <p:cNvSpPr txBox="1"/>
              <p:nvPr/>
            </p:nvSpPr>
            <p:spPr>
              <a:xfrm>
                <a:off x="9170034" y="3671837"/>
                <a:ext cx="1151084"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h</m:t>
                          </m:r>
                        </m:e>
                        <m:sub>
                          <m:r>
                            <a:rPr lang="en-US" sz="1400" i="1">
                              <a:solidFill>
                                <a:schemeClr val="accent3">
                                  <a:lumMod val="50000"/>
                                </a:schemeClr>
                              </a:solidFill>
                              <a:latin typeface="Cambria Math" panose="02040503050406030204" pitchFamily="18" charset="0"/>
                            </a:rPr>
                            <m:t>𝑡</m:t>
                          </m:r>
                        </m:sub>
                      </m:sSub>
                      <m:r>
                        <a:rPr lang="en-US" sz="1400" i="1">
                          <a:solidFill>
                            <a:schemeClr val="accent3">
                              <a:lumMod val="50000"/>
                            </a:schemeClr>
                          </a:solidFill>
                          <a:latin typeface="Cambria Math" panose="02040503050406030204" pitchFamily="18" charset="0"/>
                        </a:rPr>
                        <m:t>=</m:t>
                      </m:r>
                      <m:r>
                        <m:rPr>
                          <m:sty m:val="p"/>
                        </m:rPr>
                        <a:rPr lang="en-US" sz="1400">
                          <a:solidFill>
                            <a:schemeClr val="accent3">
                              <a:lumMod val="50000"/>
                            </a:schemeClr>
                          </a:solidFill>
                          <a:latin typeface="Cambria Math" panose="02040503050406030204" pitchFamily="18" charset="0"/>
                        </a:rPr>
                        <m:t>tanh</m:t>
                      </m:r>
                      <m:r>
                        <a:rPr lang="en-US" sz="1400" i="1">
                          <a:solidFill>
                            <a:schemeClr val="accent3">
                              <a:lumMod val="50000"/>
                            </a:schemeClr>
                          </a:solidFill>
                          <a:latin typeface="Cambria Math" panose="02040503050406030204" pitchFamily="18" charset="0"/>
                        </a:rPr>
                        <m:t>⁡</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𝑐</m:t>
                          </m:r>
                        </m:e>
                        <m:sub>
                          <m:r>
                            <a:rPr lang="en-US" sz="1400" i="1">
                              <a:solidFill>
                                <a:schemeClr val="accent3">
                                  <a:lumMod val="50000"/>
                                </a:schemeClr>
                              </a:solidFill>
                              <a:latin typeface="Cambria Math" panose="02040503050406030204" pitchFamily="18" charset="0"/>
                            </a:rPr>
                            <m:t>𝑡</m:t>
                          </m:r>
                        </m:sub>
                      </m:sSub>
                    </m:oMath>
                  </m:oMathPara>
                </a14:m>
                <a:endParaRPr lang="en-US" sz="1400" dirty="0">
                  <a:solidFill>
                    <a:schemeClr val="accent3">
                      <a:lumMod val="50000"/>
                    </a:schemeClr>
                  </a:solidFill>
                </a:endParaRPr>
              </a:p>
            </p:txBody>
          </p:sp>
        </mc:Choice>
        <mc:Fallback xmlns="">
          <p:sp>
            <p:nvSpPr>
              <p:cNvPr id="31" name="TextBox 30">
                <a:extLst>
                  <a:ext uri="{FF2B5EF4-FFF2-40B4-BE49-F238E27FC236}">
                    <a16:creationId xmlns:a16="http://schemas.microsoft.com/office/drawing/2014/main" id="{4315448E-2497-254F-9312-A7CB310BDCF5}"/>
                  </a:ext>
                </a:extLst>
              </p:cNvPr>
              <p:cNvSpPr txBox="1">
                <a:spLocks noRot="1" noChangeAspect="1" noMove="1" noResize="1" noEditPoints="1" noAdjustHandles="1" noChangeArrowheads="1" noChangeShapeType="1" noTextEdit="1"/>
              </p:cNvSpPr>
              <p:nvPr/>
            </p:nvSpPr>
            <p:spPr>
              <a:xfrm>
                <a:off x="9170034" y="3671837"/>
                <a:ext cx="1151084" cy="307777"/>
              </a:xfrm>
              <a:prstGeom prst="rect">
                <a:avLst/>
              </a:prstGeom>
              <a:blipFill>
                <a:blip r:embed="rId13"/>
                <a:stretch>
                  <a:fillRect b="-16000"/>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B44CCEA2-D8AA-9843-AAE9-4BB7C02CF1A7}"/>
              </a:ext>
            </a:extLst>
          </p:cNvPr>
          <p:cNvSpPr txBox="1"/>
          <p:nvPr/>
        </p:nvSpPr>
        <p:spPr>
          <a:xfrm>
            <a:off x="4357110" y="5526152"/>
            <a:ext cx="184731" cy="235962"/>
          </a:xfrm>
          <a:prstGeom prst="rect">
            <a:avLst/>
          </a:prstGeom>
          <a:noFill/>
        </p:spPr>
        <p:txBody>
          <a:bodyPr wrap="none" rtlCol="0">
            <a:spAutoFit/>
          </a:bodyPr>
          <a:lstStyle/>
          <a:p>
            <a:endParaRPr lang="en-US" sz="1400" b="0" baseline="30000" dirty="0">
              <a:latin typeface="+mj-lt"/>
              <a:cs typeface="CMU Bright Roman"/>
            </a:endParaRPr>
          </a:p>
        </p:txBody>
      </p:sp>
      <p:sp>
        <p:nvSpPr>
          <p:cNvPr id="37" name="Title 1">
            <a:extLst>
              <a:ext uri="{FF2B5EF4-FFF2-40B4-BE49-F238E27FC236}">
                <a16:creationId xmlns:a16="http://schemas.microsoft.com/office/drawing/2014/main" id="{83A39388-E26E-1D4E-91D9-868B66847224}"/>
              </a:ext>
            </a:extLst>
          </p:cNvPr>
          <p:cNvSpPr>
            <a:spLocks noGrp="1"/>
          </p:cNvSpPr>
          <p:nvPr>
            <p:ph type="title"/>
          </p:nvPr>
        </p:nvSpPr>
        <p:spPr>
          <a:xfrm>
            <a:off x="914400" y="76200"/>
            <a:ext cx="10363200" cy="838200"/>
          </a:xfrm>
        </p:spPr>
        <p:txBody>
          <a:bodyPr>
            <a:normAutofit/>
          </a:bodyPr>
          <a:lstStyle/>
          <a:p>
            <a:r>
              <a:rPr lang="en-US" dirty="0">
                <a:cs typeface="CMU Bright SemiBold"/>
              </a:rPr>
              <a:t>The LSTM cell</a:t>
            </a:r>
            <a:endParaRPr lang="en-US" dirty="0">
              <a:latin typeface="CMU Bright SemiBold"/>
              <a:cs typeface="CMU Bright SemiBold"/>
            </a:endParaRPr>
          </a:p>
        </p:txBody>
      </p:sp>
    </p:spTree>
    <p:extLst>
      <p:ext uri="{BB962C8B-B14F-4D97-AF65-F5344CB8AC3E}">
        <p14:creationId xmlns:p14="http://schemas.microsoft.com/office/powerpoint/2010/main" val="23930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𝑔</m:t>
                          </m:r>
                        </m:e>
                        <m:sub>
                          <m:r>
                            <a:rPr lang="en-US" sz="1400" i="1">
                              <a:solidFill>
                                <a:schemeClr val="bg1">
                                  <a:lumMod val="50000"/>
                                </a:schemeClr>
                              </a:solidFill>
                              <a:latin typeface="Cambria Math" panose="02040503050406030204" pitchFamily="18" charset="0"/>
                            </a:rPr>
                            <m:t>𝑡</m:t>
                          </m:r>
                        </m:sub>
                      </m:sSub>
                      <m:r>
                        <a:rPr lang="en-US" sz="1400" i="1">
                          <a:solidFill>
                            <a:schemeClr val="bg1">
                              <a:lumMod val="50000"/>
                            </a:schemeClr>
                          </a:solidFill>
                          <a:latin typeface="Cambria Math" panose="02040503050406030204" pitchFamily="18" charset="0"/>
                        </a:rPr>
                        <m:t>=</m:t>
                      </m:r>
                      <m:r>
                        <m:rPr>
                          <m:sty m:val="p"/>
                        </m:rPr>
                        <a:rPr lang="en-US" sz="1400">
                          <a:solidFill>
                            <a:schemeClr val="bg1">
                              <a:lumMod val="50000"/>
                            </a:schemeClr>
                          </a:solidFill>
                          <a:latin typeface="Cambria Math" panose="02040503050406030204" pitchFamily="18" charset="0"/>
                        </a:rPr>
                        <m:t>tanh</m:t>
                      </m:r>
                      <m:r>
                        <a:rPr lang="en-US" sz="1400" i="1">
                          <a:solidFill>
                            <a:schemeClr val="bg1">
                              <a:lumMod val="50000"/>
                            </a:schemeClr>
                          </a:solidFill>
                          <a:latin typeface="Cambria Math" panose="02040503050406030204" pitchFamily="18" charset="0"/>
                        </a:rPr>
                        <m:t>⁡</m:t>
                      </m:r>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𝑊</m:t>
                          </m:r>
                        </m:e>
                        <m:sub>
                          <m:r>
                            <a:rPr lang="en-US" sz="1400" i="1">
                              <a:solidFill>
                                <a:schemeClr val="bg1">
                                  <a:lumMod val="50000"/>
                                </a:schemeClr>
                              </a:solidFill>
                              <a:latin typeface="Cambria Math" panose="02040503050406030204" pitchFamily="18" charset="0"/>
                            </a:rPr>
                            <m:t>𝑔</m:t>
                          </m:r>
                        </m:sub>
                      </m:sSub>
                      <m:d>
                        <m:dPr>
                          <m:ctrlPr>
                            <a:rPr lang="en-US" sz="1400" i="1">
                              <a:solidFill>
                                <a:schemeClr val="bg1">
                                  <a:lumMod val="50000"/>
                                </a:schemeClr>
                              </a:solidFill>
                              <a:latin typeface="Cambria Math" panose="02040503050406030204" pitchFamily="18" charset="0"/>
                            </a:rPr>
                          </m:ctrlPr>
                        </m:dPr>
                        <m:e>
                          <m:m>
                            <m:mPr>
                              <m:mcs>
                                <m:mc>
                                  <m:mcPr>
                                    <m:count m:val="1"/>
                                    <m:mcJc m:val="center"/>
                                  </m:mcPr>
                                </m:mc>
                              </m:mcs>
                              <m:ctrlPr>
                                <a:rPr lang="en-US" sz="1400" i="1">
                                  <a:solidFill>
                                    <a:schemeClr val="bg1">
                                      <a:lumMod val="50000"/>
                                    </a:schemeClr>
                                  </a:solidFill>
                                  <a:latin typeface="Cambria Math" panose="02040503050406030204" pitchFamily="18" charset="0"/>
                                </a:rPr>
                              </m:ctrlPr>
                            </m:mP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𝑥</m:t>
                                    </m:r>
                                  </m:e>
                                  <m:sub>
                                    <m:r>
                                      <a:rPr lang="en-US" sz="1400" i="1">
                                        <a:solidFill>
                                          <a:schemeClr val="bg1">
                                            <a:lumMod val="50000"/>
                                          </a:schemeClr>
                                        </a:solidFill>
                                        <a:latin typeface="Cambria Math" panose="02040503050406030204" pitchFamily="18" charset="0"/>
                                      </a:rPr>
                                      <m:t>𝑡</m:t>
                                    </m:r>
                                  </m:sub>
                                </m:sSub>
                              </m:e>
                            </m:mr>
                            <m:mr>
                              <m:e>
                                <m:sSub>
                                  <m:sSubPr>
                                    <m:ctrlPr>
                                      <a:rPr lang="en-US" sz="1400" i="1">
                                        <a:solidFill>
                                          <a:schemeClr val="bg1">
                                            <a:lumMod val="50000"/>
                                          </a:schemeClr>
                                        </a:solidFill>
                                        <a:latin typeface="Cambria Math" panose="02040503050406030204" pitchFamily="18" charset="0"/>
                                      </a:rPr>
                                    </m:ctrlPr>
                                  </m:sSubPr>
                                  <m:e>
                                    <m:r>
                                      <a:rPr lang="en-US" sz="1400" i="1">
                                        <a:solidFill>
                                          <a:schemeClr val="bg1">
                                            <a:lumMod val="50000"/>
                                          </a:schemeClr>
                                        </a:solidFill>
                                        <a:latin typeface="Cambria Math" panose="02040503050406030204" pitchFamily="18" charset="0"/>
                                      </a:rPr>
                                      <m:t>h</m:t>
                                    </m:r>
                                  </m:e>
                                  <m:sub>
                                    <m:r>
                                      <a:rPr lang="en-US" sz="1400" i="1">
                                        <a:solidFill>
                                          <a:schemeClr val="bg1">
                                            <a:lumMod val="50000"/>
                                          </a:schemeClr>
                                        </a:solidFill>
                                        <a:latin typeface="Cambria Math" panose="02040503050406030204" pitchFamily="18" charset="0"/>
                                      </a:rPr>
                                      <m:t>𝑡</m:t>
                                    </m:r>
                                    <m:r>
                                      <a:rPr lang="en-US" sz="1400" i="1">
                                        <a:solidFill>
                                          <a:schemeClr val="bg1">
                                            <a:lumMod val="50000"/>
                                          </a:schemeClr>
                                        </a:solidFill>
                                        <a:latin typeface="Cambria Math" panose="02040503050406030204" pitchFamily="18" charset="0"/>
                                      </a:rPr>
                                      <m:t>−1</m:t>
                                    </m:r>
                                  </m:sub>
                                </m:sSub>
                              </m:e>
                            </m:mr>
                          </m:m>
                        </m:e>
                      </m:d>
                    </m:oMath>
                  </m:oMathPara>
                </a14:m>
                <a:endParaRPr lang="en-US" sz="1400" dirty="0">
                  <a:solidFill>
                    <a:schemeClr val="bg1">
                      <a:lumMod val="50000"/>
                    </a:schemeClr>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43280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80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052800" y="2240570"/>
            <a:ext cx="5495544" cy="3199101"/>
          </a:xfrm>
          <a:prstGeom prst="rect">
            <a:avLst/>
          </a:prstGeom>
          <a:solidFill>
            <a:srgbClr val="FFC9BA">
              <a:alpha val="33000"/>
            </a:srgb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cs typeface="CMU Bright SemiBold"/>
              </a:rPr>
              <a:t>The LSTM cell</a:t>
            </a:r>
            <a:endParaRPr lang="en-US" dirty="0">
              <a:latin typeface="CMU Bright SemiBold"/>
              <a:cs typeface="CMU Bright SemiBold"/>
            </a:endParaRPr>
          </a:p>
        </p:txBody>
      </p:sp>
      <p:sp>
        <p:nvSpPr>
          <p:cNvPr id="33" name="Oval 32"/>
          <p:cNvSpPr/>
          <p:nvPr/>
        </p:nvSpPr>
        <p:spPr>
          <a:xfrm>
            <a:off x="3112702" y="3573942"/>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34" name="Freeform 33"/>
          <p:cNvSpPr/>
          <p:nvPr/>
        </p:nvSpPr>
        <p:spPr>
          <a:xfrm>
            <a:off x="3218640" y="3727999"/>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2" name="Group 51"/>
          <p:cNvGrpSpPr/>
          <p:nvPr/>
        </p:nvGrpSpPr>
        <p:grpSpPr>
          <a:xfrm>
            <a:off x="6457891" y="3573942"/>
            <a:ext cx="515211" cy="515211"/>
            <a:chOff x="6406139" y="3573941"/>
            <a:chExt cx="515211" cy="515211"/>
          </a:xfrm>
        </p:grpSpPr>
        <p:sp>
          <p:nvSpPr>
            <p:cNvPr id="44" name="Oval 43"/>
            <p:cNvSpPr/>
            <p:nvPr/>
          </p:nvSpPr>
          <p:spPr>
            <a:xfrm>
              <a:off x="6406139" y="3573941"/>
              <a:ext cx="515211" cy="515211"/>
            </a:xfrm>
            <a:prstGeom prst="ellipse">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5" name="Freeform 44"/>
            <p:cNvSpPr/>
            <p:nvPr/>
          </p:nvSpPr>
          <p:spPr>
            <a:xfrm>
              <a:off x="6512077" y="3727998"/>
              <a:ext cx="311489" cy="251615"/>
            </a:xfrm>
            <a:custGeom>
              <a:avLst/>
              <a:gdLst>
                <a:gd name="connsiteX0" fmla="*/ 0 w 515155"/>
                <a:gd name="connsiteY0" fmla="*/ 347468 h 347468"/>
                <a:gd name="connsiteX1" fmla="*/ 227627 w 515155"/>
                <a:gd name="connsiteY1" fmla="*/ 287559 h 347468"/>
                <a:gd name="connsiteX2" fmla="*/ 275548 w 515155"/>
                <a:gd name="connsiteY2" fmla="*/ 47926 h 347468"/>
                <a:gd name="connsiteX3" fmla="*/ 515155 w 515155"/>
                <a:gd name="connsiteY3" fmla="*/ 0 h 347468"/>
                <a:gd name="connsiteX4" fmla="*/ 515155 w 515155"/>
                <a:gd name="connsiteY4" fmla="*/ 0 h 347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155" h="347468">
                  <a:moveTo>
                    <a:pt x="0" y="347468"/>
                  </a:moveTo>
                  <a:cubicBezTo>
                    <a:pt x="90851" y="342475"/>
                    <a:pt x="181702" y="337483"/>
                    <a:pt x="227627" y="287559"/>
                  </a:cubicBezTo>
                  <a:cubicBezTo>
                    <a:pt x="273552" y="237635"/>
                    <a:pt x="227627" y="95852"/>
                    <a:pt x="275548" y="47926"/>
                  </a:cubicBezTo>
                  <a:cubicBezTo>
                    <a:pt x="323469" y="0"/>
                    <a:pt x="515155" y="0"/>
                    <a:pt x="515155" y="0"/>
                  </a:cubicBezTo>
                  <a:lnTo>
                    <a:pt x="515155" y="0"/>
                  </a:ln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Oval 65"/>
          <p:cNvSpPr/>
          <p:nvPr/>
        </p:nvSpPr>
        <p:spPr>
          <a:xfrm>
            <a:off x="5423499" y="3574920"/>
            <a:ext cx="515211" cy="515211"/>
          </a:xfrm>
          <a:prstGeom prst="ellipse">
            <a:avLst/>
          </a:prstGeom>
          <a:solidFill>
            <a:srgbClr val="93CDDD"/>
          </a:solidFill>
          <a:ln w="25400"/>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1" i="1" baseline="-25000" dirty="0">
              <a:solidFill>
                <a:srgbClr val="000000"/>
              </a:solidFill>
              <a:latin typeface="CMU Bright Roman"/>
              <a:cs typeface="CMU Bright Roman"/>
            </a:endParaRPr>
          </a:p>
        </p:txBody>
      </p:sp>
      <p:cxnSp>
        <p:nvCxnSpPr>
          <p:cNvPr id="67" name="Straight Arrow Connector 66"/>
          <p:cNvCxnSpPr>
            <a:stCxn id="33" idx="6"/>
            <a:endCxn id="66" idx="2"/>
          </p:cNvCxnSpPr>
          <p:nvPr/>
        </p:nvCxnSpPr>
        <p:spPr>
          <a:xfrm>
            <a:off x="3627912" y="3831547"/>
            <a:ext cx="1795586"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66" idx="6"/>
            <a:endCxn id="44" idx="2"/>
          </p:cNvCxnSpPr>
          <p:nvPr/>
        </p:nvCxnSpPr>
        <p:spPr>
          <a:xfrm flipV="1">
            <a:off x="5938710" y="3831547"/>
            <a:ext cx="519181"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4" idx="6"/>
            <a:endCxn id="164" idx="1"/>
          </p:cNvCxnSpPr>
          <p:nvPr/>
        </p:nvCxnSpPr>
        <p:spPr>
          <a:xfrm flipV="1">
            <a:off x="6973102" y="3826900"/>
            <a:ext cx="1758072" cy="464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538022" y="4320128"/>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cxnSp>
        <p:nvCxnSpPr>
          <p:cNvPr id="83" name="Straight Connector 82"/>
          <p:cNvCxnSpPr>
            <a:cxnSpLocks noChangeAspect="1"/>
          </p:cNvCxnSpPr>
          <p:nvPr/>
        </p:nvCxnSpPr>
        <p:spPr>
          <a:xfrm flipH="1">
            <a:off x="5578980" y="4460327"/>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a:stCxn id="66" idx="5"/>
            <a:endCxn id="84" idx="6"/>
          </p:cNvCxnSpPr>
          <p:nvPr/>
        </p:nvCxnSpPr>
        <p:spPr>
          <a:xfrm rot="5400000">
            <a:off x="5617301" y="4212937"/>
            <a:ext cx="444217" cy="47700"/>
          </a:xfrm>
          <a:prstGeom prst="curvedConnector2">
            <a:avLst/>
          </a:prstGeom>
          <a:ln w="12700">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5"/>
          <p:cNvCxnSpPr>
            <a:stCxn id="84" idx="2"/>
            <a:endCxn id="66" idx="3"/>
          </p:cNvCxnSpPr>
          <p:nvPr/>
        </p:nvCxnSpPr>
        <p:spPr>
          <a:xfrm rot="10800000">
            <a:off x="5498949" y="4014681"/>
            <a:ext cx="39072" cy="444217"/>
          </a:xfrm>
          <a:prstGeom prst="curvedConnector2">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5" name="Straight Arrow Connector 124"/>
          <p:cNvCxnSpPr>
            <a:endCxn id="33" idx="1"/>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endCxn id="33" idx="3"/>
          </p:cNvCxnSpPr>
          <p:nvPr/>
        </p:nvCxnSpPr>
        <p:spPr>
          <a:xfrm flipV="1">
            <a:off x="2498136" y="4013702"/>
            <a:ext cx="690017" cy="214249"/>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2" name="TextBox 161"/>
          <p:cNvSpPr txBox="1"/>
          <p:nvPr/>
        </p:nvSpPr>
        <p:spPr>
          <a:xfrm>
            <a:off x="5470790" y="3296943"/>
            <a:ext cx="429035" cy="276999"/>
          </a:xfrm>
          <a:prstGeom prst="rect">
            <a:avLst/>
          </a:prstGeom>
          <a:noFill/>
        </p:spPr>
        <p:txBody>
          <a:bodyPr wrap="none" rtlCol="0">
            <a:spAutoFit/>
          </a:bodyPr>
          <a:lstStyle/>
          <a:p>
            <a:pPr algn="ctr"/>
            <a:r>
              <a:rPr lang="en-US" sz="1200" b="0" dirty="0">
                <a:latin typeface="CMU Bright Roman"/>
                <a:cs typeface="CMU Bright Roman"/>
              </a:rPr>
              <a:t>Cell</a:t>
            </a:r>
          </a:p>
        </p:txBody>
      </p:sp>
      <mc:AlternateContent xmlns:mc="http://schemas.openxmlformats.org/markup-compatibility/2006" xmlns:a14="http://schemas.microsoft.com/office/drawing/2010/main">
        <mc:Choice Requires="a14">
          <p:sp>
            <p:nvSpPr>
              <p:cNvPr id="164" name="TextBox 163"/>
              <p:cNvSpPr txBox="1"/>
              <p:nvPr/>
            </p:nvSpPr>
            <p:spPr>
              <a:xfrm>
                <a:off x="8731174" y="3660444"/>
                <a:ext cx="388440"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Roman"/>
                        </a:rPr>
                        <m:t>h</m:t>
                      </m:r>
                      <m:r>
                        <a:rPr lang="en-US" sz="1600" b="0" i="1" baseline="-25000" dirty="0" err="1">
                          <a:latin typeface="Cambria Math" panose="02040503050406030204" pitchFamily="18" charset="0"/>
                          <a:cs typeface="CMU Bright Roman"/>
                        </a:rPr>
                        <m:t>𝑡</m:t>
                      </m:r>
                    </m:oMath>
                  </m:oMathPara>
                </a14:m>
                <a:endParaRPr lang="en-US" sz="1600" b="0" i="1" baseline="-25000" dirty="0">
                  <a:latin typeface="CMU Bright Roman"/>
                  <a:cs typeface="CMU Bright Roman"/>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8731174" y="3660444"/>
                <a:ext cx="388440" cy="332912"/>
              </a:xfrm>
              <a:prstGeom prst="rect">
                <a:avLst/>
              </a:prstGeom>
              <a:blipFill>
                <a:blip r:embed="rId3"/>
                <a:stretch>
                  <a:fillRect/>
                </a:stretch>
              </a:blipFill>
            </p:spPr>
            <p:txBody>
              <a:bodyPr/>
              <a:lstStyle/>
              <a:p>
                <a:r>
                  <a:rPr lang="en-US">
                    <a:noFill/>
                  </a:rPr>
                  <a:t> </a:t>
                </a:r>
              </a:p>
            </p:txBody>
          </p:sp>
        </mc:Fallback>
      </mc:AlternateContent>
      <p:cxnSp>
        <p:nvCxnSpPr>
          <p:cNvPr id="69" name="Straight Connector 68"/>
          <p:cNvCxnSpPr>
            <a:cxnSpLocks noChangeAspect="1"/>
          </p:cNvCxnSpPr>
          <p:nvPr/>
        </p:nvCxnSpPr>
        <p:spPr>
          <a:xfrm rot="16200000" flipH="1">
            <a:off x="5575918" y="4459269"/>
            <a:ext cx="20300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8"/>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4" imgW="152400" imgH="241300" progId="Equation.DSMT4">
                  <p:embed/>
                </p:oleObj>
              </mc:Choice>
              <mc:Fallback>
                <p:oleObj name="Equation" r:id="rId4" imgW="152400" imgH="241300" progId="Equation.DSMT4">
                  <p:embed/>
                  <p:pic>
                    <p:nvPicPr>
                      <p:cNvPr id="9" name="Object 8"/>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Rectangle 15"/>
              <p:cNvSpPr/>
              <p:nvPr/>
            </p:nvSpPr>
            <p:spPr>
              <a:xfrm>
                <a:off x="5501033" y="3612405"/>
                <a:ext cx="369204" cy="332912"/>
              </a:xfrm>
              <a:prstGeom prst="rect">
                <a:avLst/>
              </a:prstGeom>
            </p:spPr>
            <p:txBody>
              <a:bodyPr wrap="none">
                <a:spAutoFit/>
              </a:bodyPr>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𝑐</m:t>
                      </m:r>
                      <m:r>
                        <a:rPr lang="en-US" sz="1600" b="0" i="1" baseline="-25000" dirty="0" err="1">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16" name="Rectangle 15"/>
              <p:cNvSpPr>
                <a:spLocks noRot="1" noChangeAspect="1" noMove="1" noResize="1" noEditPoints="1" noAdjustHandles="1" noChangeArrowheads="1" noChangeShapeType="1" noTextEdit="1"/>
              </p:cNvSpPr>
              <p:nvPr/>
            </p:nvSpPr>
            <p:spPr>
              <a:xfrm>
                <a:off x="5501033" y="3612405"/>
                <a:ext cx="369204" cy="332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66A1EE8-F26F-C842-B022-60629EDD2579}"/>
                  </a:ext>
                </a:extLst>
              </p:cNvPr>
              <p:cNvSpPr txBox="1"/>
              <p:nvPr/>
            </p:nvSpPr>
            <p:spPr>
              <a:xfrm>
                <a:off x="3200400" y="3200400"/>
                <a:ext cx="497572"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𝑔</m:t>
                      </m:r>
                    </m:oMath>
                  </m:oMathPara>
                </a14:m>
                <a:endParaRPr lang="en-US" sz="1600" b="0" baseline="-25000" dirty="0">
                  <a:latin typeface="CMU Bright SemiBold Oblique"/>
                  <a:cs typeface="CMU Bright SemiBold Oblique"/>
                </a:endParaRPr>
              </a:p>
            </p:txBody>
          </p:sp>
        </mc:Choice>
        <mc:Fallback xmlns="">
          <p:sp>
            <p:nvSpPr>
              <p:cNvPr id="30" name="TextBox 29">
                <a:extLst>
                  <a:ext uri="{FF2B5EF4-FFF2-40B4-BE49-F238E27FC236}">
                    <a16:creationId xmlns:a16="http://schemas.microsoft.com/office/drawing/2014/main" id="{166A1EE8-F26F-C842-B022-60629EDD2579}"/>
                  </a:ext>
                </a:extLst>
              </p:cNvPr>
              <p:cNvSpPr txBox="1">
                <a:spLocks noRot="1" noChangeAspect="1" noMove="1" noResize="1" noEditPoints="1" noAdjustHandles="1" noChangeArrowheads="1" noChangeShapeType="1" noTextEdit="1"/>
              </p:cNvSpPr>
              <p:nvPr/>
            </p:nvSpPr>
            <p:spPr>
              <a:xfrm>
                <a:off x="3200400" y="3200400"/>
                <a:ext cx="497572" cy="332912"/>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7CD994F-44FF-1C4D-954D-30C345A9B5EF}"/>
                  </a:ext>
                </a:extLst>
              </p:cNvPr>
              <p:cNvSpPr/>
              <p:nvPr/>
            </p:nvSpPr>
            <p:spPr>
              <a:xfrm>
                <a:off x="3567483" y="3831309"/>
                <a:ext cx="1773947" cy="4620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𝑔</m:t>
                          </m:r>
                        </m:e>
                        <m:sub>
                          <m:r>
                            <a:rPr lang="en-US" sz="1400" i="1">
                              <a:solidFill>
                                <a:schemeClr val="bg2"/>
                              </a:solidFill>
                              <a:latin typeface="Cambria Math" panose="02040503050406030204" pitchFamily="18" charset="0"/>
                            </a:rPr>
                            <m:t>𝑡</m:t>
                          </m:r>
                        </m:sub>
                      </m:sSub>
                      <m:r>
                        <a:rPr lang="en-US" sz="1400" i="1">
                          <a:solidFill>
                            <a:schemeClr val="bg2"/>
                          </a:solidFill>
                          <a:latin typeface="Cambria Math" panose="02040503050406030204" pitchFamily="18" charset="0"/>
                        </a:rPr>
                        <m:t>=</m:t>
                      </m:r>
                      <m:r>
                        <m:rPr>
                          <m:sty m:val="p"/>
                        </m:rPr>
                        <a:rPr lang="en-US" sz="1400">
                          <a:solidFill>
                            <a:schemeClr val="bg2"/>
                          </a:solidFill>
                          <a:latin typeface="Cambria Math" panose="02040503050406030204" pitchFamily="18" charset="0"/>
                        </a:rPr>
                        <m:t>tanh</m:t>
                      </m:r>
                      <m:r>
                        <a:rPr lang="en-US" sz="1400" i="1">
                          <a:solidFill>
                            <a:schemeClr val="bg2"/>
                          </a:solidFill>
                          <a:latin typeface="Cambria Math" panose="02040503050406030204" pitchFamily="18" charset="0"/>
                        </a:rPr>
                        <m:t>⁡</m:t>
                      </m:r>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𝑊</m:t>
                          </m:r>
                        </m:e>
                        <m:sub>
                          <m:r>
                            <a:rPr lang="en-US" sz="1400" i="1">
                              <a:solidFill>
                                <a:schemeClr val="bg2"/>
                              </a:solidFill>
                              <a:latin typeface="Cambria Math" panose="02040503050406030204" pitchFamily="18" charset="0"/>
                            </a:rPr>
                            <m:t>𝑔</m:t>
                          </m:r>
                        </m:sub>
                      </m:sSub>
                      <m:d>
                        <m:dPr>
                          <m:ctrlPr>
                            <a:rPr lang="en-US" sz="1400" i="1">
                              <a:solidFill>
                                <a:schemeClr val="bg2"/>
                              </a:solidFill>
                              <a:latin typeface="Cambria Math" panose="02040503050406030204" pitchFamily="18" charset="0"/>
                            </a:rPr>
                          </m:ctrlPr>
                        </m:dPr>
                        <m:e>
                          <m:m>
                            <m:mPr>
                              <m:mcs>
                                <m:mc>
                                  <m:mcPr>
                                    <m:count m:val="1"/>
                                    <m:mcJc m:val="center"/>
                                  </m:mcPr>
                                </m:mc>
                              </m:mcs>
                              <m:ctrlPr>
                                <a:rPr lang="en-US" sz="1400" i="1">
                                  <a:solidFill>
                                    <a:schemeClr val="bg2"/>
                                  </a:solidFill>
                                  <a:latin typeface="Cambria Math" panose="02040503050406030204" pitchFamily="18" charset="0"/>
                                </a:rPr>
                              </m:ctrlPr>
                            </m:mP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𝑥</m:t>
                                    </m:r>
                                  </m:e>
                                  <m:sub>
                                    <m:r>
                                      <a:rPr lang="en-US" sz="1400" i="1">
                                        <a:solidFill>
                                          <a:schemeClr val="bg2"/>
                                        </a:solidFill>
                                        <a:latin typeface="Cambria Math" panose="02040503050406030204" pitchFamily="18" charset="0"/>
                                      </a:rPr>
                                      <m:t>𝑡</m:t>
                                    </m:r>
                                  </m:sub>
                                </m:sSub>
                              </m:e>
                            </m:mr>
                            <m:mr>
                              <m:e>
                                <m:sSub>
                                  <m:sSubPr>
                                    <m:ctrlPr>
                                      <a:rPr lang="en-US" sz="1400" i="1">
                                        <a:solidFill>
                                          <a:schemeClr val="bg2"/>
                                        </a:solidFill>
                                        <a:latin typeface="Cambria Math" panose="02040503050406030204" pitchFamily="18" charset="0"/>
                                      </a:rPr>
                                    </m:ctrlPr>
                                  </m:sSubPr>
                                  <m:e>
                                    <m:r>
                                      <a:rPr lang="en-US" sz="1400" i="1">
                                        <a:solidFill>
                                          <a:schemeClr val="bg2"/>
                                        </a:solidFill>
                                        <a:latin typeface="Cambria Math" panose="02040503050406030204" pitchFamily="18" charset="0"/>
                                      </a:rPr>
                                      <m:t>h</m:t>
                                    </m:r>
                                  </m:e>
                                  <m:sub>
                                    <m:r>
                                      <a:rPr lang="en-US" sz="1400" i="1">
                                        <a:solidFill>
                                          <a:schemeClr val="bg2"/>
                                        </a:solidFill>
                                        <a:latin typeface="Cambria Math" panose="02040503050406030204" pitchFamily="18" charset="0"/>
                                      </a:rPr>
                                      <m:t>𝑡</m:t>
                                    </m:r>
                                    <m:r>
                                      <a:rPr lang="en-US" sz="1400" i="1">
                                        <a:solidFill>
                                          <a:schemeClr val="bg2"/>
                                        </a:solidFill>
                                        <a:latin typeface="Cambria Math" panose="02040503050406030204" pitchFamily="18" charset="0"/>
                                      </a:rPr>
                                      <m:t>−1</m:t>
                                    </m:r>
                                  </m:sub>
                                </m:sSub>
                              </m:e>
                            </m:mr>
                          </m:m>
                        </m:e>
                      </m:d>
                    </m:oMath>
                  </m:oMathPara>
                </a14:m>
                <a:endParaRPr lang="en-US" sz="1400" dirty="0">
                  <a:solidFill>
                    <a:schemeClr val="bg2"/>
                  </a:solidFill>
                </a:endParaRPr>
              </a:p>
            </p:txBody>
          </p:sp>
        </mc:Choice>
        <mc:Fallback xmlns="">
          <p:sp>
            <p:nvSpPr>
              <p:cNvPr id="36" name="Rectangle 35">
                <a:extLst>
                  <a:ext uri="{FF2B5EF4-FFF2-40B4-BE49-F238E27FC236}">
                    <a16:creationId xmlns:a16="http://schemas.microsoft.com/office/drawing/2014/main" id="{F7CD994F-44FF-1C4D-954D-30C345A9B5EF}"/>
                  </a:ext>
                </a:extLst>
              </p:cNvPr>
              <p:cNvSpPr>
                <a:spLocks noRot="1" noChangeAspect="1" noMove="1" noResize="1" noEditPoints="1" noAdjustHandles="1" noChangeArrowheads="1" noChangeShapeType="1" noTextEdit="1"/>
              </p:cNvSpPr>
              <p:nvPr/>
            </p:nvSpPr>
            <p:spPr>
              <a:xfrm>
                <a:off x="3567483" y="3831309"/>
                <a:ext cx="1773947" cy="46205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303175-F57C-E74A-B516-09B1ECE88BAC}"/>
                  </a:ext>
                </a:extLst>
              </p:cNvPr>
              <p:cNvSpPr txBox="1"/>
              <p:nvPr/>
            </p:nvSpPr>
            <p:spPr>
              <a:xfrm>
                <a:off x="2086919" y="3200400"/>
                <a:ext cx="42768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𝑥</m:t>
                          </m:r>
                        </m:e>
                        <m:sub>
                          <m:r>
                            <a:rPr lang="en-US" sz="1600" b="0" i="1" smtClean="0">
                              <a:latin typeface="Cambria Math" panose="02040503050406030204" pitchFamily="18" charset="0"/>
                            </a:rPr>
                            <m:t>𝑡</m:t>
                          </m:r>
                        </m:sub>
                      </m:sSub>
                    </m:oMath>
                  </m:oMathPara>
                </a14:m>
                <a:endParaRPr lang="en-US" sz="1600" b="0" dirty="0"/>
              </a:p>
            </p:txBody>
          </p:sp>
        </mc:Choice>
        <mc:Fallback xmlns="">
          <p:sp>
            <p:nvSpPr>
              <p:cNvPr id="3" name="TextBox 2">
                <a:extLst>
                  <a:ext uri="{FF2B5EF4-FFF2-40B4-BE49-F238E27FC236}">
                    <a16:creationId xmlns:a16="http://schemas.microsoft.com/office/drawing/2014/main" id="{AD303175-F57C-E74A-B516-09B1ECE88BAC}"/>
                  </a:ext>
                </a:extLst>
              </p:cNvPr>
              <p:cNvSpPr txBox="1">
                <a:spLocks noRot="1" noChangeAspect="1" noMove="1" noResize="1" noEditPoints="1" noAdjustHandles="1" noChangeArrowheads="1" noChangeShapeType="1" noTextEdit="1"/>
              </p:cNvSpPr>
              <p:nvPr/>
            </p:nvSpPr>
            <p:spPr>
              <a:xfrm>
                <a:off x="2086919" y="3200400"/>
                <a:ext cx="427681"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1266A0B-D48A-2242-8562-A2B1AE9ABE45}"/>
                  </a:ext>
                </a:extLst>
              </p:cNvPr>
              <p:cNvSpPr txBox="1"/>
              <p:nvPr/>
            </p:nvSpPr>
            <p:spPr>
              <a:xfrm>
                <a:off x="1960756" y="4081046"/>
                <a:ext cx="63004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h</m:t>
                          </m:r>
                        </m:e>
                        <m:sub>
                          <m:r>
                            <a:rPr lang="en-US" sz="1600" b="0" i="1" smtClean="0">
                              <a:latin typeface="Cambria Math" panose="02040503050406030204" pitchFamily="18" charset="0"/>
                            </a:rPr>
                            <m:t>𝑡</m:t>
                          </m:r>
                          <m:r>
                            <a:rPr lang="en-US" sz="1600" b="0" i="1" smtClean="0">
                              <a:latin typeface="Cambria Math" panose="02040503050406030204" pitchFamily="18" charset="0"/>
                            </a:rPr>
                            <m:t>−1</m:t>
                          </m:r>
                        </m:sub>
                      </m:sSub>
                    </m:oMath>
                  </m:oMathPara>
                </a14:m>
                <a:endParaRPr lang="en-US" sz="1600" b="0" dirty="0"/>
              </a:p>
            </p:txBody>
          </p:sp>
        </mc:Choice>
        <mc:Fallback xmlns="">
          <p:sp>
            <p:nvSpPr>
              <p:cNvPr id="28" name="TextBox 27">
                <a:extLst>
                  <a:ext uri="{FF2B5EF4-FFF2-40B4-BE49-F238E27FC236}">
                    <a16:creationId xmlns:a16="http://schemas.microsoft.com/office/drawing/2014/main" id="{A1266A0B-D48A-2242-8562-A2B1AE9ABE45}"/>
                  </a:ext>
                </a:extLst>
              </p:cNvPr>
              <p:cNvSpPr txBox="1">
                <a:spLocks noRot="1" noChangeAspect="1" noMove="1" noResize="1" noEditPoints="1" noAdjustHandles="1" noChangeArrowheads="1" noChangeShapeType="1" noTextEdit="1"/>
              </p:cNvSpPr>
              <p:nvPr/>
            </p:nvSpPr>
            <p:spPr>
              <a:xfrm>
                <a:off x="1960756" y="4081046"/>
                <a:ext cx="630044"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AE7011D-58AD-EB4A-B79A-0C315E6301D1}"/>
                  </a:ext>
                </a:extLst>
              </p:cNvPr>
              <p:cNvSpPr txBox="1"/>
              <p:nvPr/>
            </p:nvSpPr>
            <p:spPr>
              <a:xfrm>
                <a:off x="4188005" y="2849703"/>
                <a:ext cx="2010294"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rPr>
                        <m:t>=</m:t>
                      </m:r>
                      <m:r>
                        <a:rPr lang="en-US" sz="1400" i="1">
                          <a:solidFill>
                            <a:srgbClr val="C00000"/>
                          </a:solidFill>
                          <a:latin typeface="Cambria Math" panose="02040503050406030204" pitchFamily="18" charset="0"/>
                          <a:ea typeface="Cambria Math" panose="02040503050406030204" pitchFamily="18" charset="0"/>
                        </a:rPr>
                        <m:t>𝜎</m:t>
                      </m:r>
                      <m:d>
                        <m:dPr>
                          <m:ctrlPr>
                            <a:rPr lang="en-US" sz="1400" i="1">
                              <a:solidFill>
                                <a:srgbClr val="C00000"/>
                              </a:solidFill>
                              <a:latin typeface="Cambria Math" panose="02040503050406030204" pitchFamily="18" charset="0"/>
                              <a:ea typeface="Cambria Math" panose="02040503050406030204" pitchFamily="18" charset="0"/>
                            </a:rPr>
                          </m:ctrlPr>
                        </m:dP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𝑊</m:t>
                              </m:r>
                            </m:e>
                            <m:sub>
                              <m:r>
                                <a:rPr lang="en-US" sz="1400" i="1">
                                  <a:solidFill>
                                    <a:srgbClr val="C00000"/>
                                  </a:solidFill>
                                  <a:latin typeface="Cambria Math" panose="02040503050406030204" pitchFamily="18" charset="0"/>
                                  <a:ea typeface="Cambria Math" panose="02040503050406030204" pitchFamily="18" charset="0"/>
                                </a:rPr>
                                <m:t>𝑖</m:t>
                              </m:r>
                            </m:sub>
                          </m:sSub>
                          <m:d>
                            <m:dPr>
                              <m:ctrlPr>
                                <a:rPr lang="en-US" sz="140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i="1">
                                      <a:solidFill>
                                        <a:srgbClr val="C00000"/>
                                      </a:solidFill>
                                      <a:latin typeface="Cambria Math" panose="02040503050406030204" pitchFamily="18" charset="0"/>
                                      <a:ea typeface="Cambria Math" panose="02040503050406030204" pitchFamily="18" charset="0"/>
                                    </a:rPr>
                                  </m:ctrlPr>
                                </m:mPr>
                                <m:mr>
                                  <m:e>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𝑥</m:t>
                                        </m:r>
                                      </m:e>
                                      <m:sub>
                                        <m:r>
                                          <a:rPr lang="en-US" sz="1400" i="1">
                                            <a:solidFill>
                                              <a:srgbClr val="C00000"/>
                                            </a:solidFill>
                                            <a:latin typeface="Cambria Math" panose="02040503050406030204" pitchFamily="18" charset="0"/>
                                          </a:rPr>
                                          <m:t>𝑡</m:t>
                                        </m:r>
                                      </m:sub>
                                    </m:sSub>
                                  </m:e>
                                </m:mr>
                                <m:mr>
                                  <m:e>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h</m:t>
                                        </m:r>
                                      </m:e>
                                      <m:sub>
                                        <m:r>
                                          <a:rPr lang="en-US" sz="1400" i="1">
                                            <a:solidFill>
                                              <a:srgbClr val="C00000"/>
                                            </a:solidFill>
                                            <a:latin typeface="Cambria Math" panose="02040503050406030204" pitchFamily="18" charset="0"/>
                                            <a:ea typeface="Cambria Math" panose="02040503050406030204" pitchFamily="18" charset="0"/>
                                          </a:rPr>
                                          <m:t>𝑡</m:t>
                                        </m:r>
                                        <m:r>
                                          <a:rPr lang="en-US" sz="1400" i="1">
                                            <a:solidFill>
                                              <a:srgbClr val="C00000"/>
                                            </a:solidFill>
                                            <a:latin typeface="Cambria Math" panose="02040503050406030204" pitchFamily="18" charset="0"/>
                                            <a:ea typeface="Cambria Math" panose="02040503050406030204" pitchFamily="18" charset="0"/>
                                          </a:rPr>
                                          <m:t>−1</m:t>
                                        </m:r>
                                      </m:sub>
                                    </m:sSub>
                                  </m:e>
                                </m:mr>
                              </m:m>
                            </m:e>
                          </m:d>
                          <m:r>
                            <a:rPr lang="en-US" sz="1400" i="1">
                              <a:solidFill>
                                <a:srgbClr val="C00000"/>
                              </a:solidFill>
                              <a:latin typeface="Cambria Math" panose="02040503050406030204" pitchFamily="18" charset="0"/>
                              <a:ea typeface="Cambria Math" panose="02040503050406030204" pitchFamily="18" charset="0"/>
                            </a:rPr>
                            <m:t>+</m:t>
                          </m:r>
                          <m:sSub>
                            <m:sSubPr>
                              <m:ctrlPr>
                                <a:rPr lang="en-US" sz="1400" i="1">
                                  <a:solidFill>
                                    <a:srgbClr val="C00000"/>
                                  </a:solidFill>
                                  <a:latin typeface="Cambria Math" panose="02040503050406030204" pitchFamily="18" charset="0"/>
                                  <a:ea typeface="Cambria Math" panose="02040503050406030204" pitchFamily="18" charset="0"/>
                                </a:rPr>
                              </m:ctrlPr>
                            </m:sSubPr>
                            <m:e>
                              <m:r>
                                <a:rPr lang="en-US" sz="1400" i="1">
                                  <a:solidFill>
                                    <a:srgbClr val="C00000"/>
                                  </a:solidFill>
                                  <a:latin typeface="Cambria Math" panose="02040503050406030204" pitchFamily="18" charset="0"/>
                                  <a:ea typeface="Cambria Math" panose="02040503050406030204" pitchFamily="18" charset="0"/>
                                </a:rPr>
                                <m:t>𝑏</m:t>
                              </m:r>
                            </m:e>
                            <m:sub>
                              <m:r>
                                <a:rPr lang="en-US" sz="1400" i="1">
                                  <a:solidFill>
                                    <a:srgbClr val="C00000"/>
                                  </a:solidFill>
                                  <a:latin typeface="Cambria Math" panose="02040503050406030204" pitchFamily="18" charset="0"/>
                                  <a:ea typeface="Cambria Math" panose="02040503050406030204" pitchFamily="18" charset="0"/>
                                </a:rPr>
                                <m:t>𝑖</m:t>
                              </m:r>
                            </m:sub>
                          </m:sSub>
                        </m:e>
                      </m:d>
                    </m:oMath>
                  </m:oMathPara>
                </a14:m>
                <a:endParaRPr lang="en-US" sz="1400" dirty="0"/>
              </a:p>
            </p:txBody>
          </p:sp>
        </mc:Choice>
        <mc:Fallback xmlns="">
          <p:sp>
            <p:nvSpPr>
              <p:cNvPr id="29" name="TextBox 28">
                <a:extLst>
                  <a:ext uri="{FF2B5EF4-FFF2-40B4-BE49-F238E27FC236}">
                    <a16:creationId xmlns:a16="http://schemas.microsoft.com/office/drawing/2014/main" id="{0AE7011D-58AD-EB4A-B79A-0C315E6301D1}"/>
                  </a:ext>
                </a:extLst>
              </p:cNvPr>
              <p:cNvSpPr txBox="1">
                <a:spLocks noRot="1" noChangeAspect="1" noMove="1" noResize="1" noEditPoints="1" noAdjustHandles="1" noChangeArrowheads="1" noChangeShapeType="1" noTextEdit="1"/>
              </p:cNvSpPr>
              <p:nvPr/>
            </p:nvSpPr>
            <p:spPr>
              <a:xfrm>
                <a:off x="4188005" y="2849703"/>
                <a:ext cx="2010294" cy="46205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1EDD43-1BF1-FB40-90FE-134B44805674}"/>
                  </a:ext>
                </a:extLst>
              </p:cNvPr>
              <p:cNvSpPr txBox="1"/>
              <p:nvPr/>
            </p:nvSpPr>
            <p:spPr>
              <a:xfrm>
                <a:off x="5783479" y="4274213"/>
                <a:ext cx="1629100"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sub>
                      </m:sSub>
                      <m:r>
                        <a:rPr lang="en-US" sz="1400" i="1">
                          <a:solidFill>
                            <a:srgbClr val="0432FF"/>
                          </a:solidFill>
                          <a:latin typeface="Cambria Math" panose="02040503050406030204" pitchFamily="18" charset="0"/>
                        </a:rPr>
                        <m:t>=</m:t>
                      </m:r>
                      <m:sSub>
                        <m:sSubPr>
                          <m:ctrlPr>
                            <a:rPr lang="en-US" sz="1400" i="1">
                              <a:solidFill>
                                <a:srgbClr val="0432FF"/>
                              </a:solidFill>
                              <a:latin typeface="Cambria Math" panose="02040503050406030204" pitchFamily="18" charset="0"/>
                            </a:rPr>
                          </m:ctrlPr>
                        </m:sSubPr>
                        <m:e>
                          <m:r>
                            <a:rPr lang="en-US" sz="1400" i="1">
                              <a:solidFill>
                                <a:srgbClr val="0432FF"/>
                              </a:solidFill>
                              <a:latin typeface="Cambria Math" panose="02040503050406030204" pitchFamily="18" charset="0"/>
                            </a:rPr>
                            <m:t>𝑐</m:t>
                          </m:r>
                        </m:e>
                        <m:sub>
                          <m:r>
                            <a:rPr lang="en-US" sz="1400" i="1">
                              <a:solidFill>
                                <a:srgbClr val="0432FF"/>
                              </a:solidFill>
                              <a:latin typeface="Cambria Math" panose="02040503050406030204" pitchFamily="18" charset="0"/>
                            </a:rPr>
                            <m:t>𝑡</m:t>
                          </m:r>
                          <m:r>
                            <a:rPr lang="en-US" sz="1400" i="1">
                              <a:solidFill>
                                <a:srgbClr val="0432FF"/>
                              </a:solidFill>
                              <a:latin typeface="Cambria Math" panose="02040503050406030204" pitchFamily="18" charset="0"/>
                            </a:rPr>
                            <m:t>−1</m:t>
                          </m:r>
                        </m:sub>
                      </m:sSub>
                      <m:r>
                        <a:rPr lang="en-US" sz="1400" i="1">
                          <a:solidFill>
                            <a:schemeClr val="accent3">
                              <a:lumMod val="50000"/>
                            </a:schemeClr>
                          </a:solidFill>
                          <a:latin typeface="Cambria Math" panose="02040503050406030204" pitchFamily="18" charset="0"/>
                        </a:rPr>
                        <m:t>+</m:t>
                      </m:r>
                      <m:sSub>
                        <m:sSubPr>
                          <m:ctrlPr>
                            <a:rPr lang="en-US" sz="1400" i="1">
                              <a:solidFill>
                                <a:srgbClr val="C00000"/>
                              </a:solidFill>
                              <a:latin typeface="Cambria Math" panose="02040503050406030204" pitchFamily="18" charset="0"/>
                            </a:rPr>
                          </m:ctrlPr>
                        </m:sSubPr>
                        <m:e>
                          <m:r>
                            <a:rPr lang="en-US" sz="1400" i="1">
                              <a:solidFill>
                                <a:srgbClr val="C00000"/>
                              </a:solidFill>
                              <a:latin typeface="Cambria Math" panose="02040503050406030204" pitchFamily="18" charset="0"/>
                            </a:rPr>
                            <m:t>𝑖</m:t>
                          </m:r>
                        </m:e>
                        <m:sub>
                          <m:r>
                            <a:rPr lang="en-US" sz="1400" i="1">
                              <a:solidFill>
                                <a:srgbClr val="C00000"/>
                              </a:solidFill>
                              <a:latin typeface="Cambria Math" panose="02040503050406030204" pitchFamily="18" charset="0"/>
                            </a:rPr>
                            <m:t>𝑡</m:t>
                          </m:r>
                        </m:sub>
                      </m:sSub>
                      <m:r>
                        <a:rPr lang="en-US" sz="1400" i="1">
                          <a:solidFill>
                            <a:srgbClr val="C00000"/>
                          </a:solidFill>
                          <a:latin typeface="Cambria Math" panose="02040503050406030204" pitchFamily="18" charset="0"/>
                          <a:ea typeface="Cambria Math" panose="02040503050406030204" pitchFamily="18" charset="0"/>
                        </a:rPr>
                        <m:t>⨀</m:t>
                      </m:r>
                      <m:r>
                        <a:rPr lang="en-US" sz="1400">
                          <a:solidFill>
                            <a:srgbClr val="C00000"/>
                          </a:solidFill>
                          <a:latin typeface="Cambria Math" panose="02040503050406030204" pitchFamily="18" charset="0"/>
                        </a:rPr>
                        <m:t> </m:t>
                      </m:r>
                      <m:sSub>
                        <m:sSubPr>
                          <m:ctrlPr>
                            <a:rPr lang="en-US" sz="1400" i="1">
                              <a:solidFill>
                                <a:schemeClr val="accent3">
                                  <a:lumMod val="50000"/>
                                </a:schemeClr>
                              </a:solidFill>
                              <a:latin typeface="Cambria Math" panose="02040503050406030204" pitchFamily="18" charset="0"/>
                            </a:rPr>
                          </m:ctrlPr>
                        </m:sSubPr>
                        <m:e>
                          <m:r>
                            <a:rPr lang="en-US" sz="1400" i="1">
                              <a:solidFill>
                                <a:schemeClr val="accent3">
                                  <a:lumMod val="50000"/>
                                </a:schemeClr>
                              </a:solidFill>
                              <a:latin typeface="Cambria Math" panose="02040503050406030204" pitchFamily="18" charset="0"/>
                            </a:rPr>
                            <m:t>𝑔</m:t>
                          </m:r>
                        </m:e>
                        <m:sub>
                          <m:r>
                            <a:rPr lang="en-US" sz="1400" i="1">
                              <a:solidFill>
                                <a:schemeClr val="accent3">
                                  <a:lumMod val="50000"/>
                                </a:schemeClr>
                              </a:solidFill>
                              <a:latin typeface="Cambria Math" panose="02040503050406030204" pitchFamily="18" charset="0"/>
                            </a:rPr>
                            <m:t>𝑡</m:t>
                          </m:r>
                        </m:sub>
                      </m:sSub>
                    </m:oMath>
                  </m:oMathPara>
                </a14:m>
                <a:endParaRPr lang="en-US" sz="1400" dirty="0"/>
              </a:p>
            </p:txBody>
          </p:sp>
        </mc:Choice>
        <mc:Fallback xmlns="">
          <p:sp>
            <p:nvSpPr>
              <p:cNvPr id="31" name="TextBox 30">
                <a:extLst>
                  <a:ext uri="{FF2B5EF4-FFF2-40B4-BE49-F238E27FC236}">
                    <a16:creationId xmlns:a16="http://schemas.microsoft.com/office/drawing/2014/main" id="{381EDD43-1BF1-FB40-90FE-134B44805674}"/>
                  </a:ext>
                </a:extLst>
              </p:cNvPr>
              <p:cNvSpPr txBox="1">
                <a:spLocks noRot="1" noChangeAspect="1" noMove="1" noResize="1" noEditPoints="1" noAdjustHandles="1" noChangeArrowheads="1" noChangeShapeType="1" noTextEdit="1"/>
              </p:cNvSpPr>
              <p:nvPr/>
            </p:nvSpPr>
            <p:spPr>
              <a:xfrm>
                <a:off x="5783479" y="4274213"/>
                <a:ext cx="1629100" cy="307777"/>
              </a:xfrm>
              <a:prstGeom prst="rect">
                <a:avLst/>
              </a:prstGeom>
              <a:blipFill>
                <a:blip r:embed="rId12"/>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57A738AF-594D-8D49-BC20-499BAE63E8C9}"/>
                  </a:ext>
                </a:extLst>
              </p:cNvPr>
              <p:cNvSpPr/>
              <p:nvPr/>
            </p:nvSpPr>
            <p:spPr>
              <a:xfrm>
                <a:off x="3965241" y="2312462"/>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14:m>
                  <m:oMathPara xmlns:m="http://schemas.openxmlformats.org/officeDocument/2006/math">
                    <m:oMathParaPr>
                      <m:jc m:val="centerGroup"/>
                    </m:oMathParaPr>
                    <m:oMath xmlns:m="http://schemas.openxmlformats.org/officeDocument/2006/math">
                      <m:r>
                        <a:rPr lang="en-US" sz="1600" b="0" i="1" dirty="0" smtClean="0">
                          <a:solidFill>
                            <a:srgbClr val="000000"/>
                          </a:solidFill>
                          <a:latin typeface="Cambria Math" panose="02040503050406030204" pitchFamily="18" charset="0"/>
                          <a:cs typeface="CMU Bright Roman"/>
                        </a:rPr>
                        <m:t>𝑖</m:t>
                      </m:r>
                      <m:r>
                        <a:rPr lang="en-US" sz="1600" b="0" i="1" baseline="-25000" dirty="0">
                          <a:solidFill>
                            <a:srgbClr val="000000"/>
                          </a:solidFill>
                          <a:latin typeface="Cambria Math" panose="02040503050406030204" pitchFamily="18" charset="0"/>
                          <a:cs typeface="CMU Bright Roman"/>
                        </a:rPr>
                        <m:t>𝑡</m:t>
                      </m:r>
                    </m:oMath>
                  </m:oMathPara>
                </a14:m>
                <a:endParaRPr lang="en-US" sz="1600" b="0" i="1" baseline="-25000" dirty="0">
                  <a:solidFill>
                    <a:srgbClr val="000000"/>
                  </a:solidFill>
                  <a:latin typeface="CMU Bright Roman"/>
                  <a:cs typeface="CMU Bright Roman"/>
                </a:endParaRPr>
              </a:p>
            </p:txBody>
          </p:sp>
        </mc:Choice>
        <mc:Fallback xmlns="">
          <p:sp>
            <p:nvSpPr>
              <p:cNvPr id="35" name="Oval 34">
                <a:extLst>
                  <a:ext uri="{FF2B5EF4-FFF2-40B4-BE49-F238E27FC236}">
                    <a16:creationId xmlns:a16="http://schemas.microsoft.com/office/drawing/2014/main" id="{57A738AF-594D-8D49-BC20-499BAE63E8C9}"/>
                  </a:ext>
                </a:extLst>
              </p:cNvPr>
              <p:cNvSpPr>
                <a:spLocks noRot="1" noChangeAspect="1" noMove="1" noResize="1" noEditPoints="1" noAdjustHandles="1" noChangeArrowheads="1" noChangeShapeType="1" noTextEdit="1"/>
              </p:cNvSpPr>
              <p:nvPr/>
            </p:nvSpPr>
            <p:spPr>
              <a:xfrm>
                <a:off x="3965241" y="2312462"/>
                <a:ext cx="515211" cy="515211"/>
              </a:xfrm>
              <a:prstGeom prst="ellipse">
                <a:avLst/>
              </a:prstGeom>
              <a:blipFill>
                <a:blip r:embed="rId13"/>
                <a:stretch>
                  <a:fillRect/>
                </a:stretch>
              </a:blipFill>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AB71EB44-CC69-2A44-86A2-C4F74DA6C12C}"/>
              </a:ext>
            </a:extLst>
          </p:cNvPr>
          <p:cNvCxnSpPr>
            <a:stCxn id="35" idx="4"/>
          </p:cNvCxnSpPr>
          <p:nvPr/>
        </p:nvCxnSpPr>
        <p:spPr>
          <a:xfrm>
            <a:off x="4222846" y="2827672"/>
            <a:ext cx="4028" cy="86608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B5177093-F4C8-C046-83E7-B989F1AFB288}"/>
              </a:ext>
            </a:extLst>
          </p:cNvPr>
          <p:cNvCxnSpPr/>
          <p:nvPr/>
        </p:nvCxnSpPr>
        <p:spPr>
          <a:xfrm>
            <a:off x="3627913" y="3831547"/>
            <a:ext cx="460193" cy="97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0B237B6-06FF-024E-8F46-6A91942A8D04}"/>
              </a:ext>
            </a:extLst>
          </p:cNvPr>
          <p:cNvCxnSpPr/>
          <p:nvPr/>
        </p:nvCxnSpPr>
        <p:spPr>
          <a:xfrm>
            <a:off x="2498136" y="3486662"/>
            <a:ext cx="690017" cy="16273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3D041EE7-A174-F447-9847-225F7EB2D127}"/>
              </a:ext>
            </a:extLst>
          </p:cNvPr>
          <p:cNvCxnSpPr>
            <a:endCxn id="35" idx="7"/>
          </p:cNvCxnSpPr>
          <p:nvPr/>
        </p:nvCxnSpPr>
        <p:spPr>
          <a:xfrm flipH="1">
            <a:off x="4405000"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D49F840-55D9-314E-A8D3-ABAD79E0EC88}"/>
              </a:ext>
            </a:extLst>
          </p:cNvPr>
          <p:cNvCxnSpPr/>
          <p:nvPr/>
        </p:nvCxnSpPr>
        <p:spPr>
          <a:xfrm>
            <a:off x="3893357"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DB26213F-3CFC-4342-ACE8-EBFDE721D867}"/>
              </a:ext>
            </a:extLst>
          </p:cNvPr>
          <p:cNvSpPr txBox="1"/>
          <p:nvPr/>
        </p:nvSpPr>
        <p:spPr>
          <a:xfrm>
            <a:off x="3119849" y="2405823"/>
            <a:ext cx="846834" cy="276999"/>
          </a:xfrm>
          <a:prstGeom prst="rect">
            <a:avLst/>
          </a:prstGeom>
          <a:noFill/>
        </p:spPr>
        <p:txBody>
          <a:bodyPr wrap="none" rtlCol="0">
            <a:spAutoFit/>
          </a:bodyPr>
          <a:lstStyle/>
          <a:p>
            <a:pPr algn="ctr"/>
            <a:r>
              <a:rPr lang="en-US" sz="1200" b="0" dirty="0">
                <a:latin typeface="CMU Bright Roman"/>
                <a:cs typeface="CMU Bright Roman"/>
              </a:rPr>
              <a:t>Input Gate</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630B6C2-B680-7E46-BBB2-972D012521EF}"/>
                  </a:ext>
                </a:extLst>
              </p:cNvPr>
              <p:cNvSpPr txBox="1"/>
              <p:nvPr/>
            </p:nvSpPr>
            <p:spPr>
              <a:xfrm>
                <a:off x="3719236" y="1362842"/>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43" name="TextBox 42">
                <a:extLst>
                  <a:ext uri="{FF2B5EF4-FFF2-40B4-BE49-F238E27FC236}">
                    <a16:creationId xmlns:a16="http://schemas.microsoft.com/office/drawing/2014/main" id="{1630B6C2-B680-7E46-BBB2-972D012521EF}"/>
                  </a:ext>
                </a:extLst>
              </p:cNvPr>
              <p:cNvSpPr txBox="1">
                <a:spLocks noRot="1" noChangeAspect="1" noMove="1" noResize="1" noEditPoints="1" noAdjustHandles="1" noChangeArrowheads="1" noChangeShapeType="1" noTextEdit="1"/>
              </p:cNvSpPr>
              <p:nvPr/>
            </p:nvSpPr>
            <p:spPr>
              <a:xfrm>
                <a:off x="3719236" y="1362842"/>
                <a:ext cx="1127168" cy="5027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E5DC98F5-5900-F74A-A69A-DD2C52A2AFF1}"/>
                  </a:ext>
                </a:extLst>
              </p:cNvPr>
              <p:cNvSpPr txBox="1"/>
              <p:nvPr/>
            </p:nvSpPr>
            <p:spPr>
              <a:xfrm>
                <a:off x="4416289" y="2257888"/>
                <a:ext cx="460511"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a:latin typeface="Cambria Math" panose="02040503050406030204" pitchFamily="18" charset="0"/>
                          <a:cs typeface="CMU Bright SemiBold Oblique"/>
                        </a:rPr>
                        <m:t>𝑖</m:t>
                      </m:r>
                    </m:oMath>
                  </m:oMathPara>
                </a14:m>
                <a:endParaRPr lang="en-US" sz="1600" b="0" baseline="-25000" dirty="0">
                  <a:latin typeface="CMU Bright SemiBold Oblique"/>
                  <a:cs typeface="CMU Bright SemiBold Oblique"/>
                </a:endParaRPr>
              </a:p>
            </p:txBody>
          </p:sp>
        </mc:Choice>
        <mc:Fallback xmlns="">
          <p:sp>
            <p:nvSpPr>
              <p:cNvPr id="46" name="TextBox 45">
                <a:extLst>
                  <a:ext uri="{FF2B5EF4-FFF2-40B4-BE49-F238E27FC236}">
                    <a16:creationId xmlns:a16="http://schemas.microsoft.com/office/drawing/2014/main" id="{E5DC98F5-5900-F74A-A69A-DD2C52A2AFF1}"/>
                  </a:ext>
                </a:extLst>
              </p:cNvPr>
              <p:cNvSpPr txBox="1">
                <a:spLocks noRot="1" noChangeAspect="1" noMove="1" noResize="1" noEditPoints="1" noAdjustHandles="1" noChangeArrowheads="1" noChangeShapeType="1" noTextEdit="1"/>
              </p:cNvSpPr>
              <p:nvPr/>
            </p:nvSpPr>
            <p:spPr>
              <a:xfrm>
                <a:off x="4416289" y="2257888"/>
                <a:ext cx="460511" cy="332912"/>
              </a:xfrm>
              <a:prstGeom prst="rect">
                <a:avLst/>
              </a:prstGeom>
              <a:blipFill>
                <a:blip r:embed="rId15"/>
                <a:stretch>
                  <a:fillRect/>
                </a:stretch>
              </a:blipFill>
            </p:spPr>
            <p:txBody>
              <a:bodyPr/>
              <a:lstStyle/>
              <a:p>
                <a:r>
                  <a:rPr lang="en-US">
                    <a:noFill/>
                  </a:rPr>
                  <a:t> </a:t>
                </a:r>
              </a:p>
            </p:txBody>
          </p:sp>
        </mc:Fallback>
      </mc:AlternateContent>
      <p:sp>
        <p:nvSpPr>
          <p:cNvPr id="48" name="Oval 47">
            <a:extLst>
              <a:ext uri="{FF2B5EF4-FFF2-40B4-BE49-F238E27FC236}">
                <a16:creationId xmlns:a16="http://schemas.microsoft.com/office/drawing/2014/main" id="{10A9555E-8339-474C-B4A4-E1015ECC2E10}"/>
              </a:ext>
            </a:extLst>
          </p:cNvPr>
          <p:cNvSpPr/>
          <p:nvPr/>
        </p:nvSpPr>
        <p:spPr>
          <a:xfrm>
            <a:off x="4095318" y="3684863"/>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aseline="-25000" dirty="0">
              <a:solidFill>
                <a:srgbClr val="000000"/>
              </a:solidFill>
              <a:latin typeface="CMU Bright Roman"/>
              <a:cs typeface="CMU Bright Roman"/>
            </a:endParaRPr>
          </a:p>
        </p:txBody>
      </p:sp>
      <p:sp>
        <p:nvSpPr>
          <p:cNvPr id="47" name="TextBox 46">
            <a:extLst>
              <a:ext uri="{FF2B5EF4-FFF2-40B4-BE49-F238E27FC236}">
                <a16:creationId xmlns:a16="http://schemas.microsoft.com/office/drawing/2014/main" id="{3EA5214D-44C9-0940-AD37-12D0039665F6}"/>
              </a:ext>
            </a:extLst>
          </p:cNvPr>
          <p:cNvSpPr txBox="1"/>
          <p:nvPr/>
        </p:nvSpPr>
        <p:spPr>
          <a:xfrm>
            <a:off x="4110235"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p:sp>
        <p:nvSpPr>
          <p:cNvPr id="49" name="Oval 48">
            <a:extLst>
              <a:ext uri="{FF2B5EF4-FFF2-40B4-BE49-F238E27FC236}">
                <a16:creationId xmlns:a16="http://schemas.microsoft.com/office/drawing/2014/main" id="{85DB5036-7283-F847-821A-0DD41262EA39}"/>
              </a:ext>
            </a:extLst>
          </p:cNvPr>
          <p:cNvSpPr/>
          <p:nvPr/>
        </p:nvSpPr>
        <p:spPr>
          <a:xfrm>
            <a:off x="7682787" y="2324444"/>
            <a:ext cx="515211" cy="515211"/>
          </a:xfrm>
          <a:prstGeom prst="ellipse">
            <a:avLst/>
          </a:prstGeom>
          <a:solidFill>
            <a:srgbClr val="FF7E79"/>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r>
              <a:rPr lang="en-US" sz="1600" b="0" i="1" dirty="0" err="1">
                <a:solidFill>
                  <a:srgbClr val="000000"/>
                </a:solidFill>
                <a:latin typeface="CMU Bright Roman"/>
                <a:cs typeface="CMU Bright Roman"/>
              </a:rPr>
              <a:t>o</a:t>
            </a:r>
            <a:r>
              <a:rPr lang="en-US" sz="1600" b="0" i="1" baseline="-25000" dirty="0" err="1">
                <a:solidFill>
                  <a:srgbClr val="000000"/>
                </a:solidFill>
                <a:latin typeface="CMU Bright Roman"/>
                <a:cs typeface="CMU Bright Roman"/>
              </a:rPr>
              <a:t>t</a:t>
            </a:r>
            <a:endParaRPr lang="en-US" sz="1600" b="0" i="1" baseline="-25000" dirty="0">
              <a:solidFill>
                <a:srgbClr val="000000"/>
              </a:solidFill>
              <a:latin typeface="CMU Bright Roman"/>
              <a:cs typeface="CMU Bright Roman"/>
            </a:endParaRPr>
          </a:p>
        </p:txBody>
      </p:sp>
      <p:sp>
        <p:nvSpPr>
          <p:cNvPr id="50" name="Oval 49">
            <a:extLst>
              <a:ext uri="{FF2B5EF4-FFF2-40B4-BE49-F238E27FC236}">
                <a16:creationId xmlns:a16="http://schemas.microsoft.com/office/drawing/2014/main" id="{14F3540D-C6ED-8143-AC5D-1D370B3A1848}"/>
              </a:ext>
            </a:extLst>
          </p:cNvPr>
          <p:cNvSpPr/>
          <p:nvPr/>
        </p:nvSpPr>
        <p:spPr>
          <a:xfrm>
            <a:off x="7805652" y="3694267"/>
            <a:ext cx="277537" cy="277537"/>
          </a:xfrm>
          <a:prstGeom prst="ellipse">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nchorCtr="1"/>
          <a:lstStyle/>
          <a:p>
            <a:pPr algn="ctr"/>
            <a:endParaRPr lang="en-US" sz="1600" b="0" baseline="-25000" dirty="0">
              <a:solidFill>
                <a:srgbClr val="000000"/>
              </a:solidFill>
              <a:latin typeface="CMU Bright Roman"/>
              <a:cs typeface="CMU Bright Roman"/>
            </a:endParaRPr>
          </a:p>
        </p:txBody>
      </p:sp>
      <p:cxnSp>
        <p:nvCxnSpPr>
          <p:cNvPr id="51" name="Straight Arrow Connector 50">
            <a:extLst>
              <a:ext uri="{FF2B5EF4-FFF2-40B4-BE49-F238E27FC236}">
                <a16:creationId xmlns:a16="http://schemas.microsoft.com/office/drawing/2014/main" id="{BECD6D36-EE3C-574B-BE81-FAE30C25069B}"/>
              </a:ext>
            </a:extLst>
          </p:cNvPr>
          <p:cNvCxnSpPr>
            <a:stCxn id="49" idx="4"/>
            <a:endCxn id="50" idx="0"/>
          </p:cNvCxnSpPr>
          <p:nvPr/>
        </p:nvCxnSpPr>
        <p:spPr>
          <a:xfrm>
            <a:off x="7940392" y="2839654"/>
            <a:ext cx="4028" cy="8546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A001B63-94D6-874C-958A-1E1148BAB852}"/>
              </a:ext>
            </a:extLst>
          </p:cNvPr>
          <p:cNvCxnSpPr/>
          <p:nvPr/>
        </p:nvCxnSpPr>
        <p:spPr>
          <a:xfrm flipH="1">
            <a:off x="8118908"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99D6B143-4A54-E044-8367-52732BDA634F}"/>
              </a:ext>
            </a:extLst>
          </p:cNvPr>
          <p:cNvCxnSpPr/>
          <p:nvPr/>
        </p:nvCxnSpPr>
        <p:spPr>
          <a:xfrm>
            <a:off x="7598134" y="1701396"/>
            <a:ext cx="169304" cy="68651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50C82D50-1200-D64A-98C7-43B03E89F3C2}"/>
              </a:ext>
            </a:extLst>
          </p:cNvPr>
          <p:cNvSpPr txBox="1"/>
          <p:nvPr/>
        </p:nvSpPr>
        <p:spPr>
          <a:xfrm>
            <a:off x="6636561" y="2406896"/>
            <a:ext cx="962250" cy="276999"/>
          </a:xfrm>
          <a:prstGeom prst="rect">
            <a:avLst/>
          </a:prstGeom>
          <a:noFill/>
        </p:spPr>
        <p:txBody>
          <a:bodyPr wrap="none" rtlCol="0">
            <a:spAutoFit/>
          </a:bodyPr>
          <a:lstStyle/>
          <a:p>
            <a:pPr algn="ctr"/>
            <a:r>
              <a:rPr lang="en-US" sz="1200" b="0" dirty="0">
                <a:latin typeface="CMU Bright Roman"/>
                <a:cs typeface="CMU Bright Roman"/>
              </a:rPr>
              <a:t>Output Gate</a:t>
            </a:r>
          </a:p>
        </p:txBody>
      </p:sp>
      <p:graphicFrame>
        <p:nvGraphicFramePr>
          <p:cNvPr id="57" name="Object 56">
            <a:extLst>
              <a:ext uri="{FF2B5EF4-FFF2-40B4-BE49-F238E27FC236}">
                <a16:creationId xmlns:a16="http://schemas.microsoft.com/office/drawing/2014/main" id="{9491E348-5205-594B-A3A9-BB055F171C02}"/>
              </a:ext>
            </a:extLst>
          </p:cNvPr>
          <p:cNvGraphicFramePr>
            <a:graphicFrameLocks noChangeAspect="1"/>
          </p:cNvGraphicFramePr>
          <p:nvPr/>
        </p:nvGraphicFramePr>
        <p:xfrm>
          <a:off x="7411650" y="3695700"/>
          <a:ext cx="152400" cy="241300"/>
        </p:xfrm>
        <a:graphic>
          <a:graphicData uri="http://schemas.openxmlformats.org/presentationml/2006/ole">
            <mc:AlternateContent xmlns:mc="http://schemas.openxmlformats.org/markup-compatibility/2006">
              <mc:Choice xmlns:v="urn:schemas-microsoft-com:vml" Requires="v">
                <p:oleObj name="Equation" r:id="rId16" imgW="152400" imgH="241300" progId="Equation.DSMT4">
                  <p:embed/>
                </p:oleObj>
              </mc:Choice>
              <mc:Fallback>
                <p:oleObj name="Equation" r:id="rId16" imgW="152400" imgH="241300" progId="Equation.DSMT4">
                  <p:embed/>
                  <p:pic>
                    <p:nvPicPr>
                      <p:cNvPr id="57" name="Object 56">
                        <a:extLst>
                          <a:ext uri="{FF2B5EF4-FFF2-40B4-BE49-F238E27FC236}">
                            <a16:creationId xmlns:a16="http://schemas.microsoft.com/office/drawing/2014/main" id="{9491E348-5205-594B-A3A9-BB055F171C02}"/>
                          </a:ext>
                        </a:extLst>
                      </p:cNvPr>
                      <p:cNvPicPr/>
                      <p:nvPr/>
                    </p:nvPicPr>
                    <p:blipFill>
                      <a:blip r:embed="rId5"/>
                      <a:stretch>
                        <a:fillRect/>
                      </a:stretch>
                    </p:blipFill>
                    <p:spPr>
                      <a:xfrm>
                        <a:off x="7411650" y="3695700"/>
                        <a:ext cx="152400" cy="2413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D41DA9C-9677-124C-976C-3226803CDE99}"/>
                  </a:ext>
                </a:extLst>
              </p:cNvPr>
              <p:cNvSpPr txBox="1"/>
              <p:nvPr/>
            </p:nvSpPr>
            <p:spPr>
              <a:xfrm>
                <a:off x="8148444" y="2304230"/>
                <a:ext cx="487313" cy="33291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sz="1600" b="0" i="1" dirty="0" smtClean="0">
                          <a:latin typeface="Cambria Math" panose="02040503050406030204" pitchFamily="18" charset="0"/>
                          <a:cs typeface="CMU Bright SemiBold Oblique"/>
                        </a:rPr>
                        <m:t>𝑊</m:t>
                      </m:r>
                      <m:r>
                        <a:rPr lang="en-US" sz="1600" b="0" i="1" baseline="-25000" dirty="0" err="1">
                          <a:latin typeface="Cambria Math" panose="02040503050406030204" pitchFamily="18" charset="0"/>
                          <a:cs typeface="CMU Bright SemiBold Oblique"/>
                        </a:rPr>
                        <m:t>𝑜</m:t>
                      </m:r>
                    </m:oMath>
                  </m:oMathPara>
                </a14:m>
                <a:endParaRPr lang="en-US" sz="1600" b="0" baseline="-25000" dirty="0">
                  <a:latin typeface="CMU Bright SemiBold Oblique"/>
                  <a:cs typeface="CMU Bright SemiBold Oblique"/>
                </a:endParaRPr>
              </a:p>
            </p:txBody>
          </p:sp>
        </mc:Choice>
        <mc:Fallback xmlns="">
          <p:sp>
            <p:nvSpPr>
              <p:cNvPr id="58" name="TextBox 57">
                <a:extLst>
                  <a:ext uri="{FF2B5EF4-FFF2-40B4-BE49-F238E27FC236}">
                    <a16:creationId xmlns:a16="http://schemas.microsoft.com/office/drawing/2014/main" id="{9D41DA9C-9677-124C-976C-3226803CDE99}"/>
                  </a:ext>
                </a:extLst>
              </p:cNvPr>
              <p:cNvSpPr txBox="1">
                <a:spLocks noRot="1" noChangeAspect="1" noMove="1" noResize="1" noEditPoints="1" noAdjustHandles="1" noChangeArrowheads="1" noChangeShapeType="1" noTextEdit="1"/>
              </p:cNvSpPr>
              <p:nvPr/>
            </p:nvSpPr>
            <p:spPr>
              <a:xfrm>
                <a:off x="8148444" y="2304230"/>
                <a:ext cx="487313" cy="33291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6F47DD3-77E5-9249-BF80-EF38B9D49B23}"/>
                  </a:ext>
                </a:extLst>
              </p:cNvPr>
              <p:cNvSpPr txBox="1"/>
              <p:nvPr/>
            </p:nvSpPr>
            <p:spPr>
              <a:xfrm>
                <a:off x="7880923" y="2804038"/>
                <a:ext cx="2119298" cy="46205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rPr>
                        <m:t>=</m:t>
                      </m:r>
                      <m:r>
                        <a:rPr lang="en-US" sz="1400" b="0" i="1" smtClean="0">
                          <a:solidFill>
                            <a:srgbClr val="C00000"/>
                          </a:solidFill>
                          <a:latin typeface="Cambria Math" panose="02040503050406030204" pitchFamily="18" charset="0"/>
                          <a:ea typeface="Cambria Math" panose="02040503050406030204" pitchFamily="18" charset="0"/>
                        </a:rPr>
                        <m:t>𝜎</m:t>
                      </m:r>
                      <m:d>
                        <m:dPr>
                          <m:ctrlPr>
                            <a:rPr lang="en-US" sz="1400" b="0" i="1">
                              <a:solidFill>
                                <a:srgbClr val="C00000"/>
                              </a:solidFill>
                              <a:latin typeface="Cambria Math" panose="02040503050406030204" pitchFamily="18" charset="0"/>
                              <a:ea typeface="Cambria Math" panose="02040503050406030204" pitchFamily="18" charset="0"/>
                            </a:rPr>
                          </m:ctrlPr>
                        </m:dP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𝑊</m:t>
                              </m:r>
                            </m:e>
                            <m:sub>
                              <m:r>
                                <a:rPr lang="en-US" sz="1400" b="0" i="1" smtClean="0">
                                  <a:solidFill>
                                    <a:srgbClr val="C00000"/>
                                  </a:solidFill>
                                  <a:latin typeface="Cambria Math" panose="02040503050406030204" pitchFamily="18" charset="0"/>
                                  <a:ea typeface="Cambria Math" panose="02040503050406030204" pitchFamily="18" charset="0"/>
                                </a:rPr>
                                <m:t>𝑜</m:t>
                              </m:r>
                            </m:sub>
                          </m:sSub>
                          <m:d>
                            <m:dPr>
                              <m:ctrlPr>
                                <a:rPr lang="en-US" sz="1400" b="0" i="1">
                                  <a:solidFill>
                                    <a:srgbClr val="C00000"/>
                                  </a:solidFill>
                                  <a:latin typeface="Cambria Math" panose="02040503050406030204" pitchFamily="18" charset="0"/>
                                  <a:ea typeface="Cambria Math" panose="02040503050406030204" pitchFamily="18" charset="0"/>
                                </a:rPr>
                              </m:ctrlPr>
                            </m:dPr>
                            <m:e>
                              <m:m>
                                <m:mPr>
                                  <m:mcs>
                                    <m:mc>
                                      <m:mcPr>
                                        <m:count m:val="1"/>
                                        <m:mcJc m:val="center"/>
                                      </m:mcPr>
                                    </m:mc>
                                  </m:mcs>
                                  <m:ctrlPr>
                                    <a:rPr lang="en-US" sz="1400" b="0" i="1">
                                      <a:solidFill>
                                        <a:srgbClr val="C00000"/>
                                      </a:solidFill>
                                      <a:latin typeface="Cambria Math" panose="02040503050406030204" pitchFamily="18" charset="0"/>
                                      <a:ea typeface="Cambria Math" panose="02040503050406030204" pitchFamily="18" charset="0"/>
                                    </a:rPr>
                                  </m:ctrlPr>
                                </m:mPr>
                                <m:mr>
                                  <m:e>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𝑥</m:t>
                                        </m:r>
                                      </m:e>
                                      <m:sub>
                                        <m:r>
                                          <a:rPr lang="en-US" sz="1400" b="0" i="1" smtClean="0">
                                            <a:solidFill>
                                              <a:srgbClr val="C00000"/>
                                            </a:solidFill>
                                            <a:latin typeface="Cambria Math" panose="02040503050406030204" pitchFamily="18" charset="0"/>
                                          </a:rPr>
                                          <m:t>𝑡</m:t>
                                        </m:r>
                                      </m:sub>
                                    </m:sSub>
                                  </m:e>
                                </m:mr>
                                <m:mr>
                                  <m:e>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h</m:t>
                                        </m:r>
                                      </m:e>
                                      <m:sub>
                                        <m:r>
                                          <a:rPr lang="en-US" sz="1400" b="0" i="1" smtClean="0">
                                            <a:solidFill>
                                              <a:srgbClr val="C00000"/>
                                            </a:solidFill>
                                            <a:latin typeface="Cambria Math" panose="02040503050406030204" pitchFamily="18" charset="0"/>
                                            <a:ea typeface="Cambria Math" panose="02040503050406030204" pitchFamily="18" charset="0"/>
                                          </a:rPr>
                                          <m:t>𝑡</m:t>
                                        </m:r>
                                        <m:r>
                                          <a:rPr lang="en-US" sz="1400" b="0" i="1" smtClean="0">
                                            <a:solidFill>
                                              <a:srgbClr val="C00000"/>
                                            </a:solidFill>
                                            <a:latin typeface="Cambria Math" panose="02040503050406030204" pitchFamily="18" charset="0"/>
                                            <a:ea typeface="Cambria Math" panose="02040503050406030204" pitchFamily="18" charset="0"/>
                                          </a:rPr>
                                          <m:t>−1</m:t>
                                        </m:r>
                                      </m:sub>
                                    </m:sSub>
                                  </m:e>
                                </m:mr>
                              </m:m>
                            </m:e>
                          </m:d>
                          <m:r>
                            <a:rPr lang="en-US" sz="1400" b="0" i="1" smtClean="0">
                              <a:solidFill>
                                <a:srgbClr val="C00000"/>
                              </a:solidFill>
                              <a:latin typeface="Cambria Math" panose="02040503050406030204" pitchFamily="18" charset="0"/>
                              <a:ea typeface="Cambria Math" panose="02040503050406030204" pitchFamily="18" charset="0"/>
                            </a:rPr>
                            <m:t>+</m:t>
                          </m:r>
                          <m:sSub>
                            <m:sSubPr>
                              <m:ctrlPr>
                                <a:rPr lang="en-US" sz="1400" b="0" i="1">
                                  <a:solidFill>
                                    <a:srgbClr val="C00000"/>
                                  </a:solidFill>
                                  <a:latin typeface="Cambria Math" panose="02040503050406030204" pitchFamily="18" charset="0"/>
                                  <a:ea typeface="Cambria Math" panose="02040503050406030204" pitchFamily="18" charset="0"/>
                                </a:rPr>
                              </m:ctrlPr>
                            </m:sSubPr>
                            <m:e>
                              <m:r>
                                <a:rPr lang="en-US" sz="1400" b="0" i="1" smtClean="0">
                                  <a:solidFill>
                                    <a:srgbClr val="C00000"/>
                                  </a:solidFill>
                                  <a:latin typeface="Cambria Math" panose="02040503050406030204" pitchFamily="18" charset="0"/>
                                  <a:ea typeface="Cambria Math" panose="02040503050406030204" pitchFamily="18" charset="0"/>
                                </a:rPr>
                                <m:t>𝑏</m:t>
                              </m:r>
                            </m:e>
                            <m:sub>
                              <m:r>
                                <a:rPr lang="en-US" sz="1400" b="0" i="1" smtClean="0">
                                  <a:solidFill>
                                    <a:srgbClr val="C00000"/>
                                  </a:solidFill>
                                  <a:latin typeface="Cambria Math" panose="02040503050406030204" pitchFamily="18" charset="0"/>
                                  <a:ea typeface="Cambria Math" panose="02040503050406030204" pitchFamily="18" charset="0"/>
                                </a:rPr>
                                <m:t>𝑜</m:t>
                              </m:r>
                            </m:sub>
                          </m:sSub>
                        </m:e>
                      </m:d>
                    </m:oMath>
                  </m:oMathPara>
                </a14:m>
                <a:endParaRPr lang="en-US" sz="1400" b="0" dirty="0"/>
              </a:p>
            </p:txBody>
          </p:sp>
        </mc:Choice>
        <mc:Fallback xmlns="">
          <p:sp>
            <p:nvSpPr>
              <p:cNvPr id="59" name="TextBox 58">
                <a:extLst>
                  <a:ext uri="{FF2B5EF4-FFF2-40B4-BE49-F238E27FC236}">
                    <a16:creationId xmlns:a16="http://schemas.microsoft.com/office/drawing/2014/main" id="{66F47DD3-77E5-9249-BF80-EF38B9D49B23}"/>
                  </a:ext>
                </a:extLst>
              </p:cNvPr>
              <p:cNvSpPr txBox="1">
                <a:spLocks noRot="1" noChangeAspect="1" noMove="1" noResize="1" noEditPoints="1" noAdjustHandles="1" noChangeArrowheads="1" noChangeShapeType="1" noTextEdit="1"/>
              </p:cNvSpPr>
              <p:nvPr/>
            </p:nvSpPr>
            <p:spPr>
              <a:xfrm>
                <a:off x="7880923" y="2804038"/>
                <a:ext cx="2119298" cy="462050"/>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C5DE418-7A0C-AA40-A139-BC2D2E50A7BA}"/>
                  </a:ext>
                </a:extLst>
              </p:cNvPr>
              <p:cNvSpPr txBox="1"/>
              <p:nvPr/>
            </p:nvSpPr>
            <p:spPr>
              <a:xfrm>
                <a:off x="9025412" y="3659803"/>
                <a:ext cx="1505797"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h</m:t>
                          </m:r>
                        </m:e>
                        <m:sub>
                          <m:r>
                            <a:rPr lang="en-US" sz="1400" b="0" i="1" smtClean="0">
                              <a:solidFill>
                                <a:schemeClr val="accent3">
                                  <a:lumMod val="50000"/>
                                </a:schemeClr>
                              </a:solidFill>
                              <a:latin typeface="Cambria Math" panose="02040503050406030204" pitchFamily="18" charset="0"/>
                            </a:rPr>
                            <m:t>𝑡</m:t>
                          </m:r>
                        </m:sub>
                      </m:sSub>
                      <m:r>
                        <a:rPr lang="en-US" sz="1400" b="0" i="1" smtClean="0">
                          <a:solidFill>
                            <a:schemeClr val="accent3">
                              <a:lumMod val="50000"/>
                            </a:schemeClr>
                          </a:solidFill>
                          <a:latin typeface="Cambria Math" panose="02040503050406030204" pitchFamily="18" charset="0"/>
                        </a:rPr>
                        <m:t>=</m:t>
                      </m:r>
                      <m:sSub>
                        <m:sSubPr>
                          <m:ctrlPr>
                            <a:rPr lang="en-US" sz="1400" b="0" i="1">
                              <a:solidFill>
                                <a:srgbClr val="C00000"/>
                              </a:solidFill>
                              <a:latin typeface="Cambria Math" panose="02040503050406030204" pitchFamily="18" charset="0"/>
                            </a:rPr>
                          </m:ctrlPr>
                        </m:sSubPr>
                        <m:e>
                          <m:r>
                            <a:rPr lang="en-US" sz="1400" b="0" i="1" smtClean="0">
                              <a:solidFill>
                                <a:srgbClr val="C00000"/>
                              </a:solidFill>
                              <a:latin typeface="Cambria Math" panose="02040503050406030204" pitchFamily="18" charset="0"/>
                            </a:rPr>
                            <m:t>𝑜</m:t>
                          </m:r>
                        </m:e>
                        <m:sub>
                          <m:r>
                            <a:rPr lang="en-US" sz="1400" b="0" i="1" smtClean="0">
                              <a:solidFill>
                                <a:srgbClr val="C00000"/>
                              </a:solidFill>
                              <a:latin typeface="Cambria Math" panose="02040503050406030204" pitchFamily="18" charset="0"/>
                            </a:rPr>
                            <m:t>𝑡</m:t>
                          </m:r>
                        </m:sub>
                      </m:sSub>
                      <m:r>
                        <a:rPr lang="en-US" sz="1400" b="0" i="1" smtClean="0">
                          <a:solidFill>
                            <a:srgbClr val="C00000"/>
                          </a:solidFill>
                          <a:latin typeface="Cambria Math" panose="02040503050406030204" pitchFamily="18" charset="0"/>
                          <a:ea typeface="Cambria Math" panose="02040503050406030204" pitchFamily="18" charset="0"/>
                        </a:rPr>
                        <m:t>⨀</m:t>
                      </m:r>
                      <m:r>
                        <a:rPr lang="en-US" sz="1400" b="0" smtClean="0">
                          <a:solidFill>
                            <a:srgbClr val="C00000"/>
                          </a:solidFill>
                          <a:latin typeface="Cambria Math" panose="02040503050406030204" pitchFamily="18" charset="0"/>
                        </a:rPr>
                        <m:t> </m:t>
                      </m:r>
                      <m:r>
                        <m:rPr>
                          <m:sty m:val="p"/>
                        </m:rPr>
                        <a:rPr lang="en-US" sz="1400" b="0" smtClean="0">
                          <a:solidFill>
                            <a:schemeClr val="accent3">
                              <a:lumMod val="50000"/>
                            </a:schemeClr>
                          </a:solidFill>
                          <a:latin typeface="Cambria Math" panose="02040503050406030204" pitchFamily="18" charset="0"/>
                        </a:rPr>
                        <m:t>tanh</m:t>
                      </m:r>
                      <m:r>
                        <a:rPr lang="en-US" sz="1400" b="0" i="1" smtClean="0">
                          <a:solidFill>
                            <a:schemeClr val="accent3">
                              <a:lumMod val="50000"/>
                            </a:schemeClr>
                          </a:solidFill>
                          <a:latin typeface="Cambria Math" panose="02040503050406030204" pitchFamily="18" charset="0"/>
                        </a:rPr>
                        <m:t>⁡</m:t>
                      </m:r>
                      <m:sSub>
                        <m:sSubPr>
                          <m:ctrlPr>
                            <a:rPr lang="en-US" sz="1400" b="0" i="1">
                              <a:solidFill>
                                <a:schemeClr val="accent3">
                                  <a:lumMod val="50000"/>
                                </a:schemeClr>
                              </a:solidFill>
                              <a:latin typeface="Cambria Math" panose="02040503050406030204" pitchFamily="18" charset="0"/>
                            </a:rPr>
                          </m:ctrlPr>
                        </m:sSubPr>
                        <m:e>
                          <m:r>
                            <a:rPr lang="en-US" sz="1400" b="0" i="1" smtClean="0">
                              <a:solidFill>
                                <a:schemeClr val="accent3">
                                  <a:lumMod val="50000"/>
                                </a:schemeClr>
                              </a:solidFill>
                              <a:latin typeface="Cambria Math" panose="02040503050406030204" pitchFamily="18" charset="0"/>
                            </a:rPr>
                            <m:t>𝑐</m:t>
                          </m:r>
                        </m:e>
                        <m:sub>
                          <m:r>
                            <a:rPr lang="en-US" sz="1400" b="0" i="1" smtClean="0">
                              <a:solidFill>
                                <a:schemeClr val="accent3">
                                  <a:lumMod val="50000"/>
                                </a:schemeClr>
                              </a:solidFill>
                              <a:latin typeface="Cambria Math" panose="02040503050406030204" pitchFamily="18" charset="0"/>
                            </a:rPr>
                            <m:t>𝑡</m:t>
                          </m:r>
                        </m:sub>
                      </m:sSub>
                    </m:oMath>
                  </m:oMathPara>
                </a14:m>
                <a:endParaRPr lang="en-US" sz="1400" b="0" dirty="0">
                  <a:solidFill>
                    <a:schemeClr val="accent3">
                      <a:lumMod val="50000"/>
                    </a:schemeClr>
                  </a:solidFill>
                </a:endParaRPr>
              </a:p>
            </p:txBody>
          </p:sp>
        </mc:Choice>
        <mc:Fallback xmlns="">
          <p:sp>
            <p:nvSpPr>
              <p:cNvPr id="60" name="TextBox 59">
                <a:extLst>
                  <a:ext uri="{FF2B5EF4-FFF2-40B4-BE49-F238E27FC236}">
                    <a16:creationId xmlns:a16="http://schemas.microsoft.com/office/drawing/2014/main" id="{8C5DE418-7A0C-AA40-A139-BC2D2E50A7BA}"/>
                  </a:ext>
                </a:extLst>
              </p:cNvPr>
              <p:cNvSpPr txBox="1">
                <a:spLocks noRot="1" noChangeAspect="1" noMove="1" noResize="1" noEditPoints="1" noAdjustHandles="1" noChangeArrowheads="1" noChangeShapeType="1" noTextEdit="1"/>
              </p:cNvSpPr>
              <p:nvPr/>
            </p:nvSpPr>
            <p:spPr>
              <a:xfrm>
                <a:off x="9025412" y="3659803"/>
                <a:ext cx="1505797" cy="307777"/>
              </a:xfrm>
              <a:prstGeom prst="rect">
                <a:avLst/>
              </a:prstGeom>
              <a:blipFill>
                <a:blip r:embed="rId19"/>
                <a:stretch>
                  <a:fillRect b="-16667"/>
                </a:stretch>
              </a:blipFill>
            </p:spPr>
            <p:txBody>
              <a:bodyPr/>
              <a:lstStyle/>
              <a:p>
                <a:r>
                  <a:rPr lang="en-US">
                    <a:noFill/>
                  </a:rPr>
                  <a:t> </a:t>
                </a:r>
              </a:p>
            </p:txBody>
          </p:sp>
        </mc:Fallback>
      </mc:AlternateContent>
      <p:sp>
        <p:nvSpPr>
          <p:cNvPr id="61" name="TextBox 60">
            <a:extLst>
              <a:ext uri="{FF2B5EF4-FFF2-40B4-BE49-F238E27FC236}">
                <a16:creationId xmlns:a16="http://schemas.microsoft.com/office/drawing/2014/main" id="{CD4327E3-1409-404C-BD83-E3DAB3BF6B82}"/>
              </a:ext>
            </a:extLst>
          </p:cNvPr>
          <p:cNvSpPr txBox="1"/>
          <p:nvPr/>
        </p:nvSpPr>
        <p:spPr>
          <a:xfrm>
            <a:off x="7830046" y="3411524"/>
            <a:ext cx="288862" cy="584775"/>
          </a:xfrm>
          <a:prstGeom prst="rect">
            <a:avLst/>
          </a:prstGeom>
          <a:noFill/>
        </p:spPr>
        <p:txBody>
          <a:bodyPr wrap="none" rtlCol="0">
            <a:spAutoFit/>
          </a:bodyPr>
          <a:lstStyle/>
          <a:p>
            <a:r>
              <a:rPr lang="en-US" sz="3200" b="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1DF7032B-7C4C-5A4A-B7E8-81908A1FE436}"/>
                  </a:ext>
                </a:extLst>
              </p:cNvPr>
              <p:cNvSpPr txBox="1"/>
              <p:nvPr/>
            </p:nvSpPr>
            <p:spPr>
              <a:xfrm>
                <a:off x="7421176" y="1358863"/>
                <a:ext cx="1127168" cy="502702"/>
              </a:xfrm>
              <a:prstGeom prst="rect">
                <a:avLst/>
              </a:prstGeom>
              <a:noFill/>
            </p:spPr>
            <p:txBody>
              <a:bodyPr wrap="none" rtlCol="0">
                <a:spAutoFit/>
              </a:bodyPr>
              <a:lstStyle/>
              <a:p>
                <a:pPr algn="ctr"/>
                <a14:m>
                  <m:oMath xmlns:m="http://schemas.openxmlformats.org/officeDocument/2006/math">
                    <m:r>
                      <a:rPr lang="en-US" sz="1600" b="0" i="1" dirty="0" smtClean="0">
                        <a:latin typeface="Cambria Math" panose="02040503050406030204" pitchFamily="18" charset="0"/>
                        <a:cs typeface="CMU Bright Roman"/>
                      </a:rPr>
                      <m:t>𝑥</m:t>
                    </m:r>
                    <m:r>
                      <a:rPr lang="en-US" sz="1600" b="0" i="1" baseline="-25000" dirty="0" err="1">
                        <a:latin typeface="Cambria Math" panose="02040503050406030204" pitchFamily="18" charset="0"/>
                        <a:cs typeface="CMU Bright Roman"/>
                      </a:rPr>
                      <m:t>𝑡</m:t>
                    </m:r>
                  </m:oMath>
                </a14:m>
                <a:r>
                  <a:rPr lang="en-US" sz="1600" b="0" i="1" baseline="-25000" dirty="0">
                    <a:latin typeface="CMU Bright Roman"/>
                    <a:cs typeface="CMU Bright Roman"/>
                  </a:rPr>
                  <a:t>  </a:t>
                </a:r>
                <a:r>
                  <a:rPr lang="en-US" sz="1600" b="0" i="1" dirty="0">
                    <a:latin typeface="CMU Bright Roman"/>
                    <a:cs typeface="CMU Bright Roman"/>
                  </a:rPr>
                  <a:t>       </a:t>
                </a:r>
                <a14:m>
                  <m:oMath xmlns:m="http://schemas.openxmlformats.org/officeDocument/2006/math">
                    <m:sSub>
                      <m:sSubPr>
                        <m:ctrlPr>
                          <a:rPr lang="en-US" sz="1600" b="0" i="1" dirty="0" smtClean="0">
                            <a:latin typeface="Cambria Math" panose="02040503050406030204" pitchFamily="18" charset="0"/>
                          </a:rPr>
                        </m:ctrlPr>
                      </m:sSubPr>
                      <m:e>
                        <m:r>
                          <a:rPr lang="en-US" sz="1600" b="0" i="1" dirty="0" smtClean="0">
                            <a:latin typeface="Cambria Math" panose="02040503050406030204" pitchFamily="18" charset="0"/>
                          </a:rPr>
                          <m:t>h</m:t>
                        </m:r>
                      </m:e>
                      <m:sub>
                        <m:r>
                          <a:rPr lang="en-US" sz="1600" b="0" i="1" dirty="0" smtClean="0">
                            <a:latin typeface="Cambria Math" panose="02040503050406030204" pitchFamily="18" charset="0"/>
                          </a:rPr>
                          <m:t>𝑡</m:t>
                        </m:r>
                        <m:r>
                          <a:rPr lang="en-US" sz="1600" b="0" i="1" dirty="0" smtClean="0">
                            <a:latin typeface="Cambria Math" panose="02040503050406030204" pitchFamily="18" charset="0"/>
                          </a:rPr>
                          <m:t>−1</m:t>
                        </m:r>
                      </m:sub>
                    </m:sSub>
                  </m:oMath>
                </a14:m>
                <a:endParaRPr lang="en-US" sz="1600" b="0" i="1" baseline="-25000" dirty="0">
                  <a:latin typeface="CMU Bright Roman"/>
                  <a:cs typeface="CMU Bright Roman"/>
                </a:endParaRPr>
              </a:p>
              <a:p>
                <a:pPr algn="ctr"/>
                <a:r>
                  <a:rPr lang="en-US" sz="1600" b="0" i="1" baseline="-25000" dirty="0">
                    <a:latin typeface="CMU Bright Roman"/>
                    <a:cs typeface="CMU Bright Roman"/>
                  </a:rPr>
                  <a:t>  </a:t>
                </a:r>
              </a:p>
            </p:txBody>
          </p:sp>
        </mc:Choice>
        <mc:Fallback xmlns="">
          <p:sp>
            <p:nvSpPr>
              <p:cNvPr id="62" name="TextBox 61">
                <a:extLst>
                  <a:ext uri="{FF2B5EF4-FFF2-40B4-BE49-F238E27FC236}">
                    <a16:creationId xmlns:a16="http://schemas.microsoft.com/office/drawing/2014/main" id="{1DF7032B-7C4C-5A4A-B7E8-81908A1FE436}"/>
                  </a:ext>
                </a:extLst>
              </p:cNvPr>
              <p:cNvSpPr txBox="1">
                <a:spLocks noRot="1" noChangeAspect="1" noMove="1" noResize="1" noEditPoints="1" noAdjustHandles="1" noChangeArrowheads="1" noChangeShapeType="1" noTextEdit="1"/>
              </p:cNvSpPr>
              <p:nvPr/>
            </p:nvSpPr>
            <p:spPr>
              <a:xfrm>
                <a:off x="7421176" y="1358863"/>
                <a:ext cx="1127168" cy="502702"/>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9268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21426</TotalTime>
  <Words>11278</Words>
  <Application>Microsoft Office PowerPoint</Application>
  <PresentationFormat>Widescreen</PresentationFormat>
  <Paragraphs>2059</Paragraphs>
  <Slides>172</Slides>
  <Notes>40</Notes>
  <HiddenSlides>0</HiddenSlides>
  <MMClips>0</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172</vt:i4>
      </vt:variant>
    </vt:vector>
  </HeadingPairs>
  <TitlesOfParts>
    <vt:vector size="192" baseType="lpstr">
      <vt:lpstr>Arial</vt:lpstr>
      <vt:lpstr>Arial Black</vt:lpstr>
      <vt:lpstr>Calibri</vt:lpstr>
      <vt:lpstr>Calibri Light</vt:lpstr>
      <vt:lpstr>Cambria Math</vt:lpstr>
      <vt:lpstr>Carlito</vt:lpstr>
      <vt:lpstr>CMU Bright Oblique</vt:lpstr>
      <vt:lpstr>CMU Bright Roman</vt:lpstr>
      <vt:lpstr>CMU Bright SemiBold</vt:lpstr>
      <vt:lpstr>CMU Bright SemiBold Oblique</vt:lpstr>
      <vt:lpstr>Comic Sans MS</vt:lpstr>
      <vt:lpstr>Gill Sans</vt:lpstr>
      <vt:lpstr>Helvetica Neue</vt:lpstr>
      <vt:lpstr>Helvetica Neue Light</vt:lpstr>
      <vt:lpstr>Times</vt:lpstr>
      <vt:lpstr>Times New Roman</vt:lpstr>
      <vt:lpstr>Wingdings</vt:lpstr>
      <vt:lpstr>Office Theme</vt:lpstr>
      <vt:lpstr>1_Office Theme</vt:lpstr>
      <vt:lpstr>Equation</vt:lpstr>
      <vt:lpstr>PowerPoint Presentation</vt:lpstr>
      <vt:lpstr> Deep Learning Recurrent Neural Networks  Memory &amp; Attention</vt:lpstr>
      <vt:lpstr>Course Schedule &amp; Content</vt:lpstr>
      <vt:lpstr>Acknowledgements</vt:lpstr>
      <vt:lpstr>Human Vision: Fovea</vt:lpstr>
      <vt:lpstr>Human Vision: Fovea</vt:lpstr>
      <vt:lpstr>Human Vision: Saccades</vt:lpstr>
      <vt:lpstr>Receptive Fields </vt:lpstr>
      <vt:lpstr>Image Classification</vt:lpstr>
      <vt:lpstr>PowerPoint Presentation</vt:lpstr>
      <vt:lpstr>Convolutional Layer</vt:lpstr>
      <vt:lpstr>Convolutional Nets</vt:lpstr>
      <vt:lpstr>Outline</vt:lpstr>
      <vt:lpstr>Recurrent Neural Networks</vt:lpstr>
      <vt:lpstr>Real-life Sequence Learning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Recurrent Networks offer a lot of flexibility:</vt:lpstr>
      <vt:lpstr>Recurrent Networks offer a lot of flexibility:</vt:lpstr>
      <vt:lpstr>Recurrent Networks offer a lot of flexibility:</vt:lpstr>
      <vt:lpstr>Recurrent Networks offer a lot of flexibility:</vt:lpstr>
      <vt:lpstr>Recurrent Networks offer a lot of flexibility:</vt:lpstr>
      <vt:lpstr>Recurrent Neural Network</vt:lpstr>
      <vt:lpstr>Recurrent Neural Network</vt:lpstr>
      <vt:lpstr>Recurrent Neural Network</vt:lpstr>
      <vt:lpstr>Recurrent Neural Network</vt:lpstr>
      <vt:lpstr>Recurrent Neural Networks</vt:lpstr>
      <vt:lpstr>Recurrent Neural Networks</vt:lpstr>
      <vt:lpstr>Recurrent Neural Networks</vt:lpstr>
      <vt:lpstr>PowerPoint Presentation</vt:lpstr>
      <vt:lpstr>Getting targets when modeling sequences</vt:lpstr>
      <vt:lpstr>Memoryless models for sequences</vt:lpstr>
      <vt:lpstr>Beyond memoryless models</vt:lpstr>
      <vt:lpstr>Linear Dynamical Systems (engineers love them!)</vt:lpstr>
      <vt:lpstr>Hidden Markov Models (computer scientists love them!)</vt:lpstr>
      <vt:lpstr>A fundamental limitation of HMMs</vt:lpstr>
      <vt:lpstr>Recurrent neural networks</vt:lpstr>
      <vt:lpstr>Do generative models need to be stochastic?</vt:lpstr>
      <vt:lpstr>Recurrent neural networks</vt:lpstr>
      <vt:lpstr>The equivalence between feedforward nets and recurrent nets</vt:lpstr>
      <vt:lpstr>Providing input to recurrent networks</vt:lpstr>
      <vt:lpstr>Teaching signals for recurrent networks</vt:lpstr>
      <vt:lpstr>A good toy problem for a recurrent network</vt:lpstr>
      <vt:lpstr>The algorithm for binary addition</vt:lpstr>
      <vt:lpstr>A recurrent net for binary addition</vt:lpstr>
      <vt:lpstr>The connectivity of the network</vt:lpstr>
      <vt:lpstr>What the network learns</vt:lpstr>
      <vt:lpstr>(Vanilla) Recurrent Neural Network The state consists of a single “hidden” vector h:</vt:lpstr>
      <vt:lpstr>Character-level  language model  example</vt:lpstr>
      <vt:lpstr>PowerPoint Presentation</vt:lpstr>
      <vt:lpstr>PowerPoint Presentation</vt:lpstr>
      <vt:lpstr>PowerPoint Presentation</vt:lpstr>
      <vt:lpstr>Training a Recurrent Neural Network</vt:lpstr>
      <vt:lpstr>Recurrent unit</vt:lpstr>
      <vt:lpstr>Recurrent unit</vt:lpstr>
      <vt:lpstr>Vanilla RNN cell</vt:lpstr>
      <vt:lpstr>Vanilla RNN cell</vt:lpstr>
      <vt:lpstr>Vanilla RNN cell</vt:lpstr>
      <vt:lpstr>Vanilla RNN cell</vt:lpstr>
      <vt:lpstr>RNN forward pass</vt:lpstr>
      <vt:lpstr>RNN forward pass: Computation graph</vt:lpstr>
      <vt:lpstr>Recurrent Neural Networks </vt:lpstr>
      <vt:lpstr>Recurrent Neural Networks </vt:lpstr>
      <vt:lpstr>Recurrent Neural Networks </vt:lpstr>
      <vt:lpstr>Recurrent Neural Networks </vt:lpstr>
      <vt:lpstr>Recurrent Neural Networks </vt:lpstr>
      <vt:lpstr>Equivalence between RNN and Feed-forward NN</vt:lpstr>
      <vt:lpstr>Bi-directional RNN</vt:lpstr>
      <vt:lpstr>Training: Backpropagation through time (BPTT)</vt:lpstr>
      <vt:lpstr>Backpropagation through time</vt:lpstr>
      <vt:lpstr>Backpropagation through time</vt:lpstr>
      <vt:lpstr>Training: Backpropagation through time (BPTT)</vt:lpstr>
      <vt:lpstr>Truncated backpropagation through time</vt:lpstr>
      <vt:lpstr>Truncated backpropagation through time</vt:lpstr>
      <vt:lpstr>Truncated backpropagation through time</vt:lpstr>
      <vt:lpstr>RNN backward pass</vt:lpstr>
      <vt:lpstr>The vanishing/exploding gradient problem</vt:lpstr>
      <vt:lpstr>The vanishing gradient problem</vt:lpstr>
      <vt:lpstr>Exploding and Vanishing Gradients</vt:lpstr>
      <vt:lpstr>Exploding and Vanishing Gradients</vt:lpstr>
      <vt:lpstr>PowerPoint Presentation</vt:lpstr>
      <vt:lpstr>Long Short Term Memory (LSTM)</vt:lpstr>
      <vt:lpstr>Implementing a memory cell in a neural network</vt:lpstr>
      <vt:lpstr>Backpropagation through a memory cell</vt:lpstr>
      <vt:lpstr>Networks with Memory</vt:lpstr>
      <vt:lpstr>Long Short Term Memory</vt:lpstr>
      <vt:lpstr>Long short-term memory (LSTM)</vt:lpstr>
      <vt:lpstr>Long Short-Term Memory (LSTM)</vt:lpstr>
      <vt:lpstr>The LSTM cell</vt:lpstr>
      <vt:lpstr>The LSTM cell</vt:lpstr>
      <vt:lpstr>The LSTM cell</vt:lpstr>
      <vt:lpstr>The LSTM cell</vt:lpstr>
      <vt:lpstr>The LSTM cell</vt:lpstr>
      <vt:lpstr>The LSTM cell</vt:lpstr>
      <vt:lpstr>LSTM forward pass summary</vt:lpstr>
      <vt:lpstr>LSTM backward pass</vt:lpstr>
      <vt:lpstr>PowerPoint Presentation</vt:lpstr>
      <vt:lpstr>Step-by-step LSTM Walk Through</vt:lpstr>
      <vt:lpstr>Step-by-step LSTM Walk Through</vt:lpstr>
      <vt:lpstr>Step-by-step LSTM Walk Through</vt:lpstr>
      <vt:lpstr>Step-by-step LSTM Walk Through</vt:lpstr>
      <vt:lpstr>LSTM Network Architecture</vt:lpstr>
      <vt:lpstr>Cell State </vt:lpstr>
      <vt:lpstr>Cell State Example</vt:lpstr>
      <vt:lpstr>Forget Gate</vt:lpstr>
      <vt:lpstr>Hyperbolic Tangent Units</vt:lpstr>
      <vt:lpstr>Input Gate</vt:lpstr>
      <vt:lpstr>Updating the Cell State</vt:lpstr>
      <vt:lpstr>Output Gate</vt:lpstr>
      <vt:lpstr>Overall Network Architecture</vt:lpstr>
      <vt:lpstr>LSTM Training</vt:lpstr>
      <vt:lpstr>General Problems Solved with LSTMs</vt:lpstr>
      <vt:lpstr>Sequence to Sequence Transduction (Mapping)</vt:lpstr>
      <vt:lpstr>Gated Recurrent Unit (GRU)</vt:lpstr>
      <vt:lpstr>Summary of  LSTM Application Architectures</vt:lpstr>
      <vt:lpstr>Sequence Learning Architectures</vt:lpstr>
      <vt:lpstr>Sequence Learning with One RNN Layer</vt:lpstr>
      <vt:lpstr>Sequence Learning with Multiple RNN Layers</vt:lpstr>
      <vt:lpstr>Sequence Learning with Multiple RNN Layers</vt:lpstr>
      <vt:lpstr>Sequential prediction example 1: Sentiment classification</vt:lpstr>
      <vt:lpstr>Sequential prediction example 1: Sentiment classification</vt:lpstr>
      <vt:lpstr>Sequential prediction example 2: Text generation</vt:lpstr>
      <vt:lpstr>Sequential prediction example 2: Text generation</vt:lpstr>
      <vt:lpstr>Sequential prediction example 3: Image captioning</vt:lpstr>
      <vt:lpstr>Sequential prediction example 3: Image captioning</vt:lpstr>
      <vt:lpstr>Example 4: Machine translation</vt:lpstr>
      <vt:lpstr>Example 4: Machine translation</vt:lpstr>
      <vt:lpstr>Summary: Input-output scenarios</vt:lpstr>
      <vt:lpstr>Recall: Input-output scenarios</vt:lpstr>
      <vt:lpstr>RNN architectures</vt:lpstr>
      <vt:lpstr>Multi-layer RNNs</vt:lpstr>
      <vt:lpstr>Multi-layer RNNs</vt:lpstr>
      <vt:lpstr>Multi-layer RNNs</vt:lpstr>
      <vt:lpstr>Bi-directional RNNs</vt:lpstr>
      <vt:lpstr>Google Neural Machine Translation (GNMT)</vt:lpstr>
      <vt:lpstr>Successful Applications of LSTMs</vt:lpstr>
      <vt:lpstr>Bi-directional LSTM (Bi-LSTM)</vt:lpstr>
      <vt:lpstr>Gated Recurrent Unit (GRU)</vt:lpstr>
      <vt:lpstr>GRU vs. LSTM</vt:lpstr>
      <vt:lpstr>Summary</vt:lpstr>
      <vt:lpstr>Attention</vt:lpstr>
      <vt:lpstr>Important References</vt:lpstr>
      <vt:lpstr>Three Ways of Processing Sequences</vt:lpstr>
      <vt:lpstr>Three Ways of Processing Sequences</vt:lpstr>
      <vt:lpstr>Three Ways of Processing Sequences</vt:lpstr>
      <vt:lpstr>Three Ways of Processing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Transformer </vt:lpstr>
      <vt:lpstr>The Transformer</vt:lpstr>
      <vt:lpstr>The Transformer</vt:lpstr>
      <vt:lpstr>The Transformer</vt:lpstr>
      <vt:lpstr>The Transformer</vt:lpstr>
      <vt:lpstr>The Transformer</vt:lpstr>
      <vt:lpstr>The Transformer</vt:lpstr>
      <vt:lpstr>The Transformer</vt:lpstr>
      <vt:lpstr>The Transformer</vt:lpstr>
      <vt:lpstr>The Transformer: Transfer Learning</vt:lpstr>
      <vt:lpstr>PowerPoint Presentation</vt:lpstr>
      <vt:lpstr>Summary</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222</cp:revision>
  <dcterms:created xsi:type="dcterms:W3CDTF">2011-03-27T14:20:09Z</dcterms:created>
  <dcterms:modified xsi:type="dcterms:W3CDTF">2024-04-20T09:08:10Z</dcterms:modified>
</cp:coreProperties>
</file>